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av" ContentType="audio/x-wav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60" r:id="rId1"/>
  </p:sldMasterIdLst>
  <p:notesMasterIdLst>
    <p:notesMasterId r:id="rId63"/>
  </p:notesMasterIdLst>
  <p:handoutMasterIdLst>
    <p:handoutMasterId r:id="rId64"/>
  </p:handoutMasterIdLst>
  <p:sldIdLst>
    <p:sldId id="256" r:id="rId2"/>
    <p:sldId id="342" r:id="rId3"/>
    <p:sldId id="275" r:id="rId4"/>
    <p:sldId id="378" r:id="rId5"/>
    <p:sldId id="379" r:id="rId6"/>
    <p:sldId id="427" r:id="rId7"/>
    <p:sldId id="428" r:id="rId8"/>
    <p:sldId id="323" r:id="rId9"/>
    <p:sldId id="436" r:id="rId10"/>
    <p:sldId id="277" r:id="rId11"/>
    <p:sldId id="431" r:id="rId12"/>
    <p:sldId id="380" r:id="rId13"/>
    <p:sldId id="381" r:id="rId14"/>
    <p:sldId id="432" r:id="rId15"/>
    <p:sldId id="433" r:id="rId16"/>
    <p:sldId id="434" r:id="rId17"/>
    <p:sldId id="435" r:id="rId18"/>
    <p:sldId id="383" r:id="rId19"/>
    <p:sldId id="385" r:id="rId20"/>
    <p:sldId id="417" r:id="rId21"/>
    <p:sldId id="447" r:id="rId22"/>
    <p:sldId id="384" r:id="rId23"/>
    <p:sldId id="388" r:id="rId24"/>
    <p:sldId id="389" r:id="rId25"/>
    <p:sldId id="390" r:id="rId26"/>
    <p:sldId id="391" r:id="rId27"/>
    <p:sldId id="392" r:id="rId28"/>
    <p:sldId id="393" r:id="rId29"/>
    <p:sldId id="418" r:id="rId30"/>
    <p:sldId id="394" r:id="rId31"/>
    <p:sldId id="457" r:id="rId32"/>
    <p:sldId id="395" r:id="rId33"/>
    <p:sldId id="396" r:id="rId34"/>
    <p:sldId id="448" r:id="rId35"/>
    <p:sldId id="405" r:id="rId36"/>
    <p:sldId id="442" r:id="rId37"/>
    <p:sldId id="441" r:id="rId38"/>
    <p:sldId id="449" r:id="rId39"/>
    <p:sldId id="443" r:id="rId40"/>
    <p:sldId id="399" r:id="rId41"/>
    <p:sldId id="446" r:id="rId42"/>
    <p:sldId id="398" r:id="rId43"/>
    <p:sldId id="402" r:id="rId44"/>
    <p:sldId id="403" r:id="rId45"/>
    <p:sldId id="440" r:id="rId46"/>
    <p:sldId id="453" r:id="rId47"/>
    <p:sldId id="404" r:id="rId48"/>
    <p:sldId id="454" r:id="rId49"/>
    <p:sldId id="423" r:id="rId50"/>
    <p:sldId id="408" r:id="rId51"/>
    <p:sldId id="414" r:id="rId52"/>
    <p:sldId id="419" r:id="rId53"/>
    <p:sldId id="425" r:id="rId54"/>
    <p:sldId id="410" r:id="rId55"/>
    <p:sldId id="411" r:id="rId56"/>
    <p:sldId id="455" r:id="rId57"/>
    <p:sldId id="416" r:id="rId58"/>
    <p:sldId id="437" r:id="rId59"/>
    <p:sldId id="438" r:id="rId60"/>
    <p:sldId id="439" r:id="rId61"/>
    <p:sldId id="420" r:id="rId62"/>
  </p:sldIdLst>
  <p:sldSz cx="9144000" cy="6858000" type="screen4x3"/>
  <p:notesSz cx="7315200" cy="96012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-107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-107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-107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-107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-107" charset="0"/>
        <a:ea typeface="+mn-ea"/>
        <a:cs typeface="+mn-cs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Times New Roman" pitchFamily="-107" charset="0"/>
        <a:ea typeface="+mn-ea"/>
        <a:cs typeface="+mn-cs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Times New Roman" pitchFamily="-107" charset="0"/>
        <a:ea typeface="+mn-ea"/>
        <a:cs typeface="+mn-cs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Times New Roman" pitchFamily="-107" charset="0"/>
        <a:ea typeface="+mn-ea"/>
        <a:cs typeface="+mn-cs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Times New Roman" pitchFamily="-107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6" hiddenSlides="1" frameSlides="1"/>
  <p:clrMru>
    <a:srgbClr val="FF0000"/>
    <a:srgbClr val="990099"/>
    <a:srgbClr val="33CC33"/>
    <a:srgbClr val="00CCFF"/>
    <a:srgbClr val="FF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1" autoAdjust="0"/>
    <p:restoredTop sz="93566" autoAdjust="0"/>
  </p:normalViewPr>
  <p:slideViewPr>
    <p:cSldViewPr snapToGrid="0">
      <p:cViewPr varScale="1">
        <p:scale>
          <a:sx n="104" d="100"/>
          <a:sy n="104" d="100"/>
        </p:scale>
        <p:origin x="680" y="19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9134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3472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notesMaster" Target="notesMasters/notesMaster1.xml"/><Relationship Id="rId68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viewProps" Target="viewProps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handoutMaster" Target="handoutMasters/handoutMaster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theme" Target="theme/theme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70238" cy="481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48" tIns="48323" rIns="96648" bIns="48323" numCol="1" anchor="t" anchorCtr="0" compatLnSpc="1">
            <a:prstTxWarp prst="textNoShape">
              <a:avLst/>
            </a:prstTxWarp>
          </a:bodyPr>
          <a:lstStyle>
            <a:lvl1pPr defTabSz="965200">
              <a:defRPr sz="1400"/>
            </a:lvl1pPr>
          </a:lstStyle>
          <a:p>
            <a:endParaRPr lang="en-US"/>
          </a:p>
        </p:txBody>
      </p:sp>
      <p:sp>
        <p:nvSpPr>
          <p:cNvPr id="8192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144963" y="0"/>
            <a:ext cx="3170237" cy="481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48" tIns="48323" rIns="96648" bIns="48323" numCol="1" anchor="t" anchorCtr="0" compatLnSpc="1">
            <a:prstTxWarp prst="textNoShape">
              <a:avLst/>
            </a:prstTxWarp>
          </a:bodyPr>
          <a:lstStyle>
            <a:lvl1pPr algn="r" defTabSz="965200">
              <a:defRPr sz="1400"/>
            </a:lvl1pPr>
          </a:lstStyle>
          <a:p>
            <a:endParaRPr lang="en-US"/>
          </a:p>
        </p:txBody>
      </p:sp>
      <p:sp>
        <p:nvSpPr>
          <p:cNvPr id="8192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120188"/>
            <a:ext cx="3170238" cy="481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48" tIns="48323" rIns="96648" bIns="48323" numCol="1" anchor="b" anchorCtr="0" compatLnSpc="1">
            <a:prstTxWarp prst="textNoShape">
              <a:avLst/>
            </a:prstTxWarp>
          </a:bodyPr>
          <a:lstStyle>
            <a:lvl1pPr defTabSz="965200">
              <a:defRPr sz="1400"/>
            </a:lvl1pPr>
          </a:lstStyle>
          <a:p>
            <a:endParaRPr lang="en-US"/>
          </a:p>
        </p:txBody>
      </p:sp>
      <p:sp>
        <p:nvSpPr>
          <p:cNvPr id="8192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144963" y="9120188"/>
            <a:ext cx="3170237" cy="481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48" tIns="48323" rIns="96648" bIns="48323" numCol="1" anchor="b" anchorCtr="0" compatLnSpc="1">
            <a:prstTxWarp prst="textNoShape">
              <a:avLst/>
            </a:prstTxWarp>
          </a:bodyPr>
          <a:lstStyle>
            <a:lvl1pPr algn="r" defTabSz="965200">
              <a:defRPr sz="1400"/>
            </a:lvl1pPr>
          </a:lstStyle>
          <a:p>
            <a:fld id="{72A8F11D-69C1-674A-BBF5-023D4A1FFF42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8493387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70238" cy="481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48" tIns="48323" rIns="96648" bIns="48323" numCol="1" anchor="t" anchorCtr="0" compatLnSpc="1">
            <a:prstTxWarp prst="textNoShape">
              <a:avLst/>
            </a:prstTxWarp>
          </a:bodyPr>
          <a:lstStyle>
            <a:lvl1pPr defTabSz="965200">
              <a:defRPr sz="1400"/>
            </a:lvl1pPr>
          </a:lstStyle>
          <a:p>
            <a:endParaRPr lang="en-US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144963" y="0"/>
            <a:ext cx="3170237" cy="481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48" tIns="48323" rIns="96648" bIns="48323" numCol="1" anchor="t" anchorCtr="0" compatLnSpc="1">
            <a:prstTxWarp prst="textNoShape">
              <a:avLst/>
            </a:prstTxWarp>
          </a:bodyPr>
          <a:lstStyle>
            <a:lvl1pPr algn="r" defTabSz="965200">
              <a:defRPr sz="1400"/>
            </a:lvl1pPr>
          </a:lstStyle>
          <a:p>
            <a:endParaRPr lang="en-US"/>
          </a:p>
        </p:txBody>
      </p:sp>
      <p:sp>
        <p:nvSpPr>
          <p:cNvPr id="307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58888" y="720725"/>
            <a:ext cx="4799012" cy="3598863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74725" y="4560888"/>
            <a:ext cx="5365750" cy="4319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48" tIns="48323" rIns="96648" bIns="48323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120188"/>
            <a:ext cx="3170238" cy="481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48" tIns="48323" rIns="96648" bIns="48323" numCol="1" anchor="b" anchorCtr="0" compatLnSpc="1">
            <a:prstTxWarp prst="textNoShape">
              <a:avLst/>
            </a:prstTxWarp>
          </a:bodyPr>
          <a:lstStyle>
            <a:lvl1pPr defTabSz="965200">
              <a:defRPr sz="1400"/>
            </a:lvl1pPr>
          </a:lstStyle>
          <a:p>
            <a:endParaRPr lang="en-US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144963" y="9120188"/>
            <a:ext cx="3170237" cy="481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48" tIns="48323" rIns="96648" bIns="48323" numCol="1" anchor="b" anchorCtr="0" compatLnSpc="1">
            <a:prstTxWarp prst="textNoShape">
              <a:avLst/>
            </a:prstTxWarp>
          </a:bodyPr>
          <a:lstStyle>
            <a:lvl1pPr algn="r" defTabSz="965200">
              <a:defRPr sz="1400"/>
            </a:lvl1pPr>
          </a:lstStyle>
          <a:p>
            <a:fld id="{D7F0D612-15EE-A040-B4A9-79F594D46E50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0102733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-107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-107" charset="0"/>
        <a:ea typeface="ＭＳ Ｐゴシック" pitchFamily="-107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-107" charset="0"/>
        <a:ea typeface="ＭＳ Ｐゴシック" pitchFamily="-107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-107" charset="0"/>
        <a:ea typeface="ＭＳ Ｐゴシック" pitchFamily="-107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-107" charset="0"/>
        <a:ea typeface="ＭＳ Ｐゴシック" pitchFamily="-107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EF583F7-7D16-AE46-97B7-605414FECD42}" type="slidenum">
              <a:rPr lang="en-US"/>
              <a:pPr/>
              <a:t>1</a:t>
            </a:fld>
            <a:endParaRPr lang="en-US"/>
          </a:p>
        </p:txBody>
      </p:sp>
      <p:sp>
        <p:nvSpPr>
          <p:cNvPr id="1013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13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5D38E9C-B7A5-2C40-9679-2B03633F8580}" type="slidenum">
              <a:rPr lang="en-US"/>
              <a:pPr/>
              <a:t>3</a:t>
            </a:fld>
            <a:endParaRPr lang="en-US"/>
          </a:p>
        </p:txBody>
      </p:sp>
      <p:sp>
        <p:nvSpPr>
          <p:cNvPr id="1730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30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5D38E9C-B7A5-2C40-9679-2B03633F8580}" type="slidenum">
              <a:rPr lang="en-US"/>
              <a:pPr/>
              <a:t>4</a:t>
            </a:fld>
            <a:endParaRPr lang="en-US"/>
          </a:p>
        </p:txBody>
      </p:sp>
      <p:sp>
        <p:nvSpPr>
          <p:cNvPr id="1730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30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F304263-6D11-D04F-981E-604CCD1E91D8}" type="slidenum">
              <a:rPr lang="en-US"/>
              <a:pPr/>
              <a:t>7</a:t>
            </a:fld>
            <a:endParaRPr lang="en-US"/>
          </a:p>
        </p:txBody>
      </p:sp>
      <p:sp>
        <p:nvSpPr>
          <p:cNvPr id="1751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51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D8B132B-AD63-EA43-93D8-5ABD8A5C34C6}" type="slidenum">
              <a:rPr lang="en-US"/>
              <a:pPr/>
              <a:t>10</a:t>
            </a:fld>
            <a:endParaRPr lang="en-US"/>
          </a:p>
        </p:txBody>
      </p:sp>
      <p:sp>
        <p:nvSpPr>
          <p:cNvPr id="1771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71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0" marR="0" lvl="3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l-GR" dirty="0">
                <a:ea typeface="Arial" pitchFamily="-107" charset="0"/>
                <a:cs typeface="Arial" pitchFamily="-107" charset="0"/>
              </a:rPr>
              <a:t>Δ</a:t>
            </a:r>
            <a:r>
              <a:rPr lang="en-US" dirty="0" err="1">
                <a:ea typeface="Arial" pitchFamily="-107" charset="0"/>
                <a:cs typeface="Arial" pitchFamily="-107" charset="0"/>
              </a:rPr>
              <a:t>d</a:t>
            </a:r>
            <a:r>
              <a:rPr lang="en-US" dirty="0">
                <a:ea typeface="Arial" pitchFamily="-107" charset="0"/>
                <a:cs typeface="Arial" pitchFamily="-107" charset="0"/>
              </a:rPr>
              <a:t> </a:t>
            </a:r>
            <a:r>
              <a:rPr lang="en-US" dirty="0" err="1">
                <a:ea typeface="Arial" pitchFamily="-107" charset="0"/>
                <a:cs typeface="Arial" pitchFamily="-107" charset="0"/>
                <a:sym typeface="Wingdings" pitchFamily="-107" charset="2"/>
              </a:rPr>
              <a:t></a:t>
            </a:r>
            <a:r>
              <a:rPr lang="en-US" dirty="0">
                <a:ea typeface="Arial" pitchFamily="-107" charset="0"/>
                <a:cs typeface="Arial" pitchFamily="-107" charset="0"/>
                <a:sym typeface="Wingdings" pitchFamily="-107" charset="2"/>
              </a:rPr>
              <a:t> </a:t>
            </a:r>
            <a:r>
              <a:rPr lang="el-GR" dirty="0">
                <a:ea typeface="Arial" pitchFamily="-107" charset="0"/>
                <a:cs typeface="Arial" pitchFamily="-107" charset="0"/>
              </a:rPr>
              <a:t>Δ</a:t>
            </a:r>
            <a:r>
              <a:rPr lang="en-US" dirty="0">
                <a:ea typeface="Arial" pitchFamily="-107" charset="0"/>
                <a:cs typeface="Arial" pitchFamily="-107" charset="0"/>
              </a:rPr>
              <a:t>C </a:t>
            </a:r>
            <a:r>
              <a:rPr lang="en-US" dirty="0" err="1">
                <a:ea typeface="Arial" pitchFamily="-107" charset="0"/>
                <a:cs typeface="Arial" pitchFamily="-107" charset="0"/>
                <a:sym typeface="Wingdings" pitchFamily="-107" charset="2"/>
              </a:rPr>
              <a:t></a:t>
            </a:r>
            <a:r>
              <a:rPr lang="en-US" dirty="0">
                <a:ea typeface="Arial" pitchFamily="-107" charset="0"/>
                <a:cs typeface="Arial" pitchFamily="-107" charset="0"/>
                <a:sym typeface="Wingdings" pitchFamily="-107" charset="2"/>
              </a:rPr>
              <a:t> </a:t>
            </a:r>
            <a:r>
              <a:rPr lang="el-GR" dirty="0">
                <a:ea typeface="Arial" pitchFamily="-107" charset="0"/>
                <a:cs typeface="Arial" pitchFamily="-107" charset="0"/>
              </a:rPr>
              <a:t>Δ</a:t>
            </a:r>
            <a:r>
              <a:rPr lang="en-US" dirty="0">
                <a:ea typeface="Arial" pitchFamily="-107" charset="0"/>
                <a:cs typeface="Arial" pitchFamily="-107" charset="0"/>
              </a:rPr>
              <a:t>V </a:t>
            </a:r>
            <a:endParaRPr lang="el-GR" dirty="0">
              <a:ea typeface="Arial" pitchFamily="-107" charset="0"/>
              <a:cs typeface="Arial" pitchFamily="-107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2630609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Capacitors will come in ESE112/Physics151 (not had yet), and filtering to come in ESE215.  </a:t>
            </a:r>
          </a:p>
          <a:p>
            <a:r>
              <a:rPr lang="en-US" dirty="0"/>
              <a:t>So, this story is more than we’re generally ready for in ESE 150.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7F0D612-15EE-A040-B4A9-79F594D46E50}" type="slidenum">
              <a:rPr lang="en-US" smtClean="0"/>
              <a:pPr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727469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D01A0D1-8519-9045-A7B7-7522F86F511F}" type="slidenum">
              <a:rPr lang="en-US">
                <a:latin typeface="Times New Roman" pitchFamily="1" charset="0"/>
                <a:ea typeface="ＭＳ Ｐゴシック" pitchFamily="1" charset="-128"/>
                <a:cs typeface="ＭＳ Ｐゴシック" pitchFamily="1" charset="-128"/>
              </a:rPr>
              <a:pPr/>
              <a:t>55</a:t>
            </a:fld>
            <a:endParaRPr lang="en-US">
              <a:latin typeface="Times New Roman" pitchFamily="1" charset="0"/>
              <a:ea typeface="ＭＳ Ｐゴシック" pitchFamily="1" charset="-128"/>
              <a:cs typeface="ＭＳ Ｐゴシック" pitchFamily="1" charset="-128"/>
            </a:endParaRPr>
          </a:p>
        </p:txBody>
      </p:sp>
      <p:sp>
        <p:nvSpPr>
          <p:cNvPr id="450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50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lvl="1"/>
            <a:r>
              <a:rPr lang="en-US" sz="2000" dirty="0"/>
              <a:t>44,000/s  </a:t>
            </a:r>
            <a:r>
              <a:rPr lang="en-US" sz="2000" dirty="0" err="1"/>
              <a:t>x</a:t>
            </a:r>
            <a:r>
              <a:rPr lang="en-US" sz="2000" dirty="0"/>
              <a:t> 2B </a:t>
            </a:r>
            <a:r>
              <a:rPr lang="en-US" sz="2000" dirty="0" err="1"/>
              <a:t>x</a:t>
            </a:r>
            <a:r>
              <a:rPr lang="en-US" sz="2000" dirty="0"/>
              <a:t> 3 </a:t>
            </a:r>
            <a:r>
              <a:rPr lang="en-US" sz="2000" dirty="0" err="1"/>
              <a:t>m</a:t>
            </a:r>
            <a:r>
              <a:rPr lang="en-US" sz="2000" dirty="0"/>
              <a:t> </a:t>
            </a:r>
            <a:r>
              <a:rPr lang="en-US" sz="2000" dirty="0" err="1"/>
              <a:t>x</a:t>
            </a:r>
            <a:r>
              <a:rPr lang="en-US" sz="2000" dirty="0"/>
              <a:t> 60s/m</a:t>
            </a:r>
          </a:p>
          <a:p>
            <a:pPr lvl="1"/>
            <a:r>
              <a:rPr lang="en-US" sz="2000" dirty="0"/>
              <a:t>15,840,000 Bytes</a:t>
            </a:r>
          </a:p>
          <a:p>
            <a:pPr lvl="1"/>
            <a:r>
              <a:rPr lang="en-US" sz="2000" dirty="0"/>
              <a:t>15.8 MB or almost 128Mbits</a:t>
            </a:r>
            <a:endParaRPr lang="en-US" dirty="0">
              <a:latin typeface="Times New Roman" pitchFamily="1" charset="0"/>
              <a:ea typeface="ＭＳ Ｐゴシック" pitchFamily="1" charset="-128"/>
              <a:cs typeface="ＭＳ Ｐゴシック" pitchFamily="1" charset="-128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itle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/>
              <a:t>Click to edit Master subtitle style</a:t>
            </a:r>
          </a:p>
        </p:txBody>
      </p:sp>
      <p:sp>
        <p:nvSpPr>
          <p:cNvPr id="16" name="Date Placeholder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55CA289D-335E-C54F-95D9-EA6D30BE2159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620" y="-48260"/>
            <a:ext cx="9151620" cy="10388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4D9375-8E71-DB4B-BA9A-C3090F0FEBD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3A35EF-5563-4E46-A67B-E35691CD819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2E26993-7ADC-2045-A1B3-2FFCAD644DD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407893" y="1264024"/>
            <a:ext cx="8231139" cy="5593975"/>
          </a:xfrm>
          <a:prstGeom prst="rect">
            <a:avLst/>
          </a:prstGeom>
        </p:spPr>
        <p:txBody>
          <a:bodyPr>
            <a:normAutofit/>
          </a:bodyPr>
          <a:lstStyle>
            <a:lvl1pPr>
              <a:buFont typeface="Courier New" pitchFamily="49" charset="0"/>
              <a:buChar char="o"/>
              <a:defRPr/>
            </a:lvl1pPr>
          </a:lstStyle>
          <a:p>
            <a:pPr lvl="0">
              <a:buSzPct val="75000"/>
              <a:buFont typeface="Courier New" pitchFamily="49" charset="0"/>
              <a:buChar char="o"/>
            </a:pPr>
            <a:r>
              <a:rPr lang="en-US" sz="2400">
                <a:cs typeface="Arial" pitchFamily="34" charset="0"/>
              </a:rPr>
              <a:t>Click to edit Master text styles</a:t>
            </a:r>
          </a:p>
        </p:txBody>
      </p:sp>
    </p:spTree>
  </p:cSld>
  <p:clrMapOvr>
    <a:masterClrMapping/>
  </p:clrMapOvr>
  <p:transition>
    <p:fade/>
  </p:transition>
  <p:hf hdr="0" ftr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2E26993-7ADC-2045-A1B3-2FFCAD644DD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407893" y="1264024"/>
            <a:ext cx="8231139" cy="5593975"/>
          </a:xfrm>
          <a:prstGeom prst="rect">
            <a:avLst/>
          </a:prstGeom>
        </p:spPr>
        <p:txBody>
          <a:bodyPr>
            <a:normAutofit/>
          </a:bodyPr>
          <a:lstStyle>
            <a:lvl1pPr>
              <a:buFont typeface="Courier New" pitchFamily="49" charset="0"/>
              <a:buChar char="o"/>
              <a:defRPr/>
            </a:lvl1pPr>
          </a:lstStyle>
          <a:p>
            <a:pPr lvl="0">
              <a:buSzPct val="75000"/>
              <a:buFont typeface="Courier New" pitchFamily="49" charset="0"/>
              <a:buChar char="o"/>
            </a:pPr>
            <a:r>
              <a:rPr lang="en-US" sz="2400">
                <a:cs typeface="Arial" pitchFamily="34" charset="0"/>
              </a:rPr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589928781"/>
      </p:ext>
    </p:extLst>
  </p:cSld>
  <p:clrMapOvr>
    <a:masterClrMapping/>
  </p:clrMapOvr>
  <p:transition>
    <p:fade/>
  </p:transition>
  <p:hf hdr="0" ftr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2E26993-7ADC-2045-A1B3-2FFCAD644DD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407893" y="1264024"/>
            <a:ext cx="8231139" cy="5593975"/>
          </a:xfrm>
          <a:prstGeom prst="rect">
            <a:avLst/>
          </a:prstGeom>
        </p:spPr>
        <p:txBody>
          <a:bodyPr>
            <a:normAutofit/>
          </a:bodyPr>
          <a:lstStyle>
            <a:lvl1pPr>
              <a:buFont typeface="Courier New" pitchFamily="49" charset="0"/>
              <a:buChar char="o"/>
              <a:defRPr/>
            </a:lvl1pPr>
          </a:lstStyle>
          <a:p>
            <a:pPr lvl="0">
              <a:buSzPct val="75000"/>
              <a:buFont typeface="Courier New" pitchFamily="49" charset="0"/>
              <a:buChar char="o"/>
            </a:pPr>
            <a:r>
              <a:rPr lang="en-US" sz="2400">
                <a:cs typeface="Arial" pitchFamily="34" charset="0"/>
              </a:rPr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787018719"/>
      </p:ext>
    </p:extLst>
  </p:cSld>
  <p:clrMapOvr>
    <a:masterClrMapping/>
  </p:clrMapOvr>
  <p:transition>
    <p:fade/>
  </p:transition>
  <p:hf hdr="0" ftr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2E26993-7ADC-2045-A1B3-2FFCAD644DD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407893" y="1264024"/>
            <a:ext cx="8231139" cy="5593975"/>
          </a:xfrm>
          <a:prstGeom prst="rect">
            <a:avLst/>
          </a:prstGeom>
        </p:spPr>
        <p:txBody>
          <a:bodyPr>
            <a:normAutofit/>
          </a:bodyPr>
          <a:lstStyle>
            <a:lvl1pPr>
              <a:buFont typeface="Courier New" pitchFamily="49" charset="0"/>
              <a:buChar char="o"/>
              <a:defRPr/>
            </a:lvl1pPr>
          </a:lstStyle>
          <a:p>
            <a:pPr lvl="0">
              <a:buSzPct val="75000"/>
              <a:buFont typeface="Courier New" pitchFamily="49" charset="0"/>
              <a:buChar char="o"/>
            </a:pPr>
            <a:r>
              <a:rPr lang="en-US" sz="2400">
                <a:cs typeface="Arial" pitchFamily="34" charset="0"/>
              </a:rPr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98804470"/>
      </p:ext>
    </p:extLst>
  </p:cSld>
  <p:clrMapOvr>
    <a:masterClrMapping/>
  </p:clrMapOvr>
  <p:transition>
    <p:fade/>
  </p:transition>
  <p:hf hdr="0" ftr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2E26993-7ADC-2045-A1B3-2FFCAD644DD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407893" y="1264024"/>
            <a:ext cx="8231139" cy="5593975"/>
          </a:xfrm>
          <a:prstGeom prst="rect">
            <a:avLst/>
          </a:prstGeom>
        </p:spPr>
        <p:txBody>
          <a:bodyPr>
            <a:normAutofit/>
          </a:bodyPr>
          <a:lstStyle>
            <a:lvl1pPr>
              <a:buFont typeface="Courier New" pitchFamily="49" charset="0"/>
              <a:buChar char="o"/>
              <a:defRPr/>
            </a:lvl1pPr>
          </a:lstStyle>
          <a:p>
            <a:pPr lvl="0">
              <a:buSzPct val="75000"/>
              <a:buFont typeface="Courier New" pitchFamily="49" charset="0"/>
              <a:buChar char="o"/>
            </a:pPr>
            <a:r>
              <a:rPr lang="en-US" sz="2400">
                <a:cs typeface="Arial" pitchFamily="34" charset="0"/>
              </a:rPr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253414353"/>
      </p:ext>
    </p:extLst>
  </p:cSld>
  <p:clrMapOvr>
    <a:masterClrMapping/>
  </p:clrMapOvr>
  <p:transition>
    <p:fade/>
  </p:transition>
  <p:hf hdr="0" ftr="0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2E26993-7ADC-2045-A1B3-2FFCAD644DD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407893" y="1264024"/>
            <a:ext cx="8231139" cy="5593975"/>
          </a:xfrm>
          <a:prstGeom prst="rect">
            <a:avLst/>
          </a:prstGeom>
        </p:spPr>
        <p:txBody>
          <a:bodyPr>
            <a:normAutofit/>
          </a:bodyPr>
          <a:lstStyle>
            <a:lvl1pPr>
              <a:buFont typeface="Courier New" pitchFamily="49" charset="0"/>
              <a:buChar char="o"/>
              <a:defRPr/>
            </a:lvl1pPr>
          </a:lstStyle>
          <a:p>
            <a:pPr lvl="0">
              <a:buSzPct val="75000"/>
              <a:buFont typeface="Courier New" pitchFamily="49" charset="0"/>
              <a:buChar char="o"/>
            </a:pPr>
            <a:r>
              <a:rPr lang="en-US" sz="2400">
                <a:cs typeface="Arial" pitchFamily="34" charset="0"/>
              </a:rPr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253414353"/>
      </p:ext>
    </p:extLst>
  </p:cSld>
  <p:clrMapOvr>
    <a:masterClrMapping/>
  </p:clrMapOvr>
  <p:transition>
    <p:fade/>
  </p:transition>
  <p:hf hdr="0" ftr="0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2E26993-7ADC-2045-A1B3-2FFCAD644DD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407893" y="1264024"/>
            <a:ext cx="8231139" cy="5593975"/>
          </a:xfrm>
          <a:prstGeom prst="rect">
            <a:avLst/>
          </a:prstGeom>
        </p:spPr>
        <p:txBody>
          <a:bodyPr>
            <a:normAutofit/>
          </a:bodyPr>
          <a:lstStyle>
            <a:lvl1pPr>
              <a:buFont typeface="Courier New" pitchFamily="49" charset="0"/>
              <a:buChar char="o"/>
              <a:defRPr/>
            </a:lvl1pPr>
          </a:lstStyle>
          <a:p>
            <a:pPr lvl="0">
              <a:buSzPct val="75000"/>
              <a:buFont typeface="Courier New" pitchFamily="49" charset="0"/>
              <a:buChar char="o"/>
            </a:pPr>
            <a:r>
              <a:rPr lang="en-US" sz="2400">
                <a:cs typeface="Arial" pitchFamily="34" charset="0"/>
              </a:rPr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253414353"/>
      </p:ext>
    </p:extLst>
  </p:cSld>
  <p:clrMapOvr>
    <a:masterClrMapping/>
  </p:clrMapOvr>
  <p:transition>
    <p:fade/>
  </p:transition>
  <p:hf hdr="0" ftr="0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2E26993-7ADC-2045-A1B3-2FFCAD644DD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407893" y="1264024"/>
            <a:ext cx="8231139" cy="5593975"/>
          </a:xfrm>
          <a:prstGeom prst="rect">
            <a:avLst/>
          </a:prstGeom>
        </p:spPr>
        <p:txBody>
          <a:bodyPr>
            <a:normAutofit/>
          </a:bodyPr>
          <a:lstStyle>
            <a:lvl1pPr>
              <a:buFont typeface="Courier New" pitchFamily="49" charset="0"/>
              <a:buChar char="o"/>
              <a:defRPr/>
            </a:lvl1pPr>
          </a:lstStyle>
          <a:p>
            <a:pPr lvl="0">
              <a:buSzPct val="75000"/>
              <a:buFont typeface="Courier New" pitchFamily="49" charset="0"/>
              <a:buChar char="o"/>
            </a:pPr>
            <a:r>
              <a:rPr lang="en-US" sz="2400">
                <a:cs typeface="Arial" pitchFamily="34" charset="0"/>
              </a:rPr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279656442"/>
      </p:ext>
    </p:extLst>
  </p:cSld>
  <p:clrMapOvr>
    <a:masterClrMapping/>
  </p:clrMapOvr>
  <p:transition>
    <p:fade/>
  </p:transition>
  <p:hf hdr="0" ftr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0" y="0"/>
            <a:ext cx="9144000" cy="369332"/>
          </a:xfrm>
          <a:prstGeom prst="rect">
            <a:avLst/>
          </a:prstGeom>
          <a:gradFill flip="none" rotWithShape="1">
            <a:gsLst>
              <a:gs pos="0">
                <a:srgbClr val="011B4E"/>
              </a:gs>
              <a:gs pos="50000">
                <a:srgbClr val="011F5B"/>
              </a:gs>
              <a:gs pos="100000">
                <a:srgbClr val="011F5B"/>
              </a:gs>
            </a:gsLst>
            <a:lin ang="2700000" scaled="1"/>
            <a:tileRect/>
          </a:gra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22" name="Title 2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 cap="small" baseline="0"/>
            </a:lvl1pPr>
          </a:lstStyle>
          <a:p>
            <a:r>
              <a:rPr kumimoji="0" lang="en-US"/>
              <a:t>Click to edit Master title style</a:t>
            </a:r>
            <a:endParaRPr kumimoji="0" lang="en-US" dirty="0"/>
          </a:p>
        </p:txBody>
      </p:sp>
      <p:sp>
        <p:nvSpPr>
          <p:cNvPr id="27" name="Content Placeholder 26"/>
          <p:cNvSpPr>
            <a:spLocks noGrp="1"/>
          </p:cNvSpPr>
          <p:nvPr>
            <p:ph idx="1"/>
          </p:nvPr>
        </p:nvSpPr>
        <p:spPr>
          <a:xfrm>
            <a:off x="304800" y="1554162"/>
            <a:ext cx="8686800" cy="4846638"/>
          </a:xfrm>
        </p:spPr>
        <p:txBody>
          <a:bodyPr>
            <a:normAutofit/>
          </a:bodyPr>
          <a:lstStyle>
            <a:lvl1pPr>
              <a:defRPr sz="2800" b="1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 dirty="0"/>
          </a:p>
        </p:txBody>
      </p:sp>
      <p:sp>
        <p:nvSpPr>
          <p:cNvPr id="25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>
          <a:xfrm>
            <a:off x="8229600" y="6534912"/>
            <a:ext cx="758952" cy="246888"/>
          </a:xfrm>
        </p:spPr>
        <p:txBody>
          <a:bodyPr/>
          <a:lstStyle>
            <a:lvl1pPr>
              <a:defRPr sz="1400" b="1"/>
            </a:lvl1pPr>
          </a:lstStyle>
          <a:p>
            <a:fld id="{6D69B03B-8166-0F42-B8CE-697A119A2BF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0" y="6488668"/>
            <a:ext cx="9144000" cy="369332"/>
          </a:xfrm>
          <a:prstGeom prst="rect">
            <a:avLst/>
          </a:prstGeom>
          <a:gradFill flip="none" rotWithShape="1">
            <a:gsLst>
              <a:gs pos="0">
                <a:srgbClr val="011B4E"/>
              </a:gs>
              <a:gs pos="50000">
                <a:srgbClr val="011F5B"/>
              </a:gs>
              <a:gs pos="100000">
                <a:srgbClr val="011F5B"/>
              </a:gs>
            </a:gsLst>
            <a:lin ang="2700000" scaled="1"/>
            <a:tileRect/>
          </a:gra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9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2E26993-7ADC-2045-A1B3-2FFCAD644DD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407893" y="1264024"/>
            <a:ext cx="8231139" cy="5593975"/>
          </a:xfrm>
          <a:prstGeom prst="rect">
            <a:avLst/>
          </a:prstGeom>
        </p:spPr>
        <p:txBody>
          <a:bodyPr>
            <a:normAutofit/>
          </a:bodyPr>
          <a:lstStyle>
            <a:lvl1pPr>
              <a:buFont typeface="Courier New" pitchFamily="49" charset="0"/>
              <a:buChar char="o"/>
              <a:defRPr/>
            </a:lvl1pPr>
          </a:lstStyle>
          <a:p>
            <a:pPr lvl="0">
              <a:buSzPct val="75000"/>
              <a:buFont typeface="Courier New" pitchFamily="49" charset="0"/>
              <a:buChar char="o"/>
            </a:pPr>
            <a:r>
              <a:rPr lang="en-US" sz="2400">
                <a:cs typeface="Arial" pitchFamily="34" charset="0"/>
              </a:rPr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279656442"/>
      </p:ext>
    </p:extLst>
  </p:cSld>
  <p:clrMapOvr>
    <a:masterClrMapping/>
  </p:clrMapOvr>
  <p:transition>
    <p:fade/>
  </p:transition>
  <p:hf hdr="0" ftr="0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0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2E26993-7ADC-2045-A1B3-2FFCAD644DD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407893" y="1264024"/>
            <a:ext cx="8231139" cy="5593975"/>
          </a:xfrm>
          <a:prstGeom prst="rect">
            <a:avLst/>
          </a:prstGeom>
        </p:spPr>
        <p:txBody>
          <a:bodyPr>
            <a:normAutofit/>
          </a:bodyPr>
          <a:lstStyle>
            <a:lvl1pPr>
              <a:buFont typeface="Courier New" pitchFamily="49" charset="0"/>
              <a:buChar char="o"/>
              <a:defRPr/>
            </a:lvl1pPr>
          </a:lstStyle>
          <a:p>
            <a:pPr lvl="0">
              <a:buSzPct val="75000"/>
              <a:buFont typeface="Courier New" pitchFamily="49" charset="0"/>
              <a:buChar char="o"/>
            </a:pPr>
            <a:r>
              <a:rPr lang="en-US" sz="2400">
                <a:cs typeface="Arial" pitchFamily="34" charset="0"/>
              </a:rPr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279656442"/>
      </p:ext>
    </p:extLst>
  </p:cSld>
  <p:clrMapOvr>
    <a:masterClrMapping/>
  </p:clrMapOvr>
  <p:transition>
    <p:fade/>
  </p:transition>
  <p:hf hdr="0" ftr="0"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2E26993-7ADC-2045-A1B3-2FFCAD644DD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407893" y="1264024"/>
            <a:ext cx="8231139" cy="5593975"/>
          </a:xfrm>
          <a:prstGeom prst="rect">
            <a:avLst/>
          </a:prstGeom>
        </p:spPr>
        <p:txBody>
          <a:bodyPr>
            <a:normAutofit/>
          </a:bodyPr>
          <a:lstStyle>
            <a:lvl1pPr>
              <a:buFont typeface="Courier New" pitchFamily="49" charset="0"/>
              <a:buChar char="o"/>
              <a:defRPr/>
            </a:lvl1pPr>
          </a:lstStyle>
          <a:p>
            <a:pPr lvl="0">
              <a:buSzPct val="75000"/>
              <a:buFont typeface="Courier New" pitchFamily="49" charset="0"/>
              <a:buChar char="o"/>
            </a:pPr>
            <a:r>
              <a:rPr lang="en-US" sz="2400">
                <a:cs typeface="Arial" pitchFamily="34" charset="0"/>
              </a:rPr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279656442"/>
      </p:ext>
    </p:extLst>
  </p:cSld>
  <p:clrMapOvr>
    <a:masterClrMapping/>
  </p:clrMapOvr>
  <p:transition>
    <p:fade/>
  </p:transition>
  <p:hf hdr="0" ftr="0"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2E26993-7ADC-2045-A1B3-2FFCAD644DD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407893" y="1264024"/>
            <a:ext cx="8231139" cy="5593975"/>
          </a:xfrm>
          <a:prstGeom prst="rect">
            <a:avLst/>
          </a:prstGeom>
        </p:spPr>
        <p:txBody>
          <a:bodyPr>
            <a:normAutofit/>
          </a:bodyPr>
          <a:lstStyle>
            <a:lvl1pPr>
              <a:buFont typeface="Courier New" pitchFamily="49" charset="0"/>
              <a:buChar char="o"/>
              <a:defRPr/>
            </a:lvl1pPr>
          </a:lstStyle>
          <a:p>
            <a:pPr lvl="0">
              <a:buSzPct val="75000"/>
              <a:buFont typeface="Courier New" pitchFamily="49" charset="0"/>
              <a:buChar char="o"/>
            </a:pPr>
            <a:r>
              <a:rPr lang="en-US" sz="2400">
                <a:cs typeface="Arial" pitchFamily="34" charset="0"/>
              </a:rPr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279656442"/>
      </p:ext>
    </p:extLst>
  </p:cSld>
  <p:clrMapOvr>
    <a:masterClrMapping/>
  </p:clrMapOvr>
  <p:transition>
    <p:fade/>
  </p:transition>
  <p:hf hdr="0" ftr="0"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2E26993-7ADC-2045-A1B3-2FFCAD644DD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407893" y="1264024"/>
            <a:ext cx="8231139" cy="5593975"/>
          </a:xfrm>
          <a:prstGeom prst="rect">
            <a:avLst/>
          </a:prstGeom>
        </p:spPr>
        <p:txBody>
          <a:bodyPr>
            <a:normAutofit/>
          </a:bodyPr>
          <a:lstStyle>
            <a:lvl1pPr>
              <a:buFont typeface="Courier New" pitchFamily="49" charset="0"/>
              <a:buChar char="o"/>
              <a:defRPr/>
            </a:lvl1pPr>
          </a:lstStyle>
          <a:p>
            <a:pPr lvl="0">
              <a:buSzPct val="75000"/>
              <a:buFont typeface="Courier New" pitchFamily="49" charset="0"/>
              <a:buChar char="o"/>
            </a:pPr>
            <a:r>
              <a:rPr lang="en-US" sz="2400">
                <a:cs typeface="Arial" pitchFamily="34" charset="0"/>
              </a:rPr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279656442"/>
      </p:ext>
    </p:extLst>
  </p:cSld>
  <p:clrMapOvr>
    <a:masterClrMapping/>
  </p:clrMapOvr>
  <p:transition>
    <p:fade/>
  </p:transition>
  <p:hf hdr="0" ftr="0"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2E26993-7ADC-2045-A1B3-2FFCAD644DD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407893" y="1264024"/>
            <a:ext cx="8231139" cy="5593975"/>
          </a:xfrm>
          <a:prstGeom prst="rect">
            <a:avLst/>
          </a:prstGeom>
        </p:spPr>
        <p:txBody>
          <a:bodyPr>
            <a:normAutofit/>
          </a:bodyPr>
          <a:lstStyle>
            <a:lvl1pPr>
              <a:buFont typeface="Courier New" pitchFamily="49" charset="0"/>
              <a:buChar char="o"/>
              <a:defRPr/>
            </a:lvl1pPr>
          </a:lstStyle>
          <a:p>
            <a:pPr lvl="0">
              <a:buSzPct val="75000"/>
              <a:buFont typeface="Courier New" pitchFamily="49" charset="0"/>
              <a:buChar char="o"/>
            </a:pPr>
            <a:r>
              <a:rPr lang="en-US" sz="2400">
                <a:cs typeface="Arial" pitchFamily="34" charset="0"/>
              </a:rPr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279656442"/>
      </p:ext>
    </p:extLst>
  </p:cSld>
  <p:clrMapOvr>
    <a:masterClrMapping/>
  </p:clrMapOvr>
  <p:transition>
    <p:fade/>
  </p:transition>
  <p:hf hdr="0" ftr="0"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2E26993-7ADC-2045-A1B3-2FFCAD644DD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407893" y="1264024"/>
            <a:ext cx="8231139" cy="5593975"/>
          </a:xfrm>
          <a:prstGeom prst="rect">
            <a:avLst/>
          </a:prstGeom>
        </p:spPr>
        <p:txBody>
          <a:bodyPr>
            <a:normAutofit/>
          </a:bodyPr>
          <a:lstStyle>
            <a:lvl1pPr>
              <a:buFont typeface="Courier New" pitchFamily="49" charset="0"/>
              <a:buChar char="o"/>
              <a:defRPr/>
            </a:lvl1pPr>
          </a:lstStyle>
          <a:p>
            <a:pPr lvl="0">
              <a:buSzPct val="75000"/>
              <a:buFont typeface="Courier New" pitchFamily="49" charset="0"/>
              <a:buChar char="o"/>
            </a:pPr>
            <a:r>
              <a:rPr lang="en-US" sz="2400">
                <a:cs typeface="Arial" pitchFamily="34" charset="0"/>
              </a:rPr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279656442"/>
      </p:ext>
    </p:extLst>
  </p:cSld>
  <p:clrMapOvr>
    <a:masterClrMapping/>
  </p:clrMapOvr>
  <p:transition>
    <p:fade/>
  </p:transition>
  <p:hf hdr="0" ftr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19" name="Date Placeholder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505B70-20AF-4648-ADF6-C570F96CDA4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 cap="small" baseline="0"/>
            </a:lvl1pPr>
          </a:lstStyle>
          <a:p>
            <a:r>
              <a:rPr kumimoji="0" lang="en-US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14" name="Content Placeholder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21" name="Date Placeholder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1" name="Slide Number Placeholder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1B1896-A125-F04D-9917-767713DEED0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itle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25" name="Text Placeholder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28" name="Content Placeholder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B3061DBD-2296-F24D-8096-73EE8DEE1B1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CABCF6-B891-9447-AB65-A73C020A705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24" name="Footer Placeholder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037190-C5FD-D346-854C-BAD57445764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26" name="Text Placeholder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14" name="Content Placeholder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25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29" name="Footer Placeholder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13C97C-884F-CC47-BAC2-413E218398F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/>
              <a:t>Click icon to add picture</a:t>
            </a:r>
            <a:endParaRPr kumimoji="0"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1" name="Slide Number Placeholder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6D212D-FD86-394B-BA46-A23229C7A5B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7" name="Title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26" name="Text Placeholder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/>
              <a:t>Click to edit Master text styles</a:t>
            </a:r>
          </a:p>
          <a:p>
            <a:pPr lvl="1" eaLnBrk="1" latinLnBrk="0" hangingPunct="1"/>
            <a:r>
              <a:rPr kumimoji="0" lang="en-US"/>
              <a:t>Second level</a:t>
            </a:r>
          </a:p>
          <a:p>
            <a:pPr lvl="2" eaLnBrk="1" latinLnBrk="0" hangingPunct="1"/>
            <a:r>
              <a:rPr kumimoji="0" lang="en-US"/>
              <a:t>Third level</a:t>
            </a:r>
          </a:p>
          <a:p>
            <a:pPr lvl="3" eaLnBrk="1" latinLnBrk="0" hangingPunct="1"/>
            <a:r>
              <a:rPr kumimoji="0" lang="en-US"/>
              <a:t>Fourth level</a:t>
            </a:r>
          </a:p>
          <a:p>
            <a:pPr lvl="4" eaLnBrk="1" latinLnBrk="0" hangingPunct="1"/>
            <a:r>
              <a:rPr kumimoji="0" lang="en-US"/>
              <a:t>Fifth level</a:t>
            </a:r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28" name="Footer Placeholder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62E26993-7ADC-2045-A1B3-2FFCAD644DD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Title Placeholder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Straight Connector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  <p:sldLayoutId id="2147483679" r:id="rId19"/>
    <p:sldLayoutId id="2147483680" r:id="rId20"/>
    <p:sldLayoutId id="2147483681" r:id="rId21"/>
    <p:sldLayoutId id="2147483682" r:id="rId22"/>
    <p:sldLayoutId id="2147483683" r:id="rId23"/>
    <p:sldLayoutId id="2147483684" r:id="rId24"/>
    <p:sldLayoutId id="2147483685" r:id="rId25"/>
    <p:sldLayoutId id="2147483686" r:id="rId26"/>
  </p:sldLayoutIdLst>
  <p:hf hdr="0" ftr="0"/>
  <p:txStyles>
    <p:titleStyle>
      <a:lvl1pPr algn="l" rtl="0" eaLnBrk="1" latinLnBrk="0" hangingPunct="1">
        <a:spcBef>
          <a:spcPct val="0"/>
        </a:spcBef>
        <a:buNone/>
        <a:defRPr kumimoji="0" sz="3600" kern="1200" cap="sm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gi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0.png"/><Relationship Id="rId5" Type="http://schemas.openxmlformats.org/officeDocument/2006/relationships/image" Target="../media/image290.png"/><Relationship Id="rId4" Type="http://schemas.openxmlformats.org/officeDocument/2006/relationships/image" Target="../media/image280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13" Type="http://schemas.openxmlformats.org/officeDocument/2006/relationships/image" Target="../media/image17.gif"/><Relationship Id="rId3" Type="http://schemas.openxmlformats.org/officeDocument/2006/relationships/image" Target="../media/image7.gif"/><Relationship Id="rId7" Type="http://schemas.openxmlformats.org/officeDocument/2006/relationships/image" Target="../media/image11.png"/><Relationship Id="rId12" Type="http://schemas.openxmlformats.org/officeDocument/2006/relationships/image" Target="../media/image1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11" Type="http://schemas.openxmlformats.org/officeDocument/2006/relationships/image" Target="../media/image15.jpeg"/><Relationship Id="rId5" Type="http://schemas.openxmlformats.org/officeDocument/2006/relationships/image" Target="../media/image9.wmf"/><Relationship Id="rId10" Type="http://schemas.openxmlformats.org/officeDocument/2006/relationships/image" Target="../media/image14.jpeg"/><Relationship Id="rId4" Type="http://schemas.openxmlformats.org/officeDocument/2006/relationships/image" Target="../media/image8.gif"/><Relationship Id="rId9" Type="http://schemas.openxmlformats.org/officeDocument/2006/relationships/image" Target="../media/image13.png"/><Relationship Id="rId14" Type="http://schemas.openxmlformats.org/officeDocument/2006/relationships/image" Target="../media/image18.pn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png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7.gif"/><Relationship Id="rId7" Type="http://schemas.openxmlformats.org/officeDocument/2006/relationships/image" Target="../media/image1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gif"/><Relationship Id="rId5" Type="http://schemas.openxmlformats.org/officeDocument/2006/relationships/image" Target="../media/image16.png"/><Relationship Id="rId4" Type="http://schemas.openxmlformats.org/officeDocument/2006/relationships/image" Target="../media/image8.gif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gif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png"/><Relationship Id="rId3" Type="http://schemas.openxmlformats.org/officeDocument/2006/relationships/image" Target="../media/image35.png"/><Relationship Id="rId7" Type="http://schemas.openxmlformats.org/officeDocument/2006/relationships/image" Target="../media/image4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2.png"/><Relationship Id="rId5" Type="http://schemas.openxmlformats.org/officeDocument/2006/relationships/image" Target="../media/image41.png"/><Relationship Id="rId4" Type="http://schemas.openxmlformats.org/officeDocument/2006/relationships/image" Target="../media/image36.png"/><Relationship Id="rId9" Type="http://schemas.openxmlformats.org/officeDocument/2006/relationships/image" Target="../media/image37.png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hyperlink" Target="http://en.wikipedia.org/wiki/Pulse-code_modulation" TargetMode="External"/><Relationship Id="rId2" Type="http://schemas.openxmlformats.org/officeDocument/2006/relationships/hyperlink" Target="http://en.wikipedia.org/wiki/Analog-to-digital_converter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17.gif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7158" name="Picture 6" descr="http://cdn6.igeeksblog.com/wp-content/uploads/Bose-SoundDock-Series-III-Best-iPhone-5-Speaker-Docks.jpg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143125"/>
            <a:ext cx="3419475" cy="3419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>
          <a:xfrm>
            <a:off x="4487848" y="5826125"/>
            <a:ext cx="4541109" cy="914400"/>
          </a:xfrm>
        </p:spPr>
        <p:txBody>
          <a:bodyPr/>
          <a:lstStyle/>
          <a:p>
            <a:pPr algn="r"/>
            <a:r>
              <a:rPr lang="en-US" sz="1400" b="1" dirty="0">
                <a:solidFill>
                  <a:schemeClr val="tx1"/>
                </a:solidFill>
                <a:latin typeface="+mj-lt"/>
              </a:rPr>
              <a:t>Based on slides © 2009--2020 </a:t>
            </a:r>
            <a:r>
              <a:rPr lang="en-US" sz="1400" b="1" dirty="0" err="1">
                <a:solidFill>
                  <a:schemeClr val="tx1"/>
                </a:solidFill>
                <a:latin typeface="+mj-lt"/>
              </a:rPr>
              <a:t>Koditschek</a:t>
            </a:r>
            <a:r>
              <a:rPr lang="en-US" sz="1400" b="1" dirty="0">
                <a:solidFill>
                  <a:schemeClr val="tx1"/>
                </a:solidFill>
                <a:latin typeface="+mj-lt"/>
              </a:rPr>
              <a:t> &amp; DeHon</a:t>
            </a:r>
          </a:p>
          <a:p>
            <a:pPr algn="r"/>
            <a:r>
              <a:rPr lang="en-US" sz="1400" b="1" dirty="0">
                <a:solidFill>
                  <a:schemeClr val="tx1"/>
                </a:solidFill>
                <a:latin typeface="+mj-lt"/>
              </a:rPr>
              <a:t>Additional Material © 2014--2017 Farmer</a:t>
            </a: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B5C20A-B789-3C45-8C0A-FDB5AD81E208}" type="slidenum">
              <a:rPr lang="en-US"/>
              <a:pPr/>
              <a:t>1</a:t>
            </a:fld>
            <a:endParaRPr lang="en-US"/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381000" y="5410200"/>
            <a:ext cx="8458200" cy="1222375"/>
          </a:xfrm>
          <a:prstGeom prst="rect">
            <a:avLst/>
          </a:prstGeom>
        </p:spPr>
        <p:txBody>
          <a:bodyPr vert="horz" anchor="t"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3600" kern="1200" cap="small" baseline="0">
                <a:solidFill>
                  <a:schemeClr val="tx2"/>
                </a:solidFill>
                <a:effectLst>
                  <a:reflection blurRad="12700" stA="48000" endA="300" endPos="55000" dir="5400000" sy="-90000" algn="bl" rotWithShape="0"/>
                </a:effectLst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en-US" sz="3200" b="1" dirty="0"/>
              <a:t>ESE 150 – </a:t>
            </a:r>
            <a:br>
              <a:rPr lang="en-US" sz="3200" b="1" dirty="0"/>
            </a:br>
            <a:r>
              <a:rPr lang="en-US" sz="3200" b="1" dirty="0"/>
              <a:t>Digital Audio Basics</a:t>
            </a:r>
          </a:p>
        </p:txBody>
      </p:sp>
      <p:sp>
        <p:nvSpPr>
          <p:cNvPr id="11" name="Subtitle 2"/>
          <p:cNvSpPr txBox="1">
            <a:spLocks/>
          </p:cNvSpPr>
          <p:nvPr/>
        </p:nvSpPr>
        <p:spPr>
          <a:xfrm>
            <a:off x="381000" y="4419600"/>
            <a:ext cx="8458200" cy="914400"/>
          </a:xfrm>
          <a:prstGeom prst="rect">
            <a:avLst/>
          </a:prstGeom>
        </p:spPr>
        <p:txBody>
          <a:bodyPr vert="horz" anchor="b">
            <a:normAutofit/>
          </a:bodyPr>
          <a:lstStyle>
            <a:lvl1pPr marL="0" indent="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None/>
              <a:defRPr kumimoji="0" sz="2400" kern="1200">
                <a:solidFill>
                  <a:schemeClr val="tx2">
                    <a:shade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None/>
              <a:defRPr kumimoji="0" sz="2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None/>
              <a:defRPr kumimoji="0"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None/>
              <a:defRPr kumimoji="0"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None/>
              <a:defRPr kumimoji="0"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286000" indent="0" algn="ctr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None/>
              <a:defRPr kumimoji="0"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743200" indent="0" algn="ctr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None/>
              <a:defRPr kumimoji="0"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3200400" indent="0" algn="ctr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None/>
              <a:defRPr kumimoji="0"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3657600" indent="0" algn="ctr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None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</a:pPr>
            <a:r>
              <a:rPr lang="en-US" sz="2000"/>
              <a:t>Lecture #1 </a:t>
            </a:r>
            <a:r>
              <a:rPr lang="en-US" sz="2000" dirty="0"/>
              <a:t>– A2D, D2A</a:t>
            </a:r>
          </a:p>
        </p:txBody>
      </p:sp>
      <p:pic>
        <p:nvPicPr>
          <p:cNvPr id="177156" name="Picture 4" descr="http://3.bp.blogspot.com/_CB5_yShYrgU/TPQ2GWHjoGI/AAAAAAAACAE/0eKUBuVC1Ls/s1600/digital%2Baudio_wave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37817" y="2697162"/>
            <a:ext cx="2906183" cy="21796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7154" name="Picture 2" descr="http://www.sageaudio.com/blog/wp-content/uploads/2012/09/audio-mastering-digital-quality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0" y="1149350"/>
            <a:ext cx="2857500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1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Week 1: Pressure to Voltage</a:t>
            </a:r>
          </a:p>
        </p:txBody>
      </p:sp>
      <p:sp>
        <p:nvSpPr>
          <p:cNvPr id="1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F1342C-25A3-154E-A04E-38F2CE4AC670}" type="slidenum">
              <a:rPr lang="en-US" smtClean="0"/>
              <a:pPr/>
              <a:t>10</a:t>
            </a:fld>
            <a:endParaRPr lang="en-US"/>
          </a:p>
        </p:txBody>
      </p:sp>
      <p:sp>
        <p:nvSpPr>
          <p:cNvPr id="176131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0" y="1676400"/>
            <a:ext cx="9601200" cy="4114800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 sz="2800" dirty="0"/>
              <a:t>Microphones convert pressure to voltage</a:t>
            </a:r>
          </a:p>
          <a:p>
            <a:pPr lvl="1">
              <a:lnSpc>
                <a:spcPct val="90000"/>
              </a:lnSpc>
            </a:pPr>
            <a:r>
              <a:rPr lang="en-US" sz="2400" dirty="0"/>
              <a:t>(speakers/headphones voltage to pressure)</a:t>
            </a:r>
          </a:p>
          <a:p>
            <a:pPr lvl="1">
              <a:lnSpc>
                <a:spcPct val="90000"/>
              </a:lnSpc>
            </a:pPr>
            <a:r>
              <a:rPr lang="en-US" sz="2400" dirty="0"/>
              <a:t>Physical position to voltage</a:t>
            </a:r>
          </a:p>
          <a:p>
            <a:pPr>
              <a:lnSpc>
                <a:spcPct val="90000"/>
              </a:lnSpc>
            </a:pPr>
            <a:endParaRPr lang="en-US" sz="2800" dirty="0"/>
          </a:p>
          <a:p>
            <a:pPr>
              <a:lnSpc>
                <a:spcPct val="90000"/>
              </a:lnSpc>
            </a:pPr>
            <a:r>
              <a:rPr lang="en-US" sz="2800" dirty="0"/>
              <a:t>Reason as parallel place capacitor</a:t>
            </a:r>
          </a:p>
          <a:p>
            <a:pPr lvl="1">
              <a:lnSpc>
                <a:spcPct val="90000"/>
              </a:lnSpc>
            </a:pPr>
            <a:r>
              <a:rPr lang="en-US" sz="2400" dirty="0"/>
              <a:t>ESE 112 or PHYS 151</a:t>
            </a:r>
          </a:p>
          <a:p>
            <a:pPr lvl="1">
              <a:lnSpc>
                <a:spcPct val="90000"/>
              </a:lnSpc>
            </a:pPr>
            <a:endParaRPr lang="en-US" dirty="0"/>
          </a:p>
        </p:txBody>
      </p:sp>
      <p:grpSp>
        <p:nvGrpSpPr>
          <p:cNvPr id="176145" name="Group 17"/>
          <p:cNvGrpSpPr>
            <a:grpSpLocks/>
          </p:cNvGrpSpPr>
          <p:nvPr/>
        </p:nvGrpSpPr>
        <p:grpSpPr bwMode="auto">
          <a:xfrm flipH="1" flipV="1">
            <a:off x="7879788" y="3315923"/>
            <a:ext cx="1046163" cy="1549400"/>
            <a:chOff x="4944" y="1232"/>
            <a:chExt cx="659" cy="976"/>
          </a:xfrm>
        </p:grpSpPr>
        <p:sp>
          <p:nvSpPr>
            <p:cNvPr id="176138" name="Line 10"/>
            <p:cNvSpPr>
              <a:spLocks noChangeShapeType="1"/>
            </p:cNvSpPr>
            <p:nvPr/>
          </p:nvSpPr>
          <p:spPr bwMode="auto">
            <a:xfrm>
              <a:off x="4944" y="1248"/>
              <a:ext cx="0" cy="96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6139" name="Arc 11"/>
            <p:cNvSpPr>
              <a:spLocks/>
            </p:cNvSpPr>
            <p:nvPr/>
          </p:nvSpPr>
          <p:spPr bwMode="auto">
            <a:xfrm rot="34853851">
              <a:off x="4992" y="1344"/>
              <a:ext cx="611" cy="708"/>
            </a:xfrm>
            <a:custGeom>
              <a:avLst/>
              <a:gdLst>
                <a:gd name="G0" fmla="+- 253 0 0"/>
                <a:gd name="G1" fmla="+- 21600 0 0"/>
                <a:gd name="G2" fmla="+- 21600 0 0"/>
                <a:gd name="T0" fmla="*/ 0 w 21853"/>
                <a:gd name="T1" fmla="*/ 1 h 21600"/>
                <a:gd name="T2" fmla="*/ 21853 w 21853"/>
                <a:gd name="T3" fmla="*/ 21600 h 21600"/>
                <a:gd name="T4" fmla="*/ 253 w 21853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853" h="21600" fill="none" extrusionOk="0">
                  <a:moveTo>
                    <a:pt x="0" y="1"/>
                  </a:moveTo>
                  <a:cubicBezTo>
                    <a:pt x="84" y="0"/>
                    <a:pt x="168" y="-1"/>
                    <a:pt x="253" y="-1"/>
                  </a:cubicBezTo>
                  <a:cubicBezTo>
                    <a:pt x="12182" y="-1"/>
                    <a:pt x="21853" y="9670"/>
                    <a:pt x="21853" y="21600"/>
                  </a:cubicBezTo>
                </a:path>
                <a:path w="21853" h="21600" stroke="0" extrusionOk="0">
                  <a:moveTo>
                    <a:pt x="0" y="1"/>
                  </a:moveTo>
                  <a:cubicBezTo>
                    <a:pt x="84" y="0"/>
                    <a:pt x="168" y="-1"/>
                    <a:pt x="253" y="-1"/>
                  </a:cubicBezTo>
                  <a:cubicBezTo>
                    <a:pt x="12182" y="-1"/>
                    <a:pt x="21853" y="9670"/>
                    <a:pt x="21853" y="21600"/>
                  </a:cubicBezTo>
                  <a:lnTo>
                    <a:pt x="253" y="21600"/>
                  </a:lnTo>
                  <a:close/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6141" name="Line 13"/>
            <p:cNvSpPr>
              <a:spLocks noChangeShapeType="1"/>
            </p:cNvSpPr>
            <p:nvPr/>
          </p:nvSpPr>
          <p:spPr bwMode="auto">
            <a:xfrm>
              <a:off x="5296" y="1232"/>
              <a:ext cx="0" cy="96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176142" name="Text Box 14"/>
          <p:cNvSpPr txBox="1">
            <a:spLocks noChangeArrowheads="1"/>
          </p:cNvSpPr>
          <p:nvPr/>
        </p:nvSpPr>
        <p:spPr bwMode="auto">
          <a:xfrm>
            <a:off x="8458200" y="2971800"/>
            <a:ext cx="4048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dirty="0"/>
              <a:t>V</a:t>
            </a:r>
          </a:p>
        </p:txBody>
      </p:sp>
      <p:sp>
        <p:nvSpPr>
          <p:cNvPr id="176146" name="Line 18"/>
          <p:cNvSpPr>
            <a:spLocks noChangeShapeType="1"/>
          </p:cNvSpPr>
          <p:nvPr/>
        </p:nvSpPr>
        <p:spPr bwMode="auto">
          <a:xfrm>
            <a:off x="8686800" y="4191000"/>
            <a:ext cx="228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76147" name="Text Box 19"/>
          <p:cNvSpPr txBox="1">
            <a:spLocks noChangeArrowheads="1"/>
          </p:cNvSpPr>
          <p:nvPr/>
        </p:nvSpPr>
        <p:spPr bwMode="auto">
          <a:xfrm>
            <a:off x="8534400" y="4267200"/>
            <a:ext cx="336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/>
              <a:t>d</a:t>
            </a:r>
          </a:p>
        </p:txBody>
      </p:sp>
      <p:sp>
        <p:nvSpPr>
          <p:cNvPr id="176153" name="Freeform 25"/>
          <p:cNvSpPr>
            <a:spLocks/>
          </p:cNvSpPr>
          <p:nvPr/>
        </p:nvSpPr>
        <p:spPr bwMode="auto">
          <a:xfrm>
            <a:off x="6781800" y="3784600"/>
            <a:ext cx="1447800" cy="901700"/>
          </a:xfrm>
          <a:custGeom>
            <a:avLst/>
            <a:gdLst/>
            <a:ahLst/>
            <a:cxnLst>
              <a:cxn ang="0">
                <a:pos x="912" y="256"/>
              </a:cxn>
              <a:cxn ang="0">
                <a:pos x="816" y="496"/>
              </a:cxn>
              <a:cxn ang="0">
                <a:pos x="624" y="544"/>
              </a:cxn>
              <a:cxn ang="0">
                <a:pos x="528" y="352"/>
              </a:cxn>
              <a:cxn ang="0">
                <a:pos x="432" y="64"/>
              </a:cxn>
              <a:cxn ang="0">
                <a:pos x="240" y="16"/>
              </a:cxn>
              <a:cxn ang="0">
                <a:pos x="96" y="160"/>
              </a:cxn>
              <a:cxn ang="0">
                <a:pos x="0" y="304"/>
              </a:cxn>
            </a:cxnLst>
            <a:rect l="0" t="0" r="r" b="b"/>
            <a:pathLst>
              <a:path w="912" h="568">
                <a:moveTo>
                  <a:pt x="912" y="256"/>
                </a:moveTo>
                <a:cubicBezTo>
                  <a:pt x="888" y="352"/>
                  <a:pt x="864" y="448"/>
                  <a:pt x="816" y="496"/>
                </a:cubicBezTo>
                <a:cubicBezTo>
                  <a:pt x="768" y="544"/>
                  <a:pt x="672" y="568"/>
                  <a:pt x="624" y="544"/>
                </a:cubicBezTo>
                <a:cubicBezTo>
                  <a:pt x="576" y="520"/>
                  <a:pt x="560" y="432"/>
                  <a:pt x="528" y="352"/>
                </a:cubicBezTo>
                <a:cubicBezTo>
                  <a:pt x="496" y="272"/>
                  <a:pt x="480" y="120"/>
                  <a:pt x="432" y="64"/>
                </a:cubicBezTo>
                <a:cubicBezTo>
                  <a:pt x="384" y="8"/>
                  <a:pt x="296" y="0"/>
                  <a:pt x="240" y="16"/>
                </a:cubicBezTo>
                <a:cubicBezTo>
                  <a:pt x="184" y="32"/>
                  <a:pt x="136" y="112"/>
                  <a:pt x="96" y="160"/>
                </a:cubicBezTo>
                <a:cubicBezTo>
                  <a:pt x="56" y="208"/>
                  <a:pt x="28" y="256"/>
                  <a:pt x="0" y="304"/>
                </a:cubicBezTo>
              </a:path>
            </a:pathLst>
          </a:custGeom>
          <a:noFill/>
          <a:ln w="9525">
            <a:solidFill>
              <a:schemeClr val="accent2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7" name="Content Placeholder 9" descr="loudspkr.gif"/>
          <p:cNvPicPr>
            <a:picLocks noChangeAspect="1"/>
          </p:cNvPicPr>
          <p:nvPr/>
        </p:nvPicPr>
        <p:blipFill>
          <a:blip r:embed="rId3"/>
          <a:srcRect l="-20833" r="-20833"/>
          <a:stretch>
            <a:fillRect/>
          </a:stretch>
        </p:blipFill>
        <p:spPr bwMode="auto">
          <a:xfrm flipH="1">
            <a:off x="6781800" y="1143000"/>
            <a:ext cx="2446338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3303024" y="4446834"/>
                <a:ext cx="1345176" cy="7861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𝐶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/>
                            </a:rPr>
                            <m:t>𝜀</m:t>
                          </m:r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𝐴</m:t>
                          </m:r>
                        </m:num>
                        <m:den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𝑑</m:t>
                          </m:r>
                        </m:den>
                      </m:f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  </m:t>
                      </m:r>
                    </m:oMath>
                  </m:oMathPara>
                </a14:m>
                <a:endParaRPr lang="en-US" b="0" dirty="0">
                  <a:ea typeface="Cambria Math"/>
                </a:endParaRPr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03024" y="4446834"/>
                <a:ext cx="1345176" cy="786177"/>
              </a:xfrm>
              <a:prstGeom prst="rect">
                <a:avLst/>
              </a:prstGeom>
              <a:blipFill>
                <a:blip r:embed="rId4"/>
                <a:stretch>
                  <a:fillRect r="-935" b="-634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2438400" y="5501183"/>
                <a:ext cx="1265666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𝑄</m:t>
                      </m:r>
                      <m:r>
                        <a:rPr lang="en-US" b="0" i="1" smtClean="0">
                          <a:latin typeface="Cambria Math"/>
                        </a:rPr>
                        <m:t>=</m:t>
                      </m:r>
                      <m:r>
                        <a:rPr lang="en-US" b="0" i="1" smtClean="0">
                          <a:latin typeface="Cambria Math"/>
                        </a:rPr>
                        <m:t>𝐶𝑉</m:t>
                      </m:r>
                    </m:oMath>
                  </m:oMathPara>
                </a14:m>
                <a:endParaRPr lang="en-US" b="0" dirty="0"/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38400" y="5501183"/>
                <a:ext cx="1265666" cy="461665"/>
              </a:xfrm>
              <a:prstGeom prst="rect">
                <a:avLst/>
              </a:prstGeom>
              <a:blipFill>
                <a:blip r:embed="rId5"/>
                <a:stretch>
                  <a:fillRect b="-1052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/>
              <p:cNvSpPr txBox="1"/>
              <p:nvPr/>
            </p:nvSpPr>
            <p:spPr>
              <a:xfrm>
                <a:off x="4872254" y="5348320"/>
                <a:ext cx="1081322" cy="7861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𝑉</m:t>
                      </m:r>
                      <m:r>
                        <a:rPr lang="en-US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/>
                            </a:rPr>
                            <m:t>𝑄</m:t>
                          </m:r>
                        </m:num>
                        <m:den>
                          <m:r>
                            <a:rPr lang="en-US" b="0" i="1" smtClean="0">
                              <a:latin typeface="Cambria Math"/>
                            </a:rPr>
                            <m:t>𝐶</m:t>
                          </m:r>
                        </m:den>
                      </m:f>
                    </m:oMath>
                  </m:oMathPara>
                </a14:m>
                <a:endParaRPr lang="en-US" b="0" dirty="0"/>
              </a:p>
            </p:txBody>
          </p:sp>
        </mc:Choice>
        <mc:Fallback xmlns="">
          <p:sp>
            <p:nvSpPr>
              <p:cNvPr id="24" name="TextBox 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72254" y="5348320"/>
                <a:ext cx="1081322" cy="786177"/>
              </a:xfrm>
              <a:prstGeom prst="rect">
                <a:avLst/>
              </a:prstGeom>
              <a:blipFill>
                <a:blip r:embed="rId6"/>
                <a:stretch>
                  <a:fillRect b="-634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Rectangle 8"/>
          <p:cNvSpPr/>
          <p:nvPr/>
        </p:nvSpPr>
        <p:spPr>
          <a:xfrm>
            <a:off x="4927957" y="2765879"/>
            <a:ext cx="2305952" cy="461665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none">
            <a:spAutoFit/>
          </a:bodyPr>
          <a:lstStyle/>
          <a:p>
            <a:pPr marL="0" lvl="3">
              <a:spcBef>
                <a:spcPct val="30000"/>
              </a:spcBef>
              <a:defRPr/>
            </a:pPr>
            <a:r>
              <a:rPr lang="el-GR" dirty="0">
                <a:solidFill>
                  <a:srgbClr val="FF0000"/>
                </a:solidFill>
                <a:ea typeface="Arial" pitchFamily="-107" charset="0"/>
                <a:cs typeface="Arial" pitchFamily="-107" charset="0"/>
              </a:rPr>
              <a:t>Δ</a:t>
            </a:r>
            <a:r>
              <a:rPr lang="en-US" dirty="0">
                <a:solidFill>
                  <a:srgbClr val="FF0000"/>
                </a:solidFill>
                <a:ea typeface="Arial" pitchFamily="-107" charset="0"/>
                <a:cs typeface="Arial" pitchFamily="-107" charset="0"/>
              </a:rPr>
              <a:t>d </a:t>
            </a:r>
            <a:r>
              <a:rPr lang="en-US" dirty="0">
                <a:solidFill>
                  <a:srgbClr val="FF0000"/>
                </a:solidFill>
                <a:ea typeface="Arial" pitchFamily="-107" charset="0"/>
                <a:cs typeface="Arial" pitchFamily="-107" charset="0"/>
                <a:sym typeface="Wingdings" pitchFamily="-107" charset="2"/>
              </a:rPr>
              <a:t> </a:t>
            </a:r>
            <a:r>
              <a:rPr lang="el-GR" dirty="0">
                <a:solidFill>
                  <a:srgbClr val="FF0000"/>
                </a:solidFill>
                <a:ea typeface="Arial" pitchFamily="-107" charset="0"/>
                <a:cs typeface="Arial" pitchFamily="-107" charset="0"/>
              </a:rPr>
              <a:t>Δ</a:t>
            </a:r>
            <a:r>
              <a:rPr lang="en-US" dirty="0">
                <a:solidFill>
                  <a:srgbClr val="FF0000"/>
                </a:solidFill>
                <a:ea typeface="Arial" pitchFamily="-107" charset="0"/>
                <a:cs typeface="Arial" pitchFamily="-107" charset="0"/>
              </a:rPr>
              <a:t>C </a:t>
            </a:r>
            <a:r>
              <a:rPr lang="en-US" dirty="0">
                <a:solidFill>
                  <a:srgbClr val="FF0000"/>
                </a:solidFill>
                <a:ea typeface="Arial" pitchFamily="-107" charset="0"/>
                <a:cs typeface="Arial" pitchFamily="-107" charset="0"/>
                <a:sym typeface="Wingdings" pitchFamily="-107" charset="2"/>
              </a:rPr>
              <a:t> </a:t>
            </a:r>
            <a:r>
              <a:rPr lang="el-GR" dirty="0">
                <a:solidFill>
                  <a:srgbClr val="FF0000"/>
                </a:solidFill>
                <a:ea typeface="Arial" pitchFamily="-107" charset="0"/>
                <a:cs typeface="Arial" pitchFamily="-107" charset="0"/>
              </a:rPr>
              <a:t>Δ</a:t>
            </a:r>
            <a:r>
              <a:rPr lang="en-US" dirty="0">
                <a:solidFill>
                  <a:srgbClr val="FF0000"/>
                </a:solidFill>
                <a:ea typeface="Arial" pitchFamily="-107" charset="0"/>
                <a:cs typeface="Arial" pitchFamily="-107" charset="0"/>
              </a:rPr>
              <a:t>V </a:t>
            </a:r>
            <a:endParaRPr lang="el-GR" dirty="0">
              <a:solidFill>
                <a:srgbClr val="FF0000"/>
              </a:solidFill>
              <a:ea typeface="Arial" pitchFamily="-107" charset="0"/>
              <a:cs typeface="Arial" pitchFamily="-107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324477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1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61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1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761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1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761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761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7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76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761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761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000"/>
                            </p:stCondLst>
                            <p:childTnLst>
                              <p:par>
                                <p:cTn id="4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13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17613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6142" grpId="0"/>
      <p:bldP spid="176146" grpId="0" animBg="1"/>
      <p:bldP spid="176147" grpId="0"/>
      <p:bldP spid="176153" grpId="0" animBg="1"/>
      <p:bldP spid="6" grpId="0" animBg="1"/>
      <p:bldP spid="7" grpId="0" animBg="1"/>
      <p:bldP spid="24" grpId="0" animBg="1"/>
      <p:bldP spid="9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69B03B-8166-0F42-B8CE-697A119A2BFC}" type="slidenum">
              <a:rPr lang="en-US" smtClean="0"/>
              <a:pPr/>
              <a:t>11</a:t>
            </a:fld>
            <a:endParaRPr 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Signals</a:t>
            </a:r>
          </a:p>
        </p:txBody>
      </p:sp>
    </p:spTree>
    <p:extLst>
      <p:ext uri="{BB962C8B-B14F-4D97-AF65-F5344CB8AC3E}">
        <p14:creationId xmlns:p14="http://schemas.microsoft.com/office/powerpoint/2010/main" val="263785522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We need to quantify some things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3292" y="1290935"/>
            <a:ext cx="9220200" cy="4846638"/>
          </a:xfrm>
        </p:spPr>
        <p:txBody>
          <a:bodyPr>
            <a:normAutofit/>
          </a:bodyPr>
          <a:lstStyle/>
          <a:p>
            <a:r>
              <a:rPr lang="en-US" dirty="0"/>
              <a:t>What is a signal?</a:t>
            </a:r>
          </a:p>
          <a:p>
            <a:pPr lvl="1"/>
            <a:r>
              <a:rPr lang="en-US" dirty="0"/>
              <a:t>Something that carries information</a:t>
            </a:r>
          </a:p>
          <a:p>
            <a:pPr lvl="1"/>
            <a:r>
              <a:rPr lang="en-US" dirty="0"/>
              <a:t>A description of how one parameter depends on another</a:t>
            </a:r>
          </a:p>
          <a:p>
            <a:pPr lvl="2"/>
            <a:r>
              <a:rPr lang="en-US" dirty="0"/>
              <a:t>Common Engineering Example:</a:t>
            </a:r>
          </a:p>
          <a:p>
            <a:pPr lvl="3"/>
            <a:r>
              <a:rPr lang="en-US" dirty="0"/>
              <a:t>Voltage that varies with time</a:t>
            </a:r>
          </a:p>
          <a:p>
            <a:pPr lvl="4"/>
            <a:r>
              <a:rPr lang="en-US" dirty="0"/>
              <a:t>E.g. Amplitude of voltage changes as time moves forward</a:t>
            </a:r>
          </a:p>
          <a:p>
            <a:pPr lvl="3"/>
            <a:r>
              <a:rPr lang="en-US" dirty="0">
                <a:solidFill>
                  <a:srgbClr val="00B050"/>
                </a:solidFill>
              </a:rPr>
              <a:t>Time</a:t>
            </a:r>
            <a:r>
              <a:rPr lang="en-US" dirty="0"/>
              <a:t> = </a:t>
            </a:r>
            <a:r>
              <a:rPr lang="en-US" b="1" i="1" dirty="0"/>
              <a:t>independent</a:t>
            </a:r>
            <a:r>
              <a:rPr lang="en-US" dirty="0"/>
              <a:t> variable (x-axis): time</a:t>
            </a:r>
          </a:p>
          <a:p>
            <a:pPr lvl="4"/>
            <a:r>
              <a:rPr lang="en-US" dirty="0"/>
              <a:t>Depends on nothing!</a:t>
            </a:r>
          </a:p>
          <a:p>
            <a:pPr lvl="3"/>
            <a:r>
              <a:rPr lang="en-US" dirty="0">
                <a:solidFill>
                  <a:srgbClr val="FF0000"/>
                </a:solidFill>
              </a:rPr>
              <a:t>Voltage</a:t>
            </a:r>
            <a:r>
              <a:rPr lang="en-US" dirty="0"/>
              <a:t> = </a:t>
            </a:r>
            <a:r>
              <a:rPr lang="en-US" b="1" i="1" dirty="0"/>
              <a:t>dependent</a:t>
            </a:r>
            <a:r>
              <a:rPr lang="en-US" dirty="0"/>
              <a:t> variable (y-axis):  </a:t>
            </a:r>
            <a:r>
              <a:rPr lang="en-US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v(</a:t>
            </a:r>
            <a:r>
              <a:rPr lang="en-US" i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US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lvl="4"/>
            <a:r>
              <a:rPr lang="en-US" dirty="0"/>
              <a:t>Voltage’s amplitude depends on time</a:t>
            </a:r>
          </a:p>
          <a:p>
            <a:endParaRPr lang="en-US" dirty="0"/>
          </a:p>
          <a:p>
            <a:pPr lvl="2"/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69B03B-8166-0F42-B8CE-697A119A2BFC}" type="slidenum">
              <a:rPr lang="en-US" smtClean="0"/>
              <a:pPr/>
              <a:t>12</a:t>
            </a:fld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584" t="11285" b="11413"/>
          <a:stretch/>
        </p:blipFill>
        <p:spPr bwMode="auto">
          <a:xfrm>
            <a:off x="2389536" y="4971395"/>
            <a:ext cx="3810000" cy="15635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1760838" y="5105400"/>
            <a:ext cx="62869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v(</a:t>
            </a:r>
            <a:r>
              <a:rPr lang="en-US" i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US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6123336" y="5426548"/>
            <a:ext cx="71365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time</a:t>
            </a:r>
          </a:p>
        </p:txBody>
      </p:sp>
    </p:spTree>
    <p:extLst>
      <p:ext uri="{BB962C8B-B14F-4D97-AF65-F5344CB8AC3E}">
        <p14:creationId xmlns:p14="http://schemas.microsoft.com/office/powerpoint/2010/main" val="33654172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We need to quantify some things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340640"/>
            <a:ext cx="9220200" cy="5312266"/>
          </a:xfrm>
        </p:spPr>
        <p:txBody>
          <a:bodyPr>
            <a:normAutofit lnSpcReduction="10000"/>
          </a:bodyPr>
          <a:lstStyle/>
          <a:p>
            <a:r>
              <a:rPr lang="en-US" dirty="0"/>
              <a:t>Most signals encountered in nature…</a:t>
            </a:r>
          </a:p>
          <a:p>
            <a:pPr lvl="1"/>
            <a:r>
              <a:rPr lang="en-US" dirty="0"/>
              <a:t>…are “</a:t>
            </a:r>
            <a:r>
              <a:rPr lang="en-US" b="1" u="sng" dirty="0"/>
              <a:t>continuous</a:t>
            </a:r>
            <a:r>
              <a:rPr lang="en-US" dirty="0"/>
              <a:t>” / analog</a:t>
            </a:r>
          </a:p>
          <a:p>
            <a:pPr lvl="2"/>
            <a:r>
              <a:rPr lang="en-US" dirty="0"/>
              <a:t>Continuous range of values (any real #)</a:t>
            </a:r>
          </a:p>
          <a:p>
            <a:pPr lvl="2"/>
            <a:r>
              <a:rPr lang="en-US" dirty="0"/>
              <a:t>Examples: 1) Light intensity that changes with distance</a:t>
            </a:r>
          </a:p>
          <a:p>
            <a:pPr lvl="2"/>
            <a:r>
              <a:rPr lang="en-US" dirty="0"/>
              <a:t>2) Voltage that varies over time </a:t>
            </a:r>
            <a:r>
              <a:rPr lang="en-US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v(t)</a:t>
            </a:r>
          </a:p>
          <a:p>
            <a:pPr lvl="3"/>
            <a:r>
              <a:rPr lang="en-US" i="1" dirty="0">
                <a:solidFill>
                  <a:srgbClr val="FF0000"/>
                </a:solidFill>
              </a:rPr>
              <a:t>We will see in lab this week: MUSIC signal represented with voltage</a:t>
            </a:r>
          </a:p>
          <a:p>
            <a:pPr lvl="2"/>
            <a:r>
              <a:rPr lang="en-US" dirty="0"/>
              <a:t>3) Chemical reaction rate that depends on temperature</a:t>
            </a:r>
          </a:p>
          <a:p>
            <a:pPr lvl="1"/>
            <a:r>
              <a:rPr lang="en-US" dirty="0"/>
              <a:t>as opposed to “</a:t>
            </a:r>
            <a:r>
              <a:rPr lang="en-US" b="1" u="sng" dirty="0"/>
              <a:t>non-continuous</a:t>
            </a:r>
            <a:r>
              <a:rPr lang="en-US" dirty="0"/>
              <a:t>” / discrete signals</a:t>
            </a:r>
          </a:p>
          <a:p>
            <a:pPr lvl="2"/>
            <a:r>
              <a:rPr lang="en-US" dirty="0"/>
              <a:t>Only a discrete range of values possible (limited subset of real #s)</a:t>
            </a:r>
          </a:p>
          <a:p>
            <a:pPr lvl="2"/>
            <a:r>
              <a:rPr lang="en-US" dirty="0"/>
              <a:t>How a computer must represent signals</a:t>
            </a:r>
          </a:p>
          <a:p>
            <a:pPr lvl="3"/>
            <a:r>
              <a:rPr lang="en-US" dirty="0"/>
              <a:t>Fundamental unit of information: </a:t>
            </a:r>
            <a:r>
              <a:rPr lang="en-US" b="1" dirty="0"/>
              <a:t>bit</a:t>
            </a:r>
          </a:p>
          <a:p>
            <a:pPr lvl="3"/>
            <a:r>
              <a:rPr lang="en-US" dirty="0"/>
              <a:t>Cannot represent all possible real #’s</a:t>
            </a:r>
          </a:p>
          <a:p>
            <a:pPr lvl="3"/>
            <a:r>
              <a:rPr lang="en-US" dirty="0"/>
              <a:t>Uses binary digit (bit) to represent #’s:</a:t>
            </a:r>
          </a:p>
          <a:p>
            <a:pPr lvl="4"/>
            <a:r>
              <a:rPr lang="en-US" dirty="0"/>
              <a:t>1-bit, represents 2 things…2-bits, represents 4 things</a:t>
            </a:r>
          </a:p>
          <a:p>
            <a:pPr lvl="4"/>
            <a:r>
              <a:rPr lang="en-US" dirty="0">
                <a:solidFill>
                  <a:srgbClr val="FF6600"/>
                </a:solidFill>
              </a:rPr>
              <a:t>What’s the generalization? (</a:t>
            </a:r>
            <a:r>
              <a:rPr lang="en-US" dirty="0" err="1">
                <a:solidFill>
                  <a:srgbClr val="FF6600"/>
                </a:solidFill>
              </a:rPr>
              <a:t>n</a:t>
            </a:r>
            <a:r>
              <a:rPr lang="en-US" dirty="0">
                <a:solidFill>
                  <a:srgbClr val="FF6600"/>
                </a:solidFill>
              </a:rPr>
              <a:t>-bits </a:t>
            </a:r>
            <a:r>
              <a:rPr lang="en-US" dirty="0" err="1">
                <a:solidFill>
                  <a:srgbClr val="FF6600"/>
                </a:solidFill>
                <a:sym typeface="Wingdings"/>
              </a:rPr>
              <a:t></a:t>
            </a:r>
            <a:r>
              <a:rPr lang="en-US" dirty="0">
                <a:solidFill>
                  <a:srgbClr val="FF6600"/>
                </a:solidFill>
                <a:sym typeface="Wingdings"/>
              </a:rPr>
              <a:t> how many things?)</a:t>
            </a:r>
            <a:endParaRPr lang="en-US" dirty="0">
              <a:solidFill>
                <a:srgbClr val="FF6600"/>
              </a:solidFill>
            </a:endParaRPr>
          </a:p>
          <a:p>
            <a:pPr lvl="2"/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69B03B-8166-0F42-B8CE-697A119A2BFC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77307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"/>
                            </p:stCondLst>
                            <p:childTnLst>
                              <p:par>
                                <p:cTn id="2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Big Question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84450"/>
            <a:ext cx="8686800" cy="4846638"/>
          </a:xfrm>
        </p:spPr>
        <p:txBody>
          <a:bodyPr/>
          <a:lstStyle/>
          <a:p>
            <a:r>
              <a:rPr lang="en-US" dirty="0"/>
              <a:t>How represent and process </a:t>
            </a:r>
            <a:r>
              <a:rPr lang="en-US" i="1" dirty="0"/>
              <a:t>continuous</a:t>
            </a:r>
            <a:r>
              <a:rPr lang="en-US" dirty="0"/>
              <a:t> information on a digital computer with </a:t>
            </a:r>
            <a:r>
              <a:rPr lang="en-US" i="1" dirty="0"/>
              <a:t>finite</a:t>
            </a:r>
            <a:r>
              <a:rPr lang="en-US" dirty="0"/>
              <a:t> memory?</a:t>
            </a:r>
          </a:p>
          <a:p>
            <a:pPr lvl="1"/>
            <a:r>
              <a:rPr lang="en-US" dirty="0"/>
              <a:t>Note: continuous means signal may take on infinite number of values between any T</a:t>
            </a:r>
            <a:r>
              <a:rPr lang="en-US" baseline="-25000" dirty="0"/>
              <a:t>1</a:t>
            </a:r>
            <a:r>
              <a:rPr lang="en-US" dirty="0"/>
              <a:t> and T</a:t>
            </a:r>
            <a:r>
              <a:rPr lang="en-US" baseline="-25000" dirty="0"/>
              <a:t>2</a:t>
            </a:r>
            <a:endParaRPr lang="en-US" dirty="0"/>
          </a:p>
          <a:p>
            <a:pPr lvl="1"/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69B03B-8166-0F42-B8CE-697A119A2BFC}" type="slidenum">
              <a:rPr lang="en-US" smtClean="0"/>
              <a:pPr/>
              <a:t>14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73638" y="3845497"/>
            <a:ext cx="4145296" cy="2400525"/>
          </a:xfrm>
          <a:prstGeom prst="rect">
            <a:avLst/>
          </a:prstGeom>
        </p:spPr>
      </p:pic>
      <p:cxnSp>
        <p:nvCxnSpPr>
          <p:cNvPr id="8" name="Straight Connector 7"/>
          <p:cNvCxnSpPr/>
          <p:nvPr/>
        </p:nvCxnSpPr>
        <p:spPr>
          <a:xfrm rot="16200000" flipH="1">
            <a:off x="3461547" y="5068346"/>
            <a:ext cx="2371222" cy="11238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 rot="16200000" flipH="1">
            <a:off x="3782527" y="5074652"/>
            <a:ext cx="2371222" cy="11238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>
            <a:off x="4641539" y="4113114"/>
            <a:ext cx="348396" cy="1588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4147041" y="5989863"/>
            <a:ext cx="47526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T</a:t>
            </a:r>
            <a:r>
              <a:rPr lang="en-US" baseline="-25000" dirty="0"/>
              <a:t>1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5052426" y="6052358"/>
            <a:ext cx="47526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T</a:t>
            </a:r>
            <a:r>
              <a:rPr lang="en-US" baseline="-25000" dirty="0"/>
              <a:t>2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Connect the Dots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306926"/>
            <a:ext cx="8686800" cy="4846638"/>
          </a:xfrm>
        </p:spPr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Intuition, with enough dots, not hard to “connect-the-dots” to reconstruct (understand) the continuous signal.</a:t>
            </a:r>
          </a:p>
          <a:p>
            <a:pPr lvl="1"/>
            <a:r>
              <a:rPr lang="en-US" dirty="0">
                <a:solidFill>
                  <a:srgbClr val="FF6600"/>
                </a:solidFill>
              </a:rPr>
              <a:t>What is the continuous signal here? (</a:t>
            </a:r>
            <a:r>
              <a:rPr lang="en-US" dirty="0" err="1">
                <a:solidFill>
                  <a:srgbClr val="FF6600"/>
                </a:solidFill>
              </a:rPr>
              <a:t>preclass</a:t>
            </a:r>
            <a:r>
              <a:rPr lang="en-US" dirty="0">
                <a:solidFill>
                  <a:srgbClr val="FF6600"/>
                </a:solidFill>
              </a:rPr>
              <a:t> 3)</a:t>
            </a:r>
          </a:p>
          <a:p>
            <a:pPr lvl="1"/>
            <a:r>
              <a:rPr lang="en-US" dirty="0">
                <a:solidFill>
                  <a:schemeClr val="tx1"/>
                </a:solidFill>
              </a:rPr>
              <a:t>Assumes certain regularity conditions</a:t>
            </a:r>
          </a:p>
          <a:p>
            <a:pPr lvl="1"/>
            <a:r>
              <a:rPr lang="en-US" dirty="0">
                <a:solidFill>
                  <a:schemeClr val="tx1"/>
                </a:solidFill>
              </a:rPr>
              <a:t>What is enough?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69B03B-8166-0F42-B8CE-697A119A2BFC}" type="slidenum">
              <a:rPr lang="en-US" smtClean="0"/>
              <a:pPr/>
              <a:t>15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03571" y="3554631"/>
            <a:ext cx="4852371" cy="2846169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Definitions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554162"/>
            <a:ext cx="9067800" cy="4846638"/>
          </a:xfrm>
        </p:spPr>
        <p:txBody>
          <a:bodyPr>
            <a:normAutofit/>
          </a:bodyPr>
          <a:lstStyle/>
          <a:p>
            <a:r>
              <a:rPr lang="en-US" dirty="0"/>
              <a:t>Analog-to-Digital (ADC) Conversion </a:t>
            </a:r>
          </a:p>
          <a:p>
            <a:pPr lvl="1"/>
            <a:r>
              <a:rPr lang="en-US" dirty="0"/>
              <a:t>Process of converting </a:t>
            </a:r>
            <a:r>
              <a:rPr lang="en-US" i="1" u="sng" dirty="0"/>
              <a:t>continuous</a:t>
            </a:r>
            <a:r>
              <a:rPr lang="en-US" dirty="0"/>
              <a:t> signal to </a:t>
            </a:r>
            <a:r>
              <a:rPr lang="en-US" i="1" u="sng" dirty="0"/>
              <a:t>discrete</a:t>
            </a:r>
            <a:r>
              <a:rPr lang="en-US" dirty="0"/>
              <a:t> signal</a:t>
            </a:r>
          </a:p>
          <a:p>
            <a:pPr lvl="1"/>
            <a:r>
              <a:rPr lang="en-US" dirty="0"/>
              <a:t>Going from analog to digital “domain”</a:t>
            </a:r>
          </a:p>
          <a:p>
            <a:pPr lvl="1"/>
            <a:r>
              <a:rPr lang="en-US" dirty="0"/>
              <a:t>Often called: </a:t>
            </a:r>
            <a:r>
              <a:rPr lang="en-US" u="sng" dirty="0"/>
              <a:t>digitization</a:t>
            </a:r>
          </a:p>
          <a:p>
            <a:pPr lvl="1"/>
            <a:r>
              <a:rPr lang="en-US" dirty="0"/>
              <a:t>Use a subset of real #’s to represent all real #’s</a:t>
            </a:r>
          </a:p>
          <a:p>
            <a:pPr lvl="2"/>
            <a:r>
              <a:rPr lang="en-US" dirty="0"/>
              <a:t>Involves a lot of approximation (lots of room for error!)</a:t>
            </a:r>
          </a:p>
          <a:p>
            <a:r>
              <a:rPr lang="en-US" dirty="0"/>
              <a:t>…collecting </a:t>
            </a:r>
            <a:r>
              <a:rPr lang="en-US" b="0" dirty="0"/>
              <a:t>the dots</a:t>
            </a:r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69B03B-8166-0F42-B8CE-697A119A2BFC}" type="slidenum">
              <a:rPr lang="en-US" smtClean="0"/>
              <a:pPr/>
              <a:t>16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31448" y="4296246"/>
            <a:ext cx="3649840" cy="21408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67209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Definitions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554162"/>
            <a:ext cx="9067800" cy="4846638"/>
          </a:xfrm>
        </p:spPr>
        <p:txBody>
          <a:bodyPr>
            <a:normAutofit/>
          </a:bodyPr>
          <a:lstStyle/>
          <a:p>
            <a:r>
              <a:rPr lang="en-US" dirty="0"/>
              <a:t>Digital-to-Analog (DAC) Conversion</a:t>
            </a:r>
          </a:p>
          <a:p>
            <a:pPr lvl="1"/>
            <a:r>
              <a:rPr lang="en-US" dirty="0"/>
              <a:t>Process of converting </a:t>
            </a:r>
            <a:r>
              <a:rPr lang="en-US" i="1" u="sng" dirty="0"/>
              <a:t>discrete</a:t>
            </a:r>
            <a:r>
              <a:rPr lang="en-US" u="sng" dirty="0"/>
              <a:t> </a:t>
            </a:r>
            <a:r>
              <a:rPr lang="en-US" dirty="0"/>
              <a:t>signal to </a:t>
            </a:r>
            <a:r>
              <a:rPr lang="en-US" i="1" u="sng" dirty="0"/>
              <a:t>continuous</a:t>
            </a:r>
            <a:r>
              <a:rPr lang="en-US" dirty="0"/>
              <a:t> signal</a:t>
            </a:r>
          </a:p>
          <a:p>
            <a:pPr lvl="1"/>
            <a:r>
              <a:rPr lang="en-US" dirty="0"/>
              <a:t>Going from digital to analog “domain”</a:t>
            </a:r>
          </a:p>
          <a:p>
            <a:pPr lvl="1"/>
            <a:r>
              <a:rPr lang="en-US" dirty="0"/>
              <a:t>Converting “bits” to a continuous waveform</a:t>
            </a:r>
          </a:p>
          <a:p>
            <a:pPr lvl="2"/>
            <a:r>
              <a:rPr lang="en-US" dirty="0"/>
              <a:t>Our MP3/Music players do this all the time (will do in lab)</a:t>
            </a:r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69B03B-8166-0F42-B8CE-697A119A2BFC}" type="slidenum">
              <a:rPr lang="en-US" smtClean="0"/>
              <a:pPr/>
              <a:t>17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8397" y="4169304"/>
            <a:ext cx="3502232" cy="205424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33674" y="4158066"/>
            <a:ext cx="3275638" cy="1896909"/>
          </a:xfrm>
          <a:prstGeom prst="rect">
            <a:avLst/>
          </a:prstGeom>
        </p:spPr>
      </p:pic>
      <p:sp>
        <p:nvSpPr>
          <p:cNvPr id="8" name="Right Arrow 7"/>
          <p:cNvSpPr/>
          <p:nvPr/>
        </p:nvSpPr>
        <p:spPr>
          <a:xfrm>
            <a:off x="4439244" y="4989680"/>
            <a:ext cx="978408" cy="484632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txBody>
          <a:bodyPr wrap="none" rtlCol="0" anchor="ctr">
            <a:spAutoFit/>
          </a:bodyPr>
          <a:lstStyle/>
          <a:p>
            <a:pPr algn="ctr"/>
            <a:endParaRPr lang="en-US" sz="2000" dirty="0">
              <a:latin typeface="+mj-lt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854837" y="4034448"/>
            <a:ext cx="197902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(</a:t>
            </a:r>
            <a:r>
              <a:rPr lang="en-US" dirty="0" err="1"/>
              <a:t>re)connecting</a:t>
            </a:r>
            <a:endParaRPr lang="en-US" dirty="0"/>
          </a:p>
          <a:p>
            <a:r>
              <a:rPr lang="en-US" dirty="0"/>
              <a:t>   the dots</a:t>
            </a:r>
          </a:p>
        </p:txBody>
      </p:sp>
    </p:spTree>
    <p:extLst>
      <p:ext uri="{BB962C8B-B14F-4D97-AF65-F5344CB8AC3E}">
        <p14:creationId xmlns:p14="http://schemas.microsoft.com/office/powerpoint/2010/main" val="16467209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69B03B-8166-0F42-B8CE-697A119A2BFC}" type="slidenum">
              <a:rPr lang="en-US" smtClean="0"/>
              <a:pPr/>
              <a:t>18</a:t>
            </a:fld>
            <a:endParaRPr 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Sampling &amp; Quantization</a:t>
            </a:r>
          </a:p>
        </p:txBody>
      </p:sp>
    </p:spTree>
    <p:extLst>
      <p:ext uri="{BB962C8B-B14F-4D97-AF65-F5344CB8AC3E}">
        <p14:creationId xmlns:p14="http://schemas.microsoft.com/office/powerpoint/2010/main" val="376933763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ADC – Sampling &amp; Quantization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217022"/>
            <a:ext cx="9067800" cy="4846638"/>
          </a:xfrm>
        </p:spPr>
        <p:txBody>
          <a:bodyPr>
            <a:normAutofit/>
          </a:bodyPr>
          <a:lstStyle/>
          <a:p>
            <a:r>
              <a:rPr lang="en-US" dirty="0"/>
              <a:t>Analog-to-Digital (ADC) Conversion </a:t>
            </a:r>
          </a:p>
          <a:p>
            <a:pPr lvl="1"/>
            <a:r>
              <a:rPr lang="en-US" dirty="0"/>
              <a:t>Converting analog (continuous) signal to digital signal </a:t>
            </a:r>
          </a:p>
          <a:p>
            <a:pPr lvl="1"/>
            <a:r>
              <a:rPr lang="en-US" dirty="0"/>
              <a:t>Digitization process has two important aspects:</a:t>
            </a:r>
          </a:p>
          <a:p>
            <a:pPr lvl="2"/>
            <a:r>
              <a:rPr lang="en-US" i="1" dirty="0"/>
              <a:t>1) Sampling</a:t>
            </a:r>
          </a:p>
          <a:p>
            <a:pPr lvl="3"/>
            <a:r>
              <a:rPr lang="en-US" dirty="0"/>
              <a:t>Converting </a:t>
            </a:r>
            <a:r>
              <a:rPr lang="en-US" b="1" i="1" dirty="0"/>
              <a:t>independent</a:t>
            </a:r>
            <a:r>
              <a:rPr lang="en-US" dirty="0"/>
              <a:t> variable of signal from continuous to discrete</a:t>
            </a:r>
          </a:p>
          <a:p>
            <a:pPr lvl="3"/>
            <a:r>
              <a:rPr lang="en-US" dirty="0"/>
              <a:t>e.g.: breaking continuous </a:t>
            </a:r>
            <a:r>
              <a:rPr lang="en-US" i="1" dirty="0"/>
              <a:t>time</a:t>
            </a:r>
            <a:r>
              <a:rPr lang="en-US" dirty="0"/>
              <a:t> down into intervals</a:t>
            </a:r>
          </a:p>
          <a:p>
            <a:pPr lvl="3"/>
            <a:endParaRPr lang="en-US" dirty="0"/>
          </a:p>
          <a:p>
            <a:pPr lvl="3"/>
            <a:endParaRPr lang="en-US" dirty="0"/>
          </a:p>
          <a:p>
            <a:pPr lvl="3"/>
            <a:endParaRPr lang="en-US" dirty="0"/>
          </a:p>
          <a:p>
            <a:pPr lvl="3"/>
            <a:endParaRPr lang="en-US" dirty="0"/>
          </a:p>
          <a:p>
            <a:pPr lvl="2"/>
            <a:r>
              <a:rPr lang="en-US" i="1" dirty="0"/>
              <a:t>2) Quantization</a:t>
            </a:r>
          </a:p>
          <a:p>
            <a:pPr lvl="3"/>
            <a:r>
              <a:rPr lang="en-US" dirty="0"/>
              <a:t>Converting </a:t>
            </a:r>
            <a:r>
              <a:rPr lang="en-US" b="1" i="1" dirty="0"/>
              <a:t>dependent</a:t>
            </a:r>
            <a:r>
              <a:rPr lang="en-US" dirty="0"/>
              <a:t> variable of signal from continuous to discrete</a:t>
            </a:r>
          </a:p>
          <a:p>
            <a:pPr lvl="3"/>
            <a:r>
              <a:rPr lang="en-US" dirty="0"/>
              <a:t>e.g.: breaking continuous </a:t>
            </a:r>
            <a:r>
              <a:rPr lang="en-US" i="1" dirty="0"/>
              <a:t>voltage </a:t>
            </a:r>
            <a:r>
              <a:rPr lang="en-US" dirty="0"/>
              <a:t>down into levels</a:t>
            </a:r>
          </a:p>
          <a:p>
            <a:pPr lvl="3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69B03B-8166-0F42-B8CE-697A119A2BFC}" type="slidenum">
              <a:rPr lang="en-US" smtClean="0"/>
              <a:pPr/>
              <a:t>19</a:t>
            </a:fld>
            <a:endParaRPr lang="en-US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74992" y="3602181"/>
            <a:ext cx="3502735" cy="1778673"/>
          </a:xfrm>
          <a:prstGeom prst="rect">
            <a:avLst/>
          </a:prstGeom>
        </p:spPr>
      </p:pic>
      <p:grpSp>
        <p:nvGrpSpPr>
          <p:cNvPr id="39" name="Group 38"/>
          <p:cNvGrpSpPr/>
          <p:nvPr/>
        </p:nvGrpSpPr>
        <p:grpSpPr>
          <a:xfrm>
            <a:off x="4704572" y="3666325"/>
            <a:ext cx="2491460" cy="1608300"/>
            <a:chOff x="3483170" y="2433704"/>
            <a:chExt cx="3354388" cy="2469382"/>
          </a:xfrm>
        </p:grpSpPr>
        <p:cxnSp>
          <p:nvCxnSpPr>
            <p:cNvPr id="15" name="Straight Connector 14"/>
            <p:cNvCxnSpPr/>
            <p:nvPr/>
          </p:nvCxnSpPr>
          <p:spPr>
            <a:xfrm rot="5400000">
              <a:off x="2270258" y="3686070"/>
              <a:ext cx="2427412" cy="1588"/>
            </a:xfrm>
            <a:prstGeom prst="line">
              <a:avLst/>
            </a:prstGeom>
            <a:ln>
              <a:solidFill>
                <a:srgbClr val="FF0000"/>
              </a:solidFill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5400000">
              <a:off x="2422658" y="3647424"/>
              <a:ext cx="2427412" cy="1588"/>
            </a:xfrm>
            <a:prstGeom prst="line">
              <a:avLst/>
            </a:prstGeom>
            <a:ln>
              <a:solidFill>
                <a:srgbClr val="FF0000"/>
              </a:solidFill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rot="5400000">
              <a:off x="2575058" y="3653730"/>
              <a:ext cx="2427412" cy="1588"/>
            </a:xfrm>
            <a:prstGeom prst="line">
              <a:avLst/>
            </a:prstGeom>
            <a:ln>
              <a:solidFill>
                <a:srgbClr val="FF0000"/>
              </a:solidFill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 rot="5400000">
              <a:off x="2727458" y="3660036"/>
              <a:ext cx="2427412" cy="1588"/>
            </a:xfrm>
            <a:prstGeom prst="line">
              <a:avLst/>
            </a:prstGeom>
            <a:ln>
              <a:solidFill>
                <a:srgbClr val="FF0000"/>
              </a:solidFill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 rot="5400000">
              <a:off x="2879858" y="3666342"/>
              <a:ext cx="2427412" cy="1588"/>
            </a:xfrm>
            <a:prstGeom prst="line">
              <a:avLst/>
            </a:prstGeom>
            <a:ln>
              <a:solidFill>
                <a:srgbClr val="FF0000"/>
              </a:solidFill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rot="5400000">
              <a:off x="3032258" y="3661410"/>
              <a:ext cx="2427412" cy="1588"/>
            </a:xfrm>
            <a:prstGeom prst="line">
              <a:avLst/>
            </a:prstGeom>
            <a:ln>
              <a:solidFill>
                <a:srgbClr val="FF0000"/>
              </a:solidFill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rot="5400000">
              <a:off x="3184658" y="3667716"/>
              <a:ext cx="2427412" cy="1588"/>
            </a:xfrm>
            <a:prstGeom prst="line">
              <a:avLst/>
            </a:prstGeom>
            <a:ln>
              <a:solidFill>
                <a:srgbClr val="FF0000"/>
              </a:solidFill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/>
          </p:nvCxnSpPr>
          <p:spPr>
            <a:xfrm rot="5400000">
              <a:off x="3337058" y="3651547"/>
              <a:ext cx="2427412" cy="1588"/>
            </a:xfrm>
            <a:prstGeom prst="line">
              <a:avLst/>
            </a:prstGeom>
            <a:ln>
              <a:solidFill>
                <a:srgbClr val="FF0000"/>
              </a:solidFill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>
            <a:xfrm rot="5400000">
              <a:off x="3489458" y="3646616"/>
              <a:ext cx="2427412" cy="1588"/>
            </a:xfrm>
            <a:prstGeom prst="line">
              <a:avLst/>
            </a:prstGeom>
            <a:ln>
              <a:solidFill>
                <a:srgbClr val="FF0000"/>
              </a:solidFill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4" name="Straight Connector 23"/>
            <p:cNvCxnSpPr/>
            <p:nvPr/>
          </p:nvCxnSpPr>
          <p:spPr>
            <a:xfrm rot="5400000">
              <a:off x="3641858" y="3652923"/>
              <a:ext cx="2427412" cy="1588"/>
            </a:xfrm>
            <a:prstGeom prst="line">
              <a:avLst/>
            </a:prstGeom>
            <a:ln>
              <a:solidFill>
                <a:srgbClr val="FF0000"/>
              </a:solidFill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5" name="Straight Connector 24"/>
            <p:cNvCxnSpPr/>
            <p:nvPr/>
          </p:nvCxnSpPr>
          <p:spPr>
            <a:xfrm rot="5400000">
              <a:off x="3794258" y="3647992"/>
              <a:ext cx="2427412" cy="1588"/>
            </a:xfrm>
            <a:prstGeom prst="line">
              <a:avLst/>
            </a:prstGeom>
            <a:ln>
              <a:solidFill>
                <a:srgbClr val="FF0000"/>
              </a:solidFill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6" name="Straight Connector 25"/>
            <p:cNvCxnSpPr/>
            <p:nvPr/>
          </p:nvCxnSpPr>
          <p:spPr>
            <a:xfrm rot="5400000">
              <a:off x="3935419" y="3654299"/>
              <a:ext cx="2427412" cy="1588"/>
            </a:xfrm>
            <a:prstGeom prst="line">
              <a:avLst/>
            </a:prstGeom>
            <a:ln>
              <a:solidFill>
                <a:srgbClr val="FF0000"/>
              </a:solidFill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7" name="Straight Connector 26"/>
            <p:cNvCxnSpPr/>
            <p:nvPr/>
          </p:nvCxnSpPr>
          <p:spPr>
            <a:xfrm rot="5400000">
              <a:off x="4099058" y="3649368"/>
              <a:ext cx="2427412" cy="1588"/>
            </a:xfrm>
            <a:prstGeom prst="line">
              <a:avLst/>
            </a:prstGeom>
            <a:ln>
              <a:solidFill>
                <a:srgbClr val="FF0000"/>
              </a:solidFill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8" name="Straight Connector 27"/>
            <p:cNvCxnSpPr/>
            <p:nvPr/>
          </p:nvCxnSpPr>
          <p:spPr>
            <a:xfrm rot="5400000">
              <a:off x="4251458" y="3666913"/>
              <a:ext cx="2427412" cy="1588"/>
            </a:xfrm>
            <a:prstGeom prst="line">
              <a:avLst/>
            </a:prstGeom>
            <a:ln>
              <a:solidFill>
                <a:srgbClr val="FF0000"/>
              </a:solidFill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/>
            <p:nvPr/>
          </p:nvCxnSpPr>
          <p:spPr>
            <a:xfrm rot="5400000">
              <a:off x="4415096" y="3661982"/>
              <a:ext cx="2427412" cy="1588"/>
            </a:xfrm>
            <a:prstGeom prst="line">
              <a:avLst/>
            </a:prstGeom>
            <a:ln>
              <a:solidFill>
                <a:srgbClr val="FF0000"/>
              </a:solidFill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0" name="Straight Connector 29"/>
            <p:cNvCxnSpPr/>
            <p:nvPr/>
          </p:nvCxnSpPr>
          <p:spPr>
            <a:xfrm rot="5400000">
              <a:off x="4556258" y="3668289"/>
              <a:ext cx="2427412" cy="1588"/>
            </a:xfrm>
            <a:prstGeom prst="line">
              <a:avLst/>
            </a:prstGeom>
            <a:ln>
              <a:solidFill>
                <a:srgbClr val="FF0000"/>
              </a:solidFill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1" name="Straight Connector 30"/>
            <p:cNvCxnSpPr/>
            <p:nvPr/>
          </p:nvCxnSpPr>
          <p:spPr>
            <a:xfrm rot="5400000">
              <a:off x="4708658" y="3674596"/>
              <a:ext cx="2427412" cy="1588"/>
            </a:xfrm>
            <a:prstGeom prst="line">
              <a:avLst/>
            </a:prstGeom>
            <a:ln>
              <a:solidFill>
                <a:srgbClr val="FF0000"/>
              </a:solidFill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2" name="Straight Connector 31"/>
            <p:cNvCxnSpPr/>
            <p:nvPr/>
          </p:nvCxnSpPr>
          <p:spPr>
            <a:xfrm rot="5400000">
              <a:off x="4861058" y="3669665"/>
              <a:ext cx="2427412" cy="1588"/>
            </a:xfrm>
            <a:prstGeom prst="line">
              <a:avLst/>
            </a:prstGeom>
            <a:ln>
              <a:solidFill>
                <a:srgbClr val="FF0000"/>
              </a:solidFill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 rot="5400000">
              <a:off x="5013458" y="3653496"/>
              <a:ext cx="2427412" cy="1588"/>
            </a:xfrm>
            <a:prstGeom prst="line">
              <a:avLst/>
            </a:prstGeom>
            <a:ln>
              <a:solidFill>
                <a:srgbClr val="FF0000"/>
              </a:solidFill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 rot="5400000">
              <a:off x="5165858" y="3671041"/>
              <a:ext cx="2427412" cy="1588"/>
            </a:xfrm>
            <a:prstGeom prst="line">
              <a:avLst/>
            </a:prstGeom>
            <a:ln>
              <a:solidFill>
                <a:srgbClr val="FF0000"/>
              </a:solidFill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5" name="Straight Connector 34"/>
            <p:cNvCxnSpPr/>
            <p:nvPr/>
          </p:nvCxnSpPr>
          <p:spPr>
            <a:xfrm rot="5400000">
              <a:off x="5318258" y="3688586"/>
              <a:ext cx="2427412" cy="1588"/>
            </a:xfrm>
            <a:prstGeom prst="line">
              <a:avLst/>
            </a:prstGeom>
            <a:ln>
              <a:solidFill>
                <a:srgbClr val="FF0000"/>
              </a:solidFill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6" name="Straight Connector 35"/>
            <p:cNvCxnSpPr/>
            <p:nvPr/>
          </p:nvCxnSpPr>
          <p:spPr>
            <a:xfrm rot="5400000">
              <a:off x="5481897" y="3649941"/>
              <a:ext cx="2427412" cy="1588"/>
            </a:xfrm>
            <a:prstGeom prst="line">
              <a:avLst/>
            </a:prstGeom>
            <a:ln>
              <a:solidFill>
                <a:srgbClr val="FF0000"/>
              </a:solidFill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7" name="Straight Connector 36"/>
            <p:cNvCxnSpPr/>
            <p:nvPr/>
          </p:nvCxnSpPr>
          <p:spPr>
            <a:xfrm rot="5400000">
              <a:off x="5623058" y="3678723"/>
              <a:ext cx="2427412" cy="1588"/>
            </a:xfrm>
            <a:prstGeom prst="line">
              <a:avLst/>
            </a:prstGeom>
            <a:ln>
              <a:solidFill>
                <a:srgbClr val="FF0000"/>
              </a:solidFill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51" name="Group 50"/>
          <p:cNvGrpSpPr/>
          <p:nvPr/>
        </p:nvGrpSpPr>
        <p:grpSpPr>
          <a:xfrm>
            <a:off x="4682837" y="3948545"/>
            <a:ext cx="3308927" cy="1232334"/>
            <a:chOff x="4682837" y="3948545"/>
            <a:chExt cx="3308927" cy="1232334"/>
          </a:xfrm>
        </p:grpSpPr>
        <p:cxnSp>
          <p:nvCxnSpPr>
            <p:cNvPr id="42" name="Straight Connector 41"/>
            <p:cNvCxnSpPr/>
            <p:nvPr/>
          </p:nvCxnSpPr>
          <p:spPr>
            <a:xfrm>
              <a:off x="4687455" y="3948545"/>
              <a:ext cx="3278909" cy="1588"/>
            </a:xfrm>
            <a:prstGeom prst="line">
              <a:avLst/>
            </a:prstGeom>
            <a:ln>
              <a:solidFill>
                <a:srgbClr val="33CC33"/>
              </a:solidFill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43" name="Straight Connector 42"/>
            <p:cNvCxnSpPr/>
            <p:nvPr/>
          </p:nvCxnSpPr>
          <p:spPr>
            <a:xfrm>
              <a:off x="4712855" y="4100945"/>
              <a:ext cx="3278909" cy="1588"/>
            </a:xfrm>
            <a:prstGeom prst="line">
              <a:avLst/>
            </a:prstGeom>
            <a:ln>
              <a:solidFill>
                <a:srgbClr val="33CC33"/>
              </a:solidFill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44" name="Straight Connector 43"/>
            <p:cNvCxnSpPr/>
            <p:nvPr/>
          </p:nvCxnSpPr>
          <p:spPr>
            <a:xfrm>
              <a:off x="4692073" y="4253345"/>
              <a:ext cx="3278909" cy="1588"/>
            </a:xfrm>
            <a:prstGeom prst="line">
              <a:avLst/>
            </a:prstGeom>
            <a:ln>
              <a:solidFill>
                <a:srgbClr val="33CC33"/>
              </a:solidFill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45" name="Straight Connector 44"/>
            <p:cNvCxnSpPr/>
            <p:nvPr/>
          </p:nvCxnSpPr>
          <p:spPr>
            <a:xfrm>
              <a:off x="4682837" y="4405745"/>
              <a:ext cx="3278909" cy="1588"/>
            </a:xfrm>
            <a:prstGeom prst="line">
              <a:avLst/>
            </a:prstGeom>
            <a:ln>
              <a:solidFill>
                <a:srgbClr val="33CC33"/>
              </a:solidFill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46" name="Straight Connector 45"/>
            <p:cNvCxnSpPr/>
            <p:nvPr/>
          </p:nvCxnSpPr>
          <p:spPr>
            <a:xfrm>
              <a:off x="4685146" y="4569691"/>
              <a:ext cx="3278909" cy="1588"/>
            </a:xfrm>
            <a:prstGeom prst="line">
              <a:avLst/>
            </a:prstGeom>
            <a:ln>
              <a:solidFill>
                <a:srgbClr val="33CC33"/>
              </a:solidFill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47" name="Straight Connector 46"/>
            <p:cNvCxnSpPr/>
            <p:nvPr/>
          </p:nvCxnSpPr>
          <p:spPr>
            <a:xfrm>
              <a:off x="4687455" y="4722091"/>
              <a:ext cx="3278909" cy="1588"/>
            </a:xfrm>
            <a:prstGeom prst="line">
              <a:avLst/>
            </a:prstGeom>
            <a:ln>
              <a:solidFill>
                <a:srgbClr val="33CC33"/>
              </a:solidFill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48" name="Straight Connector 47"/>
            <p:cNvCxnSpPr/>
            <p:nvPr/>
          </p:nvCxnSpPr>
          <p:spPr>
            <a:xfrm>
              <a:off x="4712855" y="4874491"/>
              <a:ext cx="3278909" cy="1588"/>
            </a:xfrm>
            <a:prstGeom prst="line">
              <a:avLst/>
            </a:prstGeom>
            <a:ln>
              <a:solidFill>
                <a:srgbClr val="33CC33"/>
              </a:solidFill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49" name="Straight Connector 48"/>
            <p:cNvCxnSpPr/>
            <p:nvPr/>
          </p:nvCxnSpPr>
          <p:spPr>
            <a:xfrm>
              <a:off x="4703619" y="5026891"/>
              <a:ext cx="3278909" cy="1588"/>
            </a:xfrm>
            <a:prstGeom prst="line">
              <a:avLst/>
            </a:prstGeom>
            <a:ln>
              <a:solidFill>
                <a:srgbClr val="33CC33"/>
              </a:solidFill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50" name="Straight Connector 49"/>
            <p:cNvCxnSpPr/>
            <p:nvPr/>
          </p:nvCxnSpPr>
          <p:spPr>
            <a:xfrm>
              <a:off x="4694383" y="5179291"/>
              <a:ext cx="3278909" cy="1588"/>
            </a:xfrm>
            <a:prstGeom prst="line">
              <a:avLst/>
            </a:prstGeom>
            <a:ln>
              <a:solidFill>
                <a:srgbClr val="33CC33"/>
              </a:solidFill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1765562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Lecture Topics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364157"/>
            <a:ext cx="8686800" cy="4846638"/>
          </a:xfrm>
        </p:spPr>
        <p:txBody>
          <a:bodyPr>
            <a:noAutofit/>
          </a:bodyPr>
          <a:lstStyle/>
          <a:p>
            <a:r>
              <a:rPr lang="en-US" sz="2400" b="1" dirty="0"/>
              <a:t>Where are we on course map?</a:t>
            </a:r>
            <a:endParaRPr lang="en-US" sz="2000" dirty="0"/>
          </a:p>
          <a:p>
            <a:r>
              <a:rPr lang="en-US" sz="2400" b="1" dirty="0"/>
              <a:t>Sound / Sound Pressure</a:t>
            </a:r>
          </a:p>
          <a:p>
            <a:r>
              <a:rPr lang="en-US" sz="2400" b="1" dirty="0"/>
              <a:t>Sampling &amp; Quantization</a:t>
            </a:r>
          </a:p>
          <a:p>
            <a:r>
              <a:rPr lang="en-US" sz="2400" dirty="0">
                <a:solidFill>
                  <a:srgbClr val="0070C0"/>
                </a:solidFill>
              </a:rPr>
              <a:t>&lt;interlude&gt;</a:t>
            </a:r>
            <a:endParaRPr lang="en-US" sz="2400" b="1" dirty="0">
              <a:solidFill>
                <a:srgbClr val="0070C0"/>
              </a:solidFill>
            </a:endParaRPr>
          </a:p>
          <a:p>
            <a:r>
              <a:rPr lang="en-US" sz="2400" dirty="0"/>
              <a:t>Effects of Quantization</a:t>
            </a:r>
          </a:p>
          <a:p>
            <a:r>
              <a:rPr lang="en-US" sz="2400" dirty="0"/>
              <a:t>Limits of Sampling</a:t>
            </a:r>
          </a:p>
          <a:p>
            <a:r>
              <a:rPr lang="en-US" sz="2400" dirty="0"/>
              <a:t>System Capacity</a:t>
            </a:r>
          </a:p>
          <a:p>
            <a:r>
              <a:rPr lang="en-US" sz="2400" dirty="0"/>
              <a:t>Summary</a:t>
            </a:r>
          </a:p>
          <a:p>
            <a:r>
              <a:rPr lang="en-US" sz="2400" dirty="0"/>
              <a:t>References</a:t>
            </a:r>
          </a:p>
          <a:p>
            <a:pPr lvl="1"/>
            <a:endParaRPr lang="en-US" sz="2000" b="1" dirty="0"/>
          </a:p>
          <a:p>
            <a:pPr lvl="1"/>
            <a:endParaRPr lang="en-US" sz="2000" b="1" dirty="0"/>
          </a:p>
          <a:p>
            <a:pPr lvl="1"/>
            <a:endParaRPr lang="en-US" sz="2000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1644619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ADC – Broken into two parts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69B03B-8166-0F42-B8CE-697A119A2BFC}" type="slidenum">
              <a:rPr lang="en-US" smtClean="0"/>
              <a:pPr/>
              <a:t>20</a:t>
            </a:fld>
            <a:endParaRPr lang="en-US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8225" y="1790700"/>
            <a:ext cx="7067550" cy="226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/>
          <p:cNvSpPr/>
          <p:nvPr/>
        </p:nvSpPr>
        <p:spPr>
          <a:xfrm>
            <a:off x="2808528" y="3763983"/>
            <a:ext cx="232146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dirty="0">
                <a:latin typeface="+mj-lt"/>
              </a:rPr>
              <a:t>Performs sampling</a:t>
            </a:r>
          </a:p>
        </p:txBody>
      </p:sp>
      <p:sp>
        <p:nvSpPr>
          <p:cNvPr id="8" name="Rectangle 7"/>
          <p:cNvSpPr/>
          <p:nvPr/>
        </p:nvSpPr>
        <p:spPr>
          <a:xfrm>
            <a:off x="5419648" y="3759805"/>
            <a:ext cx="267733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dirty="0">
                <a:latin typeface="+mj-lt"/>
              </a:rPr>
              <a:t>Performs quantization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036A14F7-5324-B74C-A1E8-FFC9F87E660C}"/>
              </a:ext>
            </a:extLst>
          </p:cNvPr>
          <p:cNvSpPr txBox="1"/>
          <p:nvPr/>
        </p:nvSpPr>
        <p:spPr>
          <a:xfrm>
            <a:off x="469812" y="5657671"/>
            <a:ext cx="8356775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accent3"/>
                </a:solidFill>
                <a:latin typeface="+mn-lt"/>
              </a:rPr>
              <a:t>Figures from reading: </a:t>
            </a:r>
            <a:r>
              <a:rPr lang="en-US" i="1" dirty="0">
                <a:solidFill>
                  <a:schemeClr val="accent3"/>
                </a:solidFill>
                <a:latin typeface="+mn-lt"/>
              </a:rPr>
              <a:t>The Scientist and Engineer's Guide to</a:t>
            </a:r>
            <a:br>
              <a:rPr lang="en-US" i="1" dirty="0">
                <a:solidFill>
                  <a:schemeClr val="accent3"/>
                </a:solidFill>
                <a:latin typeface="+mn-lt"/>
              </a:rPr>
            </a:br>
            <a:r>
              <a:rPr lang="en-US" i="1" dirty="0">
                <a:solidFill>
                  <a:schemeClr val="accent3"/>
                </a:solidFill>
                <a:latin typeface="+mn-lt"/>
              </a:rPr>
              <a:t>Digital Signal Processing</a:t>
            </a:r>
            <a:r>
              <a:rPr lang="en-US" dirty="0">
                <a:solidFill>
                  <a:schemeClr val="accent3"/>
                </a:solidFill>
                <a:latin typeface="+mn-lt"/>
              </a:rPr>
              <a:t>, By Steven W. Smith</a:t>
            </a:r>
          </a:p>
          <a:p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E596C50-761D-FA49-B5F5-1C676EBAEC64}"/>
              </a:ext>
            </a:extLst>
          </p:cNvPr>
          <p:cNvSpPr txBox="1"/>
          <p:nvPr/>
        </p:nvSpPr>
        <p:spPr>
          <a:xfrm>
            <a:off x="1905075" y="3245703"/>
            <a:ext cx="180690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Sample/Hold</a:t>
            </a:r>
          </a:p>
        </p:txBody>
      </p:sp>
    </p:spTree>
    <p:extLst>
      <p:ext uri="{BB962C8B-B14F-4D97-AF65-F5344CB8AC3E}">
        <p14:creationId xmlns:p14="http://schemas.microsoft.com/office/powerpoint/2010/main" val="47570871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ADC – Broken into two parts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69B03B-8166-0F42-B8CE-697A119A2BFC}" type="slidenum">
              <a:rPr lang="en-US" smtClean="0"/>
              <a:pPr/>
              <a:t>21</a:t>
            </a:fld>
            <a:endParaRPr lang="en-US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8225" y="1790700"/>
            <a:ext cx="7067550" cy="226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/>
          <p:cNvSpPr/>
          <p:nvPr/>
        </p:nvSpPr>
        <p:spPr>
          <a:xfrm>
            <a:off x="2808528" y="3763983"/>
            <a:ext cx="232146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dirty="0">
                <a:latin typeface="+mj-lt"/>
              </a:rPr>
              <a:t>Performs sampling</a:t>
            </a:r>
          </a:p>
        </p:txBody>
      </p:sp>
      <p:sp>
        <p:nvSpPr>
          <p:cNvPr id="8" name="Rectangle 7"/>
          <p:cNvSpPr/>
          <p:nvPr/>
        </p:nvSpPr>
        <p:spPr>
          <a:xfrm>
            <a:off x="5419648" y="3759805"/>
            <a:ext cx="267733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dirty="0">
                <a:latin typeface="+mj-lt"/>
              </a:rPr>
              <a:t>Performs quantization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0755" y="4287700"/>
            <a:ext cx="3502735" cy="1778673"/>
          </a:xfrm>
          <a:prstGeom prst="rect">
            <a:avLst/>
          </a:prstGeom>
        </p:spPr>
      </p:pic>
      <p:grpSp>
        <p:nvGrpSpPr>
          <p:cNvPr id="10" name="Group 9"/>
          <p:cNvGrpSpPr/>
          <p:nvPr/>
        </p:nvGrpSpPr>
        <p:grpSpPr>
          <a:xfrm>
            <a:off x="1490335" y="4351844"/>
            <a:ext cx="2491460" cy="1608300"/>
            <a:chOff x="3483170" y="2433704"/>
            <a:chExt cx="3354388" cy="2469382"/>
          </a:xfrm>
        </p:grpSpPr>
        <p:cxnSp>
          <p:nvCxnSpPr>
            <p:cNvPr id="11" name="Straight Connector 10"/>
            <p:cNvCxnSpPr/>
            <p:nvPr/>
          </p:nvCxnSpPr>
          <p:spPr>
            <a:xfrm rot="5400000">
              <a:off x="2270258" y="3686070"/>
              <a:ext cx="2427412" cy="1588"/>
            </a:xfrm>
            <a:prstGeom prst="line">
              <a:avLst/>
            </a:prstGeom>
            <a:ln>
              <a:solidFill>
                <a:srgbClr val="FF0000"/>
              </a:solidFill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rot="5400000">
              <a:off x="2422658" y="3647424"/>
              <a:ext cx="2427412" cy="1588"/>
            </a:xfrm>
            <a:prstGeom prst="line">
              <a:avLst/>
            </a:prstGeom>
            <a:ln>
              <a:solidFill>
                <a:srgbClr val="FF0000"/>
              </a:solidFill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 rot="5400000">
              <a:off x="2575058" y="3653730"/>
              <a:ext cx="2427412" cy="1588"/>
            </a:xfrm>
            <a:prstGeom prst="line">
              <a:avLst/>
            </a:prstGeom>
            <a:ln>
              <a:solidFill>
                <a:srgbClr val="FF0000"/>
              </a:solidFill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 rot="5400000">
              <a:off x="2727458" y="3660036"/>
              <a:ext cx="2427412" cy="1588"/>
            </a:xfrm>
            <a:prstGeom prst="line">
              <a:avLst/>
            </a:prstGeom>
            <a:ln>
              <a:solidFill>
                <a:srgbClr val="FF0000"/>
              </a:solidFill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 rot="5400000">
              <a:off x="2879858" y="3666342"/>
              <a:ext cx="2427412" cy="1588"/>
            </a:xfrm>
            <a:prstGeom prst="line">
              <a:avLst/>
            </a:prstGeom>
            <a:ln>
              <a:solidFill>
                <a:srgbClr val="FF0000"/>
              </a:solidFill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5400000">
              <a:off x="3032258" y="3661410"/>
              <a:ext cx="2427412" cy="1588"/>
            </a:xfrm>
            <a:prstGeom prst="line">
              <a:avLst/>
            </a:prstGeom>
            <a:ln>
              <a:solidFill>
                <a:srgbClr val="FF0000"/>
              </a:solidFill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rot="5400000">
              <a:off x="3184658" y="3667716"/>
              <a:ext cx="2427412" cy="1588"/>
            </a:xfrm>
            <a:prstGeom prst="line">
              <a:avLst/>
            </a:prstGeom>
            <a:ln>
              <a:solidFill>
                <a:srgbClr val="FF0000"/>
              </a:solidFill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 rot="5400000">
              <a:off x="3337058" y="3651547"/>
              <a:ext cx="2427412" cy="1588"/>
            </a:xfrm>
            <a:prstGeom prst="line">
              <a:avLst/>
            </a:prstGeom>
            <a:ln>
              <a:solidFill>
                <a:srgbClr val="FF0000"/>
              </a:solidFill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 rot="5400000">
              <a:off x="3489458" y="3646616"/>
              <a:ext cx="2427412" cy="1588"/>
            </a:xfrm>
            <a:prstGeom prst="line">
              <a:avLst/>
            </a:prstGeom>
            <a:ln>
              <a:solidFill>
                <a:srgbClr val="FF0000"/>
              </a:solidFill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rot="5400000">
              <a:off x="3641858" y="3652923"/>
              <a:ext cx="2427412" cy="1588"/>
            </a:xfrm>
            <a:prstGeom prst="line">
              <a:avLst/>
            </a:prstGeom>
            <a:ln>
              <a:solidFill>
                <a:srgbClr val="FF0000"/>
              </a:solidFill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rot="5400000">
              <a:off x="3794258" y="3647992"/>
              <a:ext cx="2427412" cy="1588"/>
            </a:xfrm>
            <a:prstGeom prst="line">
              <a:avLst/>
            </a:prstGeom>
            <a:ln>
              <a:solidFill>
                <a:srgbClr val="FF0000"/>
              </a:solidFill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/>
          </p:nvCxnSpPr>
          <p:spPr>
            <a:xfrm rot="5400000">
              <a:off x="3935419" y="3654299"/>
              <a:ext cx="2427412" cy="1588"/>
            </a:xfrm>
            <a:prstGeom prst="line">
              <a:avLst/>
            </a:prstGeom>
            <a:ln>
              <a:solidFill>
                <a:srgbClr val="FF0000"/>
              </a:solidFill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>
            <a:xfrm rot="5400000">
              <a:off x="4099058" y="3649368"/>
              <a:ext cx="2427412" cy="1588"/>
            </a:xfrm>
            <a:prstGeom prst="line">
              <a:avLst/>
            </a:prstGeom>
            <a:ln>
              <a:solidFill>
                <a:srgbClr val="FF0000"/>
              </a:solidFill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4" name="Straight Connector 23"/>
            <p:cNvCxnSpPr/>
            <p:nvPr/>
          </p:nvCxnSpPr>
          <p:spPr>
            <a:xfrm rot="5400000">
              <a:off x="4251458" y="3666913"/>
              <a:ext cx="2427412" cy="1588"/>
            </a:xfrm>
            <a:prstGeom prst="line">
              <a:avLst/>
            </a:prstGeom>
            <a:ln>
              <a:solidFill>
                <a:srgbClr val="FF0000"/>
              </a:solidFill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5" name="Straight Connector 24"/>
            <p:cNvCxnSpPr/>
            <p:nvPr/>
          </p:nvCxnSpPr>
          <p:spPr>
            <a:xfrm rot="5400000">
              <a:off x="4415096" y="3661982"/>
              <a:ext cx="2427412" cy="1588"/>
            </a:xfrm>
            <a:prstGeom prst="line">
              <a:avLst/>
            </a:prstGeom>
            <a:ln>
              <a:solidFill>
                <a:srgbClr val="FF0000"/>
              </a:solidFill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6" name="Straight Connector 25"/>
            <p:cNvCxnSpPr/>
            <p:nvPr/>
          </p:nvCxnSpPr>
          <p:spPr>
            <a:xfrm rot="5400000">
              <a:off x="4556258" y="3668289"/>
              <a:ext cx="2427412" cy="1588"/>
            </a:xfrm>
            <a:prstGeom prst="line">
              <a:avLst/>
            </a:prstGeom>
            <a:ln>
              <a:solidFill>
                <a:srgbClr val="FF0000"/>
              </a:solidFill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7" name="Straight Connector 26"/>
            <p:cNvCxnSpPr/>
            <p:nvPr/>
          </p:nvCxnSpPr>
          <p:spPr>
            <a:xfrm rot="5400000">
              <a:off x="4708658" y="3674596"/>
              <a:ext cx="2427412" cy="1588"/>
            </a:xfrm>
            <a:prstGeom prst="line">
              <a:avLst/>
            </a:prstGeom>
            <a:ln>
              <a:solidFill>
                <a:srgbClr val="FF0000"/>
              </a:solidFill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8" name="Straight Connector 27"/>
            <p:cNvCxnSpPr/>
            <p:nvPr/>
          </p:nvCxnSpPr>
          <p:spPr>
            <a:xfrm rot="5400000">
              <a:off x="4861058" y="3669665"/>
              <a:ext cx="2427412" cy="1588"/>
            </a:xfrm>
            <a:prstGeom prst="line">
              <a:avLst/>
            </a:prstGeom>
            <a:ln>
              <a:solidFill>
                <a:srgbClr val="FF0000"/>
              </a:solidFill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/>
            <p:nvPr/>
          </p:nvCxnSpPr>
          <p:spPr>
            <a:xfrm rot="5400000">
              <a:off x="5013458" y="3653496"/>
              <a:ext cx="2427412" cy="1588"/>
            </a:xfrm>
            <a:prstGeom prst="line">
              <a:avLst/>
            </a:prstGeom>
            <a:ln>
              <a:solidFill>
                <a:srgbClr val="FF0000"/>
              </a:solidFill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0" name="Straight Connector 29"/>
            <p:cNvCxnSpPr/>
            <p:nvPr/>
          </p:nvCxnSpPr>
          <p:spPr>
            <a:xfrm rot="5400000">
              <a:off x="5165858" y="3671041"/>
              <a:ext cx="2427412" cy="1588"/>
            </a:xfrm>
            <a:prstGeom prst="line">
              <a:avLst/>
            </a:prstGeom>
            <a:ln>
              <a:solidFill>
                <a:srgbClr val="FF0000"/>
              </a:solidFill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1" name="Straight Connector 30"/>
            <p:cNvCxnSpPr/>
            <p:nvPr/>
          </p:nvCxnSpPr>
          <p:spPr>
            <a:xfrm rot="5400000">
              <a:off x="5318258" y="3688586"/>
              <a:ext cx="2427412" cy="1588"/>
            </a:xfrm>
            <a:prstGeom prst="line">
              <a:avLst/>
            </a:prstGeom>
            <a:ln>
              <a:solidFill>
                <a:srgbClr val="FF0000"/>
              </a:solidFill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2" name="Straight Connector 31"/>
            <p:cNvCxnSpPr/>
            <p:nvPr/>
          </p:nvCxnSpPr>
          <p:spPr>
            <a:xfrm rot="5400000">
              <a:off x="5481897" y="3649941"/>
              <a:ext cx="2427412" cy="1588"/>
            </a:xfrm>
            <a:prstGeom prst="line">
              <a:avLst/>
            </a:prstGeom>
            <a:ln>
              <a:solidFill>
                <a:srgbClr val="FF0000"/>
              </a:solidFill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 rot="5400000">
              <a:off x="5623058" y="3678723"/>
              <a:ext cx="2427412" cy="1588"/>
            </a:xfrm>
            <a:prstGeom prst="line">
              <a:avLst/>
            </a:prstGeom>
            <a:ln>
              <a:solidFill>
                <a:srgbClr val="FF0000"/>
              </a:solidFill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35" name="TextBox 34">
            <a:extLst>
              <a:ext uri="{FF2B5EF4-FFF2-40B4-BE49-F238E27FC236}">
                <a16:creationId xmlns:a16="http://schemas.microsoft.com/office/drawing/2014/main" id="{6E48D0C3-901E-7547-91E5-E76561BDB38E}"/>
              </a:ext>
            </a:extLst>
          </p:cNvPr>
          <p:cNvSpPr txBox="1"/>
          <p:nvPr/>
        </p:nvSpPr>
        <p:spPr>
          <a:xfrm>
            <a:off x="1905075" y="3245703"/>
            <a:ext cx="180690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Sample/Hold</a:t>
            </a:r>
          </a:p>
        </p:txBody>
      </p:sp>
    </p:spTree>
    <p:extLst>
      <p:ext uri="{BB962C8B-B14F-4D97-AF65-F5344CB8AC3E}">
        <p14:creationId xmlns:p14="http://schemas.microsoft.com/office/powerpoint/2010/main" val="13023605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ADC – Sampling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554162"/>
            <a:ext cx="9067800" cy="4846638"/>
          </a:xfrm>
        </p:spPr>
        <p:txBody>
          <a:bodyPr>
            <a:normAutofit/>
          </a:bodyPr>
          <a:lstStyle/>
          <a:p>
            <a:r>
              <a:rPr lang="en-US" dirty="0"/>
              <a:t>Analog-to-Digital (ADC) Conversion </a:t>
            </a:r>
          </a:p>
          <a:p>
            <a:pPr lvl="1"/>
            <a:r>
              <a:rPr lang="en-US" sz="2000" b="1" i="1" u="sng" dirty="0"/>
              <a:t>Sampling</a:t>
            </a:r>
            <a:r>
              <a:rPr lang="en-US" sz="2000" dirty="0"/>
              <a:t>: breaking independent variable (time) into intervals</a:t>
            </a:r>
          </a:p>
          <a:p>
            <a:pPr lvl="1"/>
            <a:r>
              <a:rPr lang="en-US" sz="2000" dirty="0"/>
              <a:t>Example: Let’s </a:t>
            </a:r>
            <a:r>
              <a:rPr lang="en-US" sz="2000" i="1" dirty="0"/>
              <a:t>sample</a:t>
            </a:r>
            <a:r>
              <a:rPr lang="en-US" sz="2000" dirty="0"/>
              <a:t> our continuous signal @ 1 </a:t>
            </a:r>
            <a:r>
              <a:rPr lang="en-US" sz="2000" dirty="0" err="1"/>
              <a:t>ms</a:t>
            </a:r>
            <a:r>
              <a:rPr lang="en-US" sz="2000" dirty="0"/>
              <a:t> intervals:</a:t>
            </a:r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69B03B-8166-0F42-B8CE-697A119A2BFC}" type="slidenum">
              <a:rPr lang="en-US" smtClean="0"/>
              <a:pPr/>
              <a:t>22</a:t>
            </a:fld>
            <a:endParaRPr lang="en-US"/>
          </a:p>
        </p:txBody>
      </p:sp>
      <p:grpSp>
        <p:nvGrpSpPr>
          <p:cNvPr id="14" name="Group 13"/>
          <p:cNvGrpSpPr/>
          <p:nvPr/>
        </p:nvGrpSpPr>
        <p:grpSpPr>
          <a:xfrm>
            <a:off x="288035" y="2977244"/>
            <a:ext cx="5706273" cy="3352800"/>
            <a:chOff x="1593363" y="2438400"/>
            <a:chExt cx="6614087" cy="3886200"/>
          </a:xfrm>
        </p:grpSpPr>
        <p:grpSp>
          <p:nvGrpSpPr>
            <p:cNvPr id="6" name="Group 41"/>
            <p:cNvGrpSpPr>
              <a:grpSpLocks/>
            </p:cNvGrpSpPr>
            <p:nvPr/>
          </p:nvGrpSpPr>
          <p:grpSpPr bwMode="auto">
            <a:xfrm>
              <a:off x="1593363" y="2438400"/>
              <a:ext cx="6614087" cy="3810000"/>
              <a:chOff x="6898859" y="2438400"/>
              <a:chExt cx="2473073" cy="1576891"/>
            </a:xfrm>
          </p:grpSpPr>
          <p:sp>
            <p:nvSpPr>
              <p:cNvPr id="7" name="Straight Connector 350"/>
              <p:cNvSpPr>
                <a:spLocks noChangeShapeType="1"/>
              </p:cNvSpPr>
              <p:nvPr/>
            </p:nvSpPr>
            <p:spPr bwMode="auto">
              <a:xfrm flipH="1">
                <a:off x="6898859" y="3337669"/>
                <a:ext cx="1924705" cy="0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 type="arrow" w="med" len="med"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" name="Straight Connector 349"/>
              <p:cNvSpPr>
                <a:spLocks noChangeShapeType="1"/>
              </p:cNvSpPr>
              <p:nvPr/>
            </p:nvSpPr>
            <p:spPr bwMode="auto">
              <a:xfrm>
                <a:off x="7315200" y="2438400"/>
                <a:ext cx="0" cy="1576891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 type="arrow" w="med" len="med"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" name="TextBox 11"/>
              <p:cNvSpPr txBox="1">
                <a:spLocks noChangeArrowheads="1"/>
              </p:cNvSpPr>
              <p:nvPr/>
            </p:nvSpPr>
            <p:spPr bwMode="auto">
              <a:xfrm>
                <a:off x="8829900" y="3231685"/>
                <a:ext cx="542032" cy="19194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sz="2000" dirty="0">
                    <a:solidFill>
                      <a:srgbClr val="00B050"/>
                    </a:solidFill>
                    <a:latin typeface="+mj-lt"/>
                    <a:cs typeface="Times New Roman" pitchFamily="18" charset="0"/>
                  </a:rPr>
                  <a:t>time (</a:t>
                </a:r>
                <a:r>
                  <a:rPr lang="en-US" sz="2000" dirty="0" err="1">
                    <a:solidFill>
                      <a:srgbClr val="00B050"/>
                    </a:solidFill>
                    <a:latin typeface="+mj-lt"/>
                    <a:cs typeface="Times New Roman" pitchFamily="18" charset="0"/>
                  </a:rPr>
                  <a:t>ms</a:t>
                </a:r>
                <a:r>
                  <a:rPr lang="en-US" sz="2000" dirty="0">
                    <a:solidFill>
                      <a:srgbClr val="00B050"/>
                    </a:solidFill>
                    <a:latin typeface="+mj-lt"/>
                    <a:cs typeface="Times New Roman" pitchFamily="18" charset="0"/>
                  </a:rPr>
                  <a:t>)</a:t>
                </a:r>
              </a:p>
            </p:txBody>
          </p:sp>
        </p:grpSp>
        <p:sp>
          <p:nvSpPr>
            <p:cNvPr id="12" name="Freeform 11"/>
            <p:cNvSpPr/>
            <p:nvPr/>
          </p:nvSpPr>
          <p:spPr>
            <a:xfrm>
              <a:off x="2708645" y="2944073"/>
              <a:ext cx="1842654" cy="1704127"/>
            </a:xfrm>
            <a:custGeom>
              <a:avLst/>
              <a:gdLst>
                <a:gd name="connsiteX0" fmla="*/ 0 w 1842654"/>
                <a:gd name="connsiteY0" fmla="*/ 1676418 h 1704127"/>
                <a:gd name="connsiteX1" fmla="*/ 955964 w 1842654"/>
                <a:gd name="connsiteY1" fmla="*/ 18 h 1704127"/>
                <a:gd name="connsiteX2" fmla="*/ 1842654 w 1842654"/>
                <a:gd name="connsiteY2" fmla="*/ 1704127 h 17041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842654" h="1704127">
                  <a:moveTo>
                    <a:pt x="0" y="1676418"/>
                  </a:moveTo>
                  <a:cubicBezTo>
                    <a:pt x="324427" y="835909"/>
                    <a:pt x="648855" y="-4600"/>
                    <a:pt x="955964" y="18"/>
                  </a:cubicBezTo>
                  <a:cubicBezTo>
                    <a:pt x="1263073" y="4636"/>
                    <a:pt x="1552863" y="854381"/>
                    <a:pt x="1842654" y="1704127"/>
                  </a:cubicBezTo>
                </a:path>
              </a:pathLst>
            </a:custGeom>
            <a:noFill/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Freeform 12"/>
            <p:cNvSpPr/>
            <p:nvPr/>
          </p:nvSpPr>
          <p:spPr>
            <a:xfrm flipV="1">
              <a:off x="4551300" y="4620473"/>
              <a:ext cx="1842654" cy="1704127"/>
            </a:xfrm>
            <a:custGeom>
              <a:avLst/>
              <a:gdLst>
                <a:gd name="connsiteX0" fmla="*/ 0 w 1842654"/>
                <a:gd name="connsiteY0" fmla="*/ 1676418 h 1704127"/>
                <a:gd name="connsiteX1" fmla="*/ 955964 w 1842654"/>
                <a:gd name="connsiteY1" fmla="*/ 18 h 1704127"/>
                <a:gd name="connsiteX2" fmla="*/ 1842654 w 1842654"/>
                <a:gd name="connsiteY2" fmla="*/ 1704127 h 17041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842654" h="1704127">
                  <a:moveTo>
                    <a:pt x="0" y="1676418"/>
                  </a:moveTo>
                  <a:cubicBezTo>
                    <a:pt x="324427" y="835909"/>
                    <a:pt x="648855" y="-4600"/>
                    <a:pt x="955964" y="18"/>
                  </a:cubicBezTo>
                  <a:cubicBezTo>
                    <a:pt x="1263073" y="4636"/>
                    <a:pt x="1552863" y="854381"/>
                    <a:pt x="1842654" y="1704127"/>
                  </a:cubicBezTo>
                </a:path>
              </a:pathLst>
            </a:custGeom>
            <a:noFill/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5" name="Rectangle 14"/>
          <p:cNvSpPr/>
          <p:nvPr/>
        </p:nvSpPr>
        <p:spPr>
          <a:xfrm>
            <a:off x="232992" y="2835710"/>
            <a:ext cx="104092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dirty="0">
                <a:solidFill>
                  <a:srgbClr val="FF0000"/>
                </a:solidFill>
                <a:latin typeface="+mj-lt"/>
                <a:cs typeface="Times New Roman" pitchFamily="18" charset="0"/>
              </a:rPr>
              <a:t>Voltage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2443792" y="4654690"/>
            <a:ext cx="0" cy="380999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>
            <a:off x="2068335" y="4654077"/>
            <a:ext cx="0" cy="380999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>
            <a:off x="2830335" y="4654690"/>
            <a:ext cx="0" cy="380999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>
            <a:off x="1692847" y="4655840"/>
            <a:ext cx="0" cy="380999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>
            <a:off x="4022656" y="4661287"/>
            <a:ext cx="0" cy="380999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>
            <a:off x="3635007" y="4660674"/>
            <a:ext cx="0" cy="380999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>
            <a:off x="4409199" y="4661287"/>
            <a:ext cx="0" cy="380999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>
            <a:off x="3241231" y="4662437"/>
            <a:ext cx="0" cy="380999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1" name="TextBox 30"/>
          <p:cNvSpPr txBox="1"/>
          <p:nvPr/>
        </p:nvSpPr>
        <p:spPr>
          <a:xfrm>
            <a:off x="1531964" y="4987643"/>
            <a:ext cx="32733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00B050"/>
                </a:solidFill>
                <a:latin typeface="+mj-lt"/>
              </a:rPr>
              <a:t>1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1909989" y="4985668"/>
            <a:ext cx="32733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00B050"/>
                </a:solidFill>
                <a:latin typeface="+mj-lt"/>
              </a:rPr>
              <a:t>2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2280125" y="4985429"/>
            <a:ext cx="32733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00B050"/>
                </a:solidFill>
                <a:latin typeface="+mj-lt"/>
              </a:rPr>
              <a:t>3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2658150" y="4983454"/>
            <a:ext cx="32733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00B050"/>
                </a:solidFill>
                <a:latin typeface="+mj-lt"/>
              </a:rPr>
              <a:t>4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3082004" y="4986665"/>
            <a:ext cx="32733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00B050"/>
                </a:solidFill>
                <a:latin typeface="+mj-lt"/>
              </a:rPr>
              <a:t>5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3460029" y="4984690"/>
            <a:ext cx="32733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00B050"/>
                </a:solidFill>
                <a:latin typeface="+mj-lt"/>
              </a:rPr>
              <a:t>6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3830165" y="4984451"/>
            <a:ext cx="32733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00B050"/>
                </a:solidFill>
                <a:latin typeface="+mj-lt"/>
              </a:rPr>
              <a:t>7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4258990" y="4982476"/>
            <a:ext cx="32733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00B050"/>
                </a:solidFill>
                <a:latin typeface="+mj-lt"/>
              </a:rPr>
              <a:t>8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5182038" y="5013887"/>
            <a:ext cx="35060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solidFill>
                  <a:srgbClr val="FF6600"/>
                </a:solidFill>
                <a:latin typeface="+mj-lt"/>
              </a:rPr>
              <a:t>What is frequency of this signal?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0" name="TextBox 39"/>
              <p:cNvSpPr txBox="1"/>
              <p:nvPr/>
            </p:nvSpPr>
            <p:spPr>
              <a:xfrm>
                <a:off x="5257299" y="5267988"/>
                <a:ext cx="3150478" cy="59644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dirty="0" smtClean="0">
                          <a:latin typeface="Cambria Math"/>
                        </a:rPr>
                        <m:t>𝑓</m:t>
                      </m:r>
                      <m:r>
                        <a:rPr lang="en-US" sz="1600" i="1" dirty="0" smtClean="0">
                          <a:latin typeface="Cambria Math"/>
                        </a:rPr>
                        <m:t>𝑟𝑒𝑞</m:t>
                      </m:r>
                      <m:r>
                        <a:rPr lang="en-US" sz="1600" i="1" dirty="0" smtClean="0">
                          <a:latin typeface="Cambria Math"/>
                        </a:rPr>
                        <m:t> =</m:t>
                      </m:r>
                      <m:f>
                        <m:fPr>
                          <m:ctrlPr>
                            <a:rPr lang="en-US" sz="1600" i="1" dirty="0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600" i="1" dirty="0" smtClean="0"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en-US" sz="1600" i="1" dirty="0" smtClean="0">
                              <a:latin typeface="Cambria Math"/>
                            </a:rPr>
                            <m:t>𝑝𝑒𝑟𝑖𝑜𝑑</m:t>
                          </m:r>
                        </m:den>
                      </m:f>
                      <m:r>
                        <a:rPr lang="en-US" sz="1600" b="0" i="1" dirty="0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sz="1600" b="0" i="1" dirty="0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600" b="0" i="1" dirty="0" smtClean="0"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en-US" sz="1600" b="0" i="1" dirty="0" smtClean="0">
                              <a:latin typeface="Cambria Math"/>
                            </a:rPr>
                            <m:t>8</m:t>
                          </m:r>
                          <m:r>
                            <a:rPr lang="en-US" sz="1600" b="0" i="1" dirty="0" smtClean="0">
                              <a:latin typeface="Cambria Math"/>
                            </a:rPr>
                            <m:t>𝑚𝑠</m:t>
                          </m:r>
                        </m:den>
                      </m:f>
                      <m:r>
                        <a:rPr lang="en-US" sz="1600" b="0" i="1" dirty="0" smtClean="0">
                          <a:latin typeface="Cambria Math"/>
                        </a:rPr>
                        <m:t>=125 </m:t>
                      </m:r>
                      <m:r>
                        <a:rPr lang="en-US" sz="1600" b="0" i="1" dirty="0" smtClean="0">
                          <a:latin typeface="Cambria Math"/>
                        </a:rPr>
                        <m:t>𝐻𝑧</m:t>
                      </m:r>
                    </m:oMath>
                  </m:oMathPara>
                </a14:m>
                <a:endParaRPr lang="en-US" sz="1600" dirty="0"/>
              </a:p>
            </p:txBody>
          </p:sp>
        </mc:Choice>
        <mc:Fallback xmlns="" xmlns:mv="urn:schemas-microsoft-com:mac:vml">
          <p:sp>
            <p:nvSpPr>
              <p:cNvPr id="40" name="TextBox 3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57299" y="5267988"/>
                <a:ext cx="3150478" cy="596445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1" name="TextBox 40"/>
          <p:cNvSpPr txBox="1"/>
          <p:nvPr/>
        </p:nvSpPr>
        <p:spPr>
          <a:xfrm>
            <a:off x="4588385" y="5833118"/>
            <a:ext cx="451598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i="1" dirty="0">
                <a:solidFill>
                  <a:srgbClr val="FF0000"/>
                </a:solidFill>
                <a:latin typeface="+mj-lt"/>
              </a:rPr>
              <a:t>Spoiler alert:</a:t>
            </a:r>
          </a:p>
          <a:p>
            <a:pPr algn="ctr"/>
            <a:r>
              <a:rPr lang="en-US" sz="1600" i="1" dirty="0">
                <a:solidFill>
                  <a:srgbClr val="FF0000"/>
                </a:solidFill>
                <a:latin typeface="+mj-lt"/>
              </a:rPr>
              <a:t>Relationship between sample rate &amp; frequency!</a:t>
            </a:r>
          </a:p>
        </p:txBody>
      </p:sp>
      <p:sp>
        <p:nvSpPr>
          <p:cNvPr id="42" name="TextBox 41"/>
          <p:cNvSpPr txBox="1"/>
          <p:nvPr/>
        </p:nvSpPr>
        <p:spPr>
          <a:xfrm>
            <a:off x="5201588" y="2994142"/>
            <a:ext cx="368562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solidFill>
                  <a:srgbClr val="FF6600"/>
                </a:solidFill>
                <a:latin typeface="+mj-lt"/>
              </a:rPr>
              <a:t>What is our sampling rate?</a:t>
            </a:r>
          </a:p>
          <a:p>
            <a:r>
              <a:rPr lang="en-US" sz="1800" dirty="0">
                <a:solidFill>
                  <a:srgbClr val="FF6600"/>
                </a:solidFill>
                <a:latin typeface="+mj-lt"/>
              </a:rPr>
              <a:t>(How many samples per second?)</a:t>
            </a:r>
          </a:p>
        </p:txBody>
      </p:sp>
      <p:sp>
        <p:nvSpPr>
          <p:cNvPr id="43" name="TextBox 42"/>
          <p:cNvSpPr txBox="1"/>
          <p:nvPr/>
        </p:nvSpPr>
        <p:spPr>
          <a:xfrm>
            <a:off x="5554827" y="3698983"/>
            <a:ext cx="282641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800" dirty="0">
                <a:latin typeface="+mj-lt"/>
              </a:rPr>
              <a:t>1000 samples per second</a:t>
            </a:r>
          </a:p>
          <a:p>
            <a:pPr algn="ctr"/>
            <a:r>
              <a:rPr lang="en-US" sz="1800" dirty="0">
                <a:latin typeface="+mj-lt"/>
              </a:rPr>
              <a:t>1 </a:t>
            </a:r>
            <a:r>
              <a:rPr lang="en-US" sz="1800" dirty="0" err="1">
                <a:latin typeface="+mj-lt"/>
              </a:rPr>
              <a:t>kiloSamples</a:t>
            </a:r>
            <a:r>
              <a:rPr lang="en-US" sz="1800" dirty="0">
                <a:latin typeface="+mj-lt"/>
              </a:rPr>
              <a:t> / s</a:t>
            </a:r>
          </a:p>
        </p:txBody>
      </p:sp>
      <p:cxnSp>
        <p:nvCxnSpPr>
          <p:cNvPr id="44" name="Straight Connector 43"/>
          <p:cNvCxnSpPr/>
          <p:nvPr/>
        </p:nvCxnSpPr>
        <p:spPr>
          <a:xfrm rot="5400000">
            <a:off x="1240118" y="6095311"/>
            <a:ext cx="0" cy="380999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5" name="TextBox 44"/>
          <p:cNvSpPr txBox="1"/>
          <p:nvPr/>
        </p:nvSpPr>
        <p:spPr>
          <a:xfrm>
            <a:off x="711708" y="3218453"/>
            <a:ext cx="29848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rgbClr val="FF0000"/>
                </a:solidFill>
                <a:latin typeface="+mj-lt"/>
              </a:rPr>
              <a:t>3</a:t>
            </a:r>
          </a:p>
        </p:txBody>
      </p:sp>
      <p:sp>
        <p:nvSpPr>
          <p:cNvPr id="46" name="TextBox 45"/>
          <p:cNvSpPr txBox="1"/>
          <p:nvPr/>
        </p:nvSpPr>
        <p:spPr>
          <a:xfrm>
            <a:off x="616406" y="6130743"/>
            <a:ext cx="36740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rgbClr val="FF0000"/>
                </a:solidFill>
                <a:latin typeface="+mj-lt"/>
              </a:rPr>
              <a:t>-3</a:t>
            </a:r>
          </a:p>
        </p:txBody>
      </p:sp>
      <p:cxnSp>
        <p:nvCxnSpPr>
          <p:cNvPr id="47" name="Straight Connector 46"/>
          <p:cNvCxnSpPr/>
          <p:nvPr/>
        </p:nvCxnSpPr>
        <p:spPr>
          <a:xfrm rot="5400000">
            <a:off x="1240965" y="3231578"/>
            <a:ext cx="0" cy="380999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95" name="Oval 94"/>
          <p:cNvSpPr/>
          <p:nvPr/>
        </p:nvSpPr>
        <p:spPr>
          <a:xfrm>
            <a:off x="1639408" y="3761715"/>
            <a:ext cx="106878" cy="106878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96" name="Oval 95"/>
          <p:cNvSpPr/>
          <p:nvPr/>
        </p:nvSpPr>
        <p:spPr>
          <a:xfrm>
            <a:off x="2014896" y="3363672"/>
            <a:ext cx="106878" cy="106878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97" name="Oval 96"/>
          <p:cNvSpPr/>
          <p:nvPr/>
        </p:nvSpPr>
        <p:spPr>
          <a:xfrm>
            <a:off x="2401652" y="3766869"/>
            <a:ext cx="106878" cy="106878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98" name="Oval 97"/>
          <p:cNvSpPr/>
          <p:nvPr/>
        </p:nvSpPr>
        <p:spPr>
          <a:xfrm>
            <a:off x="2786542" y="4796218"/>
            <a:ext cx="106878" cy="106878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99" name="Oval 98"/>
          <p:cNvSpPr/>
          <p:nvPr/>
        </p:nvSpPr>
        <p:spPr>
          <a:xfrm>
            <a:off x="3192232" y="5827456"/>
            <a:ext cx="106878" cy="106878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00" name="Oval 99"/>
          <p:cNvSpPr/>
          <p:nvPr/>
        </p:nvSpPr>
        <p:spPr>
          <a:xfrm>
            <a:off x="3581568" y="6276605"/>
            <a:ext cx="106878" cy="106878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01" name="Oval 100"/>
          <p:cNvSpPr/>
          <p:nvPr/>
        </p:nvSpPr>
        <p:spPr>
          <a:xfrm>
            <a:off x="3976900" y="5835026"/>
            <a:ext cx="106878" cy="106878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02" name="Oval 101"/>
          <p:cNvSpPr/>
          <p:nvPr/>
        </p:nvSpPr>
        <p:spPr>
          <a:xfrm>
            <a:off x="4355760" y="4806378"/>
            <a:ext cx="106878" cy="106878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03" name="Oval 102"/>
          <p:cNvSpPr/>
          <p:nvPr/>
        </p:nvSpPr>
        <p:spPr>
          <a:xfrm>
            <a:off x="1195245" y="4797734"/>
            <a:ext cx="106878" cy="106878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21152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00"/>
                            </p:stCondLst>
                            <p:childTnLst>
                              <p:par>
                                <p:cTn id="3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000"/>
                            </p:stCondLst>
                            <p:childTnLst>
                              <p:par>
                                <p:cTn id="4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1500"/>
                            </p:stCondLst>
                            <p:childTnLst>
                              <p:par>
                                <p:cTn id="4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500"/>
                            </p:stCondLst>
                            <p:childTnLst>
                              <p:par>
                                <p:cTn id="5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1000"/>
                            </p:stCondLst>
                            <p:childTnLst>
                              <p:par>
                                <p:cTn id="5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1500"/>
                            </p:stCondLst>
                            <p:childTnLst>
                              <p:par>
                                <p:cTn id="6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/>
      <p:bldP spid="40" grpId="0" animBg="1"/>
      <p:bldP spid="41" grpId="0"/>
      <p:bldP spid="42" grpId="0"/>
      <p:bldP spid="43" grpId="0"/>
      <p:bldP spid="95" grpId="0" animBg="1"/>
      <p:bldP spid="96" grpId="0" animBg="1"/>
      <p:bldP spid="97" grpId="0" animBg="1"/>
      <p:bldP spid="98" grpId="0" animBg="1"/>
      <p:bldP spid="99" grpId="0" animBg="1"/>
      <p:bldP spid="100" grpId="0" animBg="1"/>
      <p:bldP spid="101" grpId="0" animBg="1"/>
      <p:bldP spid="102" grpId="0" animBg="1"/>
      <p:bldP spid="103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ADC – Quantization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554162"/>
            <a:ext cx="9367520" cy="4846638"/>
          </a:xfrm>
        </p:spPr>
        <p:txBody>
          <a:bodyPr>
            <a:normAutofit/>
          </a:bodyPr>
          <a:lstStyle/>
          <a:p>
            <a:r>
              <a:rPr lang="en-US" dirty="0"/>
              <a:t>Analog-to-Digital (ADC) Conversion </a:t>
            </a:r>
          </a:p>
          <a:p>
            <a:pPr lvl="1"/>
            <a:r>
              <a:rPr lang="en-US" sz="2000" b="1" i="1" u="sng" dirty="0"/>
              <a:t>Quantization</a:t>
            </a:r>
            <a:r>
              <a:rPr lang="en-US" sz="2000" dirty="0"/>
              <a:t>: breaking dependent variable (voltage) into levels</a:t>
            </a:r>
          </a:p>
          <a:p>
            <a:pPr lvl="1"/>
            <a:r>
              <a:rPr lang="en-US" sz="2000" dirty="0"/>
              <a:t>Ex: Let’s quantize our range of voltages into 7 levels (1 Volt each)</a:t>
            </a:r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69B03B-8166-0F42-B8CE-697A119A2BFC}" type="slidenum">
              <a:rPr lang="en-US" smtClean="0"/>
              <a:pPr/>
              <a:t>23</a:t>
            </a:fld>
            <a:endParaRPr lang="en-US"/>
          </a:p>
        </p:txBody>
      </p:sp>
      <p:grpSp>
        <p:nvGrpSpPr>
          <p:cNvPr id="14" name="Group 13"/>
          <p:cNvGrpSpPr/>
          <p:nvPr/>
        </p:nvGrpSpPr>
        <p:grpSpPr>
          <a:xfrm>
            <a:off x="288035" y="2977244"/>
            <a:ext cx="5706273" cy="3406239"/>
            <a:chOff x="1593363" y="2438400"/>
            <a:chExt cx="6614087" cy="3948141"/>
          </a:xfrm>
        </p:grpSpPr>
        <p:grpSp>
          <p:nvGrpSpPr>
            <p:cNvPr id="6" name="Group 41"/>
            <p:cNvGrpSpPr>
              <a:grpSpLocks/>
            </p:cNvGrpSpPr>
            <p:nvPr/>
          </p:nvGrpSpPr>
          <p:grpSpPr bwMode="auto">
            <a:xfrm>
              <a:off x="1593363" y="2438400"/>
              <a:ext cx="6614087" cy="3948141"/>
              <a:chOff x="6898859" y="2438400"/>
              <a:chExt cx="2473073" cy="1634065"/>
            </a:xfrm>
          </p:grpSpPr>
          <p:sp>
            <p:nvSpPr>
              <p:cNvPr id="7" name="Straight Connector 350"/>
              <p:cNvSpPr>
                <a:spLocks noChangeShapeType="1"/>
              </p:cNvSpPr>
              <p:nvPr/>
            </p:nvSpPr>
            <p:spPr bwMode="auto">
              <a:xfrm flipH="1">
                <a:off x="6898859" y="3337669"/>
                <a:ext cx="1924705" cy="0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 type="arrow" w="med" len="med"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" name="Straight Connector 349"/>
              <p:cNvSpPr>
                <a:spLocks noChangeShapeType="1"/>
              </p:cNvSpPr>
              <p:nvPr/>
            </p:nvSpPr>
            <p:spPr bwMode="auto">
              <a:xfrm>
                <a:off x="7315200" y="2438400"/>
                <a:ext cx="0" cy="1634065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 type="arrow" w="med" len="med"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" name="TextBox 11"/>
              <p:cNvSpPr txBox="1">
                <a:spLocks noChangeArrowheads="1"/>
              </p:cNvSpPr>
              <p:nvPr/>
            </p:nvSpPr>
            <p:spPr bwMode="auto">
              <a:xfrm>
                <a:off x="8829900" y="3231685"/>
                <a:ext cx="542032" cy="19194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sz="2000" dirty="0">
                    <a:solidFill>
                      <a:srgbClr val="00B050"/>
                    </a:solidFill>
                    <a:latin typeface="+mj-lt"/>
                    <a:cs typeface="Times New Roman" pitchFamily="18" charset="0"/>
                  </a:rPr>
                  <a:t>time (</a:t>
                </a:r>
                <a:r>
                  <a:rPr lang="en-US" sz="2000" dirty="0" err="1">
                    <a:solidFill>
                      <a:srgbClr val="00B050"/>
                    </a:solidFill>
                    <a:latin typeface="+mj-lt"/>
                    <a:cs typeface="Times New Roman" pitchFamily="18" charset="0"/>
                  </a:rPr>
                  <a:t>ms</a:t>
                </a:r>
                <a:r>
                  <a:rPr lang="en-US" sz="2000" dirty="0">
                    <a:solidFill>
                      <a:srgbClr val="00B050"/>
                    </a:solidFill>
                    <a:latin typeface="+mj-lt"/>
                    <a:cs typeface="Times New Roman" pitchFamily="18" charset="0"/>
                  </a:rPr>
                  <a:t>)</a:t>
                </a:r>
              </a:p>
            </p:txBody>
          </p:sp>
        </p:grpSp>
        <p:sp>
          <p:nvSpPr>
            <p:cNvPr id="12" name="Freeform 11"/>
            <p:cNvSpPr/>
            <p:nvPr/>
          </p:nvSpPr>
          <p:spPr>
            <a:xfrm>
              <a:off x="2708645" y="2944073"/>
              <a:ext cx="1842654" cy="1704127"/>
            </a:xfrm>
            <a:custGeom>
              <a:avLst/>
              <a:gdLst>
                <a:gd name="connsiteX0" fmla="*/ 0 w 1842654"/>
                <a:gd name="connsiteY0" fmla="*/ 1676418 h 1704127"/>
                <a:gd name="connsiteX1" fmla="*/ 955964 w 1842654"/>
                <a:gd name="connsiteY1" fmla="*/ 18 h 1704127"/>
                <a:gd name="connsiteX2" fmla="*/ 1842654 w 1842654"/>
                <a:gd name="connsiteY2" fmla="*/ 1704127 h 17041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842654" h="1704127">
                  <a:moveTo>
                    <a:pt x="0" y="1676418"/>
                  </a:moveTo>
                  <a:cubicBezTo>
                    <a:pt x="324427" y="835909"/>
                    <a:pt x="648855" y="-4600"/>
                    <a:pt x="955964" y="18"/>
                  </a:cubicBezTo>
                  <a:cubicBezTo>
                    <a:pt x="1263073" y="4636"/>
                    <a:pt x="1552863" y="854381"/>
                    <a:pt x="1842654" y="1704127"/>
                  </a:cubicBezTo>
                </a:path>
              </a:pathLst>
            </a:custGeom>
            <a:noFill/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Freeform 12"/>
            <p:cNvSpPr/>
            <p:nvPr/>
          </p:nvSpPr>
          <p:spPr>
            <a:xfrm flipV="1">
              <a:off x="4551300" y="4620473"/>
              <a:ext cx="1842654" cy="1704127"/>
            </a:xfrm>
            <a:custGeom>
              <a:avLst/>
              <a:gdLst>
                <a:gd name="connsiteX0" fmla="*/ 0 w 1842654"/>
                <a:gd name="connsiteY0" fmla="*/ 1676418 h 1704127"/>
                <a:gd name="connsiteX1" fmla="*/ 955964 w 1842654"/>
                <a:gd name="connsiteY1" fmla="*/ 18 h 1704127"/>
                <a:gd name="connsiteX2" fmla="*/ 1842654 w 1842654"/>
                <a:gd name="connsiteY2" fmla="*/ 1704127 h 17041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842654" h="1704127">
                  <a:moveTo>
                    <a:pt x="0" y="1676418"/>
                  </a:moveTo>
                  <a:cubicBezTo>
                    <a:pt x="324427" y="835909"/>
                    <a:pt x="648855" y="-4600"/>
                    <a:pt x="955964" y="18"/>
                  </a:cubicBezTo>
                  <a:cubicBezTo>
                    <a:pt x="1263073" y="4636"/>
                    <a:pt x="1552863" y="854381"/>
                    <a:pt x="1842654" y="1704127"/>
                  </a:cubicBezTo>
                </a:path>
              </a:pathLst>
            </a:custGeom>
            <a:noFill/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5" name="Rectangle 14"/>
          <p:cNvSpPr/>
          <p:nvPr/>
        </p:nvSpPr>
        <p:spPr>
          <a:xfrm>
            <a:off x="232992" y="2835710"/>
            <a:ext cx="104092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dirty="0">
                <a:solidFill>
                  <a:srgbClr val="FF0000"/>
                </a:solidFill>
                <a:latin typeface="+mj-lt"/>
                <a:cs typeface="Times New Roman" pitchFamily="18" charset="0"/>
              </a:rPr>
              <a:t>Voltage</a:t>
            </a:r>
          </a:p>
        </p:txBody>
      </p:sp>
      <p:cxnSp>
        <p:nvCxnSpPr>
          <p:cNvPr id="24" name="Straight Connector 23"/>
          <p:cNvCxnSpPr/>
          <p:nvPr/>
        </p:nvCxnSpPr>
        <p:spPr>
          <a:xfrm>
            <a:off x="2830335" y="4654690"/>
            <a:ext cx="0" cy="380999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>
            <a:off x="4409199" y="4661287"/>
            <a:ext cx="0" cy="380999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1" name="TextBox 30"/>
          <p:cNvSpPr txBox="1"/>
          <p:nvPr/>
        </p:nvSpPr>
        <p:spPr>
          <a:xfrm>
            <a:off x="1531964" y="4987643"/>
            <a:ext cx="32733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00B050"/>
                </a:solidFill>
                <a:latin typeface="+mj-lt"/>
              </a:rPr>
              <a:t>1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1909989" y="4985668"/>
            <a:ext cx="32733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00B050"/>
                </a:solidFill>
                <a:latin typeface="+mj-lt"/>
              </a:rPr>
              <a:t>2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2280125" y="4985429"/>
            <a:ext cx="32733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00B050"/>
                </a:solidFill>
                <a:latin typeface="+mj-lt"/>
              </a:rPr>
              <a:t>3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2658150" y="4983454"/>
            <a:ext cx="32733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00B050"/>
                </a:solidFill>
                <a:latin typeface="+mj-lt"/>
              </a:rPr>
              <a:t>4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3082004" y="4986665"/>
            <a:ext cx="32733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00B050"/>
                </a:solidFill>
                <a:latin typeface="+mj-lt"/>
              </a:rPr>
              <a:t>5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3460029" y="4984690"/>
            <a:ext cx="32733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00B050"/>
                </a:solidFill>
                <a:latin typeface="+mj-lt"/>
              </a:rPr>
              <a:t>6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3830165" y="4984451"/>
            <a:ext cx="32733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00B050"/>
                </a:solidFill>
                <a:latin typeface="+mj-lt"/>
              </a:rPr>
              <a:t>7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4258990" y="4982476"/>
            <a:ext cx="32733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00B050"/>
                </a:solidFill>
                <a:latin typeface="+mj-lt"/>
              </a:rPr>
              <a:t>8</a:t>
            </a:r>
          </a:p>
        </p:txBody>
      </p:sp>
      <p:cxnSp>
        <p:nvCxnSpPr>
          <p:cNvPr id="52" name="Straight Connector 51"/>
          <p:cNvCxnSpPr/>
          <p:nvPr/>
        </p:nvCxnSpPr>
        <p:spPr>
          <a:xfrm rot="5400000">
            <a:off x="1240965" y="3719258"/>
            <a:ext cx="0" cy="380999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4" name="Straight Connector 53"/>
          <p:cNvCxnSpPr/>
          <p:nvPr/>
        </p:nvCxnSpPr>
        <p:spPr>
          <a:xfrm rot="5400000">
            <a:off x="1240965" y="4186618"/>
            <a:ext cx="0" cy="380999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8" name="Straight Connector 57"/>
          <p:cNvCxnSpPr/>
          <p:nvPr/>
        </p:nvCxnSpPr>
        <p:spPr>
          <a:xfrm rot="5400000">
            <a:off x="1240118" y="5160591"/>
            <a:ext cx="0" cy="380999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0" name="Straight Connector 59"/>
          <p:cNvCxnSpPr/>
          <p:nvPr/>
        </p:nvCxnSpPr>
        <p:spPr>
          <a:xfrm rot="5400000">
            <a:off x="1240118" y="5602486"/>
            <a:ext cx="0" cy="380999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2" name="Straight Connector 61"/>
          <p:cNvCxnSpPr/>
          <p:nvPr/>
        </p:nvCxnSpPr>
        <p:spPr>
          <a:xfrm rot="5400000">
            <a:off x="1240118" y="6095311"/>
            <a:ext cx="0" cy="380999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63" name="TextBox 62"/>
          <p:cNvSpPr txBox="1"/>
          <p:nvPr/>
        </p:nvSpPr>
        <p:spPr>
          <a:xfrm>
            <a:off x="711708" y="3218453"/>
            <a:ext cx="29848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rgbClr val="FF0000"/>
                </a:solidFill>
                <a:latin typeface="+mj-lt"/>
              </a:rPr>
              <a:t>3</a:t>
            </a:r>
          </a:p>
        </p:txBody>
      </p:sp>
      <p:sp>
        <p:nvSpPr>
          <p:cNvPr id="65" name="TextBox 64"/>
          <p:cNvSpPr txBox="1"/>
          <p:nvPr/>
        </p:nvSpPr>
        <p:spPr>
          <a:xfrm>
            <a:off x="711708" y="3736613"/>
            <a:ext cx="29848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rgbClr val="FF0000"/>
                </a:solidFill>
                <a:latin typeface="+mj-lt"/>
              </a:rPr>
              <a:t>2</a:t>
            </a:r>
          </a:p>
        </p:txBody>
      </p:sp>
      <p:sp>
        <p:nvSpPr>
          <p:cNvPr id="67" name="TextBox 66"/>
          <p:cNvSpPr txBox="1"/>
          <p:nvPr/>
        </p:nvSpPr>
        <p:spPr>
          <a:xfrm>
            <a:off x="711708" y="4193813"/>
            <a:ext cx="29848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rgbClr val="FF0000"/>
                </a:solidFill>
                <a:latin typeface="+mj-lt"/>
              </a:rPr>
              <a:t>1</a:t>
            </a:r>
          </a:p>
        </p:txBody>
      </p:sp>
      <p:sp>
        <p:nvSpPr>
          <p:cNvPr id="69" name="TextBox 68"/>
          <p:cNvSpPr txBox="1"/>
          <p:nvPr/>
        </p:nvSpPr>
        <p:spPr>
          <a:xfrm>
            <a:off x="721868" y="4701813"/>
            <a:ext cx="29848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rgbClr val="FF0000"/>
                </a:solidFill>
                <a:latin typeface="+mj-lt"/>
              </a:rPr>
              <a:t>0</a:t>
            </a:r>
          </a:p>
        </p:txBody>
      </p:sp>
      <p:sp>
        <p:nvSpPr>
          <p:cNvPr id="71" name="TextBox 70"/>
          <p:cNvSpPr txBox="1"/>
          <p:nvPr/>
        </p:nvSpPr>
        <p:spPr>
          <a:xfrm>
            <a:off x="616406" y="5185863"/>
            <a:ext cx="36740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rgbClr val="FF0000"/>
                </a:solidFill>
                <a:latin typeface="+mj-lt"/>
              </a:rPr>
              <a:t>-1</a:t>
            </a:r>
          </a:p>
        </p:txBody>
      </p:sp>
      <p:sp>
        <p:nvSpPr>
          <p:cNvPr id="73" name="TextBox 72"/>
          <p:cNvSpPr txBox="1"/>
          <p:nvPr/>
        </p:nvSpPr>
        <p:spPr>
          <a:xfrm>
            <a:off x="616406" y="5637918"/>
            <a:ext cx="36740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rgbClr val="FF0000"/>
                </a:solidFill>
                <a:latin typeface="+mj-lt"/>
              </a:rPr>
              <a:t>-2</a:t>
            </a:r>
          </a:p>
        </p:txBody>
      </p:sp>
      <p:sp>
        <p:nvSpPr>
          <p:cNvPr id="75" name="TextBox 74"/>
          <p:cNvSpPr txBox="1"/>
          <p:nvPr/>
        </p:nvSpPr>
        <p:spPr>
          <a:xfrm>
            <a:off x="616406" y="6130743"/>
            <a:ext cx="36740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rgbClr val="FF0000"/>
                </a:solidFill>
                <a:latin typeface="+mj-lt"/>
              </a:rPr>
              <a:t>-3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2443792" y="4654690"/>
            <a:ext cx="0" cy="380999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>
            <a:off x="2068335" y="4654077"/>
            <a:ext cx="0" cy="380999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>
            <a:off x="1692847" y="4655840"/>
            <a:ext cx="0" cy="380999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0" name="Straight Connector 49"/>
          <p:cNvCxnSpPr/>
          <p:nvPr/>
        </p:nvCxnSpPr>
        <p:spPr>
          <a:xfrm rot="5400000">
            <a:off x="1240965" y="3231578"/>
            <a:ext cx="0" cy="380999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>
            <a:off x="4022656" y="4661287"/>
            <a:ext cx="0" cy="380999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>
            <a:off x="3635007" y="4660674"/>
            <a:ext cx="0" cy="380999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>
            <a:off x="3241231" y="4662437"/>
            <a:ext cx="0" cy="380999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3" name="Oval 42"/>
          <p:cNvSpPr/>
          <p:nvPr/>
        </p:nvSpPr>
        <p:spPr>
          <a:xfrm>
            <a:off x="1639408" y="3761715"/>
            <a:ext cx="106878" cy="106878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4" name="Oval 43"/>
          <p:cNvSpPr/>
          <p:nvPr/>
        </p:nvSpPr>
        <p:spPr>
          <a:xfrm>
            <a:off x="2014896" y="3363672"/>
            <a:ext cx="106878" cy="106878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5" name="Oval 44"/>
          <p:cNvSpPr/>
          <p:nvPr/>
        </p:nvSpPr>
        <p:spPr>
          <a:xfrm>
            <a:off x="2401652" y="3766869"/>
            <a:ext cx="106878" cy="106878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6" name="Oval 45"/>
          <p:cNvSpPr/>
          <p:nvPr/>
        </p:nvSpPr>
        <p:spPr>
          <a:xfrm>
            <a:off x="2786542" y="4796218"/>
            <a:ext cx="106878" cy="106878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7" name="Oval 46"/>
          <p:cNvSpPr/>
          <p:nvPr/>
        </p:nvSpPr>
        <p:spPr>
          <a:xfrm>
            <a:off x="3192232" y="5827456"/>
            <a:ext cx="106878" cy="106878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8" name="Oval 47"/>
          <p:cNvSpPr/>
          <p:nvPr/>
        </p:nvSpPr>
        <p:spPr>
          <a:xfrm>
            <a:off x="3581568" y="6276605"/>
            <a:ext cx="106878" cy="106878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9" name="Oval 48"/>
          <p:cNvSpPr/>
          <p:nvPr/>
        </p:nvSpPr>
        <p:spPr>
          <a:xfrm>
            <a:off x="3976900" y="5835026"/>
            <a:ext cx="106878" cy="106878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1" name="Oval 50"/>
          <p:cNvSpPr/>
          <p:nvPr/>
        </p:nvSpPr>
        <p:spPr>
          <a:xfrm>
            <a:off x="4355760" y="4806378"/>
            <a:ext cx="106878" cy="106878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3" name="Oval 52"/>
          <p:cNvSpPr/>
          <p:nvPr/>
        </p:nvSpPr>
        <p:spPr>
          <a:xfrm>
            <a:off x="1195245" y="4797734"/>
            <a:ext cx="106878" cy="106878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89383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0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3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000"/>
                            </p:stCondLst>
                            <p:childTnLst>
                              <p:par>
                                <p:cTn id="3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0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500"/>
                            </p:stCondLst>
                            <p:childTnLst>
                              <p:par>
                                <p:cTn id="4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1000"/>
                            </p:stCondLst>
                            <p:childTnLst>
                              <p:par>
                                <p:cTn id="5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1500"/>
                            </p:stCondLst>
                            <p:childTnLst>
                              <p:par>
                                <p:cTn id="5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500"/>
                            </p:stCondLst>
                            <p:childTnLst>
                              <p:par>
                                <p:cTn id="6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1000"/>
                            </p:stCondLst>
                            <p:childTnLst>
                              <p:par>
                                <p:cTn id="6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1500"/>
                            </p:stCondLst>
                            <p:childTnLst>
                              <p:par>
                                <p:cTn id="7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5" grpId="0"/>
      <p:bldP spid="67" grpId="0"/>
      <p:bldP spid="69" grpId="0"/>
      <p:bldP spid="71" grpId="0"/>
      <p:bldP spid="73" grpId="0"/>
      <p:bldP spid="43" grpId="0" animBg="1"/>
      <p:bldP spid="44" grpId="0" animBg="1"/>
      <p:bldP spid="45" grpId="0" animBg="1"/>
      <p:bldP spid="46" grpId="0" animBg="1"/>
      <p:bldP spid="47" grpId="0" animBg="1"/>
      <p:bldP spid="48" grpId="0" animBg="1"/>
      <p:bldP spid="49" grpId="0" animBg="1"/>
      <p:bldP spid="51" grpId="0" animBg="1"/>
      <p:bldP spid="53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ADC – Sampling &amp; Quantization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554162"/>
            <a:ext cx="9367520" cy="4846638"/>
          </a:xfrm>
        </p:spPr>
        <p:txBody>
          <a:bodyPr>
            <a:normAutofit/>
          </a:bodyPr>
          <a:lstStyle/>
          <a:p>
            <a:r>
              <a:rPr lang="en-US" dirty="0"/>
              <a:t>Analog-to-Digital (ADC) Conversion </a:t>
            </a:r>
          </a:p>
          <a:p>
            <a:pPr lvl="1"/>
            <a:r>
              <a:rPr lang="en-US" sz="2000" b="1" dirty="0"/>
              <a:t>Let’s collect our samples at the quantized levels</a:t>
            </a:r>
            <a:endParaRPr lang="en-US" sz="2000" dirty="0"/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69B03B-8166-0F42-B8CE-697A119A2BFC}" type="slidenum">
              <a:rPr lang="en-US" smtClean="0"/>
              <a:pPr/>
              <a:t>24</a:t>
            </a:fld>
            <a:endParaRPr lang="en-US"/>
          </a:p>
        </p:txBody>
      </p:sp>
      <p:grpSp>
        <p:nvGrpSpPr>
          <p:cNvPr id="14" name="Group 13"/>
          <p:cNvGrpSpPr/>
          <p:nvPr/>
        </p:nvGrpSpPr>
        <p:grpSpPr>
          <a:xfrm>
            <a:off x="288035" y="2977244"/>
            <a:ext cx="5706273" cy="3406239"/>
            <a:chOff x="1593363" y="2438400"/>
            <a:chExt cx="6614087" cy="3948141"/>
          </a:xfrm>
        </p:grpSpPr>
        <p:grpSp>
          <p:nvGrpSpPr>
            <p:cNvPr id="6" name="Group 41"/>
            <p:cNvGrpSpPr>
              <a:grpSpLocks/>
            </p:cNvGrpSpPr>
            <p:nvPr/>
          </p:nvGrpSpPr>
          <p:grpSpPr bwMode="auto">
            <a:xfrm>
              <a:off x="1593363" y="2438400"/>
              <a:ext cx="6614087" cy="3948141"/>
              <a:chOff x="6898859" y="2438400"/>
              <a:chExt cx="2473073" cy="1634065"/>
            </a:xfrm>
          </p:grpSpPr>
          <p:sp>
            <p:nvSpPr>
              <p:cNvPr id="7" name="Straight Connector 350"/>
              <p:cNvSpPr>
                <a:spLocks noChangeShapeType="1"/>
              </p:cNvSpPr>
              <p:nvPr/>
            </p:nvSpPr>
            <p:spPr bwMode="auto">
              <a:xfrm flipH="1">
                <a:off x="6898859" y="3337669"/>
                <a:ext cx="1924705" cy="0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 type="arrow" w="med" len="med"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" name="Straight Connector 349"/>
              <p:cNvSpPr>
                <a:spLocks noChangeShapeType="1"/>
              </p:cNvSpPr>
              <p:nvPr/>
            </p:nvSpPr>
            <p:spPr bwMode="auto">
              <a:xfrm>
                <a:off x="7315200" y="2438400"/>
                <a:ext cx="0" cy="1634065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 type="arrow" w="med" len="med"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" name="TextBox 11"/>
              <p:cNvSpPr txBox="1">
                <a:spLocks noChangeArrowheads="1"/>
              </p:cNvSpPr>
              <p:nvPr/>
            </p:nvSpPr>
            <p:spPr bwMode="auto">
              <a:xfrm>
                <a:off x="8829900" y="3231685"/>
                <a:ext cx="542032" cy="19194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sz="2000" dirty="0">
                    <a:solidFill>
                      <a:srgbClr val="00B050"/>
                    </a:solidFill>
                    <a:latin typeface="+mj-lt"/>
                    <a:cs typeface="Times New Roman" pitchFamily="18" charset="0"/>
                  </a:rPr>
                  <a:t>time (</a:t>
                </a:r>
                <a:r>
                  <a:rPr lang="en-US" sz="2000" dirty="0" err="1">
                    <a:solidFill>
                      <a:srgbClr val="00B050"/>
                    </a:solidFill>
                    <a:latin typeface="+mj-lt"/>
                    <a:cs typeface="Times New Roman" pitchFamily="18" charset="0"/>
                  </a:rPr>
                  <a:t>ms</a:t>
                </a:r>
                <a:r>
                  <a:rPr lang="en-US" sz="2000" dirty="0">
                    <a:solidFill>
                      <a:srgbClr val="00B050"/>
                    </a:solidFill>
                    <a:latin typeface="+mj-lt"/>
                    <a:cs typeface="Times New Roman" pitchFamily="18" charset="0"/>
                  </a:rPr>
                  <a:t>)</a:t>
                </a:r>
              </a:p>
            </p:txBody>
          </p:sp>
        </p:grpSp>
        <p:sp>
          <p:nvSpPr>
            <p:cNvPr id="12" name="Freeform 11"/>
            <p:cNvSpPr/>
            <p:nvPr/>
          </p:nvSpPr>
          <p:spPr>
            <a:xfrm>
              <a:off x="2708645" y="2944073"/>
              <a:ext cx="1842654" cy="1704127"/>
            </a:xfrm>
            <a:custGeom>
              <a:avLst/>
              <a:gdLst>
                <a:gd name="connsiteX0" fmla="*/ 0 w 1842654"/>
                <a:gd name="connsiteY0" fmla="*/ 1676418 h 1704127"/>
                <a:gd name="connsiteX1" fmla="*/ 955964 w 1842654"/>
                <a:gd name="connsiteY1" fmla="*/ 18 h 1704127"/>
                <a:gd name="connsiteX2" fmla="*/ 1842654 w 1842654"/>
                <a:gd name="connsiteY2" fmla="*/ 1704127 h 17041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842654" h="1704127">
                  <a:moveTo>
                    <a:pt x="0" y="1676418"/>
                  </a:moveTo>
                  <a:cubicBezTo>
                    <a:pt x="324427" y="835909"/>
                    <a:pt x="648855" y="-4600"/>
                    <a:pt x="955964" y="18"/>
                  </a:cubicBezTo>
                  <a:cubicBezTo>
                    <a:pt x="1263073" y="4636"/>
                    <a:pt x="1552863" y="854381"/>
                    <a:pt x="1842654" y="1704127"/>
                  </a:cubicBezTo>
                </a:path>
              </a:pathLst>
            </a:custGeom>
            <a:noFill/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Freeform 12"/>
            <p:cNvSpPr/>
            <p:nvPr/>
          </p:nvSpPr>
          <p:spPr>
            <a:xfrm flipV="1">
              <a:off x="4551300" y="4620473"/>
              <a:ext cx="1842654" cy="1704127"/>
            </a:xfrm>
            <a:custGeom>
              <a:avLst/>
              <a:gdLst>
                <a:gd name="connsiteX0" fmla="*/ 0 w 1842654"/>
                <a:gd name="connsiteY0" fmla="*/ 1676418 h 1704127"/>
                <a:gd name="connsiteX1" fmla="*/ 955964 w 1842654"/>
                <a:gd name="connsiteY1" fmla="*/ 18 h 1704127"/>
                <a:gd name="connsiteX2" fmla="*/ 1842654 w 1842654"/>
                <a:gd name="connsiteY2" fmla="*/ 1704127 h 17041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842654" h="1704127">
                  <a:moveTo>
                    <a:pt x="0" y="1676418"/>
                  </a:moveTo>
                  <a:cubicBezTo>
                    <a:pt x="324427" y="835909"/>
                    <a:pt x="648855" y="-4600"/>
                    <a:pt x="955964" y="18"/>
                  </a:cubicBezTo>
                  <a:cubicBezTo>
                    <a:pt x="1263073" y="4636"/>
                    <a:pt x="1552863" y="854381"/>
                    <a:pt x="1842654" y="1704127"/>
                  </a:cubicBezTo>
                </a:path>
              </a:pathLst>
            </a:custGeom>
            <a:noFill/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5" name="Rectangle 14"/>
          <p:cNvSpPr/>
          <p:nvPr/>
        </p:nvSpPr>
        <p:spPr>
          <a:xfrm>
            <a:off x="232992" y="2835710"/>
            <a:ext cx="104092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dirty="0">
                <a:solidFill>
                  <a:srgbClr val="FF0000"/>
                </a:solidFill>
                <a:latin typeface="+mj-lt"/>
                <a:cs typeface="Times New Roman" pitchFamily="18" charset="0"/>
              </a:rPr>
              <a:t>Voltage</a:t>
            </a:r>
          </a:p>
        </p:txBody>
      </p:sp>
      <p:cxnSp>
        <p:nvCxnSpPr>
          <p:cNvPr id="24" name="Straight Connector 23"/>
          <p:cNvCxnSpPr/>
          <p:nvPr/>
        </p:nvCxnSpPr>
        <p:spPr>
          <a:xfrm>
            <a:off x="2830335" y="4654690"/>
            <a:ext cx="0" cy="380999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>
            <a:off x="4409199" y="4661287"/>
            <a:ext cx="0" cy="380999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1" name="TextBox 30"/>
          <p:cNvSpPr txBox="1"/>
          <p:nvPr/>
        </p:nvSpPr>
        <p:spPr>
          <a:xfrm>
            <a:off x="1531964" y="4987643"/>
            <a:ext cx="32733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00B050"/>
                </a:solidFill>
                <a:latin typeface="+mj-lt"/>
              </a:rPr>
              <a:t>1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1909989" y="4985668"/>
            <a:ext cx="32733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00B050"/>
                </a:solidFill>
                <a:latin typeface="+mj-lt"/>
              </a:rPr>
              <a:t>2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2280125" y="4985429"/>
            <a:ext cx="32733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00B050"/>
                </a:solidFill>
                <a:latin typeface="+mj-lt"/>
              </a:rPr>
              <a:t>3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2658150" y="4983454"/>
            <a:ext cx="32733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00B050"/>
                </a:solidFill>
                <a:latin typeface="+mj-lt"/>
              </a:rPr>
              <a:t>4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3082004" y="4986665"/>
            <a:ext cx="32733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00B050"/>
                </a:solidFill>
                <a:latin typeface="+mj-lt"/>
              </a:rPr>
              <a:t>5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3460029" y="4984690"/>
            <a:ext cx="32733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00B050"/>
                </a:solidFill>
                <a:latin typeface="+mj-lt"/>
              </a:rPr>
              <a:t>6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3830165" y="4984451"/>
            <a:ext cx="32733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00B050"/>
                </a:solidFill>
                <a:latin typeface="+mj-lt"/>
              </a:rPr>
              <a:t>7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4258990" y="4982476"/>
            <a:ext cx="32733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00B050"/>
                </a:solidFill>
                <a:latin typeface="+mj-lt"/>
              </a:rPr>
              <a:t>8</a:t>
            </a:r>
          </a:p>
        </p:txBody>
      </p:sp>
      <p:sp>
        <p:nvSpPr>
          <p:cNvPr id="8" name="Oval 7"/>
          <p:cNvSpPr/>
          <p:nvPr/>
        </p:nvSpPr>
        <p:spPr>
          <a:xfrm>
            <a:off x="1639408" y="3761715"/>
            <a:ext cx="106878" cy="106878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2" name="Oval 41"/>
          <p:cNvSpPr/>
          <p:nvPr/>
        </p:nvSpPr>
        <p:spPr>
          <a:xfrm>
            <a:off x="2014896" y="3363672"/>
            <a:ext cx="106878" cy="106878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3" name="Oval 42"/>
          <p:cNvSpPr/>
          <p:nvPr/>
        </p:nvSpPr>
        <p:spPr>
          <a:xfrm>
            <a:off x="2401652" y="3766869"/>
            <a:ext cx="106878" cy="106878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4" name="Oval 43"/>
          <p:cNvSpPr/>
          <p:nvPr/>
        </p:nvSpPr>
        <p:spPr>
          <a:xfrm>
            <a:off x="2786542" y="4796218"/>
            <a:ext cx="106878" cy="106878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5" name="Oval 44"/>
          <p:cNvSpPr/>
          <p:nvPr/>
        </p:nvSpPr>
        <p:spPr>
          <a:xfrm>
            <a:off x="3192232" y="5827456"/>
            <a:ext cx="106878" cy="106878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6" name="Oval 45"/>
          <p:cNvSpPr/>
          <p:nvPr/>
        </p:nvSpPr>
        <p:spPr>
          <a:xfrm>
            <a:off x="3581568" y="6276605"/>
            <a:ext cx="106878" cy="106878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7" name="Oval 46"/>
          <p:cNvSpPr/>
          <p:nvPr/>
        </p:nvSpPr>
        <p:spPr>
          <a:xfrm>
            <a:off x="3976900" y="5835026"/>
            <a:ext cx="106878" cy="106878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8" name="Oval 47"/>
          <p:cNvSpPr/>
          <p:nvPr/>
        </p:nvSpPr>
        <p:spPr>
          <a:xfrm>
            <a:off x="4355760" y="4806378"/>
            <a:ext cx="106878" cy="106878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9" name="Oval 48"/>
          <p:cNvSpPr/>
          <p:nvPr/>
        </p:nvSpPr>
        <p:spPr>
          <a:xfrm>
            <a:off x="1195245" y="4797734"/>
            <a:ext cx="106878" cy="106878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cxnSp>
        <p:nvCxnSpPr>
          <p:cNvPr id="52" name="Straight Connector 51"/>
          <p:cNvCxnSpPr/>
          <p:nvPr/>
        </p:nvCxnSpPr>
        <p:spPr>
          <a:xfrm rot="5400000">
            <a:off x="1240965" y="3719258"/>
            <a:ext cx="0" cy="380999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4" name="Straight Connector 53"/>
          <p:cNvCxnSpPr/>
          <p:nvPr/>
        </p:nvCxnSpPr>
        <p:spPr>
          <a:xfrm rot="5400000">
            <a:off x="1240965" y="4186618"/>
            <a:ext cx="0" cy="380999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8" name="Straight Connector 57"/>
          <p:cNvCxnSpPr/>
          <p:nvPr/>
        </p:nvCxnSpPr>
        <p:spPr>
          <a:xfrm rot="5400000">
            <a:off x="1240118" y="5160591"/>
            <a:ext cx="0" cy="380999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0" name="Straight Connector 59"/>
          <p:cNvCxnSpPr/>
          <p:nvPr/>
        </p:nvCxnSpPr>
        <p:spPr>
          <a:xfrm rot="5400000">
            <a:off x="1240118" y="5602486"/>
            <a:ext cx="0" cy="380999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2" name="Straight Connector 61"/>
          <p:cNvCxnSpPr/>
          <p:nvPr/>
        </p:nvCxnSpPr>
        <p:spPr>
          <a:xfrm rot="5400000">
            <a:off x="1240118" y="6095311"/>
            <a:ext cx="0" cy="380999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63" name="TextBox 62"/>
          <p:cNvSpPr txBox="1"/>
          <p:nvPr/>
        </p:nvSpPr>
        <p:spPr>
          <a:xfrm>
            <a:off x="711708" y="3218453"/>
            <a:ext cx="29848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rgbClr val="FF0000"/>
                </a:solidFill>
                <a:latin typeface="+mj-lt"/>
              </a:rPr>
              <a:t>3</a:t>
            </a:r>
          </a:p>
        </p:txBody>
      </p:sp>
      <p:sp>
        <p:nvSpPr>
          <p:cNvPr id="65" name="TextBox 64"/>
          <p:cNvSpPr txBox="1"/>
          <p:nvPr/>
        </p:nvSpPr>
        <p:spPr>
          <a:xfrm>
            <a:off x="711708" y="3736613"/>
            <a:ext cx="29848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rgbClr val="FF0000"/>
                </a:solidFill>
                <a:latin typeface="+mj-lt"/>
              </a:rPr>
              <a:t>2</a:t>
            </a:r>
          </a:p>
        </p:txBody>
      </p:sp>
      <p:sp>
        <p:nvSpPr>
          <p:cNvPr id="67" name="TextBox 66"/>
          <p:cNvSpPr txBox="1"/>
          <p:nvPr/>
        </p:nvSpPr>
        <p:spPr>
          <a:xfrm>
            <a:off x="711708" y="4193813"/>
            <a:ext cx="29848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rgbClr val="FF0000"/>
                </a:solidFill>
                <a:latin typeface="+mj-lt"/>
              </a:rPr>
              <a:t>1</a:t>
            </a:r>
          </a:p>
        </p:txBody>
      </p:sp>
      <p:sp>
        <p:nvSpPr>
          <p:cNvPr id="69" name="TextBox 68"/>
          <p:cNvSpPr txBox="1"/>
          <p:nvPr/>
        </p:nvSpPr>
        <p:spPr>
          <a:xfrm>
            <a:off x="721868" y="4701813"/>
            <a:ext cx="29848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rgbClr val="FF0000"/>
                </a:solidFill>
                <a:latin typeface="+mj-lt"/>
              </a:rPr>
              <a:t>0</a:t>
            </a:r>
          </a:p>
        </p:txBody>
      </p:sp>
      <p:sp>
        <p:nvSpPr>
          <p:cNvPr id="71" name="TextBox 70"/>
          <p:cNvSpPr txBox="1"/>
          <p:nvPr/>
        </p:nvSpPr>
        <p:spPr>
          <a:xfrm>
            <a:off x="616406" y="5185863"/>
            <a:ext cx="36740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rgbClr val="FF0000"/>
                </a:solidFill>
                <a:latin typeface="+mj-lt"/>
              </a:rPr>
              <a:t>-1</a:t>
            </a:r>
          </a:p>
        </p:txBody>
      </p:sp>
      <p:sp>
        <p:nvSpPr>
          <p:cNvPr id="73" name="TextBox 72"/>
          <p:cNvSpPr txBox="1"/>
          <p:nvPr/>
        </p:nvSpPr>
        <p:spPr>
          <a:xfrm>
            <a:off x="616406" y="5637918"/>
            <a:ext cx="36740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rgbClr val="FF0000"/>
                </a:solidFill>
                <a:latin typeface="+mj-lt"/>
              </a:rPr>
              <a:t>-2</a:t>
            </a:r>
          </a:p>
        </p:txBody>
      </p:sp>
      <p:sp>
        <p:nvSpPr>
          <p:cNvPr id="75" name="TextBox 74"/>
          <p:cNvSpPr txBox="1"/>
          <p:nvPr/>
        </p:nvSpPr>
        <p:spPr>
          <a:xfrm>
            <a:off x="616406" y="6130743"/>
            <a:ext cx="36740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rgbClr val="FF0000"/>
                </a:solidFill>
                <a:latin typeface="+mj-lt"/>
              </a:rPr>
              <a:t>-3</a:t>
            </a:r>
          </a:p>
        </p:txBody>
      </p:sp>
      <p:cxnSp>
        <p:nvCxnSpPr>
          <p:cNvPr id="16" name="Straight Connector 15"/>
          <p:cNvCxnSpPr/>
          <p:nvPr/>
        </p:nvCxnSpPr>
        <p:spPr>
          <a:xfrm flipV="1">
            <a:off x="1692847" y="3817620"/>
            <a:ext cx="0" cy="1049818"/>
          </a:xfrm>
          <a:prstGeom prst="line">
            <a:avLst/>
          </a:prstGeom>
          <a:ln>
            <a:solidFill>
              <a:srgbClr val="00B050"/>
            </a:solidFill>
            <a:prstDash val="dash"/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6" name="Straight Connector 75"/>
          <p:cNvCxnSpPr/>
          <p:nvPr/>
        </p:nvCxnSpPr>
        <p:spPr>
          <a:xfrm>
            <a:off x="1240118" y="3820160"/>
            <a:ext cx="1198282" cy="0"/>
          </a:xfrm>
          <a:prstGeom prst="line">
            <a:avLst/>
          </a:prstGeom>
          <a:ln>
            <a:solidFill>
              <a:srgbClr val="FF0000"/>
            </a:solidFill>
            <a:prstDash val="dash"/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7" name="Straight Connector 76"/>
          <p:cNvCxnSpPr/>
          <p:nvPr/>
        </p:nvCxnSpPr>
        <p:spPr>
          <a:xfrm flipH="1" flipV="1">
            <a:off x="2064525" y="3470550"/>
            <a:ext cx="5321" cy="1413188"/>
          </a:xfrm>
          <a:prstGeom prst="line">
            <a:avLst/>
          </a:prstGeom>
          <a:ln>
            <a:solidFill>
              <a:srgbClr val="00B050"/>
            </a:solidFill>
            <a:prstDash val="dash"/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8" name="Straight Connector 77"/>
          <p:cNvCxnSpPr/>
          <p:nvPr/>
        </p:nvCxnSpPr>
        <p:spPr>
          <a:xfrm>
            <a:off x="1250239" y="3422078"/>
            <a:ext cx="807161" cy="0"/>
          </a:xfrm>
          <a:prstGeom prst="line">
            <a:avLst/>
          </a:prstGeom>
          <a:ln>
            <a:solidFill>
              <a:srgbClr val="FF0000"/>
            </a:solidFill>
            <a:prstDash val="dash"/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3" name="Straight Connector 82"/>
          <p:cNvCxnSpPr/>
          <p:nvPr/>
        </p:nvCxnSpPr>
        <p:spPr>
          <a:xfrm>
            <a:off x="1240118" y="3820308"/>
            <a:ext cx="436282" cy="0"/>
          </a:xfrm>
          <a:prstGeom prst="line">
            <a:avLst/>
          </a:prstGeom>
          <a:ln>
            <a:solidFill>
              <a:srgbClr val="FF0000"/>
            </a:solidFill>
            <a:prstDash val="dash"/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5" name="Straight Connector 84"/>
          <p:cNvCxnSpPr/>
          <p:nvPr/>
        </p:nvCxnSpPr>
        <p:spPr>
          <a:xfrm flipV="1">
            <a:off x="2443792" y="3809998"/>
            <a:ext cx="0" cy="1049818"/>
          </a:xfrm>
          <a:prstGeom prst="line">
            <a:avLst/>
          </a:prstGeom>
          <a:ln>
            <a:solidFill>
              <a:srgbClr val="00B050"/>
            </a:solidFill>
            <a:prstDash val="dash"/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2443792" y="4654690"/>
            <a:ext cx="0" cy="380999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>
            <a:off x="2068335" y="4654077"/>
            <a:ext cx="0" cy="380999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>
            <a:off x="1692847" y="4655840"/>
            <a:ext cx="0" cy="380999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0" name="Straight Connector 49"/>
          <p:cNvCxnSpPr/>
          <p:nvPr/>
        </p:nvCxnSpPr>
        <p:spPr>
          <a:xfrm rot="5400000">
            <a:off x="1240965" y="3231578"/>
            <a:ext cx="0" cy="380999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6" name="Straight Connector 85"/>
          <p:cNvCxnSpPr/>
          <p:nvPr/>
        </p:nvCxnSpPr>
        <p:spPr>
          <a:xfrm>
            <a:off x="3241231" y="4745710"/>
            <a:ext cx="0" cy="1049818"/>
          </a:xfrm>
          <a:prstGeom prst="line">
            <a:avLst/>
          </a:prstGeom>
          <a:ln>
            <a:solidFill>
              <a:srgbClr val="00B050"/>
            </a:solidFill>
            <a:prstDash val="dash"/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7" name="Straight Connector 86"/>
          <p:cNvCxnSpPr/>
          <p:nvPr/>
        </p:nvCxnSpPr>
        <p:spPr>
          <a:xfrm flipH="1">
            <a:off x="3631678" y="4857594"/>
            <a:ext cx="5321" cy="1413188"/>
          </a:xfrm>
          <a:prstGeom prst="line">
            <a:avLst/>
          </a:prstGeom>
          <a:ln>
            <a:solidFill>
              <a:srgbClr val="00B050"/>
            </a:solidFill>
            <a:prstDash val="dash"/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8" name="Straight Connector 87"/>
          <p:cNvCxnSpPr/>
          <p:nvPr/>
        </p:nvCxnSpPr>
        <p:spPr>
          <a:xfrm>
            <a:off x="4027877" y="4745710"/>
            <a:ext cx="0" cy="1049818"/>
          </a:xfrm>
          <a:prstGeom prst="line">
            <a:avLst/>
          </a:prstGeom>
          <a:ln>
            <a:solidFill>
              <a:srgbClr val="00B050"/>
            </a:solidFill>
            <a:prstDash val="dash"/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>
            <a:off x="4022656" y="4661287"/>
            <a:ext cx="0" cy="380999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>
            <a:off x="3635007" y="4660674"/>
            <a:ext cx="0" cy="380999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>
            <a:off x="3241231" y="4662437"/>
            <a:ext cx="0" cy="380999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0" name="Straight Connector 89"/>
          <p:cNvCxnSpPr/>
          <p:nvPr/>
        </p:nvCxnSpPr>
        <p:spPr>
          <a:xfrm>
            <a:off x="1223433" y="6287714"/>
            <a:ext cx="2351103" cy="0"/>
          </a:xfrm>
          <a:prstGeom prst="line">
            <a:avLst/>
          </a:prstGeom>
          <a:ln>
            <a:solidFill>
              <a:srgbClr val="FF0000"/>
            </a:solidFill>
            <a:prstDash val="dash"/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1" name="Straight Connector 90"/>
          <p:cNvCxnSpPr>
            <a:endCxn id="45" idx="6"/>
          </p:cNvCxnSpPr>
          <p:nvPr/>
        </p:nvCxnSpPr>
        <p:spPr>
          <a:xfrm flipV="1">
            <a:off x="1258045" y="5880895"/>
            <a:ext cx="2041065" cy="5321"/>
          </a:xfrm>
          <a:prstGeom prst="line">
            <a:avLst/>
          </a:prstGeom>
          <a:ln>
            <a:solidFill>
              <a:srgbClr val="FF0000"/>
            </a:solidFill>
            <a:prstDash val="dash"/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6" name="Straight Connector 95"/>
          <p:cNvCxnSpPr/>
          <p:nvPr/>
        </p:nvCxnSpPr>
        <p:spPr>
          <a:xfrm flipV="1">
            <a:off x="3277945" y="5879999"/>
            <a:ext cx="653829" cy="896"/>
          </a:xfrm>
          <a:prstGeom prst="line">
            <a:avLst/>
          </a:prstGeom>
          <a:ln>
            <a:solidFill>
              <a:srgbClr val="FF0000"/>
            </a:solidFill>
            <a:prstDash val="dash"/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1363908" y="6470668"/>
            <a:ext cx="60452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solidFill>
                  <a:schemeClr val="bg1"/>
                </a:solidFill>
                <a:latin typeface="+mj-lt"/>
              </a:rPr>
              <a:t>Notice, we are rounding!  Error is inherent in this process</a:t>
            </a:r>
          </a:p>
        </p:txBody>
      </p:sp>
      <p:sp>
        <p:nvSpPr>
          <p:cNvPr id="81" name="TextBox 80"/>
          <p:cNvSpPr txBox="1"/>
          <p:nvPr/>
        </p:nvSpPr>
        <p:spPr>
          <a:xfrm>
            <a:off x="5866400" y="2705085"/>
            <a:ext cx="178773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800" dirty="0">
                <a:latin typeface="+mj-lt"/>
              </a:rPr>
              <a:t>Samples:</a:t>
            </a:r>
          </a:p>
          <a:p>
            <a:r>
              <a:rPr lang="en-US" sz="1800" dirty="0">
                <a:latin typeface="+mj-lt"/>
              </a:rPr>
              <a:t>{ </a:t>
            </a:r>
            <a:r>
              <a:rPr lang="en-US" sz="1800" dirty="0">
                <a:solidFill>
                  <a:srgbClr val="00B050"/>
                </a:solidFill>
                <a:latin typeface="+mj-lt"/>
              </a:rPr>
              <a:t>0 </a:t>
            </a:r>
            <a:r>
              <a:rPr lang="en-US" sz="1800" dirty="0" err="1">
                <a:solidFill>
                  <a:srgbClr val="00B050"/>
                </a:solidFill>
                <a:latin typeface="+mj-lt"/>
              </a:rPr>
              <a:t>ms</a:t>
            </a:r>
            <a:r>
              <a:rPr lang="en-US" sz="1800" dirty="0">
                <a:latin typeface="+mj-lt"/>
              </a:rPr>
              <a:t>, </a:t>
            </a:r>
            <a:r>
              <a:rPr lang="en-US" sz="1800" dirty="0">
                <a:solidFill>
                  <a:srgbClr val="FF0000"/>
                </a:solidFill>
                <a:latin typeface="+mj-lt"/>
              </a:rPr>
              <a:t>0 Volts </a:t>
            </a:r>
            <a:r>
              <a:rPr lang="en-US" sz="1800" dirty="0">
                <a:latin typeface="+mj-lt"/>
              </a:rPr>
              <a:t>}</a:t>
            </a:r>
          </a:p>
        </p:txBody>
      </p:sp>
      <p:sp>
        <p:nvSpPr>
          <p:cNvPr id="82" name="Rectangle 81"/>
          <p:cNvSpPr/>
          <p:nvPr/>
        </p:nvSpPr>
        <p:spPr>
          <a:xfrm>
            <a:off x="5863795" y="3388382"/>
            <a:ext cx="178773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800" dirty="0">
                <a:latin typeface="+mj-lt"/>
              </a:rPr>
              <a:t>{ </a:t>
            </a:r>
            <a:r>
              <a:rPr lang="en-US" sz="1800" dirty="0">
                <a:solidFill>
                  <a:srgbClr val="00B050"/>
                </a:solidFill>
                <a:latin typeface="+mj-lt"/>
              </a:rPr>
              <a:t>1 </a:t>
            </a:r>
            <a:r>
              <a:rPr lang="en-US" sz="1800" dirty="0" err="1">
                <a:solidFill>
                  <a:srgbClr val="00B050"/>
                </a:solidFill>
                <a:latin typeface="+mj-lt"/>
              </a:rPr>
              <a:t>ms</a:t>
            </a:r>
            <a:r>
              <a:rPr lang="en-US" sz="1800" dirty="0">
                <a:latin typeface="+mj-lt"/>
              </a:rPr>
              <a:t>, </a:t>
            </a:r>
            <a:r>
              <a:rPr lang="en-US" sz="1800" dirty="0">
                <a:solidFill>
                  <a:srgbClr val="FF0000"/>
                </a:solidFill>
                <a:latin typeface="+mj-lt"/>
              </a:rPr>
              <a:t>2 Volts</a:t>
            </a:r>
            <a:r>
              <a:rPr lang="en-US" sz="1800" dirty="0">
                <a:latin typeface="+mj-lt"/>
              </a:rPr>
              <a:t> }</a:t>
            </a:r>
          </a:p>
        </p:txBody>
      </p:sp>
      <p:sp>
        <p:nvSpPr>
          <p:cNvPr id="84" name="Rectangle 83"/>
          <p:cNvSpPr/>
          <p:nvPr/>
        </p:nvSpPr>
        <p:spPr>
          <a:xfrm>
            <a:off x="5873695" y="3778282"/>
            <a:ext cx="178773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800" dirty="0">
                <a:latin typeface="+mj-lt"/>
              </a:rPr>
              <a:t>{ </a:t>
            </a:r>
            <a:r>
              <a:rPr lang="en-US" sz="1800" dirty="0">
                <a:solidFill>
                  <a:srgbClr val="00B050"/>
                </a:solidFill>
                <a:latin typeface="+mj-lt"/>
              </a:rPr>
              <a:t>2 </a:t>
            </a:r>
            <a:r>
              <a:rPr lang="en-US" sz="1800" dirty="0" err="1">
                <a:solidFill>
                  <a:srgbClr val="00B050"/>
                </a:solidFill>
                <a:latin typeface="+mj-lt"/>
              </a:rPr>
              <a:t>ms</a:t>
            </a:r>
            <a:r>
              <a:rPr lang="en-US" sz="1800" dirty="0">
                <a:latin typeface="+mj-lt"/>
              </a:rPr>
              <a:t>, </a:t>
            </a:r>
            <a:r>
              <a:rPr lang="en-US" sz="1800" dirty="0">
                <a:solidFill>
                  <a:srgbClr val="FF0000"/>
                </a:solidFill>
                <a:latin typeface="+mj-lt"/>
              </a:rPr>
              <a:t>3 Volts</a:t>
            </a:r>
            <a:r>
              <a:rPr lang="en-US" sz="1800" dirty="0">
                <a:latin typeface="+mj-lt"/>
              </a:rPr>
              <a:t> }</a:t>
            </a:r>
          </a:p>
        </p:txBody>
      </p:sp>
      <p:sp>
        <p:nvSpPr>
          <p:cNvPr id="89" name="Rectangle 88"/>
          <p:cNvSpPr/>
          <p:nvPr/>
        </p:nvSpPr>
        <p:spPr>
          <a:xfrm>
            <a:off x="5873695" y="4158282"/>
            <a:ext cx="178773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800" dirty="0">
                <a:latin typeface="+mj-lt"/>
              </a:rPr>
              <a:t>{ </a:t>
            </a:r>
            <a:r>
              <a:rPr lang="en-US" sz="1800" dirty="0">
                <a:solidFill>
                  <a:srgbClr val="00B050"/>
                </a:solidFill>
                <a:latin typeface="+mj-lt"/>
              </a:rPr>
              <a:t>3 </a:t>
            </a:r>
            <a:r>
              <a:rPr lang="en-US" sz="1800" dirty="0" err="1">
                <a:solidFill>
                  <a:srgbClr val="00B050"/>
                </a:solidFill>
                <a:latin typeface="+mj-lt"/>
              </a:rPr>
              <a:t>ms</a:t>
            </a:r>
            <a:r>
              <a:rPr lang="en-US" sz="1800" dirty="0">
                <a:latin typeface="+mj-lt"/>
              </a:rPr>
              <a:t>, </a:t>
            </a:r>
            <a:r>
              <a:rPr lang="en-US" sz="1800" dirty="0">
                <a:solidFill>
                  <a:srgbClr val="FF0000"/>
                </a:solidFill>
                <a:latin typeface="+mj-lt"/>
              </a:rPr>
              <a:t>2 Volts</a:t>
            </a:r>
            <a:r>
              <a:rPr lang="en-US" sz="1800" dirty="0">
                <a:latin typeface="+mj-lt"/>
              </a:rPr>
              <a:t> }</a:t>
            </a:r>
          </a:p>
        </p:txBody>
      </p:sp>
      <p:sp>
        <p:nvSpPr>
          <p:cNvPr id="92" name="Rectangle 91"/>
          <p:cNvSpPr/>
          <p:nvPr/>
        </p:nvSpPr>
        <p:spPr>
          <a:xfrm>
            <a:off x="5871720" y="4536307"/>
            <a:ext cx="178773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800" dirty="0">
                <a:latin typeface="+mj-lt"/>
              </a:rPr>
              <a:t>{ </a:t>
            </a:r>
            <a:r>
              <a:rPr lang="en-US" sz="1800" dirty="0">
                <a:solidFill>
                  <a:srgbClr val="00B050"/>
                </a:solidFill>
                <a:latin typeface="+mj-lt"/>
              </a:rPr>
              <a:t>4 </a:t>
            </a:r>
            <a:r>
              <a:rPr lang="en-US" sz="1800" dirty="0" err="1">
                <a:solidFill>
                  <a:srgbClr val="00B050"/>
                </a:solidFill>
                <a:latin typeface="+mj-lt"/>
              </a:rPr>
              <a:t>ms</a:t>
            </a:r>
            <a:r>
              <a:rPr lang="en-US" sz="1800" dirty="0">
                <a:latin typeface="+mj-lt"/>
              </a:rPr>
              <a:t>, </a:t>
            </a:r>
            <a:r>
              <a:rPr lang="en-US" sz="1800" dirty="0">
                <a:solidFill>
                  <a:srgbClr val="FF0000"/>
                </a:solidFill>
                <a:latin typeface="+mj-lt"/>
              </a:rPr>
              <a:t>0 Volts</a:t>
            </a:r>
            <a:r>
              <a:rPr lang="en-US" sz="1800" dirty="0">
                <a:latin typeface="+mj-lt"/>
              </a:rPr>
              <a:t> }</a:t>
            </a:r>
          </a:p>
        </p:txBody>
      </p:sp>
      <p:sp>
        <p:nvSpPr>
          <p:cNvPr id="93" name="Rectangle 92"/>
          <p:cNvSpPr/>
          <p:nvPr/>
        </p:nvSpPr>
        <p:spPr>
          <a:xfrm>
            <a:off x="5871720" y="4916307"/>
            <a:ext cx="186467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800" dirty="0">
                <a:latin typeface="+mj-lt"/>
              </a:rPr>
              <a:t>{ </a:t>
            </a:r>
            <a:r>
              <a:rPr lang="en-US" sz="1800" dirty="0">
                <a:solidFill>
                  <a:srgbClr val="00B050"/>
                </a:solidFill>
                <a:latin typeface="+mj-lt"/>
              </a:rPr>
              <a:t>5 </a:t>
            </a:r>
            <a:r>
              <a:rPr lang="en-US" sz="1800" dirty="0" err="1">
                <a:solidFill>
                  <a:srgbClr val="00B050"/>
                </a:solidFill>
                <a:latin typeface="+mj-lt"/>
              </a:rPr>
              <a:t>ms</a:t>
            </a:r>
            <a:r>
              <a:rPr lang="en-US" sz="1800" dirty="0">
                <a:latin typeface="+mj-lt"/>
              </a:rPr>
              <a:t>, </a:t>
            </a:r>
            <a:r>
              <a:rPr lang="en-US" sz="1800" dirty="0">
                <a:solidFill>
                  <a:srgbClr val="FF0000"/>
                </a:solidFill>
                <a:latin typeface="+mj-lt"/>
              </a:rPr>
              <a:t>-2 Volts</a:t>
            </a:r>
            <a:r>
              <a:rPr lang="en-US" sz="1800" dirty="0">
                <a:latin typeface="+mj-lt"/>
              </a:rPr>
              <a:t> }</a:t>
            </a:r>
          </a:p>
        </p:txBody>
      </p:sp>
      <p:sp>
        <p:nvSpPr>
          <p:cNvPr id="94" name="Rectangle 93"/>
          <p:cNvSpPr/>
          <p:nvPr/>
        </p:nvSpPr>
        <p:spPr>
          <a:xfrm>
            <a:off x="5871720" y="5296307"/>
            <a:ext cx="186467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800" dirty="0">
                <a:latin typeface="+mj-lt"/>
              </a:rPr>
              <a:t>{ </a:t>
            </a:r>
            <a:r>
              <a:rPr lang="en-US" sz="1800" dirty="0">
                <a:solidFill>
                  <a:srgbClr val="00B050"/>
                </a:solidFill>
                <a:latin typeface="+mj-lt"/>
              </a:rPr>
              <a:t>6 </a:t>
            </a:r>
            <a:r>
              <a:rPr lang="en-US" sz="1800" dirty="0" err="1">
                <a:solidFill>
                  <a:srgbClr val="00B050"/>
                </a:solidFill>
                <a:latin typeface="+mj-lt"/>
              </a:rPr>
              <a:t>ms</a:t>
            </a:r>
            <a:r>
              <a:rPr lang="en-US" sz="1800" dirty="0">
                <a:latin typeface="+mj-lt"/>
              </a:rPr>
              <a:t>, </a:t>
            </a:r>
            <a:r>
              <a:rPr lang="en-US" sz="1800" dirty="0">
                <a:solidFill>
                  <a:srgbClr val="FF0000"/>
                </a:solidFill>
                <a:latin typeface="+mj-lt"/>
              </a:rPr>
              <a:t>-3 Volts</a:t>
            </a:r>
            <a:r>
              <a:rPr lang="en-US" sz="1800" dirty="0">
                <a:latin typeface="+mj-lt"/>
              </a:rPr>
              <a:t> }</a:t>
            </a:r>
          </a:p>
        </p:txBody>
      </p:sp>
      <p:sp>
        <p:nvSpPr>
          <p:cNvPr id="95" name="Rectangle 94"/>
          <p:cNvSpPr/>
          <p:nvPr/>
        </p:nvSpPr>
        <p:spPr>
          <a:xfrm>
            <a:off x="5869745" y="5662457"/>
            <a:ext cx="186467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800" dirty="0">
                <a:latin typeface="+mj-lt"/>
              </a:rPr>
              <a:t>{ </a:t>
            </a:r>
            <a:r>
              <a:rPr lang="en-US" sz="1800" dirty="0">
                <a:solidFill>
                  <a:srgbClr val="00B050"/>
                </a:solidFill>
                <a:latin typeface="+mj-lt"/>
              </a:rPr>
              <a:t>7 </a:t>
            </a:r>
            <a:r>
              <a:rPr lang="en-US" sz="1800" dirty="0" err="1">
                <a:solidFill>
                  <a:srgbClr val="00B050"/>
                </a:solidFill>
                <a:latin typeface="+mj-lt"/>
              </a:rPr>
              <a:t>ms</a:t>
            </a:r>
            <a:r>
              <a:rPr lang="en-US" sz="1800" dirty="0">
                <a:latin typeface="+mj-lt"/>
              </a:rPr>
              <a:t>, </a:t>
            </a:r>
            <a:r>
              <a:rPr lang="en-US" sz="1800" dirty="0">
                <a:solidFill>
                  <a:srgbClr val="FF0000"/>
                </a:solidFill>
                <a:latin typeface="+mj-lt"/>
              </a:rPr>
              <a:t>-2 Volts</a:t>
            </a:r>
            <a:r>
              <a:rPr lang="en-US" sz="1800" dirty="0">
                <a:latin typeface="+mj-lt"/>
              </a:rPr>
              <a:t> }</a:t>
            </a:r>
          </a:p>
        </p:txBody>
      </p:sp>
      <p:sp>
        <p:nvSpPr>
          <p:cNvPr id="97" name="Rectangle 96"/>
          <p:cNvSpPr/>
          <p:nvPr/>
        </p:nvSpPr>
        <p:spPr>
          <a:xfrm>
            <a:off x="5867770" y="6016732"/>
            <a:ext cx="178773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800" dirty="0">
                <a:latin typeface="+mj-lt"/>
              </a:rPr>
              <a:t>{ </a:t>
            </a:r>
            <a:r>
              <a:rPr lang="en-US" sz="1800" dirty="0">
                <a:solidFill>
                  <a:srgbClr val="00B050"/>
                </a:solidFill>
                <a:latin typeface="+mj-lt"/>
              </a:rPr>
              <a:t>8 </a:t>
            </a:r>
            <a:r>
              <a:rPr lang="en-US" sz="1800" dirty="0" err="1">
                <a:solidFill>
                  <a:srgbClr val="00B050"/>
                </a:solidFill>
                <a:latin typeface="+mj-lt"/>
              </a:rPr>
              <a:t>ms</a:t>
            </a:r>
            <a:r>
              <a:rPr lang="en-US" sz="1800" dirty="0">
                <a:latin typeface="+mj-lt"/>
              </a:rPr>
              <a:t>, </a:t>
            </a:r>
            <a:r>
              <a:rPr lang="en-US" sz="1800" dirty="0">
                <a:solidFill>
                  <a:srgbClr val="FF0000"/>
                </a:solidFill>
                <a:latin typeface="+mj-lt"/>
              </a:rPr>
              <a:t>0 Volts</a:t>
            </a:r>
            <a:r>
              <a:rPr lang="en-US" sz="1800" dirty="0">
                <a:latin typeface="+mj-lt"/>
              </a:rPr>
              <a:t> }</a:t>
            </a:r>
          </a:p>
        </p:txBody>
      </p:sp>
    </p:spTree>
    <p:extLst>
      <p:ext uri="{BB962C8B-B14F-4D97-AF65-F5344CB8AC3E}">
        <p14:creationId xmlns:p14="http://schemas.microsoft.com/office/powerpoint/2010/main" val="23285736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0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"/>
                            </p:stCondLst>
                            <p:childTnLst>
                              <p:par>
                                <p:cTn id="3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000"/>
                            </p:stCondLst>
                            <p:childTnLst>
                              <p:par>
                                <p:cTn id="35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7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500"/>
                            </p:stCondLst>
                            <p:childTnLst>
                              <p:par>
                                <p:cTn id="4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1000"/>
                            </p:stCondLst>
                            <p:childTnLst>
                              <p:par>
                                <p:cTn id="48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0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0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500"/>
                            </p:stCondLst>
                            <p:childTnLst>
                              <p:par>
                                <p:cTn id="6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1000"/>
                            </p:stCondLst>
                            <p:childTnLst>
                              <p:par>
                                <p:cTn id="66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8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3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500"/>
                            </p:stCondLst>
                            <p:childTnLst>
                              <p:par>
                                <p:cTn id="7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1000"/>
                            </p:stCondLst>
                            <p:childTnLst>
                              <p:par>
                                <p:cTn id="79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81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6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500"/>
                            </p:stCondLst>
                            <p:childTnLst>
                              <p:par>
                                <p:cTn id="8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1000"/>
                            </p:stCondLst>
                            <p:childTnLst>
                              <p:par>
                                <p:cTn id="92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94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500"/>
                            </p:stCondLst>
                            <p:childTnLst>
                              <p:par>
                                <p:cTn id="10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>
                            <p:stCondLst>
                              <p:cond delay="1000"/>
                            </p:stCondLst>
                            <p:childTnLst>
                              <p:par>
                                <p:cTn id="10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0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1" fill="hold">
                            <p:stCondLst>
                              <p:cond delay="1500"/>
                            </p:stCondLst>
                            <p:childTnLst>
                              <p:par>
                                <p:cTn id="11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4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1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8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9" fill="hold">
                            <p:stCondLst>
                              <p:cond delay="2500"/>
                            </p:stCondLst>
                            <p:childTnLst>
                              <p:par>
                                <p:cTn id="12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2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3" fill="hold">
                            <p:stCondLst>
                              <p:cond delay="3000"/>
                            </p:stCondLst>
                            <p:childTnLst>
                              <p:par>
                                <p:cTn id="1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6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7" fill="hold">
                            <p:stCondLst>
                              <p:cond delay="3500"/>
                            </p:stCondLst>
                            <p:childTnLst>
                              <p:par>
                                <p:cTn id="12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0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1" fill="hold">
                            <p:stCondLst>
                              <p:cond delay="4000"/>
                            </p:stCondLst>
                            <p:childTnLst>
                              <p:par>
                                <p:cTn id="13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4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42" grpId="0" animBg="1"/>
      <p:bldP spid="43" grpId="0" animBg="1"/>
      <p:bldP spid="44" grpId="0" animBg="1"/>
      <p:bldP spid="45" grpId="0" animBg="1"/>
      <p:bldP spid="46" grpId="0" animBg="1"/>
      <p:bldP spid="47" grpId="0" animBg="1"/>
      <p:bldP spid="48" grpId="0" animBg="1"/>
      <p:bldP spid="49" grpId="0" animBg="1"/>
      <p:bldP spid="21" grpId="0"/>
      <p:bldP spid="81" grpId="0"/>
      <p:bldP spid="82" grpId="0"/>
      <p:bldP spid="84" grpId="0"/>
      <p:bldP spid="89" grpId="0"/>
      <p:bldP spid="92" grpId="0"/>
      <p:bldP spid="93" grpId="0"/>
      <p:bldP spid="94" grpId="0"/>
      <p:bldP spid="95" grpId="0"/>
      <p:bldP spid="97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ADC – Digital Conversion / Encoding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554162"/>
            <a:ext cx="9367520" cy="4846638"/>
          </a:xfrm>
        </p:spPr>
        <p:txBody>
          <a:bodyPr>
            <a:normAutofit/>
          </a:bodyPr>
          <a:lstStyle/>
          <a:p>
            <a:r>
              <a:rPr lang="en-US" dirty="0"/>
              <a:t>Analog-to-Digital (ADC) Conversion </a:t>
            </a:r>
          </a:p>
          <a:p>
            <a:pPr lvl="1"/>
            <a:r>
              <a:rPr lang="en-US" sz="2000" b="1" dirty="0"/>
              <a:t>We’ve converted something continuous into discrete form </a:t>
            </a:r>
          </a:p>
          <a:p>
            <a:pPr lvl="1"/>
            <a:r>
              <a:rPr lang="en-US" sz="2000" b="1" dirty="0"/>
              <a:t>How do we get it to “digital form”? </a:t>
            </a:r>
            <a:r>
              <a:rPr lang="en-US" sz="1600" b="1" dirty="0"/>
              <a:t> We </a:t>
            </a:r>
            <a:r>
              <a:rPr lang="en-US" sz="1600" b="1" i="1" u="sng" dirty="0"/>
              <a:t>encode</a:t>
            </a:r>
            <a:r>
              <a:rPr lang="en-US" sz="1600" b="1" dirty="0"/>
              <a:t> it…(map to another format)</a:t>
            </a:r>
            <a:endParaRPr lang="en-US" sz="2000" dirty="0"/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69B03B-8166-0F42-B8CE-697A119A2BFC}" type="slidenum">
              <a:rPr lang="en-US" smtClean="0"/>
              <a:pPr/>
              <a:t>25</a:t>
            </a:fld>
            <a:endParaRPr lang="en-US"/>
          </a:p>
        </p:txBody>
      </p:sp>
      <p:grpSp>
        <p:nvGrpSpPr>
          <p:cNvPr id="14" name="Group 13"/>
          <p:cNvGrpSpPr/>
          <p:nvPr/>
        </p:nvGrpSpPr>
        <p:grpSpPr>
          <a:xfrm>
            <a:off x="288035" y="2977244"/>
            <a:ext cx="5706273" cy="3406239"/>
            <a:chOff x="1593363" y="2438400"/>
            <a:chExt cx="6614087" cy="3948141"/>
          </a:xfrm>
        </p:grpSpPr>
        <p:grpSp>
          <p:nvGrpSpPr>
            <p:cNvPr id="6" name="Group 41"/>
            <p:cNvGrpSpPr>
              <a:grpSpLocks/>
            </p:cNvGrpSpPr>
            <p:nvPr/>
          </p:nvGrpSpPr>
          <p:grpSpPr bwMode="auto">
            <a:xfrm>
              <a:off x="1593363" y="2438400"/>
              <a:ext cx="6614087" cy="3948141"/>
              <a:chOff x="6898859" y="2438400"/>
              <a:chExt cx="2473073" cy="1634065"/>
            </a:xfrm>
          </p:grpSpPr>
          <p:sp>
            <p:nvSpPr>
              <p:cNvPr id="7" name="Straight Connector 350"/>
              <p:cNvSpPr>
                <a:spLocks noChangeShapeType="1"/>
              </p:cNvSpPr>
              <p:nvPr/>
            </p:nvSpPr>
            <p:spPr bwMode="auto">
              <a:xfrm flipH="1">
                <a:off x="6898859" y="3337669"/>
                <a:ext cx="1924705" cy="0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 type="arrow" w="med" len="med"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" name="Straight Connector 349"/>
              <p:cNvSpPr>
                <a:spLocks noChangeShapeType="1"/>
              </p:cNvSpPr>
              <p:nvPr/>
            </p:nvSpPr>
            <p:spPr bwMode="auto">
              <a:xfrm>
                <a:off x="7315200" y="2438400"/>
                <a:ext cx="0" cy="1634065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 type="arrow" w="med" len="med"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" name="TextBox 11"/>
              <p:cNvSpPr txBox="1">
                <a:spLocks noChangeArrowheads="1"/>
              </p:cNvSpPr>
              <p:nvPr/>
            </p:nvSpPr>
            <p:spPr bwMode="auto">
              <a:xfrm>
                <a:off x="8829900" y="3231685"/>
                <a:ext cx="542032" cy="19194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sz="2000" dirty="0">
                    <a:solidFill>
                      <a:srgbClr val="00B050"/>
                    </a:solidFill>
                    <a:latin typeface="+mj-lt"/>
                    <a:cs typeface="Times New Roman" pitchFamily="18" charset="0"/>
                  </a:rPr>
                  <a:t>time (</a:t>
                </a:r>
                <a:r>
                  <a:rPr lang="en-US" sz="2000" dirty="0" err="1">
                    <a:solidFill>
                      <a:srgbClr val="00B050"/>
                    </a:solidFill>
                    <a:latin typeface="+mj-lt"/>
                    <a:cs typeface="Times New Roman" pitchFamily="18" charset="0"/>
                  </a:rPr>
                  <a:t>ms</a:t>
                </a:r>
                <a:r>
                  <a:rPr lang="en-US" sz="2000" dirty="0">
                    <a:solidFill>
                      <a:srgbClr val="00B050"/>
                    </a:solidFill>
                    <a:latin typeface="+mj-lt"/>
                    <a:cs typeface="Times New Roman" pitchFamily="18" charset="0"/>
                  </a:rPr>
                  <a:t>)</a:t>
                </a:r>
              </a:p>
            </p:txBody>
          </p:sp>
        </p:grpSp>
        <p:sp>
          <p:nvSpPr>
            <p:cNvPr id="12" name="Freeform 11"/>
            <p:cNvSpPr/>
            <p:nvPr/>
          </p:nvSpPr>
          <p:spPr>
            <a:xfrm>
              <a:off x="2708645" y="2944073"/>
              <a:ext cx="1842654" cy="1704127"/>
            </a:xfrm>
            <a:custGeom>
              <a:avLst/>
              <a:gdLst>
                <a:gd name="connsiteX0" fmla="*/ 0 w 1842654"/>
                <a:gd name="connsiteY0" fmla="*/ 1676418 h 1704127"/>
                <a:gd name="connsiteX1" fmla="*/ 955964 w 1842654"/>
                <a:gd name="connsiteY1" fmla="*/ 18 h 1704127"/>
                <a:gd name="connsiteX2" fmla="*/ 1842654 w 1842654"/>
                <a:gd name="connsiteY2" fmla="*/ 1704127 h 17041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842654" h="1704127">
                  <a:moveTo>
                    <a:pt x="0" y="1676418"/>
                  </a:moveTo>
                  <a:cubicBezTo>
                    <a:pt x="324427" y="835909"/>
                    <a:pt x="648855" y="-4600"/>
                    <a:pt x="955964" y="18"/>
                  </a:cubicBezTo>
                  <a:cubicBezTo>
                    <a:pt x="1263073" y="4636"/>
                    <a:pt x="1552863" y="854381"/>
                    <a:pt x="1842654" y="1704127"/>
                  </a:cubicBezTo>
                </a:path>
              </a:pathLst>
            </a:custGeom>
            <a:noFill/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Freeform 12"/>
            <p:cNvSpPr/>
            <p:nvPr/>
          </p:nvSpPr>
          <p:spPr>
            <a:xfrm flipV="1">
              <a:off x="4551300" y="4620473"/>
              <a:ext cx="1842654" cy="1704127"/>
            </a:xfrm>
            <a:custGeom>
              <a:avLst/>
              <a:gdLst>
                <a:gd name="connsiteX0" fmla="*/ 0 w 1842654"/>
                <a:gd name="connsiteY0" fmla="*/ 1676418 h 1704127"/>
                <a:gd name="connsiteX1" fmla="*/ 955964 w 1842654"/>
                <a:gd name="connsiteY1" fmla="*/ 18 h 1704127"/>
                <a:gd name="connsiteX2" fmla="*/ 1842654 w 1842654"/>
                <a:gd name="connsiteY2" fmla="*/ 1704127 h 17041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842654" h="1704127">
                  <a:moveTo>
                    <a:pt x="0" y="1676418"/>
                  </a:moveTo>
                  <a:cubicBezTo>
                    <a:pt x="324427" y="835909"/>
                    <a:pt x="648855" y="-4600"/>
                    <a:pt x="955964" y="18"/>
                  </a:cubicBezTo>
                  <a:cubicBezTo>
                    <a:pt x="1263073" y="4636"/>
                    <a:pt x="1552863" y="854381"/>
                    <a:pt x="1842654" y="1704127"/>
                  </a:cubicBezTo>
                </a:path>
              </a:pathLst>
            </a:custGeom>
            <a:noFill/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5" name="Rectangle 14"/>
          <p:cNvSpPr/>
          <p:nvPr/>
        </p:nvSpPr>
        <p:spPr>
          <a:xfrm>
            <a:off x="232992" y="2835710"/>
            <a:ext cx="104092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dirty="0">
                <a:solidFill>
                  <a:srgbClr val="FF0000"/>
                </a:solidFill>
                <a:latin typeface="+mj-lt"/>
                <a:cs typeface="Times New Roman" pitchFamily="18" charset="0"/>
              </a:rPr>
              <a:t>Voltage</a:t>
            </a:r>
          </a:p>
        </p:txBody>
      </p:sp>
      <p:cxnSp>
        <p:nvCxnSpPr>
          <p:cNvPr id="24" name="Straight Connector 23"/>
          <p:cNvCxnSpPr/>
          <p:nvPr/>
        </p:nvCxnSpPr>
        <p:spPr>
          <a:xfrm>
            <a:off x="2830335" y="4654690"/>
            <a:ext cx="0" cy="380999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>
            <a:off x="4409199" y="4661287"/>
            <a:ext cx="0" cy="380999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1" name="TextBox 30"/>
          <p:cNvSpPr txBox="1"/>
          <p:nvPr/>
        </p:nvSpPr>
        <p:spPr>
          <a:xfrm>
            <a:off x="1531964" y="4987643"/>
            <a:ext cx="32733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00B050"/>
                </a:solidFill>
                <a:latin typeface="+mj-lt"/>
              </a:rPr>
              <a:t>1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1909989" y="4985668"/>
            <a:ext cx="32733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00B050"/>
                </a:solidFill>
                <a:latin typeface="+mj-lt"/>
              </a:rPr>
              <a:t>2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2280125" y="4985429"/>
            <a:ext cx="32733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00B050"/>
                </a:solidFill>
                <a:latin typeface="+mj-lt"/>
              </a:rPr>
              <a:t>3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2658150" y="4983454"/>
            <a:ext cx="32733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00B050"/>
                </a:solidFill>
                <a:latin typeface="+mj-lt"/>
              </a:rPr>
              <a:t>4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3082004" y="4986665"/>
            <a:ext cx="32733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00B050"/>
                </a:solidFill>
                <a:latin typeface="+mj-lt"/>
              </a:rPr>
              <a:t>5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3460029" y="4984690"/>
            <a:ext cx="32733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00B050"/>
                </a:solidFill>
                <a:latin typeface="+mj-lt"/>
              </a:rPr>
              <a:t>6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3830165" y="4984451"/>
            <a:ext cx="32733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00B050"/>
                </a:solidFill>
                <a:latin typeface="+mj-lt"/>
              </a:rPr>
              <a:t>7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4258990" y="4982476"/>
            <a:ext cx="32733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00B050"/>
                </a:solidFill>
                <a:latin typeface="+mj-lt"/>
              </a:rPr>
              <a:t>8</a:t>
            </a:r>
          </a:p>
        </p:txBody>
      </p:sp>
      <p:sp>
        <p:nvSpPr>
          <p:cNvPr id="8" name="Oval 7"/>
          <p:cNvSpPr/>
          <p:nvPr/>
        </p:nvSpPr>
        <p:spPr>
          <a:xfrm>
            <a:off x="1639408" y="3761715"/>
            <a:ext cx="106878" cy="106878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2" name="Oval 41"/>
          <p:cNvSpPr/>
          <p:nvPr/>
        </p:nvSpPr>
        <p:spPr>
          <a:xfrm>
            <a:off x="2014896" y="3363672"/>
            <a:ext cx="106878" cy="106878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3" name="Oval 42"/>
          <p:cNvSpPr/>
          <p:nvPr/>
        </p:nvSpPr>
        <p:spPr>
          <a:xfrm>
            <a:off x="2401652" y="3766869"/>
            <a:ext cx="106878" cy="106878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4" name="Oval 43"/>
          <p:cNvSpPr/>
          <p:nvPr/>
        </p:nvSpPr>
        <p:spPr>
          <a:xfrm>
            <a:off x="2786542" y="4796218"/>
            <a:ext cx="106878" cy="106878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5" name="Oval 44"/>
          <p:cNvSpPr/>
          <p:nvPr/>
        </p:nvSpPr>
        <p:spPr>
          <a:xfrm>
            <a:off x="3192232" y="5827456"/>
            <a:ext cx="106878" cy="106878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6" name="Oval 45"/>
          <p:cNvSpPr/>
          <p:nvPr/>
        </p:nvSpPr>
        <p:spPr>
          <a:xfrm>
            <a:off x="3581568" y="6276605"/>
            <a:ext cx="106878" cy="106878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7" name="Oval 46"/>
          <p:cNvSpPr/>
          <p:nvPr/>
        </p:nvSpPr>
        <p:spPr>
          <a:xfrm>
            <a:off x="3976900" y="5835026"/>
            <a:ext cx="106878" cy="106878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8" name="Oval 47"/>
          <p:cNvSpPr/>
          <p:nvPr/>
        </p:nvSpPr>
        <p:spPr>
          <a:xfrm>
            <a:off x="4355760" y="4806378"/>
            <a:ext cx="106878" cy="106878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9" name="Oval 48"/>
          <p:cNvSpPr/>
          <p:nvPr/>
        </p:nvSpPr>
        <p:spPr>
          <a:xfrm>
            <a:off x="1195245" y="4797734"/>
            <a:ext cx="106878" cy="106878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cxnSp>
        <p:nvCxnSpPr>
          <p:cNvPr id="52" name="Straight Connector 51"/>
          <p:cNvCxnSpPr/>
          <p:nvPr/>
        </p:nvCxnSpPr>
        <p:spPr>
          <a:xfrm rot="5400000">
            <a:off x="1240965" y="3719258"/>
            <a:ext cx="0" cy="380999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4" name="Straight Connector 53"/>
          <p:cNvCxnSpPr/>
          <p:nvPr/>
        </p:nvCxnSpPr>
        <p:spPr>
          <a:xfrm rot="5400000">
            <a:off x="1240965" y="4186618"/>
            <a:ext cx="0" cy="380999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8" name="Straight Connector 57"/>
          <p:cNvCxnSpPr/>
          <p:nvPr/>
        </p:nvCxnSpPr>
        <p:spPr>
          <a:xfrm rot="5400000">
            <a:off x="1240118" y="5160591"/>
            <a:ext cx="0" cy="380999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0" name="Straight Connector 59"/>
          <p:cNvCxnSpPr/>
          <p:nvPr/>
        </p:nvCxnSpPr>
        <p:spPr>
          <a:xfrm rot="5400000">
            <a:off x="1240118" y="5602486"/>
            <a:ext cx="0" cy="380999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2" name="Straight Connector 61"/>
          <p:cNvCxnSpPr/>
          <p:nvPr/>
        </p:nvCxnSpPr>
        <p:spPr>
          <a:xfrm rot="5400000">
            <a:off x="1240118" y="6095311"/>
            <a:ext cx="0" cy="380999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63" name="TextBox 62"/>
          <p:cNvSpPr txBox="1"/>
          <p:nvPr/>
        </p:nvSpPr>
        <p:spPr>
          <a:xfrm>
            <a:off x="711708" y="3218453"/>
            <a:ext cx="29848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rgbClr val="FF0000"/>
                </a:solidFill>
                <a:latin typeface="+mj-lt"/>
              </a:rPr>
              <a:t>3</a:t>
            </a:r>
          </a:p>
        </p:txBody>
      </p:sp>
      <p:sp>
        <p:nvSpPr>
          <p:cNvPr id="65" name="TextBox 64"/>
          <p:cNvSpPr txBox="1"/>
          <p:nvPr/>
        </p:nvSpPr>
        <p:spPr>
          <a:xfrm>
            <a:off x="711708" y="3736613"/>
            <a:ext cx="29848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rgbClr val="FF0000"/>
                </a:solidFill>
                <a:latin typeface="+mj-lt"/>
              </a:rPr>
              <a:t>2</a:t>
            </a:r>
          </a:p>
        </p:txBody>
      </p:sp>
      <p:sp>
        <p:nvSpPr>
          <p:cNvPr id="67" name="TextBox 66"/>
          <p:cNvSpPr txBox="1"/>
          <p:nvPr/>
        </p:nvSpPr>
        <p:spPr>
          <a:xfrm>
            <a:off x="711708" y="4193813"/>
            <a:ext cx="29848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rgbClr val="FF0000"/>
                </a:solidFill>
                <a:latin typeface="+mj-lt"/>
              </a:rPr>
              <a:t>1</a:t>
            </a:r>
          </a:p>
        </p:txBody>
      </p:sp>
      <p:sp>
        <p:nvSpPr>
          <p:cNvPr id="69" name="TextBox 68"/>
          <p:cNvSpPr txBox="1"/>
          <p:nvPr/>
        </p:nvSpPr>
        <p:spPr>
          <a:xfrm>
            <a:off x="721868" y="4701813"/>
            <a:ext cx="29848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rgbClr val="FF0000"/>
                </a:solidFill>
                <a:latin typeface="+mj-lt"/>
              </a:rPr>
              <a:t>0</a:t>
            </a:r>
          </a:p>
        </p:txBody>
      </p:sp>
      <p:sp>
        <p:nvSpPr>
          <p:cNvPr id="71" name="TextBox 70"/>
          <p:cNvSpPr txBox="1"/>
          <p:nvPr/>
        </p:nvSpPr>
        <p:spPr>
          <a:xfrm>
            <a:off x="616406" y="5185863"/>
            <a:ext cx="36740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rgbClr val="FF0000"/>
                </a:solidFill>
                <a:latin typeface="+mj-lt"/>
              </a:rPr>
              <a:t>-1</a:t>
            </a:r>
          </a:p>
        </p:txBody>
      </p:sp>
      <p:sp>
        <p:nvSpPr>
          <p:cNvPr id="73" name="TextBox 72"/>
          <p:cNvSpPr txBox="1"/>
          <p:nvPr/>
        </p:nvSpPr>
        <p:spPr>
          <a:xfrm>
            <a:off x="616406" y="5637918"/>
            <a:ext cx="36740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rgbClr val="FF0000"/>
                </a:solidFill>
                <a:latin typeface="+mj-lt"/>
              </a:rPr>
              <a:t>-2</a:t>
            </a:r>
          </a:p>
        </p:txBody>
      </p:sp>
      <p:sp>
        <p:nvSpPr>
          <p:cNvPr id="75" name="TextBox 74"/>
          <p:cNvSpPr txBox="1"/>
          <p:nvPr/>
        </p:nvSpPr>
        <p:spPr>
          <a:xfrm>
            <a:off x="616406" y="6130743"/>
            <a:ext cx="36740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rgbClr val="FF0000"/>
                </a:solidFill>
                <a:latin typeface="+mj-lt"/>
              </a:rPr>
              <a:t>-3</a:t>
            </a:r>
          </a:p>
        </p:txBody>
      </p:sp>
      <p:cxnSp>
        <p:nvCxnSpPr>
          <p:cNvPr id="16" name="Straight Connector 15"/>
          <p:cNvCxnSpPr/>
          <p:nvPr/>
        </p:nvCxnSpPr>
        <p:spPr>
          <a:xfrm flipV="1">
            <a:off x="1692847" y="3817620"/>
            <a:ext cx="0" cy="1049818"/>
          </a:xfrm>
          <a:prstGeom prst="line">
            <a:avLst/>
          </a:prstGeom>
          <a:ln>
            <a:solidFill>
              <a:srgbClr val="00B050"/>
            </a:solidFill>
            <a:prstDash val="dash"/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6" name="Straight Connector 75"/>
          <p:cNvCxnSpPr/>
          <p:nvPr/>
        </p:nvCxnSpPr>
        <p:spPr>
          <a:xfrm>
            <a:off x="1240118" y="3820160"/>
            <a:ext cx="1198282" cy="0"/>
          </a:xfrm>
          <a:prstGeom prst="line">
            <a:avLst/>
          </a:prstGeom>
          <a:ln>
            <a:solidFill>
              <a:srgbClr val="FF0000"/>
            </a:solidFill>
            <a:prstDash val="dash"/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7" name="Straight Connector 76"/>
          <p:cNvCxnSpPr/>
          <p:nvPr/>
        </p:nvCxnSpPr>
        <p:spPr>
          <a:xfrm flipH="1" flipV="1">
            <a:off x="2064525" y="3470550"/>
            <a:ext cx="5321" cy="1413188"/>
          </a:xfrm>
          <a:prstGeom prst="line">
            <a:avLst/>
          </a:prstGeom>
          <a:ln>
            <a:solidFill>
              <a:srgbClr val="00B050"/>
            </a:solidFill>
            <a:prstDash val="dash"/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8" name="Straight Connector 77"/>
          <p:cNvCxnSpPr/>
          <p:nvPr/>
        </p:nvCxnSpPr>
        <p:spPr>
          <a:xfrm>
            <a:off x="1250239" y="3422078"/>
            <a:ext cx="807161" cy="0"/>
          </a:xfrm>
          <a:prstGeom prst="line">
            <a:avLst/>
          </a:prstGeom>
          <a:ln>
            <a:solidFill>
              <a:srgbClr val="FF0000"/>
            </a:solidFill>
            <a:prstDash val="dash"/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3" name="Straight Connector 82"/>
          <p:cNvCxnSpPr/>
          <p:nvPr/>
        </p:nvCxnSpPr>
        <p:spPr>
          <a:xfrm>
            <a:off x="1240118" y="3820308"/>
            <a:ext cx="436282" cy="0"/>
          </a:xfrm>
          <a:prstGeom prst="line">
            <a:avLst/>
          </a:prstGeom>
          <a:ln>
            <a:solidFill>
              <a:srgbClr val="FF0000"/>
            </a:solidFill>
            <a:prstDash val="dash"/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5" name="Straight Connector 84"/>
          <p:cNvCxnSpPr/>
          <p:nvPr/>
        </p:nvCxnSpPr>
        <p:spPr>
          <a:xfrm flipV="1">
            <a:off x="2443792" y="3809998"/>
            <a:ext cx="0" cy="1049818"/>
          </a:xfrm>
          <a:prstGeom prst="line">
            <a:avLst/>
          </a:prstGeom>
          <a:ln>
            <a:solidFill>
              <a:srgbClr val="00B050"/>
            </a:solidFill>
            <a:prstDash val="dash"/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2443792" y="4654690"/>
            <a:ext cx="0" cy="380999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>
            <a:off x="2068335" y="4654077"/>
            <a:ext cx="0" cy="380999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>
            <a:off x="1692847" y="4655840"/>
            <a:ext cx="0" cy="380999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0" name="Straight Connector 49"/>
          <p:cNvCxnSpPr/>
          <p:nvPr/>
        </p:nvCxnSpPr>
        <p:spPr>
          <a:xfrm rot="5400000">
            <a:off x="1240965" y="3231578"/>
            <a:ext cx="0" cy="380999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6" name="Straight Connector 85"/>
          <p:cNvCxnSpPr/>
          <p:nvPr/>
        </p:nvCxnSpPr>
        <p:spPr>
          <a:xfrm>
            <a:off x="3241231" y="4745710"/>
            <a:ext cx="0" cy="1049818"/>
          </a:xfrm>
          <a:prstGeom prst="line">
            <a:avLst/>
          </a:prstGeom>
          <a:ln>
            <a:solidFill>
              <a:srgbClr val="00B050"/>
            </a:solidFill>
            <a:prstDash val="dash"/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7" name="Straight Connector 86"/>
          <p:cNvCxnSpPr/>
          <p:nvPr/>
        </p:nvCxnSpPr>
        <p:spPr>
          <a:xfrm flipH="1">
            <a:off x="3631678" y="4857594"/>
            <a:ext cx="5321" cy="1413188"/>
          </a:xfrm>
          <a:prstGeom prst="line">
            <a:avLst/>
          </a:prstGeom>
          <a:ln>
            <a:solidFill>
              <a:srgbClr val="00B050"/>
            </a:solidFill>
            <a:prstDash val="dash"/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8" name="Straight Connector 87"/>
          <p:cNvCxnSpPr/>
          <p:nvPr/>
        </p:nvCxnSpPr>
        <p:spPr>
          <a:xfrm>
            <a:off x="4027877" y="4745710"/>
            <a:ext cx="0" cy="1049818"/>
          </a:xfrm>
          <a:prstGeom prst="line">
            <a:avLst/>
          </a:prstGeom>
          <a:ln>
            <a:solidFill>
              <a:srgbClr val="00B050"/>
            </a:solidFill>
            <a:prstDash val="dash"/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>
            <a:off x="4022656" y="4661287"/>
            <a:ext cx="0" cy="380999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>
            <a:off x="3635007" y="4660674"/>
            <a:ext cx="0" cy="380999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>
            <a:off x="3241231" y="4662437"/>
            <a:ext cx="0" cy="380999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0" name="Straight Connector 89"/>
          <p:cNvCxnSpPr/>
          <p:nvPr/>
        </p:nvCxnSpPr>
        <p:spPr>
          <a:xfrm>
            <a:off x="1223433" y="6287714"/>
            <a:ext cx="2351103" cy="0"/>
          </a:xfrm>
          <a:prstGeom prst="line">
            <a:avLst/>
          </a:prstGeom>
          <a:ln>
            <a:solidFill>
              <a:srgbClr val="FF0000"/>
            </a:solidFill>
            <a:prstDash val="dash"/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1" name="Straight Connector 90"/>
          <p:cNvCxnSpPr>
            <a:endCxn id="45" idx="6"/>
          </p:cNvCxnSpPr>
          <p:nvPr/>
        </p:nvCxnSpPr>
        <p:spPr>
          <a:xfrm flipV="1">
            <a:off x="1258045" y="5880895"/>
            <a:ext cx="2041065" cy="5321"/>
          </a:xfrm>
          <a:prstGeom prst="line">
            <a:avLst/>
          </a:prstGeom>
          <a:ln>
            <a:solidFill>
              <a:srgbClr val="FF0000"/>
            </a:solidFill>
            <a:prstDash val="dash"/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6" name="Straight Connector 95"/>
          <p:cNvCxnSpPr/>
          <p:nvPr/>
        </p:nvCxnSpPr>
        <p:spPr>
          <a:xfrm flipV="1">
            <a:off x="3277945" y="5879999"/>
            <a:ext cx="653829" cy="896"/>
          </a:xfrm>
          <a:prstGeom prst="line">
            <a:avLst/>
          </a:prstGeom>
          <a:ln>
            <a:solidFill>
              <a:srgbClr val="FF0000"/>
            </a:solidFill>
            <a:prstDash val="dash"/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81" name="TextBox 80"/>
          <p:cNvSpPr txBox="1"/>
          <p:nvPr/>
        </p:nvSpPr>
        <p:spPr>
          <a:xfrm>
            <a:off x="5866400" y="2705085"/>
            <a:ext cx="178773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800" dirty="0">
                <a:latin typeface="+mj-lt"/>
              </a:rPr>
              <a:t>Samples:</a:t>
            </a:r>
          </a:p>
          <a:p>
            <a:r>
              <a:rPr lang="en-US" sz="1800" dirty="0">
                <a:latin typeface="+mj-lt"/>
              </a:rPr>
              <a:t>{ </a:t>
            </a:r>
            <a:r>
              <a:rPr lang="en-US" sz="1800" dirty="0">
                <a:solidFill>
                  <a:srgbClr val="00B050"/>
                </a:solidFill>
                <a:latin typeface="+mj-lt"/>
              </a:rPr>
              <a:t>0 </a:t>
            </a:r>
            <a:r>
              <a:rPr lang="en-US" sz="1800" dirty="0" err="1">
                <a:solidFill>
                  <a:srgbClr val="00B050"/>
                </a:solidFill>
                <a:latin typeface="+mj-lt"/>
              </a:rPr>
              <a:t>ms</a:t>
            </a:r>
            <a:r>
              <a:rPr lang="en-US" sz="1800" dirty="0">
                <a:latin typeface="+mj-lt"/>
              </a:rPr>
              <a:t>, </a:t>
            </a:r>
            <a:r>
              <a:rPr lang="en-US" sz="1800" dirty="0">
                <a:solidFill>
                  <a:srgbClr val="FF0000"/>
                </a:solidFill>
                <a:latin typeface="+mj-lt"/>
              </a:rPr>
              <a:t>0 Volts </a:t>
            </a:r>
            <a:r>
              <a:rPr lang="en-US" sz="1800" dirty="0">
                <a:latin typeface="+mj-lt"/>
              </a:rPr>
              <a:t>}</a:t>
            </a:r>
          </a:p>
        </p:txBody>
      </p:sp>
      <p:sp>
        <p:nvSpPr>
          <p:cNvPr id="82" name="Rectangle 81"/>
          <p:cNvSpPr/>
          <p:nvPr/>
        </p:nvSpPr>
        <p:spPr>
          <a:xfrm>
            <a:off x="5863795" y="3388382"/>
            <a:ext cx="178773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800" dirty="0">
                <a:latin typeface="+mj-lt"/>
              </a:rPr>
              <a:t>{ </a:t>
            </a:r>
            <a:r>
              <a:rPr lang="en-US" sz="1800" dirty="0">
                <a:solidFill>
                  <a:srgbClr val="00B050"/>
                </a:solidFill>
                <a:latin typeface="+mj-lt"/>
              </a:rPr>
              <a:t>1 </a:t>
            </a:r>
            <a:r>
              <a:rPr lang="en-US" sz="1800" dirty="0" err="1">
                <a:solidFill>
                  <a:srgbClr val="00B050"/>
                </a:solidFill>
                <a:latin typeface="+mj-lt"/>
              </a:rPr>
              <a:t>ms</a:t>
            </a:r>
            <a:r>
              <a:rPr lang="en-US" sz="1800" dirty="0">
                <a:latin typeface="+mj-lt"/>
              </a:rPr>
              <a:t>, </a:t>
            </a:r>
            <a:r>
              <a:rPr lang="en-US" sz="1800" dirty="0">
                <a:solidFill>
                  <a:srgbClr val="FF0000"/>
                </a:solidFill>
                <a:latin typeface="+mj-lt"/>
              </a:rPr>
              <a:t>2 Volts</a:t>
            </a:r>
            <a:r>
              <a:rPr lang="en-US" sz="1800" dirty="0">
                <a:latin typeface="+mj-lt"/>
              </a:rPr>
              <a:t> }</a:t>
            </a:r>
          </a:p>
        </p:txBody>
      </p:sp>
      <p:sp>
        <p:nvSpPr>
          <p:cNvPr id="84" name="Rectangle 83"/>
          <p:cNvSpPr/>
          <p:nvPr/>
        </p:nvSpPr>
        <p:spPr>
          <a:xfrm>
            <a:off x="5873695" y="3778282"/>
            <a:ext cx="178773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800" dirty="0">
                <a:latin typeface="+mj-lt"/>
              </a:rPr>
              <a:t>{ </a:t>
            </a:r>
            <a:r>
              <a:rPr lang="en-US" sz="1800" dirty="0">
                <a:solidFill>
                  <a:srgbClr val="00B050"/>
                </a:solidFill>
                <a:latin typeface="+mj-lt"/>
              </a:rPr>
              <a:t>2 </a:t>
            </a:r>
            <a:r>
              <a:rPr lang="en-US" sz="1800" dirty="0" err="1">
                <a:solidFill>
                  <a:srgbClr val="00B050"/>
                </a:solidFill>
                <a:latin typeface="+mj-lt"/>
              </a:rPr>
              <a:t>ms</a:t>
            </a:r>
            <a:r>
              <a:rPr lang="en-US" sz="1800" dirty="0">
                <a:latin typeface="+mj-lt"/>
              </a:rPr>
              <a:t>, </a:t>
            </a:r>
            <a:r>
              <a:rPr lang="en-US" sz="1800" dirty="0">
                <a:solidFill>
                  <a:srgbClr val="FF0000"/>
                </a:solidFill>
                <a:latin typeface="+mj-lt"/>
              </a:rPr>
              <a:t>3 Volts</a:t>
            </a:r>
            <a:r>
              <a:rPr lang="en-US" sz="1800" dirty="0">
                <a:latin typeface="+mj-lt"/>
              </a:rPr>
              <a:t> }</a:t>
            </a:r>
          </a:p>
        </p:txBody>
      </p:sp>
      <p:sp>
        <p:nvSpPr>
          <p:cNvPr id="89" name="Rectangle 88"/>
          <p:cNvSpPr/>
          <p:nvPr/>
        </p:nvSpPr>
        <p:spPr>
          <a:xfrm>
            <a:off x="5873695" y="4158282"/>
            <a:ext cx="178773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800" dirty="0">
                <a:latin typeface="+mj-lt"/>
              </a:rPr>
              <a:t>{ </a:t>
            </a:r>
            <a:r>
              <a:rPr lang="en-US" sz="1800" dirty="0">
                <a:solidFill>
                  <a:srgbClr val="00B050"/>
                </a:solidFill>
                <a:latin typeface="+mj-lt"/>
              </a:rPr>
              <a:t>3 </a:t>
            </a:r>
            <a:r>
              <a:rPr lang="en-US" sz="1800" dirty="0" err="1">
                <a:solidFill>
                  <a:srgbClr val="00B050"/>
                </a:solidFill>
                <a:latin typeface="+mj-lt"/>
              </a:rPr>
              <a:t>ms</a:t>
            </a:r>
            <a:r>
              <a:rPr lang="en-US" sz="1800" dirty="0">
                <a:latin typeface="+mj-lt"/>
              </a:rPr>
              <a:t>, </a:t>
            </a:r>
            <a:r>
              <a:rPr lang="en-US" sz="1800" dirty="0">
                <a:solidFill>
                  <a:srgbClr val="FF0000"/>
                </a:solidFill>
                <a:latin typeface="+mj-lt"/>
              </a:rPr>
              <a:t>2 Volts</a:t>
            </a:r>
            <a:r>
              <a:rPr lang="en-US" sz="1800" dirty="0">
                <a:latin typeface="+mj-lt"/>
              </a:rPr>
              <a:t> }</a:t>
            </a:r>
          </a:p>
        </p:txBody>
      </p:sp>
      <p:sp>
        <p:nvSpPr>
          <p:cNvPr id="92" name="Rectangle 91"/>
          <p:cNvSpPr/>
          <p:nvPr/>
        </p:nvSpPr>
        <p:spPr>
          <a:xfrm>
            <a:off x="5871720" y="4536307"/>
            <a:ext cx="178773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800" dirty="0">
                <a:latin typeface="+mj-lt"/>
              </a:rPr>
              <a:t>{ </a:t>
            </a:r>
            <a:r>
              <a:rPr lang="en-US" sz="1800" dirty="0">
                <a:solidFill>
                  <a:srgbClr val="00B050"/>
                </a:solidFill>
                <a:latin typeface="+mj-lt"/>
              </a:rPr>
              <a:t>4 </a:t>
            </a:r>
            <a:r>
              <a:rPr lang="en-US" sz="1800" dirty="0" err="1">
                <a:solidFill>
                  <a:srgbClr val="00B050"/>
                </a:solidFill>
                <a:latin typeface="+mj-lt"/>
              </a:rPr>
              <a:t>ms</a:t>
            </a:r>
            <a:r>
              <a:rPr lang="en-US" sz="1800" dirty="0">
                <a:latin typeface="+mj-lt"/>
              </a:rPr>
              <a:t>, </a:t>
            </a:r>
            <a:r>
              <a:rPr lang="en-US" sz="1800" dirty="0">
                <a:solidFill>
                  <a:srgbClr val="FF0000"/>
                </a:solidFill>
                <a:latin typeface="+mj-lt"/>
              </a:rPr>
              <a:t>0 Volts</a:t>
            </a:r>
            <a:r>
              <a:rPr lang="en-US" sz="1800" dirty="0">
                <a:latin typeface="+mj-lt"/>
              </a:rPr>
              <a:t> }</a:t>
            </a:r>
          </a:p>
        </p:txBody>
      </p:sp>
      <p:sp>
        <p:nvSpPr>
          <p:cNvPr id="93" name="Rectangle 92"/>
          <p:cNvSpPr/>
          <p:nvPr/>
        </p:nvSpPr>
        <p:spPr>
          <a:xfrm>
            <a:off x="5871720" y="4916307"/>
            <a:ext cx="186467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800" dirty="0">
                <a:latin typeface="+mj-lt"/>
              </a:rPr>
              <a:t>{ </a:t>
            </a:r>
            <a:r>
              <a:rPr lang="en-US" sz="1800" dirty="0">
                <a:solidFill>
                  <a:srgbClr val="00B050"/>
                </a:solidFill>
                <a:latin typeface="+mj-lt"/>
              </a:rPr>
              <a:t>5 </a:t>
            </a:r>
            <a:r>
              <a:rPr lang="en-US" sz="1800" dirty="0" err="1">
                <a:solidFill>
                  <a:srgbClr val="00B050"/>
                </a:solidFill>
                <a:latin typeface="+mj-lt"/>
              </a:rPr>
              <a:t>ms</a:t>
            </a:r>
            <a:r>
              <a:rPr lang="en-US" sz="1800" dirty="0">
                <a:latin typeface="+mj-lt"/>
              </a:rPr>
              <a:t>, </a:t>
            </a:r>
            <a:r>
              <a:rPr lang="en-US" sz="1800" dirty="0">
                <a:solidFill>
                  <a:srgbClr val="FF0000"/>
                </a:solidFill>
                <a:latin typeface="+mj-lt"/>
              </a:rPr>
              <a:t>-2 Volts</a:t>
            </a:r>
            <a:r>
              <a:rPr lang="en-US" sz="1800" dirty="0">
                <a:latin typeface="+mj-lt"/>
              </a:rPr>
              <a:t> }</a:t>
            </a:r>
          </a:p>
        </p:txBody>
      </p:sp>
      <p:sp>
        <p:nvSpPr>
          <p:cNvPr id="94" name="Rectangle 93"/>
          <p:cNvSpPr/>
          <p:nvPr/>
        </p:nvSpPr>
        <p:spPr>
          <a:xfrm>
            <a:off x="5871720" y="5296307"/>
            <a:ext cx="186467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800" dirty="0">
                <a:latin typeface="+mj-lt"/>
              </a:rPr>
              <a:t>{ </a:t>
            </a:r>
            <a:r>
              <a:rPr lang="en-US" sz="1800" dirty="0">
                <a:solidFill>
                  <a:srgbClr val="00B050"/>
                </a:solidFill>
                <a:latin typeface="+mj-lt"/>
              </a:rPr>
              <a:t>6 </a:t>
            </a:r>
            <a:r>
              <a:rPr lang="en-US" sz="1800" dirty="0" err="1">
                <a:solidFill>
                  <a:srgbClr val="00B050"/>
                </a:solidFill>
                <a:latin typeface="+mj-lt"/>
              </a:rPr>
              <a:t>ms</a:t>
            </a:r>
            <a:r>
              <a:rPr lang="en-US" sz="1800" dirty="0">
                <a:latin typeface="+mj-lt"/>
              </a:rPr>
              <a:t>, </a:t>
            </a:r>
            <a:r>
              <a:rPr lang="en-US" sz="1800" dirty="0">
                <a:solidFill>
                  <a:srgbClr val="FF0000"/>
                </a:solidFill>
                <a:latin typeface="+mj-lt"/>
              </a:rPr>
              <a:t>-3 Volts</a:t>
            </a:r>
            <a:r>
              <a:rPr lang="en-US" sz="1800" dirty="0">
                <a:latin typeface="+mj-lt"/>
              </a:rPr>
              <a:t> }</a:t>
            </a:r>
          </a:p>
        </p:txBody>
      </p:sp>
      <p:sp>
        <p:nvSpPr>
          <p:cNvPr id="95" name="Rectangle 94"/>
          <p:cNvSpPr/>
          <p:nvPr/>
        </p:nvSpPr>
        <p:spPr>
          <a:xfrm>
            <a:off x="5869745" y="5662457"/>
            <a:ext cx="186467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800" dirty="0">
                <a:latin typeface="+mj-lt"/>
              </a:rPr>
              <a:t>{ </a:t>
            </a:r>
            <a:r>
              <a:rPr lang="en-US" sz="1800" dirty="0">
                <a:solidFill>
                  <a:srgbClr val="00B050"/>
                </a:solidFill>
                <a:latin typeface="+mj-lt"/>
              </a:rPr>
              <a:t>7 </a:t>
            </a:r>
            <a:r>
              <a:rPr lang="en-US" sz="1800" dirty="0" err="1">
                <a:solidFill>
                  <a:srgbClr val="00B050"/>
                </a:solidFill>
                <a:latin typeface="+mj-lt"/>
              </a:rPr>
              <a:t>ms</a:t>
            </a:r>
            <a:r>
              <a:rPr lang="en-US" sz="1800" dirty="0">
                <a:latin typeface="+mj-lt"/>
              </a:rPr>
              <a:t>, </a:t>
            </a:r>
            <a:r>
              <a:rPr lang="en-US" sz="1800" dirty="0">
                <a:solidFill>
                  <a:srgbClr val="FF0000"/>
                </a:solidFill>
                <a:latin typeface="+mj-lt"/>
              </a:rPr>
              <a:t>-2 Volts</a:t>
            </a:r>
            <a:r>
              <a:rPr lang="en-US" sz="1800" dirty="0">
                <a:latin typeface="+mj-lt"/>
              </a:rPr>
              <a:t> }</a:t>
            </a:r>
          </a:p>
        </p:txBody>
      </p:sp>
      <p:sp>
        <p:nvSpPr>
          <p:cNvPr id="97" name="Rectangle 96"/>
          <p:cNvSpPr/>
          <p:nvPr/>
        </p:nvSpPr>
        <p:spPr>
          <a:xfrm>
            <a:off x="5867770" y="6016732"/>
            <a:ext cx="178773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800" dirty="0">
                <a:latin typeface="+mj-lt"/>
              </a:rPr>
              <a:t>{ </a:t>
            </a:r>
            <a:r>
              <a:rPr lang="en-US" sz="1800" dirty="0">
                <a:solidFill>
                  <a:srgbClr val="00B050"/>
                </a:solidFill>
                <a:latin typeface="+mj-lt"/>
              </a:rPr>
              <a:t>8 </a:t>
            </a:r>
            <a:r>
              <a:rPr lang="en-US" sz="1800" dirty="0" err="1">
                <a:solidFill>
                  <a:srgbClr val="00B050"/>
                </a:solidFill>
                <a:latin typeface="+mj-lt"/>
              </a:rPr>
              <a:t>ms</a:t>
            </a:r>
            <a:r>
              <a:rPr lang="en-US" sz="1800" dirty="0">
                <a:latin typeface="+mj-lt"/>
              </a:rPr>
              <a:t>, </a:t>
            </a:r>
            <a:r>
              <a:rPr lang="en-US" sz="1800" dirty="0">
                <a:solidFill>
                  <a:srgbClr val="FF0000"/>
                </a:solidFill>
                <a:latin typeface="+mj-lt"/>
              </a:rPr>
              <a:t>0 Volts</a:t>
            </a:r>
            <a:r>
              <a:rPr lang="en-US" sz="1800" dirty="0">
                <a:latin typeface="+mj-lt"/>
              </a:rPr>
              <a:t> }</a:t>
            </a:r>
          </a:p>
        </p:txBody>
      </p:sp>
    </p:spTree>
    <p:extLst>
      <p:ext uri="{BB962C8B-B14F-4D97-AF65-F5344CB8AC3E}">
        <p14:creationId xmlns:p14="http://schemas.microsoft.com/office/powerpoint/2010/main" val="155516966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ADC – Digital Conversion / Encoding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554162"/>
            <a:ext cx="9367520" cy="4846638"/>
          </a:xfrm>
        </p:spPr>
        <p:txBody>
          <a:bodyPr>
            <a:normAutofit/>
          </a:bodyPr>
          <a:lstStyle/>
          <a:p>
            <a:r>
              <a:rPr lang="en-US" dirty="0"/>
              <a:t>Analog-to-Digital (ADC) Conversion </a:t>
            </a:r>
          </a:p>
          <a:p>
            <a:pPr lvl="1"/>
            <a:r>
              <a:rPr lang="en-US" sz="2000" b="1" dirty="0"/>
              <a:t>We have 7 discrete voltages, </a:t>
            </a:r>
            <a:r>
              <a:rPr lang="en-US" sz="2000" b="1" dirty="0">
                <a:solidFill>
                  <a:srgbClr val="FF6600"/>
                </a:solidFill>
              </a:rPr>
              <a:t># of bits to represent 7 things?</a:t>
            </a:r>
          </a:p>
          <a:p>
            <a:pPr lvl="1"/>
            <a:r>
              <a:rPr lang="en-US" sz="2000" b="1" dirty="0"/>
              <a:t>3-bits!  Why?  2</a:t>
            </a:r>
            <a:r>
              <a:rPr lang="en-US" sz="2000" b="1" baseline="30000" dirty="0"/>
              <a:t>3-bits</a:t>
            </a:r>
            <a:r>
              <a:rPr lang="en-US" sz="2000" b="1" dirty="0"/>
              <a:t> = 8 (1 unused state)</a:t>
            </a:r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69B03B-8166-0F42-B8CE-697A119A2BFC}" type="slidenum">
              <a:rPr lang="en-US" smtClean="0"/>
              <a:pPr/>
              <a:t>26</a:t>
            </a:fld>
            <a:endParaRPr lang="en-US"/>
          </a:p>
        </p:txBody>
      </p:sp>
      <p:grpSp>
        <p:nvGrpSpPr>
          <p:cNvPr id="14" name="Group 13"/>
          <p:cNvGrpSpPr/>
          <p:nvPr/>
        </p:nvGrpSpPr>
        <p:grpSpPr>
          <a:xfrm>
            <a:off x="288035" y="2977244"/>
            <a:ext cx="5706273" cy="3406239"/>
            <a:chOff x="1593363" y="2438400"/>
            <a:chExt cx="6614087" cy="3948141"/>
          </a:xfrm>
        </p:grpSpPr>
        <p:grpSp>
          <p:nvGrpSpPr>
            <p:cNvPr id="6" name="Group 41"/>
            <p:cNvGrpSpPr>
              <a:grpSpLocks/>
            </p:cNvGrpSpPr>
            <p:nvPr/>
          </p:nvGrpSpPr>
          <p:grpSpPr bwMode="auto">
            <a:xfrm>
              <a:off x="1593363" y="2438400"/>
              <a:ext cx="6614087" cy="3948141"/>
              <a:chOff x="6898859" y="2438400"/>
              <a:chExt cx="2473073" cy="1634065"/>
            </a:xfrm>
          </p:grpSpPr>
          <p:sp>
            <p:nvSpPr>
              <p:cNvPr id="7" name="Straight Connector 350"/>
              <p:cNvSpPr>
                <a:spLocks noChangeShapeType="1"/>
              </p:cNvSpPr>
              <p:nvPr/>
            </p:nvSpPr>
            <p:spPr bwMode="auto">
              <a:xfrm flipH="1">
                <a:off x="6898859" y="3337669"/>
                <a:ext cx="1924705" cy="0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 type="arrow" w="med" len="med"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" name="Straight Connector 349"/>
              <p:cNvSpPr>
                <a:spLocks noChangeShapeType="1"/>
              </p:cNvSpPr>
              <p:nvPr/>
            </p:nvSpPr>
            <p:spPr bwMode="auto">
              <a:xfrm>
                <a:off x="7315200" y="2438400"/>
                <a:ext cx="0" cy="1634065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 type="arrow" w="med" len="med"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" name="TextBox 11"/>
              <p:cNvSpPr txBox="1">
                <a:spLocks noChangeArrowheads="1"/>
              </p:cNvSpPr>
              <p:nvPr/>
            </p:nvSpPr>
            <p:spPr bwMode="auto">
              <a:xfrm>
                <a:off x="8829900" y="3231685"/>
                <a:ext cx="542032" cy="19194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sz="2000" dirty="0">
                    <a:solidFill>
                      <a:srgbClr val="00B050"/>
                    </a:solidFill>
                    <a:latin typeface="+mj-lt"/>
                    <a:cs typeface="Times New Roman" pitchFamily="18" charset="0"/>
                  </a:rPr>
                  <a:t>time (</a:t>
                </a:r>
                <a:r>
                  <a:rPr lang="en-US" sz="2000" dirty="0" err="1">
                    <a:solidFill>
                      <a:srgbClr val="00B050"/>
                    </a:solidFill>
                    <a:latin typeface="+mj-lt"/>
                    <a:cs typeface="Times New Roman" pitchFamily="18" charset="0"/>
                  </a:rPr>
                  <a:t>ms</a:t>
                </a:r>
                <a:r>
                  <a:rPr lang="en-US" sz="2000" dirty="0">
                    <a:solidFill>
                      <a:srgbClr val="00B050"/>
                    </a:solidFill>
                    <a:latin typeface="+mj-lt"/>
                    <a:cs typeface="Times New Roman" pitchFamily="18" charset="0"/>
                  </a:rPr>
                  <a:t>)</a:t>
                </a:r>
              </a:p>
            </p:txBody>
          </p:sp>
        </p:grpSp>
        <p:sp>
          <p:nvSpPr>
            <p:cNvPr id="12" name="Freeform 11"/>
            <p:cNvSpPr/>
            <p:nvPr/>
          </p:nvSpPr>
          <p:spPr>
            <a:xfrm>
              <a:off x="2708645" y="2944073"/>
              <a:ext cx="1842654" cy="1704127"/>
            </a:xfrm>
            <a:custGeom>
              <a:avLst/>
              <a:gdLst>
                <a:gd name="connsiteX0" fmla="*/ 0 w 1842654"/>
                <a:gd name="connsiteY0" fmla="*/ 1676418 h 1704127"/>
                <a:gd name="connsiteX1" fmla="*/ 955964 w 1842654"/>
                <a:gd name="connsiteY1" fmla="*/ 18 h 1704127"/>
                <a:gd name="connsiteX2" fmla="*/ 1842654 w 1842654"/>
                <a:gd name="connsiteY2" fmla="*/ 1704127 h 17041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842654" h="1704127">
                  <a:moveTo>
                    <a:pt x="0" y="1676418"/>
                  </a:moveTo>
                  <a:cubicBezTo>
                    <a:pt x="324427" y="835909"/>
                    <a:pt x="648855" y="-4600"/>
                    <a:pt x="955964" y="18"/>
                  </a:cubicBezTo>
                  <a:cubicBezTo>
                    <a:pt x="1263073" y="4636"/>
                    <a:pt x="1552863" y="854381"/>
                    <a:pt x="1842654" y="1704127"/>
                  </a:cubicBezTo>
                </a:path>
              </a:pathLst>
            </a:custGeom>
            <a:noFill/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Freeform 12"/>
            <p:cNvSpPr/>
            <p:nvPr/>
          </p:nvSpPr>
          <p:spPr>
            <a:xfrm flipV="1">
              <a:off x="4551300" y="4620473"/>
              <a:ext cx="1842654" cy="1704127"/>
            </a:xfrm>
            <a:custGeom>
              <a:avLst/>
              <a:gdLst>
                <a:gd name="connsiteX0" fmla="*/ 0 w 1842654"/>
                <a:gd name="connsiteY0" fmla="*/ 1676418 h 1704127"/>
                <a:gd name="connsiteX1" fmla="*/ 955964 w 1842654"/>
                <a:gd name="connsiteY1" fmla="*/ 18 h 1704127"/>
                <a:gd name="connsiteX2" fmla="*/ 1842654 w 1842654"/>
                <a:gd name="connsiteY2" fmla="*/ 1704127 h 17041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842654" h="1704127">
                  <a:moveTo>
                    <a:pt x="0" y="1676418"/>
                  </a:moveTo>
                  <a:cubicBezTo>
                    <a:pt x="324427" y="835909"/>
                    <a:pt x="648855" y="-4600"/>
                    <a:pt x="955964" y="18"/>
                  </a:cubicBezTo>
                  <a:cubicBezTo>
                    <a:pt x="1263073" y="4636"/>
                    <a:pt x="1552863" y="854381"/>
                    <a:pt x="1842654" y="1704127"/>
                  </a:cubicBezTo>
                </a:path>
              </a:pathLst>
            </a:custGeom>
            <a:noFill/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5" name="Rectangle 14"/>
          <p:cNvSpPr/>
          <p:nvPr/>
        </p:nvSpPr>
        <p:spPr>
          <a:xfrm>
            <a:off x="232992" y="2835710"/>
            <a:ext cx="104092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dirty="0">
                <a:solidFill>
                  <a:srgbClr val="FF0000"/>
                </a:solidFill>
                <a:latin typeface="+mj-lt"/>
                <a:cs typeface="Times New Roman" pitchFamily="18" charset="0"/>
              </a:rPr>
              <a:t>Voltage</a:t>
            </a:r>
          </a:p>
        </p:txBody>
      </p:sp>
      <p:cxnSp>
        <p:nvCxnSpPr>
          <p:cNvPr id="24" name="Straight Connector 23"/>
          <p:cNvCxnSpPr/>
          <p:nvPr/>
        </p:nvCxnSpPr>
        <p:spPr>
          <a:xfrm>
            <a:off x="2830335" y="4654690"/>
            <a:ext cx="0" cy="380999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>
            <a:off x="4409199" y="4661287"/>
            <a:ext cx="0" cy="380999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1" name="TextBox 30"/>
          <p:cNvSpPr txBox="1"/>
          <p:nvPr/>
        </p:nvSpPr>
        <p:spPr>
          <a:xfrm>
            <a:off x="1531964" y="4987643"/>
            <a:ext cx="32733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00B050"/>
                </a:solidFill>
                <a:latin typeface="+mj-lt"/>
              </a:rPr>
              <a:t>1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1909989" y="4985668"/>
            <a:ext cx="32733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00B050"/>
                </a:solidFill>
                <a:latin typeface="+mj-lt"/>
              </a:rPr>
              <a:t>2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2280125" y="4985429"/>
            <a:ext cx="32733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00B050"/>
                </a:solidFill>
                <a:latin typeface="+mj-lt"/>
              </a:rPr>
              <a:t>3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2658150" y="4983454"/>
            <a:ext cx="32733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00B050"/>
                </a:solidFill>
                <a:latin typeface="+mj-lt"/>
              </a:rPr>
              <a:t>4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3082004" y="4986665"/>
            <a:ext cx="32733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00B050"/>
                </a:solidFill>
                <a:latin typeface="+mj-lt"/>
              </a:rPr>
              <a:t>5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3460029" y="4984690"/>
            <a:ext cx="32733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00B050"/>
                </a:solidFill>
                <a:latin typeface="+mj-lt"/>
              </a:rPr>
              <a:t>6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3830165" y="4984451"/>
            <a:ext cx="32733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00B050"/>
                </a:solidFill>
                <a:latin typeface="+mj-lt"/>
              </a:rPr>
              <a:t>7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4258990" y="4982476"/>
            <a:ext cx="32733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00B050"/>
                </a:solidFill>
                <a:latin typeface="+mj-lt"/>
              </a:rPr>
              <a:t>8</a:t>
            </a:r>
          </a:p>
        </p:txBody>
      </p:sp>
      <p:sp>
        <p:nvSpPr>
          <p:cNvPr id="8" name="Oval 7"/>
          <p:cNvSpPr/>
          <p:nvPr/>
        </p:nvSpPr>
        <p:spPr>
          <a:xfrm>
            <a:off x="1639408" y="3761715"/>
            <a:ext cx="106878" cy="106878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2" name="Oval 41"/>
          <p:cNvSpPr/>
          <p:nvPr/>
        </p:nvSpPr>
        <p:spPr>
          <a:xfrm>
            <a:off x="2014896" y="3363672"/>
            <a:ext cx="106878" cy="106878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3" name="Oval 42"/>
          <p:cNvSpPr/>
          <p:nvPr/>
        </p:nvSpPr>
        <p:spPr>
          <a:xfrm>
            <a:off x="2401652" y="3766869"/>
            <a:ext cx="106878" cy="106878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4" name="Oval 43"/>
          <p:cNvSpPr/>
          <p:nvPr/>
        </p:nvSpPr>
        <p:spPr>
          <a:xfrm>
            <a:off x="2786542" y="4796218"/>
            <a:ext cx="106878" cy="106878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5" name="Oval 44"/>
          <p:cNvSpPr/>
          <p:nvPr/>
        </p:nvSpPr>
        <p:spPr>
          <a:xfrm>
            <a:off x="3192232" y="5827456"/>
            <a:ext cx="106878" cy="106878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6" name="Oval 45"/>
          <p:cNvSpPr/>
          <p:nvPr/>
        </p:nvSpPr>
        <p:spPr>
          <a:xfrm>
            <a:off x="3581568" y="6276605"/>
            <a:ext cx="106878" cy="106878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7" name="Oval 46"/>
          <p:cNvSpPr/>
          <p:nvPr/>
        </p:nvSpPr>
        <p:spPr>
          <a:xfrm>
            <a:off x="3976900" y="5835026"/>
            <a:ext cx="106878" cy="106878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8" name="Oval 47"/>
          <p:cNvSpPr/>
          <p:nvPr/>
        </p:nvSpPr>
        <p:spPr>
          <a:xfrm>
            <a:off x="4355760" y="4806378"/>
            <a:ext cx="106878" cy="106878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9" name="Oval 48"/>
          <p:cNvSpPr/>
          <p:nvPr/>
        </p:nvSpPr>
        <p:spPr>
          <a:xfrm>
            <a:off x="1195245" y="4797734"/>
            <a:ext cx="106878" cy="106878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cxnSp>
        <p:nvCxnSpPr>
          <p:cNvPr id="52" name="Straight Connector 51"/>
          <p:cNvCxnSpPr/>
          <p:nvPr/>
        </p:nvCxnSpPr>
        <p:spPr>
          <a:xfrm rot="5400000">
            <a:off x="1240965" y="3719258"/>
            <a:ext cx="0" cy="380999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4" name="Straight Connector 53"/>
          <p:cNvCxnSpPr/>
          <p:nvPr/>
        </p:nvCxnSpPr>
        <p:spPr>
          <a:xfrm rot="5400000">
            <a:off x="1240965" y="4186618"/>
            <a:ext cx="0" cy="380999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8" name="Straight Connector 57"/>
          <p:cNvCxnSpPr/>
          <p:nvPr/>
        </p:nvCxnSpPr>
        <p:spPr>
          <a:xfrm rot="5400000">
            <a:off x="1240118" y="5160591"/>
            <a:ext cx="0" cy="380999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0" name="Straight Connector 59"/>
          <p:cNvCxnSpPr/>
          <p:nvPr/>
        </p:nvCxnSpPr>
        <p:spPr>
          <a:xfrm rot="5400000">
            <a:off x="1240118" y="5602486"/>
            <a:ext cx="0" cy="380999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2" name="Straight Connector 61"/>
          <p:cNvCxnSpPr/>
          <p:nvPr/>
        </p:nvCxnSpPr>
        <p:spPr>
          <a:xfrm rot="5400000">
            <a:off x="1240118" y="6095311"/>
            <a:ext cx="0" cy="380999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63" name="TextBox 62"/>
          <p:cNvSpPr txBox="1"/>
          <p:nvPr/>
        </p:nvSpPr>
        <p:spPr>
          <a:xfrm>
            <a:off x="711708" y="3218453"/>
            <a:ext cx="29848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rgbClr val="FF0000"/>
                </a:solidFill>
                <a:latin typeface="+mj-lt"/>
              </a:rPr>
              <a:t>3</a:t>
            </a:r>
          </a:p>
        </p:txBody>
      </p:sp>
      <p:sp>
        <p:nvSpPr>
          <p:cNvPr id="65" name="TextBox 64"/>
          <p:cNvSpPr txBox="1"/>
          <p:nvPr/>
        </p:nvSpPr>
        <p:spPr>
          <a:xfrm>
            <a:off x="711708" y="3736613"/>
            <a:ext cx="29848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rgbClr val="FF0000"/>
                </a:solidFill>
                <a:latin typeface="+mj-lt"/>
              </a:rPr>
              <a:t>2</a:t>
            </a:r>
          </a:p>
        </p:txBody>
      </p:sp>
      <p:sp>
        <p:nvSpPr>
          <p:cNvPr id="67" name="TextBox 66"/>
          <p:cNvSpPr txBox="1"/>
          <p:nvPr/>
        </p:nvSpPr>
        <p:spPr>
          <a:xfrm>
            <a:off x="711708" y="4193813"/>
            <a:ext cx="29848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rgbClr val="FF0000"/>
                </a:solidFill>
                <a:latin typeface="+mj-lt"/>
              </a:rPr>
              <a:t>1</a:t>
            </a:r>
          </a:p>
        </p:txBody>
      </p:sp>
      <p:sp>
        <p:nvSpPr>
          <p:cNvPr id="69" name="TextBox 68"/>
          <p:cNvSpPr txBox="1"/>
          <p:nvPr/>
        </p:nvSpPr>
        <p:spPr>
          <a:xfrm>
            <a:off x="721868" y="4701813"/>
            <a:ext cx="29848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rgbClr val="FF0000"/>
                </a:solidFill>
                <a:latin typeface="+mj-lt"/>
              </a:rPr>
              <a:t>0</a:t>
            </a:r>
          </a:p>
        </p:txBody>
      </p:sp>
      <p:sp>
        <p:nvSpPr>
          <p:cNvPr id="71" name="TextBox 70"/>
          <p:cNvSpPr txBox="1"/>
          <p:nvPr/>
        </p:nvSpPr>
        <p:spPr>
          <a:xfrm>
            <a:off x="616406" y="5185863"/>
            <a:ext cx="36740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rgbClr val="FF0000"/>
                </a:solidFill>
                <a:latin typeface="+mj-lt"/>
              </a:rPr>
              <a:t>-1</a:t>
            </a:r>
          </a:p>
        </p:txBody>
      </p:sp>
      <p:sp>
        <p:nvSpPr>
          <p:cNvPr id="73" name="TextBox 72"/>
          <p:cNvSpPr txBox="1"/>
          <p:nvPr/>
        </p:nvSpPr>
        <p:spPr>
          <a:xfrm>
            <a:off x="616406" y="5637918"/>
            <a:ext cx="36740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rgbClr val="FF0000"/>
                </a:solidFill>
                <a:latin typeface="+mj-lt"/>
              </a:rPr>
              <a:t>-2</a:t>
            </a:r>
          </a:p>
        </p:txBody>
      </p:sp>
      <p:sp>
        <p:nvSpPr>
          <p:cNvPr id="75" name="TextBox 74"/>
          <p:cNvSpPr txBox="1"/>
          <p:nvPr/>
        </p:nvSpPr>
        <p:spPr>
          <a:xfrm>
            <a:off x="616406" y="6130743"/>
            <a:ext cx="36740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rgbClr val="FF0000"/>
                </a:solidFill>
                <a:latin typeface="+mj-lt"/>
              </a:rPr>
              <a:t>-3</a:t>
            </a:r>
          </a:p>
        </p:txBody>
      </p:sp>
      <p:cxnSp>
        <p:nvCxnSpPr>
          <p:cNvPr id="16" name="Straight Connector 15"/>
          <p:cNvCxnSpPr/>
          <p:nvPr/>
        </p:nvCxnSpPr>
        <p:spPr>
          <a:xfrm flipV="1">
            <a:off x="1692847" y="3817620"/>
            <a:ext cx="0" cy="1049818"/>
          </a:xfrm>
          <a:prstGeom prst="line">
            <a:avLst/>
          </a:prstGeom>
          <a:ln>
            <a:solidFill>
              <a:srgbClr val="00B050"/>
            </a:solidFill>
            <a:prstDash val="dash"/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6" name="Straight Connector 75"/>
          <p:cNvCxnSpPr/>
          <p:nvPr/>
        </p:nvCxnSpPr>
        <p:spPr>
          <a:xfrm>
            <a:off x="1240118" y="3820160"/>
            <a:ext cx="1198282" cy="0"/>
          </a:xfrm>
          <a:prstGeom prst="line">
            <a:avLst/>
          </a:prstGeom>
          <a:ln>
            <a:solidFill>
              <a:srgbClr val="FF0000"/>
            </a:solidFill>
            <a:prstDash val="dash"/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7" name="Straight Connector 76"/>
          <p:cNvCxnSpPr/>
          <p:nvPr/>
        </p:nvCxnSpPr>
        <p:spPr>
          <a:xfrm flipH="1" flipV="1">
            <a:off x="2064525" y="3470550"/>
            <a:ext cx="5321" cy="1413188"/>
          </a:xfrm>
          <a:prstGeom prst="line">
            <a:avLst/>
          </a:prstGeom>
          <a:ln>
            <a:solidFill>
              <a:srgbClr val="00B050"/>
            </a:solidFill>
            <a:prstDash val="dash"/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8" name="Straight Connector 77"/>
          <p:cNvCxnSpPr/>
          <p:nvPr/>
        </p:nvCxnSpPr>
        <p:spPr>
          <a:xfrm>
            <a:off x="1250239" y="3422078"/>
            <a:ext cx="807161" cy="0"/>
          </a:xfrm>
          <a:prstGeom prst="line">
            <a:avLst/>
          </a:prstGeom>
          <a:ln>
            <a:solidFill>
              <a:srgbClr val="FF0000"/>
            </a:solidFill>
            <a:prstDash val="dash"/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3" name="Straight Connector 82"/>
          <p:cNvCxnSpPr/>
          <p:nvPr/>
        </p:nvCxnSpPr>
        <p:spPr>
          <a:xfrm>
            <a:off x="1240118" y="3820308"/>
            <a:ext cx="436282" cy="0"/>
          </a:xfrm>
          <a:prstGeom prst="line">
            <a:avLst/>
          </a:prstGeom>
          <a:ln>
            <a:solidFill>
              <a:srgbClr val="FF0000"/>
            </a:solidFill>
            <a:prstDash val="dash"/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5" name="Straight Connector 84"/>
          <p:cNvCxnSpPr/>
          <p:nvPr/>
        </p:nvCxnSpPr>
        <p:spPr>
          <a:xfrm flipV="1">
            <a:off x="2443792" y="3809998"/>
            <a:ext cx="0" cy="1049818"/>
          </a:xfrm>
          <a:prstGeom prst="line">
            <a:avLst/>
          </a:prstGeom>
          <a:ln>
            <a:solidFill>
              <a:srgbClr val="00B050"/>
            </a:solidFill>
            <a:prstDash val="dash"/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2443792" y="4654690"/>
            <a:ext cx="0" cy="380999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>
            <a:off x="2068335" y="4654077"/>
            <a:ext cx="0" cy="380999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>
            <a:off x="1692847" y="4655840"/>
            <a:ext cx="0" cy="380999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0" name="Straight Connector 49"/>
          <p:cNvCxnSpPr/>
          <p:nvPr/>
        </p:nvCxnSpPr>
        <p:spPr>
          <a:xfrm rot="5400000">
            <a:off x="1240965" y="3231578"/>
            <a:ext cx="0" cy="380999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6" name="Straight Connector 85"/>
          <p:cNvCxnSpPr/>
          <p:nvPr/>
        </p:nvCxnSpPr>
        <p:spPr>
          <a:xfrm>
            <a:off x="3241231" y="4745710"/>
            <a:ext cx="0" cy="1049818"/>
          </a:xfrm>
          <a:prstGeom prst="line">
            <a:avLst/>
          </a:prstGeom>
          <a:ln>
            <a:solidFill>
              <a:srgbClr val="00B050"/>
            </a:solidFill>
            <a:prstDash val="dash"/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7" name="Straight Connector 86"/>
          <p:cNvCxnSpPr/>
          <p:nvPr/>
        </p:nvCxnSpPr>
        <p:spPr>
          <a:xfrm flipH="1">
            <a:off x="3631678" y="4857594"/>
            <a:ext cx="5321" cy="1413188"/>
          </a:xfrm>
          <a:prstGeom prst="line">
            <a:avLst/>
          </a:prstGeom>
          <a:ln>
            <a:solidFill>
              <a:srgbClr val="00B050"/>
            </a:solidFill>
            <a:prstDash val="dash"/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8" name="Straight Connector 87"/>
          <p:cNvCxnSpPr/>
          <p:nvPr/>
        </p:nvCxnSpPr>
        <p:spPr>
          <a:xfrm>
            <a:off x="4027877" y="4745710"/>
            <a:ext cx="0" cy="1049818"/>
          </a:xfrm>
          <a:prstGeom prst="line">
            <a:avLst/>
          </a:prstGeom>
          <a:ln>
            <a:solidFill>
              <a:srgbClr val="00B050"/>
            </a:solidFill>
            <a:prstDash val="dash"/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>
            <a:off x="4022656" y="4661287"/>
            <a:ext cx="0" cy="380999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>
            <a:off x="3635007" y="4660674"/>
            <a:ext cx="0" cy="380999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>
            <a:off x="3241231" y="4662437"/>
            <a:ext cx="0" cy="380999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0" name="Straight Connector 89"/>
          <p:cNvCxnSpPr/>
          <p:nvPr/>
        </p:nvCxnSpPr>
        <p:spPr>
          <a:xfrm>
            <a:off x="1223433" y="6287714"/>
            <a:ext cx="2351103" cy="0"/>
          </a:xfrm>
          <a:prstGeom prst="line">
            <a:avLst/>
          </a:prstGeom>
          <a:ln>
            <a:solidFill>
              <a:srgbClr val="FF0000"/>
            </a:solidFill>
            <a:prstDash val="dash"/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1" name="Straight Connector 90"/>
          <p:cNvCxnSpPr>
            <a:endCxn id="45" idx="6"/>
          </p:cNvCxnSpPr>
          <p:nvPr/>
        </p:nvCxnSpPr>
        <p:spPr>
          <a:xfrm flipV="1">
            <a:off x="1258045" y="5880895"/>
            <a:ext cx="2041065" cy="5321"/>
          </a:xfrm>
          <a:prstGeom prst="line">
            <a:avLst/>
          </a:prstGeom>
          <a:ln>
            <a:solidFill>
              <a:srgbClr val="FF0000"/>
            </a:solidFill>
            <a:prstDash val="dash"/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6" name="Straight Connector 95"/>
          <p:cNvCxnSpPr/>
          <p:nvPr/>
        </p:nvCxnSpPr>
        <p:spPr>
          <a:xfrm flipV="1">
            <a:off x="3277945" y="5879999"/>
            <a:ext cx="653829" cy="896"/>
          </a:xfrm>
          <a:prstGeom prst="line">
            <a:avLst/>
          </a:prstGeom>
          <a:ln>
            <a:solidFill>
              <a:srgbClr val="FF0000"/>
            </a:solidFill>
            <a:prstDash val="dash"/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5866400" y="2705085"/>
            <a:ext cx="178773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800" dirty="0">
                <a:latin typeface="+mj-lt"/>
              </a:rPr>
              <a:t>Samples:</a:t>
            </a:r>
          </a:p>
          <a:p>
            <a:r>
              <a:rPr lang="en-US" sz="1800" dirty="0">
                <a:latin typeface="+mj-lt"/>
              </a:rPr>
              <a:t>{ </a:t>
            </a:r>
            <a:r>
              <a:rPr lang="en-US" sz="1800" dirty="0">
                <a:solidFill>
                  <a:srgbClr val="00B050"/>
                </a:solidFill>
                <a:latin typeface="+mj-lt"/>
              </a:rPr>
              <a:t>0 </a:t>
            </a:r>
            <a:r>
              <a:rPr lang="en-US" sz="1800" dirty="0" err="1">
                <a:solidFill>
                  <a:srgbClr val="00B050"/>
                </a:solidFill>
                <a:latin typeface="+mj-lt"/>
              </a:rPr>
              <a:t>ms</a:t>
            </a:r>
            <a:r>
              <a:rPr lang="en-US" sz="1800" dirty="0">
                <a:latin typeface="+mj-lt"/>
              </a:rPr>
              <a:t>, </a:t>
            </a:r>
            <a:r>
              <a:rPr lang="en-US" sz="1800" dirty="0">
                <a:solidFill>
                  <a:srgbClr val="FF0000"/>
                </a:solidFill>
                <a:latin typeface="+mj-lt"/>
              </a:rPr>
              <a:t>0 Volts </a:t>
            </a:r>
            <a:r>
              <a:rPr lang="en-US" sz="1800" dirty="0">
                <a:latin typeface="+mj-lt"/>
              </a:rPr>
              <a:t>}</a:t>
            </a:r>
          </a:p>
        </p:txBody>
      </p:sp>
      <p:sp>
        <p:nvSpPr>
          <p:cNvPr id="18" name="Rectangle 17"/>
          <p:cNvSpPr/>
          <p:nvPr/>
        </p:nvSpPr>
        <p:spPr>
          <a:xfrm>
            <a:off x="5863795" y="3388382"/>
            <a:ext cx="178773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800" dirty="0">
                <a:latin typeface="+mj-lt"/>
              </a:rPr>
              <a:t>{ </a:t>
            </a:r>
            <a:r>
              <a:rPr lang="en-US" sz="1800" dirty="0">
                <a:solidFill>
                  <a:srgbClr val="00B050"/>
                </a:solidFill>
                <a:latin typeface="+mj-lt"/>
              </a:rPr>
              <a:t>1 </a:t>
            </a:r>
            <a:r>
              <a:rPr lang="en-US" sz="1800" dirty="0" err="1">
                <a:solidFill>
                  <a:srgbClr val="00B050"/>
                </a:solidFill>
                <a:latin typeface="+mj-lt"/>
              </a:rPr>
              <a:t>ms</a:t>
            </a:r>
            <a:r>
              <a:rPr lang="en-US" sz="1800" dirty="0">
                <a:latin typeface="+mj-lt"/>
              </a:rPr>
              <a:t>, </a:t>
            </a:r>
            <a:r>
              <a:rPr lang="en-US" sz="1800" dirty="0">
                <a:solidFill>
                  <a:srgbClr val="FF0000"/>
                </a:solidFill>
                <a:latin typeface="+mj-lt"/>
              </a:rPr>
              <a:t>2 Volts</a:t>
            </a:r>
            <a:r>
              <a:rPr lang="en-US" sz="1800" dirty="0">
                <a:latin typeface="+mj-lt"/>
              </a:rPr>
              <a:t> }</a:t>
            </a:r>
          </a:p>
        </p:txBody>
      </p:sp>
      <p:sp>
        <p:nvSpPr>
          <p:cNvPr id="66" name="Rectangle 65"/>
          <p:cNvSpPr/>
          <p:nvPr/>
        </p:nvSpPr>
        <p:spPr>
          <a:xfrm>
            <a:off x="5873695" y="3778282"/>
            <a:ext cx="178773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800" dirty="0">
                <a:latin typeface="+mj-lt"/>
              </a:rPr>
              <a:t>{ </a:t>
            </a:r>
            <a:r>
              <a:rPr lang="en-US" sz="1800" dirty="0">
                <a:solidFill>
                  <a:srgbClr val="00B050"/>
                </a:solidFill>
                <a:latin typeface="+mj-lt"/>
              </a:rPr>
              <a:t>2 </a:t>
            </a:r>
            <a:r>
              <a:rPr lang="en-US" sz="1800" dirty="0" err="1">
                <a:solidFill>
                  <a:srgbClr val="00B050"/>
                </a:solidFill>
                <a:latin typeface="+mj-lt"/>
              </a:rPr>
              <a:t>ms</a:t>
            </a:r>
            <a:r>
              <a:rPr lang="en-US" sz="1800" dirty="0">
                <a:latin typeface="+mj-lt"/>
              </a:rPr>
              <a:t>, </a:t>
            </a:r>
            <a:r>
              <a:rPr lang="en-US" sz="1800" dirty="0">
                <a:solidFill>
                  <a:srgbClr val="FF0000"/>
                </a:solidFill>
                <a:latin typeface="+mj-lt"/>
              </a:rPr>
              <a:t>3 Volts</a:t>
            </a:r>
            <a:r>
              <a:rPr lang="en-US" sz="1800" dirty="0">
                <a:latin typeface="+mj-lt"/>
              </a:rPr>
              <a:t> }</a:t>
            </a:r>
          </a:p>
        </p:txBody>
      </p:sp>
      <p:sp>
        <p:nvSpPr>
          <p:cNvPr id="68" name="Rectangle 67"/>
          <p:cNvSpPr/>
          <p:nvPr/>
        </p:nvSpPr>
        <p:spPr>
          <a:xfrm>
            <a:off x="5873695" y="4158282"/>
            <a:ext cx="178773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800" dirty="0">
                <a:latin typeface="+mj-lt"/>
              </a:rPr>
              <a:t>{ </a:t>
            </a:r>
            <a:r>
              <a:rPr lang="en-US" sz="1800" dirty="0">
                <a:solidFill>
                  <a:srgbClr val="00B050"/>
                </a:solidFill>
                <a:latin typeface="+mj-lt"/>
              </a:rPr>
              <a:t>3 </a:t>
            </a:r>
            <a:r>
              <a:rPr lang="en-US" sz="1800" dirty="0" err="1">
                <a:solidFill>
                  <a:srgbClr val="00B050"/>
                </a:solidFill>
                <a:latin typeface="+mj-lt"/>
              </a:rPr>
              <a:t>ms</a:t>
            </a:r>
            <a:r>
              <a:rPr lang="en-US" sz="1800" dirty="0">
                <a:latin typeface="+mj-lt"/>
              </a:rPr>
              <a:t>, </a:t>
            </a:r>
            <a:r>
              <a:rPr lang="en-US" sz="1800" dirty="0">
                <a:solidFill>
                  <a:srgbClr val="FF0000"/>
                </a:solidFill>
                <a:latin typeface="+mj-lt"/>
              </a:rPr>
              <a:t>2 Volts</a:t>
            </a:r>
            <a:r>
              <a:rPr lang="en-US" sz="1800" dirty="0">
                <a:latin typeface="+mj-lt"/>
              </a:rPr>
              <a:t> }</a:t>
            </a:r>
          </a:p>
        </p:txBody>
      </p:sp>
      <p:sp>
        <p:nvSpPr>
          <p:cNvPr id="70" name="Rectangle 69"/>
          <p:cNvSpPr/>
          <p:nvPr/>
        </p:nvSpPr>
        <p:spPr>
          <a:xfrm>
            <a:off x="5871720" y="4536307"/>
            <a:ext cx="178773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800" dirty="0">
                <a:latin typeface="+mj-lt"/>
              </a:rPr>
              <a:t>{ </a:t>
            </a:r>
            <a:r>
              <a:rPr lang="en-US" sz="1800" dirty="0">
                <a:solidFill>
                  <a:srgbClr val="00B050"/>
                </a:solidFill>
                <a:latin typeface="+mj-lt"/>
              </a:rPr>
              <a:t>4 </a:t>
            </a:r>
            <a:r>
              <a:rPr lang="en-US" sz="1800" dirty="0" err="1">
                <a:solidFill>
                  <a:srgbClr val="00B050"/>
                </a:solidFill>
                <a:latin typeface="+mj-lt"/>
              </a:rPr>
              <a:t>ms</a:t>
            </a:r>
            <a:r>
              <a:rPr lang="en-US" sz="1800" dirty="0">
                <a:latin typeface="+mj-lt"/>
              </a:rPr>
              <a:t>, </a:t>
            </a:r>
            <a:r>
              <a:rPr lang="en-US" sz="1800" dirty="0">
                <a:solidFill>
                  <a:srgbClr val="FF0000"/>
                </a:solidFill>
                <a:latin typeface="+mj-lt"/>
              </a:rPr>
              <a:t>0 Volts</a:t>
            </a:r>
            <a:r>
              <a:rPr lang="en-US" sz="1800" dirty="0">
                <a:latin typeface="+mj-lt"/>
              </a:rPr>
              <a:t> }</a:t>
            </a:r>
          </a:p>
        </p:txBody>
      </p:sp>
      <p:sp>
        <p:nvSpPr>
          <p:cNvPr id="72" name="Rectangle 71"/>
          <p:cNvSpPr/>
          <p:nvPr/>
        </p:nvSpPr>
        <p:spPr>
          <a:xfrm>
            <a:off x="5871720" y="4916307"/>
            <a:ext cx="186467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800" dirty="0">
                <a:latin typeface="+mj-lt"/>
              </a:rPr>
              <a:t>{ </a:t>
            </a:r>
            <a:r>
              <a:rPr lang="en-US" sz="1800" dirty="0">
                <a:solidFill>
                  <a:srgbClr val="00B050"/>
                </a:solidFill>
                <a:latin typeface="+mj-lt"/>
              </a:rPr>
              <a:t>5 </a:t>
            </a:r>
            <a:r>
              <a:rPr lang="en-US" sz="1800" dirty="0" err="1">
                <a:solidFill>
                  <a:srgbClr val="00B050"/>
                </a:solidFill>
                <a:latin typeface="+mj-lt"/>
              </a:rPr>
              <a:t>ms</a:t>
            </a:r>
            <a:r>
              <a:rPr lang="en-US" sz="1800" dirty="0">
                <a:latin typeface="+mj-lt"/>
              </a:rPr>
              <a:t>, </a:t>
            </a:r>
            <a:r>
              <a:rPr lang="en-US" sz="1800" dirty="0">
                <a:solidFill>
                  <a:srgbClr val="FF0000"/>
                </a:solidFill>
                <a:latin typeface="+mj-lt"/>
              </a:rPr>
              <a:t>-2 Volts</a:t>
            </a:r>
            <a:r>
              <a:rPr lang="en-US" sz="1800" dirty="0">
                <a:latin typeface="+mj-lt"/>
              </a:rPr>
              <a:t> }</a:t>
            </a:r>
          </a:p>
        </p:txBody>
      </p:sp>
      <p:sp>
        <p:nvSpPr>
          <p:cNvPr id="74" name="Rectangle 73"/>
          <p:cNvSpPr/>
          <p:nvPr/>
        </p:nvSpPr>
        <p:spPr>
          <a:xfrm>
            <a:off x="5871720" y="5296307"/>
            <a:ext cx="186467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800" dirty="0">
                <a:latin typeface="+mj-lt"/>
              </a:rPr>
              <a:t>{ </a:t>
            </a:r>
            <a:r>
              <a:rPr lang="en-US" sz="1800" dirty="0">
                <a:solidFill>
                  <a:srgbClr val="00B050"/>
                </a:solidFill>
                <a:latin typeface="+mj-lt"/>
              </a:rPr>
              <a:t>6 </a:t>
            </a:r>
            <a:r>
              <a:rPr lang="en-US" sz="1800" dirty="0" err="1">
                <a:solidFill>
                  <a:srgbClr val="00B050"/>
                </a:solidFill>
                <a:latin typeface="+mj-lt"/>
              </a:rPr>
              <a:t>ms</a:t>
            </a:r>
            <a:r>
              <a:rPr lang="en-US" sz="1800" dirty="0">
                <a:latin typeface="+mj-lt"/>
              </a:rPr>
              <a:t>, </a:t>
            </a:r>
            <a:r>
              <a:rPr lang="en-US" sz="1800" dirty="0">
                <a:solidFill>
                  <a:srgbClr val="FF0000"/>
                </a:solidFill>
                <a:latin typeface="+mj-lt"/>
              </a:rPr>
              <a:t>-3 Volts</a:t>
            </a:r>
            <a:r>
              <a:rPr lang="en-US" sz="1800" dirty="0">
                <a:latin typeface="+mj-lt"/>
              </a:rPr>
              <a:t> }</a:t>
            </a:r>
          </a:p>
        </p:txBody>
      </p:sp>
      <p:sp>
        <p:nvSpPr>
          <p:cNvPr id="79" name="Rectangle 78"/>
          <p:cNvSpPr/>
          <p:nvPr/>
        </p:nvSpPr>
        <p:spPr>
          <a:xfrm>
            <a:off x="5869745" y="5662457"/>
            <a:ext cx="186467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800" dirty="0">
                <a:latin typeface="+mj-lt"/>
              </a:rPr>
              <a:t>{ </a:t>
            </a:r>
            <a:r>
              <a:rPr lang="en-US" sz="1800" dirty="0">
                <a:solidFill>
                  <a:srgbClr val="00B050"/>
                </a:solidFill>
                <a:latin typeface="+mj-lt"/>
              </a:rPr>
              <a:t>7 </a:t>
            </a:r>
            <a:r>
              <a:rPr lang="en-US" sz="1800" dirty="0" err="1">
                <a:solidFill>
                  <a:srgbClr val="00B050"/>
                </a:solidFill>
                <a:latin typeface="+mj-lt"/>
              </a:rPr>
              <a:t>ms</a:t>
            </a:r>
            <a:r>
              <a:rPr lang="en-US" sz="1800" dirty="0">
                <a:latin typeface="+mj-lt"/>
              </a:rPr>
              <a:t>, </a:t>
            </a:r>
            <a:r>
              <a:rPr lang="en-US" sz="1800" dirty="0">
                <a:solidFill>
                  <a:srgbClr val="FF0000"/>
                </a:solidFill>
                <a:latin typeface="+mj-lt"/>
              </a:rPr>
              <a:t>-2 Volts</a:t>
            </a:r>
            <a:r>
              <a:rPr lang="en-US" sz="1800" dirty="0">
                <a:latin typeface="+mj-lt"/>
              </a:rPr>
              <a:t> }</a:t>
            </a:r>
          </a:p>
        </p:txBody>
      </p:sp>
      <p:sp>
        <p:nvSpPr>
          <p:cNvPr id="80" name="Rectangle 79"/>
          <p:cNvSpPr/>
          <p:nvPr/>
        </p:nvSpPr>
        <p:spPr>
          <a:xfrm>
            <a:off x="5867770" y="6016732"/>
            <a:ext cx="178773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800" dirty="0">
                <a:latin typeface="+mj-lt"/>
              </a:rPr>
              <a:t>{ </a:t>
            </a:r>
            <a:r>
              <a:rPr lang="en-US" sz="1800" dirty="0">
                <a:solidFill>
                  <a:srgbClr val="00B050"/>
                </a:solidFill>
                <a:latin typeface="+mj-lt"/>
              </a:rPr>
              <a:t>8 </a:t>
            </a:r>
            <a:r>
              <a:rPr lang="en-US" sz="1800" dirty="0" err="1">
                <a:solidFill>
                  <a:srgbClr val="00B050"/>
                </a:solidFill>
                <a:latin typeface="+mj-lt"/>
              </a:rPr>
              <a:t>ms</a:t>
            </a:r>
            <a:r>
              <a:rPr lang="en-US" sz="1800" dirty="0">
                <a:latin typeface="+mj-lt"/>
              </a:rPr>
              <a:t>, </a:t>
            </a:r>
            <a:r>
              <a:rPr lang="en-US" sz="1800" dirty="0">
                <a:solidFill>
                  <a:srgbClr val="FF0000"/>
                </a:solidFill>
                <a:latin typeface="+mj-lt"/>
              </a:rPr>
              <a:t>0 Volts</a:t>
            </a:r>
            <a:r>
              <a:rPr lang="en-US" sz="1800" dirty="0">
                <a:latin typeface="+mj-lt"/>
              </a:rPr>
              <a:t> }</a:t>
            </a:r>
          </a:p>
        </p:txBody>
      </p:sp>
      <p:sp>
        <p:nvSpPr>
          <p:cNvPr id="81" name="TextBox 80"/>
          <p:cNvSpPr txBox="1"/>
          <p:nvPr/>
        </p:nvSpPr>
        <p:spPr>
          <a:xfrm>
            <a:off x="7787751" y="2432343"/>
            <a:ext cx="1210588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800" dirty="0">
                <a:latin typeface="+mj-lt"/>
              </a:rPr>
              <a:t>Binary </a:t>
            </a:r>
          </a:p>
          <a:p>
            <a:pPr algn="ctr"/>
            <a:r>
              <a:rPr lang="en-US" sz="1800" dirty="0">
                <a:latin typeface="+mj-lt"/>
              </a:rPr>
              <a:t>Encoding:</a:t>
            </a:r>
          </a:p>
          <a:p>
            <a:pPr algn="ctr"/>
            <a:r>
              <a:rPr lang="en-US" sz="1800" dirty="0">
                <a:solidFill>
                  <a:srgbClr val="FF0000"/>
                </a:solidFill>
                <a:latin typeface="+mj-lt"/>
              </a:rPr>
              <a:t>011</a:t>
            </a:r>
            <a:endParaRPr lang="en-US" sz="1800" dirty="0">
              <a:latin typeface="+mj-lt"/>
            </a:endParaRPr>
          </a:p>
        </p:txBody>
      </p:sp>
      <p:sp>
        <p:nvSpPr>
          <p:cNvPr id="82" name="Rectangle 81"/>
          <p:cNvSpPr/>
          <p:nvPr/>
        </p:nvSpPr>
        <p:spPr>
          <a:xfrm>
            <a:off x="8101231" y="3380199"/>
            <a:ext cx="56938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800" dirty="0">
                <a:solidFill>
                  <a:srgbClr val="FF0000"/>
                </a:solidFill>
                <a:latin typeface="+mj-lt"/>
              </a:rPr>
              <a:t>101</a:t>
            </a:r>
          </a:p>
        </p:txBody>
      </p:sp>
      <p:sp>
        <p:nvSpPr>
          <p:cNvPr id="84" name="Rectangle 83"/>
          <p:cNvSpPr/>
          <p:nvPr/>
        </p:nvSpPr>
        <p:spPr>
          <a:xfrm>
            <a:off x="8110297" y="3790622"/>
            <a:ext cx="55226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800" dirty="0">
                <a:solidFill>
                  <a:srgbClr val="FF0000"/>
                </a:solidFill>
                <a:latin typeface="+mj-lt"/>
              </a:rPr>
              <a:t>110</a:t>
            </a:r>
          </a:p>
        </p:txBody>
      </p:sp>
      <p:sp>
        <p:nvSpPr>
          <p:cNvPr id="89" name="Rectangle 88"/>
          <p:cNvSpPr/>
          <p:nvPr/>
        </p:nvSpPr>
        <p:spPr>
          <a:xfrm>
            <a:off x="8098077" y="4180015"/>
            <a:ext cx="56938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800" dirty="0">
                <a:solidFill>
                  <a:srgbClr val="FF0000"/>
                </a:solidFill>
                <a:latin typeface="+mj-lt"/>
              </a:rPr>
              <a:t>101</a:t>
            </a:r>
          </a:p>
        </p:txBody>
      </p:sp>
      <p:sp>
        <p:nvSpPr>
          <p:cNvPr id="92" name="Rectangle 91"/>
          <p:cNvSpPr/>
          <p:nvPr/>
        </p:nvSpPr>
        <p:spPr>
          <a:xfrm>
            <a:off x="8119852" y="4569915"/>
            <a:ext cx="55226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800" dirty="0">
                <a:solidFill>
                  <a:srgbClr val="FF0000"/>
                </a:solidFill>
                <a:latin typeface="+mj-lt"/>
              </a:rPr>
              <a:t>011</a:t>
            </a:r>
          </a:p>
        </p:txBody>
      </p:sp>
      <p:sp>
        <p:nvSpPr>
          <p:cNvPr id="93" name="Rectangle 92"/>
          <p:cNvSpPr/>
          <p:nvPr/>
        </p:nvSpPr>
        <p:spPr>
          <a:xfrm>
            <a:off x="8106002" y="4936065"/>
            <a:ext cx="56938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800" dirty="0">
                <a:solidFill>
                  <a:srgbClr val="FF0000"/>
                </a:solidFill>
                <a:latin typeface="+mj-lt"/>
              </a:rPr>
              <a:t>001</a:t>
            </a:r>
          </a:p>
        </p:txBody>
      </p:sp>
      <p:sp>
        <p:nvSpPr>
          <p:cNvPr id="94" name="Rectangle 93"/>
          <p:cNvSpPr/>
          <p:nvPr/>
        </p:nvSpPr>
        <p:spPr>
          <a:xfrm>
            <a:off x="8115902" y="5325965"/>
            <a:ext cx="56938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800" dirty="0">
                <a:solidFill>
                  <a:srgbClr val="FF0000"/>
                </a:solidFill>
                <a:latin typeface="+mj-lt"/>
              </a:rPr>
              <a:t>000</a:t>
            </a:r>
          </a:p>
        </p:txBody>
      </p:sp>
      <p:sp>
        <p:nvSpPr>
          <p:cNvPr id="20" name="Rectangle 19"/>
          <p:cNvSpPr/>
          <p:nvPr/>
        </p:nvSpPr>
        <p:spPr>
          <a:xfrm>
            <a:off x="43972" y="6128562"/>
            <a:ext cx="56938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800" dirty="0">
                <a:solidFill>
                  <a:srgbClr val="FF0000"/>
                </a:solidFill>
                <a:latin typeface="+mj-lt"/>
              </a:rPr>
              <a:t>000</a:t>
            </a:r>
            <a:endParaRPr lang="en-US" sz="1800" dirty="0">
              <a:latin typeface="+mj-lt"/>
            </a:endParaRPr>
          </a:p>
        </p:txBody>
      </p:sp>
      <p:sp>
        <p:nvSpPr>
          <p:cNvPr id="95" name="Rectangle 94"/>
          <p:cNvSpPr/>
          <p:nvPr/>
        </p:nvSpPr>
        <p:spPr>
          <a:xfrm>
            <a:off x="23269" y="5639318"/>
            <a:ext cx="56938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800" dirty="0">
                <a:solidFill>
                  <a:srgbClr val="FF0000"/>
                </a:solidFill>
                <a:latin typeface="+mj-lt"/>
              </a:rPr>
              <a:t>001</a:t>
            </a:r>
            <a:endParaRPr lang="en-US" sz="1800" dirty="0">
              <a:latin typeface="+mj-lt"/>
            </a:endParaRPr>
          </a:p>
        </p:txBody>
      </p:sp>
      <p:sp>
        <p:nvSpPr>
          <p:cNvPr id="97" name="Rectangle 96"/>
          <p:cNvSpPr/>
          <p:nvPr/>
        </p:nvSpPr>
        <p:spPr>
          <a:xfrm>
            <a:off x="21294" y="5174218"/>
            <a:ext cx="56938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800" dirty="0">
                <a:solidFill>
                  <a:srgbClr val="FF0000"/>
                </a:solidFill>
                <a:latin typeface="+mj-lt"/>
              </a:rPr>
              <a:t>010</a:t>
            </a:r>
            <a:endParaRPr lang="en-US" sz="1800" dirty="0">
              <a:latin typeface="+mj-lt"/>
            </a:endParaRPr>
          </a:p>
        </p:txBody>
      </p:sp>
      <p:sp>
        <p:nvSpPr>
          <p:cNvPr id="98" name="Rectangle 97"/>
          <p:cNvSpPr/>
          <p:nvPr/>
        </p:nvSpPr>
        <p:spPr>
          <a:xfrm>
            <a:off x="31194" y="4661618"/>
            <a:ext cx="56938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800" dirty="0">
                <a:solidFill>
                  <a:srgbClr val="FF0000"/>
                </a:solidFill>
                <a:latin typeface="+mj-lt"/>
              </a:rPr>
              <a:t>011</a:t>
            </a:r>
            <a:endParaRPr lang="en-US" sz="1800" dirty="0">
              <a:latin typeface="+mj-lt"/>
            </a:endParaRPr>
          </a:p>
        </p:txBody>
      </p:sp>
      <p:sp>
        <p:nvSpPr>
          <p:cNvPr id="99" name="Rectangle 98"/>
          <p:cNvSpPr/>
          <p:nvPr/>
        </p:nvSpPr>
        <p:spPr>
          <a:xfrm>
            <a:off x="5469" y="4172768"/>
            <a:ext cx="56938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800">
                <a:solidFill>
                  <a:srgbClr val="FF0000"/>
                </a:solidFill>
                <a:latin typeface="+mj-lt"/>
              </a:rPr>
              <a:t>100</a:t>
            </a:r>
            <a:endParaRPr lang="en-US" sz="1800" dirty="0">
              <a:latin typeface="+mj-lt"/>
            </a:endParaRPr>
          </a:p>
        </p:txBody>
      </p:sp>
      <p:sp>
        <p:nvSpPr>
          <p:cNvPr id="100" name="Rectangle 99"/>
          <p:cNvSpPr/>
          <p:nvPr/>
        </p:nvSpPr>
        <p:spPr>
          <a:xfrm>
            <a:off x="-179" y="3682085"/>
            <a:ext cx="56938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800" dirty="0">
                <a:solidFill>
                  <a:srgbClr val="FF0000"/>
                </a:solidFill>
                <a:latin typeface="+mj-lt"/>
              </a:rPr>
              <a:t>101</a:t>
            </a:r>
            <a:endParaRPr lang="en-US" sz="1800" dirty="0">
              <a:latin typeface="+mj-lt"/>
            </a:endParaRPr>
          </a:p>
        </p:txBody>
      </p:sp>
      <p:sp>
        <p:nvSpPr>
          <p:cNvPr id="101" name="Rectangle 100"/>
          <p:cNvSpPr/>
          <p:nvPr/>
        </p:nvSpPr>
        <p:spPr>
          <a:xfrm>
            <a:off x="-14331" y="3204724"/>
            <a:ext cx="55226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800" dirty="0">
                <a:solidFill>
                  <a:srgbClr val="FF0000"/>
                </a:solidFill>
                <a:latin typeface="+mj-lt"/>
              </a:rPr>
              <a:t>110</a:t>
            </a:r>
            <a:endParaRPr lang="en-US" sz="1800" dirty="0">
              <a:latin typeface="+mj-lt"/>
            </a:endParaRPr>
          </a:p>
        </p:txBody>
      </p:sp>
      <p:sp>
        <p:nvSpPr>
          <p:cNvPr id="102" name="Rectangle 101"/>
          <p:cNvSpPr/>
          <p:nvPr/>
        </p:nvSpPr>
        <p:spPr>
          <a:xfrm>
            <a:off x="8113429" y="5683422"/>
            <a:ext cx="56938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800" dirty="0">
                <a:solidFill>
                  <a:srgbClr val="FF0000"/>
                </a:solidFill>
                <a:latin typeface="+mj-lt"/>
              </a:rPr>
              <a:t>001</a:t>
            </a:r>
          </a:p>
        </p:txBody>
      </p:sp>
      <p:sp>
        <p:nvSpPr>
          <p:cNvPr id="103" name="Rectangle 102"/>
          <p:cNvSpPr/>
          <p:nvPr/>
        </p:nvSpPr>
        <p:spPr>
          <a:xfrm>
            <a:off x="8123329" y="6049572"/>
            <a:ext cx="56938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800" dirty="0">
                <a:solidFill>
                  <a:srgbClr val="FF0000"/>
                </a:solidFill>
                <a:latin typeface="+mj-lt"/>
              </a:rPr>
              <a:t>011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150983" y="6475235"/>
            <a:ext cx="859882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chemeClr val="bg1"/>
                </a:solidFill>
                <a:latin typeface="+mj-lt"/>
              </a:rPr>
              <a:t>Encoding: mapping data from one form to another (not always conversion)</a:t>
            </a:r>
          </a:p>
        </p:txBody>
      </p:sp>
      <p:cxnSp>
        <p:nvCxnSpPr>
          <p:cNvPr id="23" name="Straight Arrow Connector 22"/>
          <p:cNvCxnSpPr/>
          <p:nvPr/>
        </p:nvCxnSpPr>
        <p:spPr>
          <a:xfrm>
            <a:off x="7540831" y="3180974"/>
            <a:ext cx="594373" cy="0"/>
          </a:xfrm>
          <a:prstGeom prst="straightConnector1">
            <a:avLst/>
          </a:prstGeom>
          <a:ln>
            <a:headEnd type="none" w="med" len="med"/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3" name="Straight Arrow Connector 112"/>
          <p:cNvCxnSpPr/>
          <p:nvPr/>
        </p:nvCxnSpPr>
        <p:spPr>
          <a:xfrm>
            <a:off x="7503231" y="3594624"/>
            <a:ext cx="594373" cy="0"/>
          </a:xfrm>
          <a:prstGeom prst="straightConnector1">
            <a:avLst/>
          </a:prstGeom>
          <a:ln>
            <a:headEnd type="none" w="med" len="med"/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4" name="Straight Arrow Connector 113"/>
          <p:cNvCxnSpPr/>
          <p:nvPr/>
        </p:nvCxnSpPr>
        <p:spPr>
          <a:xfrm>
            <a:off x="7503231" y="3986499"/>
            <a:ext cx="594373" cy="0"/>
          </a:xfrm>
          <a:prstGeom prst="straightConnector1">
            <a:avLst/>
          </a:prstGeom>
          <a:ln>
            <a:headEnd type="none" w="med" len="med"/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5" name="Straight Arrow Connector 114"/>
          <p:cNvCxnSpPr/>
          <p:nvPr/>
        </p:nvCxnSpPr>
        <p:spPr>
          <a:xfrm>
            <a:off x="7526981" y="4366499"/>
            <a:ext cx="594373" cy="0"/>
          </a:xfrm>
          <a:prstGeom prst="straightConnector1">
            <a:avLst/>
          </a:prstGeom>
          <a:ln>
            <a:headEnd type="none" w="med" len="med"/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6" name="Straight Arrow Connector 115"/>
          <p:cNvCxnSpPr/>
          <p:nvPr/>
        </p:nvCxnSpPr>
        <p:spPr>
          <a:xfrm>
            <a:off x="7515106" y="4746499"/>
            <a:ext cx="594373" cy="0"/>
          </a:xfrm>
          <a:prstGeom prst="straightConnector1">
            <a:avLst/>
          </a:prstGeom>
          <a:ln>
            <a:headEnd type="none" w="med" len="med"/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7" name="Straight Arrow Connector 116"/>
          <p:cNvCxnSpPr/>
          <p:nvPr/>
        </p:nvCxnSpPr>
        <p:spPr>
          <a:xfrm>
            <a:off x="7617543" y="5120731"/>
            <a:ext cx="476584" cy="0"/>
          </a:xfrm>
          <a:prstGeom prst="straightConnector1">
            <a:avLst/>
          </a:prstGeom>
          <a:ln>
            <a:headEnd type="none" w="med" len="med"/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8" name="Straight Arrow Connector 117"/>
          <p:cNvCxnSpPr/>
          <p:nvPr/>
        </p:nvCxnSpPr>
        <p:spPr>
          <a:xfrm>
            <a:off x="7603693" y="5510631"/>
            <a:ext cx="476584" cy="0"/>
          </a:xfrm>
          <a:prstGeom prst="straightConnector1">
            <a:avLst/>
          </a:prstGeom>
          <a:ln>
            <a:headEnd type="none" w="med" len="med"/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9" name="Straight Arrow Connector 118"/>
          <p:cNvCxnSpPr/>
          <p:nvPr/>
        </p:nvCxnSpPr>
        <p:spPr>
          <a:xfrm>
            <a:off x="7603693" y="5878756"/>
            <a:ext cx="476584" cy="0"/>
          </a:xfrm>
          <a:prstGeom prst="straightConnector1">
            <a:avLst/>
          </a:prstGeom>
          <a:ln>
            <a:headEnd type="none" w="med" len="med"/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20" name="Straight Arrow Connector 119"/>
          <p:cNvCxnSpPr/>
          <p:nvPr/>
        </p:nvCxnSpPr>
        <p:spPr>
          <a:xfrm>
            <a:off x="7525006" y="6228899"/>
            <a:ext cx="594373" cy="0"/>
          </a:xfrm>
          <a:prstGeom prst="straightConnector1">
            <a:avLst/>
          </a:prstGeom>
          <a:ln>
            <a:headEnd type="none" w="med" len="med"/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238800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"/>
                            </p:stCondLst>
                            <p:childTnLst>
                              <p:par>
                                <p:cTn id="2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000"/>
                            </p:stCondLst>
                            <p:childTnLst>
                              <p:par>
                                <p:cTn id="3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000"/>
                            </p:stCondLst>
                            <p:childTnLst>
                              <p:par>
                                <p:cTn id="3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500"/>
                            </p:stCondLst>
                            <p:childTnLst>
                              <p:par>
                                <p:cTn id="4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1000"/>
                            </p:stCondLst>
                            <p:childTnLst>
                              <p:par>
                                <p:cTn id="5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1500"/>
                            </p:stCondLst>
                            <p:childTnLst>
                              <p:par>
                                <p:cTn id="5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2000"/>
                            </p:stCondLst>
                            <p:childTnLst>
                              <p:par>
                                <p:cTn id="6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2500"/>
                            </p:stCondLst>
                            <p:childTnLst>
                              <p:par>
                                <p:cTn id="6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3000"/>
                            </p:stCondLst>
                            <p:childTnLst>
                              <p:par>
                                <p:cTn id="6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3500"/>
                            </p:stCondLst>
                            <p:childTnLst>
                              <p:par>
                                <p:cTn id="7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4000"/>
                            </p:stCondLst>
                            <p:childTnLst>
                              <p:par>
                                <p:cTn id="7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4500"/>
                            </p:stCondLst>
                            <p:childTnLst>
                              <p:par>
                                <p:cTn id="8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5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8" dur="5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1" dur="5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4" dur="5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7" dur="5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0" dur="5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3" dur="5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6" dur="5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" grpId="0"/>
      <p:bldP spid="82" grpId="0"/>
      <p:bldP spid="84" grpId="0"/>
      <p:bldP spid="89" grpId="0"/>
      <p:bldP spid="92" grpId="0"/>
      <p:bldP spid="93" grpId="0"/>
      <p:bldP spid="94" grpId="0"/>
      <p:bldP spid="20" grpId="0"/>
      <p:bldP spid="95" grpId="0"/>
      <p:bldP spid="97" grpId="0"/>
      <p:bldP spid="98" grpId="0"/>
      <p:bldP spid="99" grpId="0"/>
      <p:bldP spid="100" grpId="0"/>
      <p:bldP spid="101" grpId="0"/>
      <p:bldP spid="102" grpId="0"/>
      <p:bldP spid="103" grpId="0"/>
      <p:bldP spid="21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ADC – Storing the Data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554162"/>
            <a:ext cx="9367520" cy="4846638"/>
          </a:xfrm>
        </p:spPr>
        <p:txBody>
          <a:bodyPr>
            <a:normAutofit/>
          </a:bodyPr>
          <a:lstStyle/>
          <a:p>
            <a:r>
              <a:rPr lang="en-US" dirty="0"/>
              <a:t>Analog-to-Digital (ADC) Conversion </a:t>
            </a:r>
          </a:p>
          <a:p>
            <a:pPr lvl="1"/>
            <a:r>
              <a:rPr lang="en-US" sz="2000" b="1" dirty="0"/>
              <a:t>What do we store?  Just the encoded bits:</a:t>
            </a:r>
          </a:p>
          <a:p>
            <a:pPr lvl="2"/>
            <a:r>
              <a:rPr lang="en-US" sz="1800" b="1" dirty="0"/>
              <a:t>Our digitized signal: {</a:t>
            </a:r>
            <a:r>
              <a:rPr lang="en-US" sz="1800" b="1" dirty="0">
                <a:solidFill>
                  <a:srgbClr val="FF0000"/>
                </a:solidFill>
              </a:rPr>
              <a:t>011, 101, 110, 101, 011, 001, 000, 001, 011</a:t>
            </a:r>
            <a:r>
              <a:rPr lang="en-US" sz="1800" b="1" dirty="0"/>
              <a:t>}</a:t>
            </a:r>
            <a:endParaRPr lang="en-US" sz="2400" dirty="0"/>
          </a:p>
          <a:p>
            <a:pPr lvl="2"/>
            <a:r>
              <a:rPr lang="en-US" sz="1800" b="1" dirty="0"/>
              <a:t>It is now discrete &amp; in digital format, store bits in MP3 player!</a:t>
            </a:r>
          </a:p>
          <a:p>
            <a:pPr lvl="1"/>
            <a:r>
              <a:rPr lang="en-US" sz="2000" b="1" dirty="0">
                <a:solidFill>
                  <a:srgbClr val="FF6600"/>
                </a:solidFill>
              </a:rPr>
              <a:t>Why can we avoid storing the time? </a:t>
            </a:r>
          </a:p>
          <a:p>
            <a:pPr lvl="2"/>
            <a:r>
              <a:rPr lang="en-US" sz="1800" b="1" dirty="0"/>
              <a:t>It’s repetitive!  Just store sampling rate:  1 kilo-samples/ sec</a:t>
            </a:r>
          </a:p>
          <a:p>
            <a:pPr lvl="2"/>
            <a:r>
              <a:rPr lang="en-US" sz="1800" b="1" dirty="0"/>
              <a:t>Later, if we wish to restore signal, each “sample” occurred at 1ms</a:t>
            </a:r>
          </a:p>
          <a:p>
            <a:pPr lvl="1"/>
            <a:r>
              <a:rPr lang="en-US" sz="2200" b="1" dirty="0"/>
              <a:t>In this example:</a:t>
            </a:r>
          </a:p>
          <a:p>
            <a:pPr lvl="2"/>
            <a:r>
              <a:rPr lang="en-US" sz="1800" b="1" dirty="0"/>
              <a:t>Sampling rate: 1 k-samples/sec</a:t>
            </a:r>
          </a:p>
          <a:p>
            <a:pPr lvl="2"/>
            <a:r>
              <a:rPr lang="en-US" sz="1800" b="1" dirty="0"/>
              <a:t>Resolution: 3-bits</a:t>
            </a:r>
          </a:p>
          <a:p>
            <a:pPr lvl="2"/>
            <a:r>
              <a:rPr lang="en-US" sz="1800" b="1" dirty="0"/>
              <a:t>Our digitized signal: {011, 101, 110, 101, 011, 001, 000, 001, 011}</a:t>
            </a:r>
            <a:endParaRPr lang="en-US" sz="1800" dirty="0"/>
          </a:p>
          <a:p>
            <a:pPr lvl="2"/>
            <a:endParaRPr lang="en-US" sz="1800" b="1" dirty="0"/>
          </a:p>
          <a:p>
            <a:pPr lvl="2"/>
            <a:endParaRPr lang="en-US" sz="1800" b="1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69B03B-8166-0F42-B8CE-697A119A2BFC}" type="slidenum">
              <a:rPr lang="en-US" smtClean="0"/>
              <a:pPr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62050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3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ADC – An approximation at Best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554162"/>
            <a:ext cx="9367520" cy="4846638"/>
          </a:xfrm>
        </p:spPr>
        <p:txBody>
          <a:bodyPr>
            <a:normAutofit/>
          </a:bodyPr>
          <a:lstStyle/>
          <a:p>
            <a:r>
              <a:rPr lang="en-US" dirty="0"/>
              <a:t>Analog-to-Digital (ADC) Conversion </a:t>
            </a:r>
          </a:p>
          <a:p>
            <a:pPr lvl="1"/>
            <a:r>
              <a:rPr lang="en-US" sz="2000" b="1" dirty="0"/>
              <a:t>Continuous analog signal overlaid with discrete digital signal</a:t>
            </a:r>
          </a:p>
          <a:p>
            <a:pPr lvl="1"/>
            <a:r>
              <a:rPr lang="en-US" sz="2000" b="1" dirty="0"/>
              <a:t>At best an approximation of original signal</a:t>
            </a:r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69B03B-8166-0F42-B8CE-697A119A2BFC}" type="slidenum">
              <a:rPr lang="en-US" smtClean="0"/>
              <a:pPr/>
              <a:t>28</a:t>
            </a:fld>
            <a:endParaRPr lang="en-US"/>
          </a:p>
        </p:txBody>
      </p:sp>
      <p:grpSp>
        <p:nvGrpSpPr>
          <p:cNvPr id="14" name="Group 13"/>
          <p:cNvGrpSpPr/>
          <p:nvPr/>
        </p:nvGrpSpPr>
        <p:grpSpPr>
          <a:xfrm>
            <a:off x="288035" y="2977244"/>
            <a:ext cx="5706273" cy="3406239"/>
            <a:chOff x="1593363" y="2438400"/>
            <a:chExt cx="6614087" cy="3948141"/>
          </a:xfrm>
        </p:grpSpPr>
        <p:grpSp>
          <p:nvGrpSpPr>
            <p:cNvPr id="6" name="Group 41"/>
            <p:cNvGrpSpPr>
              <a:grpSpLocks/>
            </p:cNvGrpSpPr>
            <p:nvPr/>
          </p:nvGrpSpPr>
          <p:grpSpPr bwMode="auto">
            <a:xfrm>
              <a:off x="1593363" y="2438400"/>
              <a:ext cx="6614087" cy="3948141"/>
              <a:chOff x="6898859" y="2438400"/>
              <a:chExt cx="2473073" cy="1634065"/>
            </a:xfrm>
          </p:grpSpPr>
          <p:sp>
            <p:nvSpPr>
              <p:cNvPr id="7" name="Straight Connector 350"/>
              <p:cNvSpPr>
                <a:spLocks noChangeShapeType="1"/>
              </p:cNvSpPr>
              <p:nvPr/>
            </p:nvSpPr>
            <p:spPr bwMode="auto">
              <a:xfrm flipH="1">
                <a:off x="6898859" y="3337669"/>
                <a:ext cx="1924705" cy="0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 type="arrow" w="med" len="med"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" name="Straight Connector 349"/>
              <p:cNvSpPr>
                <a:spLocks noChangeShapeType="1"/>
              </p:cNvSpPr>
              <p:nvPr/>
            </p:nvSpPr>
            <p:spPr bwMode="auto">
              <a:xfrm>
                <a:off x="7315200" y="2438400"/>
                <a:ext cx="0" cy="1634065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 type="arrow" w="med" len="med"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" name="TextBox 11"/>
              <p:cNvSpPr txBox="1">
                <a:spLocks noChangeArrowheads="1"/>
              </p:cNvSpPr>
              <p:nvPr/>
            </p:nvSpPr>
            <p:spPr bwMode="auto">
              <a:xfrm>
                <a:off x="8829900" y="3231685"/>
                <a:ext cx="542032" cy="19194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sz="2000" dirty="0">
                    <a:solidFill>
                      <a:srgbClr val="00B050"/>
                    </a:solidFill>
                    <a:latin typeface="+mj-lt"/>
                    <a:cs typeface="Times New Roman" pitchFamily="18" charset="0"/>
                  </a:rPr>
                  <a:t>time (</a:t>
                </a:r>
                <a:r>
                  <a:rPr lang="en-US" sz="2000" dirty="0" err="1">
                    <a:solidFill>
                      <a:srgbClr val="00B050"/>
                    </a:solidFill>
                    <a:latin typeface="+mj-lt"/>
                    <a:cs typeface="Times New Roman" pitchFamily="18" charset="0"/>
                  </a:rPr>
                  <a:t>ms</a:t>
                </a:r>
                <a:r>
                  <a:rPr lang="en-US" sz="2000" dirty="0">
                    <a:solidFill>
                      <a:srgbClr val="00B050"/>
                    </a:solidFill>
                    <a:latin typeface="+mj-lt"/>
                    <a:cs typeface="Times New Roman" pitchFamily="18" charset="0"/>
                  </a:rPr>
                  <a:t>)</a:t>
                </a:r>
              </a:p>
            </p:txBody>
          </p:sp>
        </p:grpSp>
        <p:sp>
          <p:nvSpPr>
            <p:cNvPr id="12" name="Freeform 11"/>
            <p:cNvSpPr/>
            <p:nvPr/>
          </p:nvSpPr>
          <p:spPr>
            <a:xfrm>
              <a:off x="2708645" y="2944073"/>
              <a:ext cx="1842654" cy="1704127"/>
            </a:xfrm>
            <a:custGeom>
              <a:avLst/>
              <a:gdLst>
                <a:gd name="connsiteX0" fmla="*/ 0 w 1842654"/>
                <a:gd name="connsiteY0" fmla="*/ 1676418 h 1704127"/>
                <a:gd name="connsiteX1" fmla="*/ 955964 w 1842654"/>
                <a:gd name="connsiteY1" fmla="*/ 18 h 1704127"/>
                <a:gd name="connsiteX2" fmla="*/ 1842654 w 1842654"/>
                <a:gd name="connsiteY2" fmla="*/ 1704127 h 17041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842654" h="1704127">
                  <a:moveTo>
                    <a:pt x="0" y="1676418"/>
                  </a:moveTo>
                  <a:cubicBezTo>
                    <a:pt x="324427" y="835909"/>
                    <a:pt x="648855" y="-4600"/>
                    <a:pt x="955964" y="18"/>
                  </a:cubicBezTo>
                  <a:cubicBezTo>
                    <a:pt x="1263073" y="4636"/>
                    <a:pt x="1552863" y="854381"/>
                    <a:pt x="1842654" y="1704127"/>
                  </a:cubicBezTo>
                </a:path>
              </a:pathLst>
            </a:custGeom>
            <a:noFill/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Freeform 12"/>
            <p:cNvSpPr/>
            <p:nvPr/>
          </p:nvSpPr>
          <p:spPr>
            <a:xfrm flipV="1">
              <a:off x="4551300" y="4620473"/>
              <a:ext cx="1842654" cy="1704127"/>
            </a:xfrm>
            <a:custGeom>
              <a:avLst/>
              <a:gdLst>
                <a:gd name="connsiteX0" fmla="*/ 0 w 1842654"/>
                <a:gd name="connsiteY0" fmla="*/ 1676418 h 1704127"/>
                <a:gd name="connsiteX1" fmla="*/ 955964 w 1842654"/>
                <a:gd name="connsiteY1" fmla="*/ 18 h 1704127"/>
                <a:gd name="connsiteX2" fmla="*/ 1842654 w 1842654"/>
                <a:gd name="connsiteY2" fmla="*/ 1704127 h 17041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842654" h="1704127">
                  <a:moveTo>
                    <a:pt x="0" y="1676418"/>
                  </a:moveTo>
                  <a:cubicBezTo>
                    <a:pt x="324427" y="835909"/>
                    <a:pt x="648855" y="-4600"/>
                    <a:pt x="955964" y="18"/>
                  </a:cubicBezTo>
                  <a:cubicBezTo>
                    <a:pt x="1263073" y="4636"/>
                    <a:pt x="1552863" y="854381"/>
                    <a:pt x="1842654" y="1704127"/>
                  </a:cubicBezTo>
                </a:path>
              </a:pathLst>
            </a:custGeom>
            <a:noFill/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5" name="Rectangle 14"/>
          <p:cNvSpPr/>
          <p:nvPr/>
        </p:nvSpPr>
        <p:spPr>
          <a:xfrm>
            <a:off x="232992" y="2835710"/>
            <a:ext cx="104092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dirty="0">
                <a:solidFill>
                  <a:srgbClr val="FF0000"/>
                </a:solidFill>
                <a:latin typeface="+mj-lt"/>
                <a:cs typeface="Times New Roman" pitchFamily="18" charset="0"/>
              </a:rPr>
              <a:t>Voltage</a:t>
            </a:r>
          </a:p>
        </p:txBody>
      </p:sp>
      <p:cxnSp>
        <p:nvCxnSpPr>
          <p:cNvPr id="24" name="Straight Connector 23"/>
          <p:cNvCxnSpPr/>
          <p:nvPr/>
        </p:nvCxnSpPr>
        <p:spPr>
          <a:xfrm>
            <a:off x="2830335" y="4654690"/>
            <a:ext cx="0" cy="380999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>
            <a:off x="4409199" y="4661287"/>
            <a:ext cx="0" cy="380999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1" name="TextBox 30"/>
          <p:cNvSpPr txBox="1"/>
          <p:nvPr/>
        </p:nvSpPr>
        <p:spPr>
          <a:xfrm>
            <a:off x="1531964" y="4987643"/>
            <a:ext cx="32733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00B050"/>
                </a:solidFill>
                <a:latin typeface="+mj-lt"/>
              </a:rPr>
              <a:t>1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1909989" y="4985668"/>
            <a:ext cx="32733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00B050"/>
                </a:solidFill>
                <a:latin typeface="+mj-lt"/>
              </a:rPr>
              <a:t>2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2280125" y="4985429"/>
            <a:ext cx="32733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00B050"/>
                </a:solidFill>
                <a:latin typeface="+mj-lt"/>
              </a:rPr>
              <a:t>3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2658150" y="4983454"/>
            <a:ext cx="32733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00B050"/>
                </a:solidFill>
                <a:latin typeface="+mj-lt"/>
              </a:rPr>
              <a:t>4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3082004" y="4986665"/>
            <a:ext cx="32733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00B050"/>
                </a:solidFill>
                <a:latin typeface="+mj-lt"/>
              </a:rPr>
              <a:t>5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3460029" y="4984690"/>
            <a:ext cx="32733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00B050"/>
                </a:solidFill>
                <a:latin typeface="+mj-lt"/>
              </a:rPr>
              <a:t>6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3830165" y="4984451"/>
            <a:ext cx="32733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00B050"/>
                </a:solidFill>
                <a:latin typeface="+mj-lt"/>
              </a:rPr>
              <a:t>7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4258990" y="4982476"/>
            <a:ext cx="32733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00B050"/>
                </a:solidFill>
                <a:latin typeface="+mj-lt"/>
              </a:rPr>
              <a:t>8</a:t>
            </a:r>
          </a:p>
        </p:txBody>
      </p:sp>
      <p:sp>
        <p:nvSpPr>
          <p:cNvPr id="8" name="Oval 7"/>
          <p:cNvSpPr/>
          <p:nvPr/>
        </p:nvSpPr>
        <p:spPr>
          <a:xfrm>
            <a:off x="1639408" y="3761715"/>
            <a:ext cx="106878" cy="106878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2" name="Oval 41"/>
          <p:cNvSpPr/>
          <p:nvPr/>
        </p:nvSpPr>
        <p:spPr>
          <a:xfrm>
            <a:off x="2014896" y="3363672"/>
            <a:ext cx="106878" cy="106878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3" name="Oval 42"/>
          <p:cNvSpPr/>
          <p:nvPr/>
        </p:nvSpPr>
        <p:spPr>
          <a:xfrm>
            <a:off x="2401652" y="3766869"/>
            <a:ext cx="106878" cy="106878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4" name="Oval 43"/>
          <p:cNvSpPr/>
          <p:nvPr/>
        </p:nvSpPr>
        <p:spPr>
          <a:xfrm>
            <a:off x="2786542" y="4796218"/>
            <a:ext cx="106878" cy="106878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5" name="Oval 44"/>
          <p:cNvSpPr/>
          <p:nvPr/>
        </p:nvSpPr>
        <p:spPr>
          <a:xfrm>
            <a:off x="3192232" y="5827456"/>
            <a:ext cx="106878" cy="106878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6" name="Oval 45"/>
          <p:cNvSpPr/>
          <p:nvPr/>
        </p:nvSpPr>
        <p:spPr>
          <a:xfrm>
            <a:off x="3581568" y="6276605"/>
            <a:ext cx="106878" cy="106878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7" name="Oval 46"/>
          <p:cNvSpPr/>
          <p:nvPr/>
        </p:nvSpPr>
        <p:spPr>
          <a:xfrm>
            <a:off x="3976900" y="5835026"/>
            <a:ext cx="106878" cy="106878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8" name="Oval 47"/>
          <p:cNvSpPr/>
          <p:nvPr/>
        </p:nvSpPr>
        <p:spPr>
          <a:xfrm>
            <a:off x="4355760" y="4806378"/>
            <a:ext cx="106878" cy="106878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9" name="Oval 48"/>
          <p:cNvSpPr/>
          <p:nvPr/>
        </p:nvSpPr>
        <p:spPr>
          <a:xfrm>
            <a:off x="1195245" y="4797734"/>
            <a:ext cx="106878" cy="106878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cxnSp>
        <p:nvCxnSpPr>
          <p:cNvPr id="52" name="Straight Connector 51"/>
          <p:cNvCxnSpPr/>
          <p:nvPr/>
        </p:nvCxnSpPr>
        <p:spPr>
          <a:xfrm rot="5400000">
            <a:off x="1240965" y="3719258"/>
            <a:ext cx="0" cy="380999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4" name="Straight Connector 53"/>
          <p:cNvCxnSpPr/>
          <p:nvPr/>
        </p:nvCxnSpPr>
        <p:spPr>
          <a:xfrm rot="5400000">
            <a:off x="1240965" y="4186618"/>
            <a:ext cx="0" cy="380999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8" name="Straight Connector 57"/>
          <p:cNvCxnSpPr/>
          <p:nvPr/>
        </p:nvCxnSpPr>
        <p:spPr>
          <a:xfrm rot="5400000">
            <a:off x="1240118" y="5160591"/>
            <a:ext cx="0" cy="380999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0" name="Straight Connector 59"/>
          <p:cNvCxnSpPr/>
          <p:nvPr/>
        </p:nvCxnSpPr>
        <p:spPr>
          <a:xfrm rot="5400000">
            <a:off x="1240118" y="5602486"/>
            <a:ext cx="0" cy="380999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2" name="Straight Connector 61"/>
          <p:cNvCxnSpPr/>
          <p:nvPr/>
        </p:nvCxnSpPr>
        <p:spPr>
          <a:xfrm rot="5400000">
            <a:off x="1240118" y="6095311"/>
            <a:ext cx="0" cy="380999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63" name="TextBox 62"/>
          <p:cNvSpPr txBox="1"/>
          <p:nvPr/>
        </p:nvSpPr>
        <p:spPr>
          <a:xfrm>
            <a:off x="711708" y="3218453"/>
            <a:ext cx="29848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rgbClr val="FF0000"/>
                </a:solidFill>
                <a:latin typeface="+mj-lt"/>
              </a:rPr>
              <a:t>3</a:t>
            </a:r>
          </a:p>
        </p:txBody>
      </p:sp>
      <p:sp>
        <p:nvSpPr>
          <p:cNvPr id="65" name="TextBox 64"/>
          <p:cNvSpPr txBox="1"/>
          <p:nvPr/>
        </p:nvSpPr>
        <p:spPr>
          <a:xfrm>
            <a:off x="711708" y="3736613"/>
            <a:ext cx="29848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rgbClr val="FF0000"/>
                </a:solidFill>
                <a:latin typeface="+mj-lt"/>
              </a:rPr>
              <a:t>2</a:t>
            </a:r>
          </a:p>
        </p:txBody>
      </p:sp>
      <p:sp>
        <p:nvSpPr>
          <p:cNvPr id="67" name="TextBox 66"/>
          <p:cNvSpPr txBox="1"/>
          <p:nvPr/>
        </p:nvSpPr>
        <p:spPr>
          <a:xfrm>
            <a:off x="711708" y="4193813"/>
            <a:ext cx="29848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rgbClr val="FF0000"/>
                </a:solidFill>
                <a:latin typeface="+mj-lt"/>
              </a:rPr>
              <a:t>1</a:t>
            </a:r>
          </a:p>
        </p:txBody>
      </p:sp>
      <p:sp>
        <p:nvSpPr>
          <p:cNvPr id="69" name="TextBox 68"/>
          <p:cNvSpPr txBox="1"/>
          <p:nvPr/>
        </p:nvSpPr>
        <p:spPr>
          <a:xfrm>
            <a:off x="721868" y="4701813"/>
            <a:ext cx="29848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rgbClr val="FF0000"/>
                </a:solidFill>
                <a:latin typeface="+mj-lt"/>
              </a:rPr>
              <a:t>0</a:t>
            </a:r>
          </a:p>
        </p:txBody>
      </p:sp>
      <p:sp>
        <p:nvSpPr>
          <p:cNvPr id="71" name="TextBox 70"/>
          <p:cNvSpPr txBox="1"/>
          <p:nvPr/>
        </p:nvSpPr>
        <p:spPr>
          <a:xfrm>
            <a:off x="616406" y="5185863"/>
            <a:ext cx="36740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rgbClr val="FF0000"/>
                </a:solidFill>
                <a:latin typeface="+mj-lt"/>
              </a:rPr>
              <a:t>-1</a:t>
            </a:r>
          </a:p>
        </p:txBody>
      </p:sp>
      <p:sp>
        <p:nvSpPr>
          <p:cNvPr id="73" name="TextBox 72"/>
          <p:cNvSpPr txBox="1"/>
          <p:nvPr/>
        </p:nvSpPr>
        <p:spPr>
          <a:xfrm>
            <a:off x="616406" y="5637918"/>
            <a:ext cx="36740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rgbClr val="FF0000"/>
                </a:solidFill>
                <a:latin typeface="+mj-lt"/>
              </a:rPr>
              <a:t>-2</a:t>
            </a:r>
          </a:p>
        </p:txBody>
      </p:sp>
      <p:sp>
        <p:nvSpPr>
          <p:cNvPr id="75" name="TextBox 74"/>
          <p:cNvSpPr txBox="1"/>
          <p:nvPr/>
        </p:nvSpPr>
        <p:spPr>
          <a:xfrm>
            <a:off x="616406" y="6130743"/>
            <a:ext cx="36740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rgbClr val="FF0000"/>
                </a:solidFill>
                <a:latin typeface="+mj-lt"/>
              </a:rPr>
              <a:t>-3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2443792" y="4654690"/>
            <a:ext cx="0" cy="380999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>
            <a:off x="2068335" y="4654077"/>
            <a:ext cx="0" cy="380999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>
            <a:off x="1692847" y="4655840"/>
            <a:ext cx="0" cy="380999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0" name="Straight Connector 49"/>
          <p:cNvCxnSpPr/>
          <p:nvPr/>
        </p:nvCxnSpPr>
        <p:spPr>
          <a:xfrm rot="5400000">
            <a:off x="1240965" y="3231578"/>
            <a:ext cx="0" cy="380999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>
            <a:off x="4022656" y="4661287"/>
            <a:ext cx="0" cy="380999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>
            <a:off x="3635007" y="4660674"/>
            <a:ext cx="0" cy="380999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>
            <a:off x="3241231" y="4662437"/>
            <a:ext cx="0" cy="380999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0" name="Rectangle 19"/>
          <p:cNvSpPr/>
          <p:nvPr/>
        </p:nvSpPr>
        <p:spPr>
          <a:xfrm>
            <a:off x="43972" y="6128562"/>
            <a:ext cx="56938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800" dirty="0">
                <a:solidFill>
                  <a:srgbClr val="FF0000"/>
                </a:solidFill>
                <a:latin typeface="+mj-lt"/>
              </a:rPr>
              <a:t>000</a:t>
            </a:r>
            <a:endParaRPr lang="en-US" sz="1800" dirty="0">
              <a:latin typeface="+mj-lt"/>
            </a:endParaRPr>
          </a:p>
        </p:txBody>
      </p:sp>
      <p:sp>
        <p:nvSpPr>
          <p:cNvPr id="95" name="Rectangle 94"/>
          <p:cNvSpPr/>
          <p:nvPr/>
        </p:nvSpPr>
        <p:spPr>
          <a:xfrm>
            <a:off x="23269" y="5639318"/>
            <a:ext cx="56938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800" dirty="0">
                <a:solidFill>
                  <a:srgbClr val="FF0000"/>
                </a:solidFill>
                <a:latin typeface="+mj-lt"/>
              </a:rPr>
              <a:t>001</a:t>
            </a:r>
            <a:endParaRPr lang="en-US" sz="1800" dirty="0">
              <a:latin typeface="+mj-lt"/>
            </a:endParaRPr>
          </a:p>
        </p:txBody>
      </p:sp>
      <p:sp>
        <p:nvSpPr>
          <p:cNvPr id="97" name="Rectangle 96"/>
          <p:cNvSpPr/>
          <p:nvPr/>
        </p:nvSpPr>
        <p:spPr>
          <a:xfrm>
            <a:off x="21294" y="5174218"/>
            <a:ext cx="56938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800" dirty="0">
                <a:solidFill>
                  <a:srgbClr val="FF0000"/>
                </a:solidFill>
                <a:latin typeface="+mj-lt"/>
              </a:rPr>
              <a:t>010</a:t>
            </a:r>
            <a:endParaRPr lang="en-US" sz="1800" dirty="0">
              <a:latin typeface="+mj-lt"/>
            </a:endParaRPr>
          </a:p>
        </p:txBody>
      </p:sp>
      <p:sp>
        <p:nvSpPr>
          <p:cNvPr id="98" name="Rectangle 97"/>
          <p:cNvSpPr/>
          <p:nvPr/>
        </p:nvSpPr>
        <p:spPr>
          <a:xfrm>
            <a:off x="31194" y="4661618"/>
            <a:ext cx="56938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800" dirty="0">
                <a:solidFill>
                  <a:srgbClr val="FF0000"/>
                </a:solidFill>
                <a:latin typeface="+mj-lt"/>
              </a:rPr>
              <a:t>011</a:t>
            </a:r>
            <a:endParaRPr lang="en-US" sz="1800" dirty="0">
              <a:latin typeface="+mj-lt"/>
            </a:endParaRPr>
          </a:p>
        </p:txBody>
      </p:sp>
      <p:sp>
        <p:nvSpPr>
          <p:cNvPr id="99" name="Rectangle 98"/>
          <p:cNvSpPr/>
          <p:nvPr/>
        </p:nvSpPr>
        <p:spPr>
          <a:xfrm>
            <a:off x="5469" y="4172768"/>
            <a:ext cx="56938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800">
                <a:solidFill>
                  <a:srgbClr val="FF0000"/>
                </a:solidFill>
                <a:latin typeface="+mj-lt"/>
              </a:rPr>
              <a:t>100</a:t>
            </a:r>
            <a:endParaRPr lang="en-US" sz="1800" dirty="0">
              <a:latin typeface="+mj-lt"/>
            </a:endParaRPr>
          </a:p>
        </p:txBody>
      </p:sp>
      <p:sp>
        <p:nvSpPr>
          <p:cNvPr id="100" name="Rectangle 99"/>
          <p:cNvSpPr/>
          <p:nvPr/>
        </p:nvSpPr>
        <p:spPr>
          <a:xfrm>
            <a:off x="-179" y="3682085"/>
            <a:ext cx="56938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800" dirty="0">
                <a:solidFill>
                  <a:srgbClr val="FF0000"/>
                </a:solidFill>
                <a:latin typeface="+mj-lt"/>
              </a:rPr>
              <a:t>101</a:t>
            </a:r>
            <a:endParaRPr lang="en-US" sz="1800" dirty="0">
              <a:latin typeface="+mj-lt"/>
            </a:endParaRPr>
          </a:p>
        </p:txBody>
      </p:sp>
      <p:sp>
        <p:nvSpPr>
          <p:cNvPr id="101" name="Rectangle 100"/>
          <p:cNvSpPr/>
          <p:nvPr/>
        </p:nvSpPr>
        <p:spPr>
          <a:xfrm>
            <a:off x="-14331" y="3204724"/>
            <a:ext cx="55226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800" dirty="0">
                <a:solidFill>
                  <a:srgbClr val="FF0000"/>
                </a:solidFill>
                <a:latin typeface="+mj-lt"/>
              </a:rPr>
              <a:t>110</a:t>
            </a:r>
            <a:endParaRPr lang="en-US" sz="1800" dirty="0">
              <a:latin typeface="+mj-lt"/>
            </a:endParaRPr>
          </a:p>
        </p:txBody>
      </p:sp>
      <p:cxnSp>
        <p:nvCxnSpPr>
          <p:cNvPr id="40" name="Straight Connector 39"/>
          <p:cNvCxnSpPr/>
          <p:nvPr/>
        </p:nvCxnSpPr>
        <p:spPr>
          <a:xfrm>
            <a:off x="1248684" y="4850785"/>
            <a:ext cx="444163" cy="0"/>
          </a:xfrm>
          <a:prstGeom prst="line">
            <a:avLst/>
          </a:prstGeom>
          <a:ln w="57150"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4" name="Straight Connector 103"/>
          <p:cNvCxnSpPr/>
          <p:nvPr/>
        </p:nvCxnSpPr>
        <p:spPr>
          <a:xfrm>
            <a:off x="1692847" y="3905890"/>
            <a:ext cx="4" cy="969010"/>
          </a:xfrm>
          <a:prstGeom prst="line">
            <a:avLst/>
          </a:prstGeom>
          <a:ln w="57150"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7" name="Straight Connector 106"/>
          <p:cNvCxnSpPr/>
          <p:nvPr/>
        </p:nvCxnSpPr>
        <p:spPr>
          <a:xfrm>
            <a:off x="1666181" y="3909758"/>
            <a:ext cx="402154" cy="0"/>
          </a:xfrm>
          <a:prstGeom prst="line">
            <a:avLst/>
          </a:prstGeom>
          <a:ln w="57150"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0" name="Straight Connector 109"/>
          <p:cNvCxnSpPr/>
          <p:nvPr/>
        </p:nvCxnSpPr>
        <p:spPr>
          <a:xfrm>
            <a:off x="2830335" y="3871653"/>
            <a:ext cx="2282" cy="1010227"/>
          </a:xfrm>
          <a:prstGeom prst="line">
            <a:avLst/>
          </a:prstGeom>
          <a:ln w="57150"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21" name="Straight Connector 120"/>
          <p:cNvCxnSpPr/>
          <p:nvPr/>
        </p:nvCxnSpPr>
        <p:spPr>
          <a:xfrm>
            <a:off x="2037697" y="3435476"/>
            <a:ext cx="402154" cy="0"/>
          </a:xfrm>
          <a:prstGeom prst="line">
            <a:avLst/>
          </a:prstGeom>
          <a:ln w="57150"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22" name="Straight Connector 121"/>
          <p:cNvCxnSpPr/>
          <p:nvPr/>
        </p:nvCxnSpPr>
        <p:spPr>
          <a:xfrm>
            <a:off x="2045932" y="3429000"/>
            <a:ext cx="0" cy="490913"/>
          </a:xfrm>
          <a:prstGeom prst="line">
            <a:avLst/>
          </a:prstGeom>
          <a:ln w="57150"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23" name="Straight Connector 122"/>
          <p:cNvCxnSpPr/>
          <p:nvPr/>
        </p:nvCxnSpPr>
        <p:spPr>
          <a:xfrm>
            <a:off x="2455091" y="3408680"/>
            <a:ext cx="0" cy="483293"/>
          </a:xfrm>
          <a:prstGeom prst="line">
            <a:avLst/>
          </a:prstGeom>
          <a:ln w="57150"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25" name="Straight Connector 124"/>
          <p:cNvCxnSpPr/>
          <p:nvPr/>
        </p:nvCxnSpPr>
        <p:spPr>
          <a:xfrm>
            <a:off x="2428552" y="3895211"/>
            <a:ext cx="411429" cy="0"/>
          </a:xfrm>
          <a:prstGeom prst="line">
            <a:avLst/>
          </a:prstGeom>
          <a:ln w="57150"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28" name="Straight Connector 127"/>
          <p:cNvCxnSpPr/>
          <p:nvPr/>
        </p:nvCxnSpPr>
        <p:spPr>
          <a:xfrm>
            <a:off x="2811768" y="4845189"/>
            <a:ext cx="444163" cy="0"/>
          </a:xfrm>
          <a:prstGeom prst="line">
            <a:avLst/>
          </a:prstGeom>
          <a:ln w="57150"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29" name="Straight Connector 128"/>
          <p:cNvCxnSpPr/>
          <p:nvPr/>
        </p:nvCxnSpPr>
        <p:spPr>
          <a:xfrm>
            <a:off x="3241227" y="4822159"/>
            <a:ext cx="4" cy="969010"/>
          </a:xfrm>
          <a:prstGeom prst="line">
            <a:avLst/>
          </a:prstGeom>
          <a:ln w="57150"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31" name="Straight Connector 130"/>
          <p:cNvCxnSpPr/>
          <p:nvPr/>
        </p:nvCxnSpPr>
        <p:spPr>
          <a:xfrm>
            <a:off x="3222707" y="5759589"/>
            <a:ext cx="444163" cy="0"/>
          </a:xfrm>
          <a:prstGeom prst="line">
            <a:avLst/>
          </a:prstGeom>
          <a:ln w="57150"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32" name="Straight Connector 131"/>
          <p:cNvCxnSpPr/>
          <p:nvPr/>
        </p:nvCxnSpPr>
        <p:spPr>
          <a:xfrm>
            <a:off x="3638779" y="5744490"/>
            <a:ext cx="0" cy="580110"/>
          </a:xfrm>
          <a:prstGeom prst="line">
            <a:avLst/>
          </a:prstGeom>
          <a:ln w="57150"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35" name="Straight Connector 134"/>
          <p:cNvCxnSpPr/>
          <p:nvPr/>
        </p:nvCxnSpPr>
        <p:spPr>
          <a:xfrm>
            <a:off x="3608083" y="6328913"/>
            <a:ext cx="444163" cy="0"/>
          </a:xfrm>
          <a:prstGeom prst="line">
            <a:avLst/>
          </a:prstGeom>
          <a:ln w="57150"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39" name="Straight Connector 138"/>
          <p:cNvCxnSpPr/>
          <p:nvPr/>
        </p:nvCxnSpPr>
        <p:spPr>
          <a:xfrm>
            <a:off x="4022656" y="5754509"/>
            <a:ext cx="0" cy="580110"/>
          </a:xfrm>
          <a:prstGeom prst="line">
            <a:avLst/>
          </a:prstGeom>
          <a:ln w="57150"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40" name="Straight Connector 139"/>
          <p:cNvCxnSpPr/>
          <p:nvPr/>
        </p:nvCxnSpPr>
        <p:spPr>
          <a:xfrm>
            <a:off x="3998912" y="5763538"/>
            <a:ext cx="444163" cy="0"/>
          </a:xfrm>
          <a:prstGeom prst="line">
            <a:avLst/>
          </a:prstGeom>
          <a:ln w="57150"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41" name="Straight Connector 140"/>
          <p:cNvCxnSpPr/>
          <p:nvPr/>
        </p:nvCxnSpPr>
        <p:spPr>
          <a:xfrm>
            <a:off x="4411997" y="4825836"/>
            <a:ext cx="0" cy="962070"/>
          </a:xfrm>
          <a:prstGeom prst="line">
            <a:avLst/>
          </a:prstGeom>
          <a:ln w="57150"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48" name="TextBox 147"/>
          <p:cNvSpPr txBox="1"/>
          <p:nvPr/>
        </p:nvSpPr>
        <p:spPr>
          <a:xfrm>
            <a:off x="4586324" y="3204724"/>
            <a:ext cx="4160113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+mj-lt"/>
              </a:rPr>
              <a:t>Ever heard an audiophile complain:</a:t>
            </a:r>
          </a:p>
          <a:p>
            <a:r>
              <a:rPr lang="en-US" sz="1800" dirty="0">
                <a:latin typeface="+mj-lt"/>
              </a:rPr>
              <a:t>CDs/MP3s/Digital music doesn’t sound</a:t>
            </a:r>
          </a:p>
          <a:p>
            <a:r>
              <a:rPr lang="en-US" sz="1800" dirty="0">
                <a:latin typeface="+mj-lt"/>
              </a:rPr>
              <a:t>as “real” or as good old records?</a:t>
            </a:r>
          </a:p>
          <a:p>
            <a:r>
              <a:rPr lang="en-US" sz="1800" dirty="0">
                <a:latin typeface="+mj-lt"/>
              </a:rPr>
              <a:t>	Now you know why!</a:t>
            </a:r>
          </a:p>
        </p:txBody>
      </p:sp>
    </p:spTree>
    <p:extLst>
      <p:ext uri="{BB962C8B-B14F-4D97-AF65-F5344CB8AC3E}">
        <p14:creationId xmlns:p14="http://schemas.microsoft.com/office/powerpoint/2010/main" val="239924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8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ADC – Broken into two parts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69B03B-8166-0F42-B8CE-697A119A2BFC}" type="slidenum">
              <a:rPr lang="en-US" smtClean="0"/>
              <a:pPr/>
              <a:t>29</a:t>
            </a:fld>
            <a:endParaRPr lang="en-US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8225" y="1790700"/>
            <a:ext cx="7067550" cy="226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/>
          <p:cNvSpPr/>
          <p:nvPr/>
        </p:nvSpPr>
        <p:spPr>
          <a:xfrm>
            <a:off x="2767888" y="3591263"/>
            <a:ext cx="232146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dirty="0">
                <a:latin typeface="+mj-lt"/>
              </a:rPr>
              <a:t>Performs sampling</a:t>
            </a:r>
          </a:p>
        </p:txBody>
      </p:sp>
      <p:sp>
        <p:nvSpPr>
          <p:cNvPr id="8" name="Rectangle 7"/>
          <p:cNvSpPr/>
          <p:nvPr/>
        </p:nvSpPr>
        <p:spPr>
          <a:xfrm>
            <a:off x="5490768" y="3607405"/>
            <a:ext cx="267733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dirty="0">
                <a:latin typeface="+mj-lt"/>
              </a:rPr>
              <a:t>Performs quantization</a:t>
            </a:r>
          </a:p>
        </p:txBody>
      </p:sp>
      <p:grpSp>
        <p:nvGrpSpPr>
          <p:cNvPr id="3" name="Group 2"/>
          <p:cNvGrpSpPr/>
          <p:nvPr/>
        </p:nvGrpSpPr>
        <p:grpSpPr>
          <a:xfrm>
            <a:off x="758194" y="3959860"/>
            <a:ext cx="3987769" cy="2292066"/>
            <a:chOff x="-30738" y="2754065"/>
            <a:chExt cx="6463815" cy="3715232"/>
          </a:xfrm>
        </p:grpSpPr>
        <p:grpSp>
          <p:nvGrpSpPr>
            <p:cNvPr id="9" name="Group 8"/>
            <p:cNvGrpSpPr/>
            <p:nvPr/>
          </p:nvGrpSpPr>
          <p:grpSpPr>
            <a:xfrm>
              <a:off x="288036" y="2977244"/>
              <a:ext cx="6145041" cy="3352800"/>
              <a:chOff x="1593364" y="2438400"/>
              <a:chExt cx="7122659" cy="3886200"/>
            </a:xfrm>
          </p:grpSpPr>
          <p:grpSp>
            <p:nvGrpSpPr>
              <p:cNvPr id="10" name="Group 41"/>
              <p:cNvGrpSpPr>
                <a:grpSpLocks/>
              </p:cNvGrpSpPr>
              <p:nvPr/>
            </p:nvGrpSpPr>
            <p:grpSpPr bwMode="auto">
              <a:xfrm>
                <a:off x="1593364" y="2438400"/>
                <a:ext cx="7122659" cy="3810000"/>
                <a:chOff x="6898859" y="2438400"/>
                <a:chExt cx="2663233" cy="1576891"/>
              </a:xfrm>
            </p:grpSpPr>
            <p:sp>
              <p:nvSpPr>
                <p:cNvPr id="13" name="Straight Connector 350"/>
                <p:cNvSpPr>
                  <a:spLocks noChangeShapeType="1"/>
                </p:cNvSpPr>
                <p:nvPr/>
              </p:nvSpPr>
              <p:spPr bwMode="auto">
                <a:xfrm flipH="1">
                  <a:off x="6898859" y="3337669"/>
                  <a:ext cx="1924705" cy="0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 type="arrow" w="med" len="med"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4" name="Straight Connector 349"/>
                <p:cNvSpPr>
                  <a:spLocks noChangeShapeType="1"/>
                </p:cNvSpPr>
                <p:nvPr/>
              </p:nvSpPr>
              <p:spPr bwMode="auto">
                <a:xfrm>
                  <a:off x="7315200" y="2438400"/>
                  <a:ext cx="0" cy="1576891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 type="arrow" w="med" len="med"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5" name="TextBox 11"/>
                <p:cNvSpPr txBox="1">
                  <a:spLocks noChangeArrowheads="1"/>
                </p:cNvSpPr>
                <p:nvPr/>
              </p:nvSpPr>
              <p:spPr bwMode="auto">
                <a:xfrm>
                  <a:off x="8829900" y="3231685"/>
                  <a:ext cx="732192" cy="26325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r>
                    <a:rPr lang="en-US" sz="1600" dirty="0">
                      <a:solidFill>
                        <a:srgbClr val="00B050"/>
                      </a:solidFill>
                      <a:latin typeface="+mj-lt"/>
                      <a:cs typeface="Times New Roman" pitchFamily="18" charset="0"/>
                    </a:rPr>
                    <a:t>time (</a:t>
                  </a:r>
                  <a:r>
                    <a:rPr lang="en-US" sz="1600" dirty="0" err="1">
                      <a:solidFill>
                        <a:srgbClr val="00B050"/>
                      </a:solidFill>
                      <a:latin typeface="+mj-lt"/>
                      <a:cs typeface="Times New Roman" pitchFamily="18" charset="0"/>
                    </a:rPr>
                    <a:t>ms</a:t>
                  </a:r>
                  <a:r>
                    <a:rPr lang="en-US" sz="1600" dirty="0">
                      <a:solidFill>
                        <a:srgbClr val="00B050"/>
                      </a:solidFill>
                      <a:latin typeface="+mj-lt"/>
                      <a:cs typeface="Times New Roman" pitchFamily="18" charset="0"/>
                    </a:rPr>
                    <a:t>)</a:t>
                  </a:r>
                </a:p>
              </p:txBody>
            </p:sp>
          </p:grpSp>
          <p:sp>
            <p:nvSpPr>
              <p:cNvPr id="11" name="Freeform 10"/>
              <p:cNvSpPr/>
              <p:nvPr/>
            </p:nvSpPr>
            <p:spPr>
              <a:xfrm>
                <a:off x="2708645" y="2944073"/>
                <a:ext cx="1842654" cy="1704127"/>
              </a:xfrm>
              <a:custGeom>
                <a:avLst/>
                <a:gdLst>
                  <a:gd name="connsiteX0" fmla="*/ 0 w 1842654"/>
                  <a:gd name="connsiteY0" fmla="*/ 1676418 h 1704127"/>
                  <a:gd name="connsiteX1" fmla="*/ 955964 w 1842654"/>
                  <a:gd name="connsiteY1" fmla="*/ 18 h 1704127"/>
                  <a:gd name="connsiteX2" fmla="*/ 1842654 w 1842654"/>
                  <a:gd name="connsiteY2" fmla="*/ 1704127 h 170412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842654" h="1704127">
                    <a:moveTo>
                      <a:pt x="0" y="1676418"/>
                    </a:moveTo>
                    <a:cubicBezTo>
                      <a:pt x="324427" y="835909"/>
                      <a:pt x="648855" y="-4600"/>
                      <a:pt x="955964" y="18"/>
                    </a:cubicBezTo>
                    <a:cubicBezTo>
                      <a:pt x="1263073" y="4636"/>
                      <a:pt x="1552863" y="854381"/>
                      <a:pt x="1842654" y="1704127"/>
                    </a:cubicBezTo>
                  </a:path>
                </a:pathLst>
              </a:custGeom>
              <a:noFill/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" name="Freeform 11"/>
              <p:cNvSpPr/>
              <p:nvPr/>
            </p:nvSpPr>
            <p:spPr>
              <a:xfrm flipV="1">
                <a:off x="4551300" y="4620473"/>
                <a:ext cx="1842654" cy="1704127"/>
              </a:xfrm>
              <a:custGeom>
                <a:avLst/>
                <a:gdLst>
                  <a:gd name="connsiteX0" fmla="*/ 0 w 1842654"/>
                  <a:gd name="connsiteY0" fmla="*/ 1676418 h 1704127"/>
                  <a:gd name="connsiteX1" fmla="*/ 955964 w 1842654"/>
                  <a:gd name="connsiteY1" fmla="*/ 18 h 1704127"/>
                  <a:gd name="connsiteX2" fmla="*/ 1842654 w 1842654"/>
                  <a:gd name="connsiteY2" fmla="*/ 1704127 h 170412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842654" h="1704127">
                    <a:moveTo>
                      <a:pt x="0" y="1676418"/>
                    </a:moveTo>
                    <a:cubicBezTo>
                      <a:pt x="324427" y="835909"/>
                      <a:pt x="648855" y="-4600"/>
                      <a:pt x="955964" y="18"/>
                    </a:cubicBezTo>
                    <a:cubicBezTo>
                      <a:pt x="1263073" y="4636"/>
                      <a:pt x="1552863" y="854381"/>
                      <a:pt x="1842654" y="1704127"/>
                    </a:cubicBezTo>
                  </a:path>
                </a:pathLst>
              </a:custGeom>
              <a:noFill/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6" name="Rectangle 15"/>
            <p:cNvSpPr/>
            <p:nvPr/>
          </p:nvSpPr>
          <p:spPr>
            <a:xfrm>
              <a:off x="-30738" y="2754065"/>
              <a:ext cx="1268087" cy="49887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400" dirty="0">
                  <a:solidFill>
                    <a:srgbClr val="FF0000"/>
                  </a:solidFill>
                  <a:latin typeface="+mj-lt"/>
                  <a:cs typeface="Times New Roman" pitchFamily="18" charset="0"/>
                </a:rPr>
                <a:t>Voltage</a:t>
              </a:r>
            </a:p>
          </p:txBody>
        </p:sp>
        <p:cxnSp>
          <p:nvCxnSpPr>
            <p:cNvPr id="17" name="Straight Connector 16"/>
            <p:cNvCxnSpPr/>
            <p:nvPr/>
          </p:nvCxnSpPr>
          <p:spPr>
            <a:xfrm>
              <a:off x="2443792" y="4654690"/>
              <a:ext cx="0" cy="380999"/>
            </a:xfrm>
            <a:prstGeom prst="line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2068335" y="4654077"/>
              <a:ext cx="0" cy="380999"/>
            </a:xfrm>
            <a:prstGeom prst="line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>
              <a:off x="2830335" y="4654690"/>
              <a:ext cx="0" cy="380999"/>
            </a:xfrm>
            <a:prstGeom prst="line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>
              <a:off x="1692847" y="4655840"/>
              <a:ext cx="0" cy="380999"/>
            </a:xfrm>
            <a:prstGeom prst="line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>
              <a:off x="4022656" y="4661287"/>
              <a:ext cx="0" cy="380999"/>
            </a:xfrm>
            <a:prstGeom prst="line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/>
          </p:nvCxnSpPr>
          <p:spPr>
            <a:xfrm>
              <a:off x="3635007" y="4660674"/>
              <a:ext cx="0" cy="380999"/>
            </a:xfrm>
            <a:prstGeom prst="line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>
            <a:xfrm>
              <a:off x="4409199" y="4661287"/>
              <a:ext cx="0" cy="380999"/>
            </a:xfrm>
            <a:prstGeom prst="line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4" name="Straight Connector 23"/>
            <p:cNvCxnSpPr/>
            <p:nvPr/>
          </p:nvCxnSpPr>
          <p:spPr>
            <a:xfrm>
              <a:off x="3241231" y="4662437"/>
              <a:ext cx="0" cy="380999"/>
            </a:xfrm>
            <a:prstGeom prst="line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25" name="TextBox 24"/>
            <p:cNvSpPr txBox="1"/>
            <p:nvPr/>
          </p:nvSpPr>
          <p:spPr>
            <a:xfrm>
              <a:off x="1531964" y="4987643"/>
              <a:ext cx="483809" cy="5487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>
                  <a:solidFill>
                    <a:srgbClr val="00B050"/>
                  </a:solidFill>
                  <a:latin typeface="+mj-lt"/>
                </a:rPr>
                <a:t>1</a:t>
              </a:r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1909989" y="4985669"/>
              <a:ext cx="483809" cy="5487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>
                  <a:solidFill>
                    <a:srgbClr val="00B050"/>
                  </a:solidFill>
                  <a:latin typeface="+mj-lt"/>
                </a:rPr>
                <a:t>2</a:t>
              </a:r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2280126" y="4985429"/>
              <a:ext cx="483809" cy="5487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>
                  <a:solidFill>
                    <a:srgbClr val="00B050"/>
                  </a:solidFill>
                  <a:latin typeface="+mj-lt"/>
                </a:rPr>
                <a:t>3</a:t>
              </a:r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2658149" y="4983454"/>
              <a:ext cx="483809" cy="5487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>
                  <a:solidFill>
                    <a:srgbClr val="00B050"/>
                  </a:solidFill>
                  <a:latin typeface="+mj-lt"/>
                </a:rPr>
                <a:t>4</a:t>
              </a:r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3082004" y="4986665"/>
              <a:ext cx="483809" cy="5487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>
                  <a:solidFill>
                    <a:srgbClr val="00B050"/>
                  </a:solidFill>
                  <a:latin typeface="+mj-lt"/>
                </a:rPr>
                <a:t>5</a:t>
              </a:r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3460030" y="4984690"/>
              <a:ext cx="483809" cy="5487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>
                  <a:solidFill>
                    <a:srgbClr val="00B050"/>
                  </a:solidFill>
                  <a:latin typeface="+mj-lt"/>
                </a:rPr>
                <a:t>6</a:t>
              </a:r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3830165" y="4984451"/>
              <a:ext cx="483809" cy="5487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>
                  <a:solidFill>
                    <a:srgbClr val="00B050"/>
                  </a:solidFill>
                  <a:latin typeface="+mj-lt"/>
                </a:rPr>
                <a:t>7</a:t>
              </a:r>
            </a:p>
          </p:txBody>
        </p:sp>
        <p:sp>
          <p:nvSpPr>
            <p:cNvPr id="32" name="TextBox 31"/>
            <p:cNvSpPr txBox="1"/>
            <p:nvPr/>
          </p:nvSpPr>
          <p:spPr>
            <a:xfrm>
              <a:off x="4258990" y="4982475"/>
              <a:ext cx="483809" cy="5487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>
                  <a:solidFill>
                    <a:srgbClr val="00B050"/>
                  </a:solidFill>
                  <a:latin typeface="+mj-lt"/>
                </a:rPr>
                <a:t>8</a:t>
              </a:r>
            </a:p>
          </p:txBody>
        </p:sp>
        <p:cxnSp>
          <p:nvCxnSpPr>
            <p:cNvPr id="33" name="Straight Connector 32"/>
            <p:cNvCxnSpPr/>
            <p:nvPr/>
          </p:nvCxnSpPr>
          <p:spPr>
            <a:xfrm rot="5400000">
              <a:off x="1240118" y="6095311"/>
              <a:ext cx="0" cy="380999"/>
            </a:xfrm>
            <a:prstGeom prst="line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34" name="TextBox 33"/>
            <p:cNvSpPr txBox="1"/>
            <p:nvPr/>
          </p:nvSpPr>
          <p:spPr>
            <a:xfrm>
              <a:off x="711708" y="3218453"/>
              <a:ext cx="298480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>
                  <a:solidFill>
                    <a:srgbClr val="FF0000"/>
                  </a:solidFill>
                  <a:latin typeface="+mj-lt"/>
                </a:rPr>
                <a:t>3</a:t>
              </a:r>
            </a:p>
          </p:txBody>
        </p:sp>
        <p:sp>
          <p:nvSpPr>
            <p:cNvPr id="35" name="TextBox 34"/>
            <p:cNvSpPr txBox="1"/>
            <p:nvPr/>
          </p:nvSpPr>
          <p:spPr>
            <a:xfrm>
              <a:off x="616406" y="6130743"/>
              <a:ext cx="367408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>
                  <a:solidFill>
                    <a:srgbClr val="FF0000"/>
                  </a:solidFill>
                  <a:latin typeface="+mj-lt"/>
                </a:rPr>
                <a:t>-3</a:t>
              </a:r>
            </a:p>
          </p:txBody>
        </p:sp>
        <p:cxnSp>
          <p:nvCxnSpPr>
            <p:cNvPr id="36" name="Straight Connector 35"/>
            <p:cNvCxnSpPr/>
            <p:nvPr/>
          </p:nvCxnSpPr>
          <p:spPr>
            <a:xfrm rot="5400000">
              <a:off x="1240965" y="3231578"/>
              <a:ext cx="0" cy="380999"/>
            </a:xfrm>
            <a:prstGeom prst="line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37" name="Oval 36"/>
            <p:cNvSpPr/>
            <p:nvPr/>
          </p:nvSpPr>
          <p:spPr>
            <a:xfrm>
              <a:off x="1639408" y="3761715"/>
              <a:ext cx="106878" cy="106878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38" name="Oval 37"/>
            <p:cNvSpPr/>
            <p:nvPr/>
          </p:nvSpPr>
          <p:spPr>
            <a:xfrm>
              <a:off x="2014896" y="3363672"/>
              <a:ext cx="106878" cy="106878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39" name="Oval 38"/>
            <p:cNvSpPr/>
            <p:nvPr/>
          </p:nvSpPr>
          <p:spPr>
            <a:xfrm>
              <a:off x="2401652" y="3766869"/>
              <a:ext cx="106878" cy="106878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40" name="Oval 39"/>
            <p:cNvSpPr/>
            <p:nvPr/>
          </p:nvSpPr>
          <p:spPr>
            <a:xfrm>
              <a:off x="2786542" y="4796218"/>
              <a:ext cx="106878" cy="106878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41" name="Oval 40"/>
            <p:cNvSpPr/>
            <p:nvPr/>
          </p:nvSpPr>
          <p:spPr>
            <a:xfrm>
              <a:off x="3192232" y="5827456"/>
              <a:ext cx="106878" cy="106878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42" name="Oval 41"/>
            <p:cNvSpPr/>
            <p:nvPr/>
          </p:nvSpPr>
          <p:spPr>
            <a:xfrm>
              <a:off x="3581568" y="6276605"/>
              <a:ext cx="106878" cy="106878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43" name="Oval 42"/>
            <p:cNvSpPr/>
            <p:nvPr/>
          </p:nvSpPr>
          <p:spPr>
            <a:xfrm>
              <a:off x="3976900" y="5835026"/>
              <a:ext cx="106878" cy="106878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44" name="Oval 43"/>
            <p:cNvSpPr/>
            <p:nvPr/>
          </p:nvSpPr>
          <p:spPr>
            <a:xfrm>
              <a:off x="4355760" y="4806378"/>
              <a:ext cx="106878" cy="106878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45" name="Oval 44"/>
            <p:cNvSpPr/>
            <p:nvPr/>
          </p:nvSpPr>
          <p:spPr>
            <a:xfrm>
              <a:off x="1195245" y="4797734"/>
              <a:ext cx="106878" cy="106878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grpSp>
        <p:nvGrpSpPr>
          <p:cNvPr id="7" name="Group 6"/>
          <p:cNvGrpSpPr/>
          <p:nvPr/>
        </p:nvGrpSpPr>
        <p:grpSpPr>
          <a:xfrm>
            <a:off x="4975333" y="3929893"/>
            <a:ext cx="4079833" cy="2532646"/>
            <a:chOff x="-14331" y="2835710"/>
            <a:chExt cx="5800245" cy="3600629"/>
          </a:xfrm>
        </p:grpSpPr>
        <p:grpSp>
          <p:nvGrpSpPr>
            <p:cNvPr id="46" name="Group 41"/>
            <p:cNvGrpSpPr>
              <a:grpSpLocks/>
            </p:cNvGrpSpPr>
            <p:nvPr/>
          </p:nvGrpSpPr>
          <p:grpSpPr bwMode="auto">
            <a:xfrm>
              <a:off x="288033" y="2977244"/>
              <a:ext cx="5497881" cy="3406239"/>
              <a:chOff x="6898859" y="2438400"/>
              <a:chExt cx="2382757" cy="1634065"/>
            </a:xfrm>
          </p:grpSpPr>
          <p:sp>
            <p:nvSpPr>
              <p:cNvPr id="47" name="Straight Connector 350"/>
              <p:cNvSpPr>
                <a:spLocks noChangeShapeType="1"/>
              </p:cNvSpPr>
              <p:nvPr/>
            </p:nvSpPr>
            <p:spPr bwMode="auto">
              <a:xfrm flipH="1">
                <a:off x="6898859" y="3337669"/>
                <a:ext cx="1924705" cy="0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 type="arrow" w="med" len="med"/>
                <a:tailE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48" name="Straight Connector 349"/>
              <p:cNvSpPr>
                <a:spLocks noChangeShapeType="1"/>
              </p:cNvSpPr>
              <p:nvPr/>
            </p:nvSpPr>
            <p:spPr bwMode="auto">
              <a:xfrm>
                <a:off x="7315200" y="2438400"/>
                <a:ext cx="0" cy="1634065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 type="arrow" w="med" len="med"/>
                <a:tailE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49" name="TextBox 11"/>
              <p:cNvSpPr txBox="1">
                <a:spLocks noChangeArrowheads="1"/>
              </p:cNvSpPr>
              <p:nvPr/>
            </p:nvSpPr>
            <p:spPr bwMode="auto">
              <a:xfrm>
                <a:off x="8829900" y="3231685"/>
                <a:ext cx="451716" cy="16241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sz="1600" dirty="0">
                    <a:solidFill>
                      <a:srgbClr val="00B050"/>
                    </a:solidFill>
                    <a:latin typeface="+mj-lt"/>
                    <a:cs typeface="Times New Roman" pitchFamily="18" charset="0"/>
                  </a:rPr>
                  <a:t>time (</a:t>
                </a:r>
                <a:r>
                  <a:rPr lang="en-US" sz="1600" dirty="0" err="1">
                    <a:solidFill>
                      <a:srgbClr val="00B050"/>
                    </a:solidFill>
                    <a:latin typeface="+mj-lt"/>
                    <a:cs typeface="Times New Roman" pitchFamily="18" charset="0"/>
                  </a:rPr>
                  <a:t>ms</a:t>
                </a:r>
                <a:r>
                  <a:rPr lang="en-US" sz="1600" dirty="0">
                    <a:solidFill>
                      <a:srgbClr val="00B050"/>
                    </a:solidFill>
                    <a:latin typeface="+mj-lt"/>
                    <a:cs typeface="Times New Roman" pitchFamily="18" charset="0"/>
                  </a:rPr>
                  <a:t>)</a:t>
                </a:r>
              </a:p>
            </p:txBody>
          </p:sp>
        </p:grpSp>
        <p:sp>
          <p:nvSpPr>
            <p:cNvPr id="50" name="Rectangle 49"/>
            <p:cNvSpPr/>
            <p:nvPr/>
          </p:nvSpPr>
          <p:spPr>
            <a:xfrm>
              <a:off x="232992" y="2835710"/>
              <a:ext cx="867417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600" dirty="0">
                  <a:solidFill>
                    <a:srgbClr val="FF0000"/>
                  </a:solidFill>
                  <a:latin typeface="+mj-lt"/>
                  <a:cs typeface="Times New Roman" pitchFamily="18" charset="0"/>
                </a:rPr>
                <a:t>Voltage</a:t>
              </a:r>
            </a:p>
          </p:txBody>
        </p:sp>
        <p:cxnSp>
          <p:nvCxnSpPr>
            <p:cNvPr id="51" name="Straight Connector 50"/>
            <p:cNvCxnSpPr/>
            <p:nvPr/>
          </p:nvCxnSpPr>
          <p:spPr>
            <a:xfrm>
              <a:off x="2830335" y="4654690"/>
              <a:ext cx="0" cy="380999"/>
            </a:xfrm>
            <a:prstGeom prst="line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52" name="Straight Connector 51"/>
            <p:cNvCxnSpPr/>
            <p:nvPr/>
          </p:nvCxnSpPr>
          <p:spPr>
            <a:xfrm>
              <a:off x="4409199" y="4661287"/>
              <a:ext cx="0" cy="380999"/>
            </a:xfrm>
            <a:prstGeom prst="line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53" name="TextBox 52"/>
            <p:cNvSpPr txBox="1"/>
            <p:nvPr/>
          </p:nvSpPr>
          <p:spPr>
            <a:xfrm>
              <a:off x="1531964" y="4987643"/>
              <a:ext cx="298480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>
                  <a:solidFill>
                    <a:srgbClr val="00B050"/>
                  </a:solidFill>
                  <a:latin typeface="+mj-lt"/>
                </a:rPr>
                <a:t>1</a:t>
              </a:r>
            </a:p>
          </p:txBody>
        </p:sp>
        <p:sp>
          <p:nvSpPr>
            <p:cNvPr id="54" name="TextBox 53"/>
            <p:cNvSpPr txBox="1"/>
            <p:nvPr/>
          </p:nvSpPr>
          <p:spPr>
            <a:xfrm>
              <a:off x="1909989" y="4985668"/>
              <a:ext cx="298480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>
                  <a:solidFill>
                    <a:srgbClr val="00B050"/>
                  </a:solidFill>
                  <a:latin typeface="+mj-lt"/>
                </a:rPr>
                <a:t>2</a:t>
              </a:r>
            </a:p>
          </p:txBody>
        </p:sp>
        <p:sp>
          <p:nvSpPr>
            <p:cNvPr id="55" name="TextBox 54"/>
            <p:cNvSpPr txBox="1"/>
            <p:nvPr/>
          </p:nvSpPr>
          <p:spPr>
            <a:xfrm>
              <a:off x="2280125" y="4985429"/>
              <a:ext cx="298480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>
                  <a:solidFill>
                    <a:srgbClr val="00B050"/>
                  </a:solidFill>
                  <a:latin typeface="+mj-lt"/>
                </a:rPr>
                <a:t>3</a:t>
              </a:r>
            </a:p>
          </p:txBody>
        </p:sp>
        <p:sp>
          <p:nvSpPr>
            <p:cNvPr id="56" name="TextBox 55"/>
            <p:cNvSpPr txBox="1"/>
            <p:nvPr/>
          </p:nvSpPr>
          <p:spPr>
            <a:xfrm>
              <a:off x="2658150" y="4983454"/>
              <a:ext cx="298480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>
                  <a:solidFill>
                    <a:srgbClr val="00B050"/>
                  </a:solidFill>
                  <a:latin typeface="+mj-lt"/>
                </a:rPr>
                <a:t>4</a:t>
              </a:r>
            </a:p>
          </p:txBody>
        </p:sp>
        <p:sp>
          <p:nvSpPr>
            <p:cNvPr id="57" name="TextBox 56"/>
            <p:cNvSpPr txBox="1"/>
            <p:nvPr/>
          </p:nvSpPr>
          <p:spPr>
            <a:xfrm>
              <a:off x="3082004" y="4986665"/>
              <a:ext cx="298480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>
                  <a:solidFill>
                    <a:srgbClr val="00B050"/>
                  </a:solidFill>
                  <a:latin typeface="+mj-lt"/>
                </a:rPr>
                <a:t>5</a:t>
              </a:r>
            </a:p>
          </p:txBody>
        </p:sp>
        <p:sp>
          <p:nvSpPr>
            <p:cNvPr id="58" name="TextBox 57"/>
            <p:cNvSpPr txBox="1"/>
            <p:nvPr/>
          </p:nvSpPr>
          <p:spPr>
            <a:xfrm>
              <a:off x="3460029" y="4984690"/>
              <a:ext cx="298480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>
                  <a:solidFill>
                    <a:srgbClr val="00B050"/>
                  </a:solidFill>
                  <a:latin typeface="+mj-lt"/>
                </a:rPr>
                <a:t>6</a:t>
              </a:r>
            </a:p>
          </p:txBody>
        </p:sp>
        <p:sp>
          <p:nvSpPr>
            <p:cNvPr id="59" name="TextBox 58"/>
            <p:cNvSpPr txBox="1"/>
            <p:nvPr/>
          </p:nvSpPr>
          <p:spPr>
            <a:xfrm>
              <a:off x="3830165" y="4984451"/>
              <a:ext cx="298480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>
                  <a:solidFill>
                    <a:srgbClr val="00B050"/>
                  </a:solidFill>
                  <a:latin typeface="+mj-lt"/>
                </a:rPr>
                <a:t>7</a:t>
              </a:r>
            </a:p>
          </p:txBody>
        </p:sp>
        <p:sp>
          <p:nvSpPr>
            <p:cNvPr id="60" name="TextBox 59"/>
            <p:cNvSpPr txBox="1"/>
            <p:nvPr/>
          </p:nvSpPr>
          <p:spPr>
            <a:xfrm>
              <a:off x="4258990" y="4982476"/>
              <a:ext cx="298480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>
                  <a:solidFill>
                    <a:srgbClr val="00B050"/>
                  </a:solidFill>
                  <a:latin typeface="+mj-lt"/>
                </a:rPr>
                <a:t>8</a:t>
              </a:r>
            </a:p>
          </p:txBody>
        </p:sp>
        <p:cxnSp>
          <p:nvCxnSpPr>
            <p:cNvPr id="61" name="Straight Connector 60"/>
            <p:cNvCxnSpPr/>
            <p:nvPr/>
          </p:nvCxnSpPr>
          <p:spPr>
            <a:xfrm rot="5400000">
              <a:off x="1240965" y="3719258"/>
              <a:ext cx="0" cy="380999"/>
            </a:xfrm>
            <a:prstGeom prst="line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62" name="Straight Connector 61"/>
            <p:cNvCxnSpPr/>
            <p:nvPr/>
          </p:nvCxnSpPr>
          <p:spPr>
            <a:xfrm rot="5400000">
              <a:off x="1240965" y="4186618"/>
              <a:ext cx="0" cy="380999"/>
            </a:xfrm>
            <a:prstGeom prst="line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63" name="Straight Connector 62"/>
            <p:cNvCxnSpPr/>
            <p:nvPr/>
          </p:nvCxnSpPr>
          <p:spPr>
            <a:xfrm rot="5400000">
              <a:off x="1240118" y="5160591"/>
              <a:ext cx="0" cy="380999"/>
            </a:xfrm>
            <a:prstGeom prst="line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64" name="Straight Connector 63"/>
            <p:cNvCxnSpPr/>
            <p:nvPr/>
          </p:nvCxnSpPr>
          <p:spPr>
            <a:xfrm rot="5400000">
              <a:off x="1240118" y="5602486"/>
              <a:ext cx="0" cy="380999"/>
            </a:xfrm>
            <a:prstGeom prst="line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65" name="Straight Connector 64"/>
            <p:cNvCxnSpPr/>
            <p:nvPr/>
          </p:nvCxnSpPr>
          <p:spPr>
            <a:xfrm rot="5400000">
              <a:off x="1240118" y="6095311"/>
              <a:ext cx="0" cy="380999"/>
            </a:xfrm>
            <a:prstGeom prst="line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66" name="TextBox 65"/>
            <p:cNvSpPr txBox="1"/>
            <p:nvPr/>
          </p:nvSpPr>
          <p:spPr>
            <a:xfrm>
              <a:off x="711708" y="3218453"/>
              <a:ext cx="269626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>
                  <a:solidFill>
                    <a:srgbClr val="FF0000"/>
                  </a:solidFill>
                  <a:latin typeface="+mj-lt"/>
                </a:rPr>
                <a:t>3</a:t>
              </a:r>
            </a:p>
          </p:txBody>
        </p:sp>
        <p:sp>
          <p:nvSpPr>
            <p:cNvPr id="67" name="TextBox 66"/>
            <p:cNvSpPr txBox="1"/>
            <p:nvPr/>
          </p:nvSpPr>
          <p:spPr>
            <a:xfrm>
              <a:off x="711708" y="3736613"/>
              <a:ext cx="269626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>
                  <a:solidFill>
                    <a:srgbClr val="FF0000"/>
                  </a:solidFill>
                  <a:latin typeface="+mj-lt"/>
                </a:rPr>
                <a:t>2</a:t>
              </a:r>
            </a:p>
          </p:txBody>
        </p:sp>
        <p:sp>
          <p:nvSpPr>
            <p:cNvPr id="68" name="TextBox 67"/>
            <p:cNvSpPr txBox="1"/>
            <p:nvPr/>
          </p:nvSpPr>
          <p:spPr>
            <a:xfrm>
              <a:off x="711708" y="4193813"/>
              <a:ext cx="269626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>
                  <a:solidFill>
                    <a:srgbClr val="FF0000"/>
                  </a:solidFill>
                  <a:latin typeface="+mj-lt"/>
                </a:rPr>
                <a:t>1</a:t>
              </a:r>
            </a:p>
          </p:txBody>
        </p:sp>
        <p:sp>
          <p:nvSpPr>
            <p:cNvPr id="69" name="TextBox 68"/>
            <p:cNvSpPr txBox="1"/>
            <p:nvPr/>
          </p:nvSpPr>
          <p:spPr>
            <a:xfrm>
              <a:off x="721868" y="4701813"/>
              <a:ext cx="269626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>
                  <a:solidFill>
                    <a:srgbClr val="FF0000"/>
                  </a:solidFill>
                  <a:latin typeface="+mj-lt"/>
                </a:rPr>
                <a:t>0</a:t>
              </a:r>
            </a:p>
          </p:txBody>
        </p:sp>
        <p:sp>
          <p:nvSpPr>
            <p:cNvPr id="70" name="TextBox 69"/>
            <p:cNvSpPr txBox="1"/>
            <p:nvPr/>
          </p:nvSpPr>
          <p:spPr>
            <a:xfrm>
              <a:off x="616406" y="5185863"/>
              <a:ext cx="320922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>
                  <a:solidFill>
                    <a:srgbClr val="FF0000"/>
                  </a:solidFill>
                  <a:latin typeface="+mj-lt"/>
                </a:rPr>
                <a:t>-1</a:t>
              </a:r>
            </a:p>
          </p:txBody>
        </p:sp>
        <p:sp>
          <p:nvSpPr>
            <p:cNvPr id="71" name="TextBox 70"/>
            <p:cNvSpPr txBox="1"/>
            <p:nvPr/>
          </p:nvSpPr>
          <p:spPr>
            <a:xfrm>
              <a:off x="616406" y="5637918"/>
              <a:ext cx="320922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>
                  <a:solidFill>
                    <a:srgbClr val="FF0000"/>
                  </a:solidFill>
                  <a:latin typeface="+mj-lt"/>
                </a:rPr>
                <a:t>-2</a:t>
              </a:r>
            </a:p>
          </p:txBody>
        </p:sp>
        <p:sp>
          <p:nvSpPr>
            <p:cNvPr id="72" name="TextBox 71"/>
            <p:cNvSpPr txBox="1"/>
            <p:nvPr/>
          </p:nvSpPr>
          <p:spPr>
            <a:xfrm>
              <a:off x="616406" y="6130743"/>
              <a:ext cx="320922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>
                  <a:solidFill>
                    <a:srgbClr val="FF0000"/>
                  </a:solidFill>
                  <a:latin typeface="+mj-lt"/>
                </a:rPr>
                <a:t>-3</a:t>
              </a:r>
            </a:p>
          </p:txBody>
        </p:sp>
        <p:cxnSp>
          <p:nvCxnSpPr>
            <p:cNvPr id="73" name="Straight Connector 72"/>
            <p:cNvCxnSpPr/>
            <p:nvPr/>
          </p:nvCxnSpPr>
          <p:spPr>
            <a:xfrm>
              <a:off x="2443792" y="4654690"/>
              <a:ext cx="0" cy="380999"/>
            </a:xfrm>
            <a:prstGeom prst="line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74" name="Straight Connector 73"/>
            <p:cNvCxnSpPr/>
            <p:nvPr/>
          </p:nvCxnSpPr>
          <p:spPr>
            <a:xfrm>
              <a:off x="2068335" y="4654077"/>
              <a:ext cx="0" cy="380999"/>
            </a:xfrm>
            <a:prstGeom prst="line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75" name="Straight Connector 74"/>
            <p:cNvCxnSpPr/>
            <p:nvPr/>
          </p:nvCxnSpPr>
          <p:spPr>
            <a:xfrm>
              <a:off x="1692847" y="4655840"/>
              <a:ext cx="0" cy="380999"/>
            </a:xfrm>
            <a:prstGeom prst="line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76" name="Straight Connector 75"/>
            <p:cNvCxnSpPr/>
            <p:nvPr/>
          </p:nvCxnSpPr>
          <p:spPr>
            <a:xfrm rot="5400000">
              <a:off x="1240965" y="3231578"/>
              <a:ext cx="0" cy="380999"/>
            </a:xfrm>
            <a:prstGeom prst="line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77" name="Straight Connector 76"/>
            <p:cNvCxnSpPr/>
            <p:nvPr/>
          </p:nvCxnSpPr>
          <p:spPr>
            <a:xfrm>
              <a:off x="4022656" y="4661287"/>
              <a:ext cx="0" cy="380999"/>
            </a:xfrm>
            <a:prstGeom prst="line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78" name="Straight Connector 77"/>
            <p:cNvCxnSpPr/>
            <p:nvPr/>
          </p:nvCxnSpPr>
          <p:spPr>
            <a:xfrm>
              <a:off x="3635007" y="4660674"/>
              <a:ext cx="0" cy="380999"/>
            </a:xfrm>
            <a:prstGeom prst="line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79" name="Straight Connector 78"/>
            <p:cNvCxnSpPr/>
            <p:nvPr/>
          </p:nvCxnSpPr>
          <p:spPr>
            <a:xfrm>
              <a:off x="3241231" y="4662437"/>
              <a:ext cx="0" cy="380999"/>
            </a:xfrm>
            <a:prstGeom prst="line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80" name="Rectangle 79"/>
            <p:cNvSpPr/>
            <p:nvPr/>
          </p:nvSpPr>
          <p:spPr>
            <a:xfrm>
              <a:off x="43972" y="6128562"/>
              <a:ext cx="482824" cy="3077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400" dirty="0">
                  <a:solidFill>
                    <a:srgbClr val="FF0000"/>
                  </a:solidFill>
                  <a:latin typeface="+mj-lt"/>
                </a:rPr>
                <a:t>000</a:t>
              </a:r>
              <a:endParaRPr lang="en-US" sz="1400" dirty="0">
                <a:latin typeface="+mj-lt"/>
              </a:endParaRPr>
            </a:p>
          </p:txBody>
        </p:sp>
        <p:sp>
          <p:nvSpPr>
            <p:cNvPr id="81" name="Rectangle 80"/>
            <p:cNvSpPr/>
            <p:nvPr/>
          </p:nvSpPr>
          <p:spPr>
            <a:xfrm>
              <a:off x="23269" y="5639318"/>
              <a:ext cx="482824" cy="3077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400" dirty="0">
                  <a:solidFill>
                    <a:srgbClr val="FF0000"/>
                  </a:solidFill>
                  <a:latin typeface="+mj-lt"/>
                </a:rPr>
                <a:t>001</a:t>
              </a:r>
              <a:endParaRPr lang="en-US" sz="1400" dirty="0">
                <a:latin typeface="+mj-lt"/>
              </a:endParaRPr>
            </a:p>
          </p:txBody>
        </p:sp>
        <p:sp>
          <p:nvSpPr>
            <p:cNvPr id="82" name="Rectangle 81"/>
            <p:cNvSpPr/>
            <p:nvPr/>
          </p:nvSpPr>
          <p:spPr>
            <a:xfrm>
              <a:off x="21294" y="5174218"/>
              <a:ext cx="482824" cy="3077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400" dirty="0">
                  <a:solidFill>
                    <a:srgbClr val="FF0000"/>
                  </a:solidFill>
                  <a:latin typeface="+mj-lt"/>
                </a:rPr>
                <a:t>010</a:t>
              </a:r>
              <a:endParaRPr lang="en-US" sz="1400" dirty="0">
                <a:latin typeface="+mj-lt"/>
              </a:endParaRPr>
            </a:p>
          </p:txBody>
        </p:sp>
        <p:sp>
          <p:nvSpPr>
            <p:cNvPr id="83" name="Rectangle 82"/>
            <p:cNvSpPr/>
            <p:nvPr/>
          </p:nvSpPr>
          <p:spPr>
            <a:xfrm>
              <a:off x="31194" y="4661618"/>
              <a:ext cx="469487" cy="3077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400" dirty="0">
                  <a:solidFill>
                    <a:srgbClr val="FF0000"/>
                  </a:solidFill>
                  <a:latin typeface="+mj-lt"/>
                </a:rPr>
                <a:t>011</a:t>
              </a:r>
              <a:endParaRPr lang="en-US" sz="1400" dirty="0">
                <a:latin typeface="+mj-lt"/>
              </a:endParaRPr>
            </a:p>
          </p:txBody>
        </p:sp>
        <p:sp>
          <p:nvSpPr>
            <p:cNvPr id="84" name="Rectangle 83"/>
            <p:cNvSpPr/>
            <p:nvPr/>
          </p:nvSpPr>
          <p:spPr>
            <a:xfrm>
              <a:off x="5469" y="4172768"/>
              <a:ext cx="482824" cy="3077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400">
                  <a:solidFill>
                    <a:srgbClr val="FF0000"/>
                  </a:solidFill>
                  <a:latin typeface="+mj-lt"/>
                </a:rPr>
                <a:t>100</a:t>
              </a:r>
              <a:endParaRPr lang="en-US" sz="1400" dirty="0">
                <a:latin typeface="+mj-lt"/>
              </a:endParaRPr>
            </a:p>
          </p:txBody>
        </p:sp>
        <p:sp>
          <p:nvSpPr>
            <p:cNvPr id="85" name="Rectangle 84"/>
            <p:cNvSpPr/>
            <p:nvPr/>
          </p:nvSpPr>
          <p:spPr>
            <a:xfrm>
              <a:off x="-179" y="3682085"/>
              <a:ext cx="482824" cy="3077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400" dirty="0">
                  <a:solidFill>
                    <a:srgbClr val="FF0000"/>
                  </a:solidFill>
                  <a:latin typeface="+mj-lt"/>
                </a:rPr>
                <a:t>101</a:t>
              </a:r>
              <a:endParaRPr lang="en-US" sz="1400" dirty="0">
                <a:latin typeface="+mj-lt"/>
              </a:endParaRPr>
            </a:p>
          </p:txBody>
        </p:sp>
        <p:sp>
          <p:nvSpPr>
            <p:cNvPr id="86" name="Rectangle 85"/>
            <p:cNvSpPr/>
            <p:nvPr/>
          </p:nvSpPr>
          <p:spPr>
            <a:xfrm>
              <a:off x="-14331" y="3204724"/>
              <a:ext cx="469487" cy="3077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400" dirty="0">
                  <a:solidFill>
                    <a:srgbClr val="FF0000"/>
                  </a:solidFill>
                  <a:latin typeface="+mj-lt"/>
                </a:rPr>
                <a:t>110</a:t>
              </a:r>
              <a:endParaRPr lang="en-US" sz="1400" dirty="0">
                <a:latin typeface="+mj-lt"/>
              </a:endParaRPr>
            </a:p>
          </p:txBody>
        </p:sp>
        <p:cxnSp>
          <p:nvCxnSpPr>
            <p:cNvPr id="87" name="Straight Connector 86"/>
            <p:cNvCxnSpPr/>
            <p:nvPr/>
          </p:nvCxnSpPr>
          <p:spPr>
            <a:xfrm>
              <a:off x="1248684" y="4850785"/>
              <a:ext cx="444163" cy="0"/>
            </a:xfrm>
            <a:prstGeom prst="line">
              <a:avLst/>
            </a:prstGeom>
            <a:ln w="57150">
              <a:solidFill>
                <a:srgbClr val="FF0000"/>
              </a:solidFill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88" name="Straight Connector 87"/>
            <p:cNvCxnSpPr/>
            <p:nvPr/>
          </p:nvCxnSpPr>
          <p:spPr>
            <a:xfrm>
              <a:off x="1692847" y="3905890"/>
              <a:ext cx="4" cy="969010"/>
            </a:xfrm>
            <a:prstGeom prst="line">
              <a:avLst/>
            </a:prstGeom>
            <a:ln w="57150">
              <a:solidFill>
                <a:srgbClr val="FF0000"/>
              </a:solidFill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89" name="Straight Connector 88"/>
            <p:cNvCxnSpPr/>
            <p:nvPr/>
          </p:nvCxnSpPr>
          <p:spPr>
            <a:xfrm>
              <a:off x="1666181" y="3909758"/>
              <a:ext cx="402154" cy="0"/>
            </a:xfrm>
            <a:prstGeom prst="line">
              <a:avLst/>
            </a:prstGeom>
            <a:ln w="57150">
              <a:solidFill>
                <a:srgbClr val="FF0000"/>
              </a:solidFill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90" name="Straight Connector 89"/>
            <p:cNvCxnSpPr/>
            <p:nvPr/>
          </p:nvCxnSpPr>
          <p:spPr>
            <a:xfrm>
              <a:off x="2830335" y="3871653"/>
              <a:ext cx="2282" cy="1010227"/>
            </a:xfrm>
            <a:prstGeom prst="line">
              <a:avLst/>
            </a:prstGeom>
            <a:ln w="57150">
              <a:solidFill>
                <a:srgbClr val="FF0000"/>
              </a:solidFill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91" name="Straight Connector 90"/>
            <p:cNvCxnSpPr/>
            <p:nvPr/>
          </p:nvCxnSpPr>
          <p:spPr>
            <a:xfrm>
              <a:off x="2037697" y="3435476"/>
              <a:ext cx="402154" cy="0"/>
            </a:xfrm>
            <a:prstGeom prst="line">
              <a:avLst/>
            </a:prstGeom>
            <a:ln w="57150">
              <a:solidFill>
                <a:srgbClr val="FF0000"/>
              </a:solidFill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92" name="Straight Connector 91"/>
            <p:cNvCxnSpPr/>
            <p:nvPr/>
          </p:nvCxnSpPr>
          <p:spPr>
            <a:xfrm>
              <a:off x="2045932" y="3429000"/>
              <a:ext cx="0" cy="490913"/>
            </a:xfrm>
            <a:prstGeom prst="line">
              <a:avLst/>
            </a:prstGeom>
            <a:ln w="57150">
              <a:solidFill>
                <a:srgbClr val="FF0000"/>
              </a:solidFill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93" name="Straight Connector 92"/>
            <p:cNvCxnSpPr/>
            <p:nvPr/>
          </p:nvCxnSpPr>
          <p:spPr>
            <a:xfrm>
              <a:off x="2455091" y="3408680"/>
              <a:ext cx="0" cy="483293"/>
            </a:xfrm>
            <a:prstGeom prst="line">
              <a:avLst/>
            </a:prstGeom>
            <a:ln w="57150">
              <a:solidFill>
                <a:srgbClr val="FF0000"/>
              </a:solidFill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94" name="Straight Connector 93"/>
            <p:cNvCxnSpPr/>
            <p:nvPr/>
          </p:nvCxnSpPr>
          <p:spPr>
            <a:xfrm>
              <a:off x="2428552" y="3895211"/>
              <a:ext cx="411429" cy="0"/>
            </a:xfrm>
            <a:prstGeom prst="line">
              <a:avLst/>
            </a:prstGeom>
            <a:ln w="57150">
              <a:solidFill>
                <a:srgbClr val="FF0000"/>
              </a:solidFill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95" name="Straight Connector 94"/>
            <p:cNvCxnSpPr/>
            <p:nvPr/>
          </p:nvCxnSpPr>
          <p:spPr>
            <a:xfrm>
              <a:off x="2811768" y="4845189"/>
              <a:ext cx="444163" cy="0"/>
            </a:xfrm>
            <a:prstGeom prst="line">
              <a:avLst/>
            </a:prstGeom>
            <a:ln w="57150">
              <a:solidFill>
                <a:srgbClr val="FF0000"/>
              </a:solidFill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96" name="Straight Connector 95"/>
            <p:cNvCxnSpPr/>
            <p:nvPr/>
          </p:nvCxnSpPr>
          <p:spPr>
            <a:xfrm>
              <a:off x="3241227" y="4822159"/>
              <a:ext cx="4" cy="969010"/>
            </a:xfrm>
            <a:prstGeom prst="line">
              <a:avLst/>
            </a:prstGeom>
            <a:ln w="57150">
              <a:solidFill>
                <a:srgbClr val="FF0000"/>
              </a:solidFill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97" name="Straight Connector 96"/>
            <p:cNvCxnSpPr/>
            <p:nvPr/>
          </p:nvCxnSpPr>
          <p:spPr>
            <a:xfrm>
              <a:off x="3222707" y="5759589"/>
              <a:ext cx="444163" cy="0"/>
            </a:xfrm>
            <a:prstGeom prst="line">
              <a:avLst/>
            </a:prstGeom>
            <a:ln w="57150">
              <a:solidFill>
                <a:srgbClr val="FF0000"/>
              </a:solidFill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98" name="Straight Connector 97"/>
            <p:cNvCxnSpPr/>
            <p:nvPr/>
          </p:nvCxnSpPr>
          <p:spPr>
            <a:xfrm>
              <a:off x="3638779" y="5744490"/>
              <a:ext cx="0" cy="580110"/>
            </a:xfrm>
            <a:prstGeom prst="line">
              <a:avLst/>
            </a:prstGeom>
            <a:ln w="57150">
              <a:solidFill>
                <a:srgbClr val="FF0000"/>
              </a:solidFill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99" name="Straight Connector 98"/>
            <p:cNvCxnSpPr/>
            <p:nvPr/>
          </p:nvCxnSpPr>
          <p:spPr>
            <a:xfrm>
              <a:off x="3608083" y="6328913"/>
              <a:ext cx="444163" cy="0"/>
            </a:xfrm>
            <a:prstGeom prst="line">
              <a:avLst/>
            </a:prstGeom>
            <a:ln w="57150">
              <a:solidFill>
                <a:srgbClr val="FF0000"/>
              </a:solidFill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00" name="Straight Connector 99"/>
            <p:cNvCxnSpPr/>
            <p:nvPr/>
          </p:nvCxnSpPr>
          <p:spPr>
            <a:xfrm>
              <a:off x="4022656" y="5754509"/>
              <a:ext cx="0" cy="580110"/>
            </a:xfrm>
            <a:prstGeom prst="line">
              <a:avLst/>
            </a:prstGeom>
            <a:ln w="57150">
              <a:solidFill>
                <a:srgbClr val="FF0000"/>
              </a:solidFill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01" name="Straight Connector 100"/>
            <p:cNvCxnSpPr/>
            <p:nvPr/>
          </p:nvCxnSpPr>
          <p:spPr>
            <a:xfrm>
              <a:off x="3998912" y="5763538"/>
              <a:ext cx="444163" cy="0"/>
            </a:xfrm>
            <a:prstGeom prst="line">
              <a:avLst/>
            </a:prstGeom>
            <a:ln w="57150">
              <a:solidFill>
                <a:srgbClr val="FF0000"/>
              </a:solidFill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02" name="Straight Connector 101"/>
            <p:cNvCxnSpPr/>
            <p:nvPr/>
          </p:nvCxnSpPr>
          <p:spPr>
            <a:xfrm>
              <a:off x="4411997" y="4825836"/>
              <a:ext cx="0" cy="962070"/>
            </a:xfrm>
            <a:prstGeom prst="line">
              <a:avLst/>
            </a:prstGeom>
            <a:ln w="57150">
              <a:solidFill>
                <a:srgbClr val="FF0000"/>
              </a:solidFill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104" name="TextBox 103">
            <a:extLst>
              <a:ext uri="{FF2B5EF4-FFF2-40B4-BE49-F238E27FC236}">
                <a16:creationId xmlns:a16="http://schemas.microsoft.com/office/drawing/2014/main" id="{246CBFEA-F264-1944-BE7C-BC6BB329662C}"/>
              </a:ext>
            </a:extLst>
          </p:cNvPr>
          <p:cNvSpPr txBox="1"/>
          <p:nvPr/>
        </p:nvSpPr>
        <p:spPr>
          <a:xfrm>
            <a:off x="1905075" y="3245703"/>
            <a:ext cx="180690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Sample/Hold</a:t>
            </a:r>
          </a:p>
        </p:txBody>
      </p:sp>
    </p:spTree>
    <p:extLst>
      <p:ext uri="{BB962C8B-B14F-4D97-AF65-F5344CB8AC3E}">
        <p14:creationId xmlns:p14="http://schemas.microsoft.com/office/powerpoint/2010/main" val="9362728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0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Course Map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B5F412-9866-D249-BF71-6D9420ED886F}" type="slidenum">
              <a:rPr lang="en-US"/>
              <a:pPr/>
              <a:t>3</a:t>
            </a:fld>
            <a:endParaRPr lang="en-US"/>
          </a:p>
        </p:txBody>
      </p:sp>
      <p:pic>
        <p:nvPicPr>
          <p:cNvPr id="177154" name="Picture 2" descr="http://cdn.scratch.mit.edu/static/site/projects/thumbnails/32/2502.pn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23"/>
          <a:stretch/>
        </p:blipFill>
        <p:spPr bwMode="auto">
          <a:xfrm>
            <a:off x="0" y="1364906"/>
            <a:ext cx="1885388" cy="14521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7156" name="Picture 4" descr="Loudspeaker and Waveform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927" r="49086" b="59789"/>
          <a:stretch/>
        </p:blipFill>
        <p:spPr bwMode="auto">
          <a:xfrm>
            <a:off x="1676400" y="1364906"/>
            <a:ext cx="1188055" cy="14521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5"/>
          <p:cNvPicPr>
            <a:picLocks noChangeAspect="1" noChangeArrowheads="1"/>
          </p:cNvPicPr>
          <p:nvPr/>
        </p:nvPicPr>
        <p:blipFill rotWithShape="1">
          <a:blip r:embed="rId5">
            <a:clrChange>
              <a:clrFrom>
                <a:srgbClr val="EAEAEA"/>
              </a:clrFrom>
              <a:clrTo>
                <a:srgbClr val="EAEAEA">
                  <a:alpha val="0"/>
                </a:srgbClr>
              </a:clrTo>
            </a:clrChange>
          </a:blip>
          <a:srcRect l="32523" t="50000" r="25121" b="10610"/>
          <a:stretch/>
        </p:blipFill>
        <p:spPr bwMode="auto">
          <a:xfrm>
            <a:off x="4876800" y="1423343"/>
            <a:ext cx="1611775" cy="13763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77157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0" y="3375900"/>
            <a:ext cx="1177810" cy="658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7158" name="Picture 6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4834"/>
          <a:stretch/>
        </p:blipFill>
        <p:spPr bwMode="auto">
          <a:xfrm>
            <a:off x="3844810" y="3337682"/>
            <a:ext cx="965911" cy="6964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7159" name="Picture 7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10125" y="3338250"/>
            <a:ext cx="1209675" cy="7572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AutoShape 14" descr="http://hdwallres.com/wp-content/uploads/2013/10/internet-2014-PC-wallpaper.jpg"/>
          <p:cNvSpPr>
            <a:spLocks noChangeAspect="1" noChangeArrowheads="1"/>
          </p:cNvSpPr>
          <p:nvPr/>
        </p:nvSpPr>
        <p:spPr bwMode="auto">
          <a:xfrm>
            <a:off x="63500" y="-136525"/>
            <a:ext cx="7219950" cy="5410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77168" name="Picture 16"/>
          <p:cNvPicPr>
            <a:picLocks noChangeAspect="1" noChangeArrowheads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09729" y="934450"/>
            <a:ext cx="1433294" cy="12197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7170" name="Picture 18" descr="http://www.mushroomsys.com/websiteContent/graphics/DAP/cloudcomputing.jpg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21209" y="3400480"/>
            <a:ext cx="1944532" cy="15525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7173" name="Picture 21" descr="http://www.urmc.rochester.edu/libraries/miner/images/IPADwireless-network-symbol.jpg"/>
          <p:cNvPicPr>
            <a:picLocks noChangeAspect="1" noChangeArrowheads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24" t="12495" r="8970" b="16065"/>
          <a:stretch/>
        </p:blipFill>
        <p:spPr bwMode="auto">
          <a:xfrm rot="9787514">
            <a:off x="7619625" y="2771955"/>
            <a:ext cx="980404" cy="7447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" name="Rectangle 29"/>
          <p:cNvSpPr/>
          <p:nvPr/>
        </p:nvSpPr>
        <p:spPr>
          <a:xfrm>
            <a:off x="7561429" y="2362200"/>
            <a:ext cx="762000" cy="36553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NIC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6626735" y="528935"/>
            <a:ext cx="221246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10101001101</a:t>
            </a:r>
          </a:p>
        </p:txBody>
      </p:sp>
      <p:sp>
        <p:nvSpPr>
          <p:cNvPr id="32" name="Rectangle 31"/>
          <p:cNvSpPr/>
          <p:nvPr/>
        </p:nvSpPr>
        <p:spPr>
          <a:xfrm>
            <a:off x="6082658" y="3331356"/>
            <a:ext cx="755671" cy="81779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b="1" dirty="0">
              <a:solidFill>
                <a:schemeClr val="tx1"/>
              </a:solidFill>
            </a:endParaRPr>
          </a:p>
        </p:txBody>
      </p:sp>
      <p:pic>
        <p:nvPicPr>
          <p:cNvPr id="177174" name="Picture 22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069" y="4788975"/>
            <a:ext cx="2309929" cy="168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Rectangle 13"/>
          <p:cNvSpPr/>
          <p:nvPr/>
        </p:nvSpPr>
        <p:spPr>
          <a:xfrm>
            <a:off x="63520" y="5017575"/>
            <a:ext cx="853773" cy="144780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en-US" sz="1800" b="1" dirty="0">
                <a:solidFill>
                  <a:schemeClr val="tx1"/>
                </a:solidFill>
              </a:rPr>
              <a:t>EULA</a:t>
            </a:r>
          </a:p>
          <a:p>
            <a:pPr algn="ctr"/>
            <a:r>
              <a:rPr lang="en-US" sz="1800" b="1" dirty="0">
                <a:solidFill>
                  <a:schemeClr val="tx1"/>
                </a:solidFill>
              </a:rPr>
              <a:t>----------------</a:t>
            </a:r>
            <a:r>
              <a:rPr lang="en-US" sz="1800" b="1" i="1" dirty="0">
                <a:solidFill>
                  <a:schemeClr val="tx1"/>
                </a:solidFill>
              </a:rPr>
              <a:t>click</a:t>
            </a:r>
          </a:p>
          <a:p>
            <a:pPr algn="ctr"/>
            <a:r>
              <a:rPr lang="en-US" sz="1800" b="1" i="1" dirty="0">
                <a:solidFill>
                  <a:schemeClr val="tx1"/>
                </a:solidFill>
              </a:rPr>
              <a:t>OK</a:t>
            </a:r>
          </a:p>
        </p:txBody>
      </p:sp>
      <p:pic>
        <p:nvPicPr>
          <p:cNvPr id="37" name="Content Placeholder 9" descr="loudspkr.gif"/>
          <p:cNvPicPr>
            <a:picLocks noGrp="1" noChangeAspect="1"/>
          </p:cNvPicPr>
          <p:nvPr>
            <p:ph idx="1"/>
          </p:nvPr>
        </p:nvPicPr>
        <p:blipFill>
          <a:blip r:embed="rId13"/>
          <a:srcRect l="-20833" r="-20833"/>
          <a:stretch>
            <a:fillRect/>
          </a:stretch>
        </p:blipFill>
        <p:spPr>
          <a:xfrm flipH="1">
            <a:off x="1524000" y="4872017"/>
            <a:ext cx="2577606" cy="1364758"/>
          </a:xfrm>
        </p:spPr>
      </p:pic>
      <p:pic>
        <p:nvPicPr>
          <p:cNvPr id="39" name="Picture 5"/>
          <p:cNvPicPr>
            <a:picLocks noChangeAspect="1" noChangeArrowheads="1"/>
          </p:cNvPicPr>
          <p:nvPr/>
        </p:nvPicPr>
        <p:blipFill rotWithShape="1">
          <a:blip r:embed="rId5">
            <a:clrChange>
              <a:clrFrom>
                <a:srgbClr val="EAEAEA"/>
              </a:clrFrom>
              <a:clrTo>
                <a:srgbClr val="EAEAEA">
                  <a:alpha val="0"/>
                </a:srgbClr>
              </a:clrTo>
            </a:clrChange>
          </a:blip>
          <a:srcRect l="32523" t="50000" r="25121" b="10610"/>
          <a:stretch/>
        </p:blipFill>
        <p:spPr bwMode="auto">
          <a:xfrm>
            <a:off x="5041903" y="4981248"/>
            <a:ext cx="1281567" cy="10943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0" name="Picture 21" descr="http://www.urmc.rochester.edu/libraries/miner/images/IPADwireless-network-symbol.jpg"/>
          <p:cNvPicPr>
            <a:picLocks noChangeAspect="1" noChangeArrowheads="1"/>
          </p:cNvPicPr>
          <p:nvPr/>
        </p:nvPicPr>
        <p:blipFill rotWithShape="1">
          <a:blip r:embed="rId1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24" t="12495" r="8970" b="16065"/>
          <a:stretch/>
        </p:blipFill>
        <p:spPr bwMode="auto">
          <a:xfrm rot="2936238">
            <a:off x="6894380" y="4661437"/>
            <a:ext cx="980404" cy="7447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1" name="Rectangle 40"/>
          <p:cNvSpPr/>
          <p:nvPr/>
        </p:nvSpPr>
        <p:spPr>
          <a:xfrm>
            <a:off x="6400800" y="5375943"/>
            <a:ext cx="762000" cy="36553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NIC</a:t>
            </a:r>
          </a:p>
        </p:txBody>
      </p:sp>
      <p:cxnSp>
        <p:nvCxnSpPr>
          <p:cNvPr id="17" name="Straight Connector 16"/>
          <p:cNvCxnSpPr/>
          <p:nvPr/>
        </p:nvCxnSpPr>
        <p:spPr>
          <a:xfrm flipV="1">
            <a:off x="2590800" y="2792878"/>
            <a:ext cx="400943" cy="850110"/>
          </a:xfrm>
          <a:prstGeom prst="line">
            <a:avLst/>
          </a:prstGeom>
          <a:ln>
            <a:prstDash val="sysDash"/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 flipH="1" flipV="1">
            <a:off x="6400800" y="2770674"/>
            <a:ext cx="437529" cy="565416"/>
          </a:xfrm>
          <a:prstGeom prst="line">
            <a:avLst/>
          </a:prstGeom>
          <a:ln>
            <a:prstDash val="sysDash"/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72033" name="Straight Arrow Connector 172032"/>
          <p:cNvCxnSpPr>
            <a:stCxn id="10" idx="3"/>
          </p:cNvCxnSpPr>
          <p:nvPr/>
        </p:nvCxnSpPr>
        <p:spPr>
          <a:xfrm flipV="1">
            <a:off x="6488575" y="1905000"/>
            <a:ext cx="293225" cy="20649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2" name="Straight Arrow Connector 61"/>
          <p:cNvCxnSpPr>
            <a:stCxn id="10" idx="3"/>
            <a:endCxn id="30" idx="1"/>
          </p:cNvCxnSpPr>
          <p:nvPr/>
        </p:nvCxnSpPr>
        <p:spPr>
          <a:xfrm>
            <a:off x="6488575" y="2111497"/>
            <a:ext cx="1072854" cy="433469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72037" name="Rectangle 172036"/>
          <p:cNvSpPr/>
          <p:nvPr/>
        </p:nvSpPr>
        <p:spPr>
          <a:xfrm>
            <a:off x="5334000" y="1066800"/>
            <a:ext cx="72808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b="1" dirty="0">
                <a:latin typeface="+mj-lt"/>
              </a:rPr>
              <a:t>CPU</a:t>
            </a:r>
            <a:endParaRPr lang="en-US" sz="2000" dirty="0">
              <a:latin typeface="+mj-lt"/>
            </a:endParaRPr>
          </a:p>
        </p:txBody>
      </p:sp>
      <p:cxnSp>
        <p:nvCxnSpPr>
          <p:cNvPr id="66" name="Straight Arrow Connector 65"/>
          <p:cNvCxnSpPr>
            <a:endCxn id="4" idx="1"/>
          </p:cNvCxnSpPr>
          <p:nvPr/>
        </p:nvCxnSpPr>
        <p:spPr>
          <a:xfrm flipV="1">
            <a:off x="3739949" y="2094953"/>
            <a:ext cx="222451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8" name="Straight Arrow Connector 67"/>
          <p:cNvCxnSpPr/>
          <p:nvPr/>
        </p:nvCxnSpPr>
        <p:spPr>
          <a:xfrm flipV="1">
            <a:off x="4654349" y="2090976"/>
            <a:ext cx="222451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" name="Rectangle 3"/>
          <p:cNvSpPr/>
          <p:nvPr/>
        </p:nvSpPr>
        <p:spPr>
          <a:xfrm>
            <a:off x="3962400" y="1614573"/>
            <a:ext cx="762000" cy="96075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A/D</a:t>
            </a:r>
          </a:p>
        </p:txBody>
      </p:sp>
      <p:pic>
        <p:nvPicPr>
          <p:cNvPr id="177160" name="Picture 8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2857500" y="1337716"/>
            <a:ext cx="952500" cy="151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3" name="Rectangle 72"/>
          <p:cNvSpPr/>
          <p:nvPr/>
        </p:nvSpPr>
        <p:spPr>
          <a:xfrm>
            <a:off x="2667000" y="3962400"/>
            <a:ext cx="106792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b="1" dirty="0">
                <a:latin typeface="+mj-lt"/>
              </a:rPr>
              <a:t>sample</a:t>
            </a:r>
            <a:endParaRPr lang="en-US" sz="2000" dirty="0">
              <a:latin typeface="+mj-lt"/>
            </a:endParaRPr>
          </a:p>
        </p:txBody>
      </p:sp>
      <p:sp>
        <p:nvSpPr>
          <p:cNvPr id="74" name="Rectangle 73"/>
          <p:cNvSpPr/>
          <p:nvPr/>
        </p:nvSpPr>
        <p:spPr>
          <a:xfrm>
            <a:off x="3899024" y="2971800"/>
            <a:ext cx="100540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200" b="1" dirty="0">
                <a:latin typeface="+mj-lt"/>
              </a:rPr>
              <a:t>domain </a:t>
            </a:r>
          </a:p>
          <a:p>
            <a:pPr algn="ctr"/>
            <a:r>
              <a:rPr lang="en-US" sz="1200" b="1" dirty="0">
                <a:latin typeface="+mj-lt"/>
              </a:rPr>
              <a:t>conversion</a:t>
            </a:r>
            <a:endParaRPr lang="en-US" sz="1200" dirty="0">
              <a:latin typeface="+mj-lt"/>
            </a:endParaRPr>
          </a:p>
        </p:txBody>
      </p:sp>
      <p:cxnSp>
        <p:nvCxnSpPr>
          <p:cNvPr id="75" name="Straight Connector 74"/>
          <p:cNvCxnSpPr/>
          <p:nvPr/>
        </p:nvCxnSpPr>
        <p:spPr>
          <a:xfrm flipV="1">
            <a:off x="6219357" y="4162455"/>
            <a:ext cx="618972" cy="905123"/>
          </a:xfrm>
          <a:prstGeom prst="line">
            <a:avLst/>
          </a:prstGeom>
          <a:ln>
            <a:prstDash val="sysDash"/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8" name="Straight Connector 77"/>
          <p:cNvCxnSpPr/>
          <p:nvPr/>
        </p:nvCxnSpPr>
        <p:spPr>
          <a:xfrm flipH="1" flipV="1">
            <a:off x="2590800" y="4095516"/>
            <a:ext cx="393372" cy="785381"/>
          </a:xfrm>
          <a:prstGeom prst="line">
            <a:avLst/>
          </a:prstGeom>
          <a:ln>
            <a:prstDash val="sysDash"/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72051" name="Right Brace 172050"/>
          <p:cNvSpPr/>
          <p:nvPr/>
        </p:nvSpPr>
        <p:spPr>
          <a:xfrm rot="5400000">
            <a:off x="5423438" y="4432838"/>
            <a:ext cx="506924" cy="3428999"/>
          </a:xfrm>
          <a:prstGeom prst="rightBrace">
            <a:avLst>
              <a:gd name="adj1" fmla="val 8333"/>
              <a:gd name="adj2" fmla="val 11363"/>
            </a:avLst>
          </a:prstGeom>
          <a:ln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6" name="Rectangle 85"/>
          <p:cNvSpPr/>
          <p:nvPr/>
        </p:nvSpPr>
        <p:spPr>
          <a:xfrm>
            <a:off x="6963595" y="6200001"/>
            <a:ext cx="2180405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200" b="1" dirty="0">
                <a:latin typeface="+mj-lt"/>
              </a:rPr>
              <a:t>MP3 Player / iPhone / Droid</a:t>
            </a:r>
            <a:endParaRPr lang="en-US" sz="1200" dirty="0">
              <a:latin typeface="+mj-lt"/>
            </a:endParaRPr>
          </a:p>
        </p:txBody>
      </p:sp>
      <p:sp>
        <p:nvSpPr>
          <p:cNvPr id="87" name="Rectangle 86"/>
          <p:cNvSpPr/>
          <p:nvPr/>
        </p:nvSpPr>
        <p:spPr>
          <a:xfrm>
            <a:off x="8001000" y="990600"/>
            <a:ext cx="1096775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b="1" dirty="0">
                <a:latin typeface="+mj-lt"/>
              </a:rPr>
              <a:t>File-</a:t>
            </a:r>
          </a:p>
          <a:p>
            <a:r>
              <a:rPr lang="en-US" sz="2000" b="1" dirty="0">
                <a:latin typeface="+mj-lt"/>
              </a:rPr>
              <a:t>System</a:t>
            </a:r>
            <a:endParaRPr lang="en-US" sz="2000" dirty="0">
              <a:latin typeface="+mj-lt"/>
            </a:endParaRPr>
          </a:p>
        </p:txBody>
      </p:sp>
      <p:sp>
        <p:nvSpPr>
          <p:cNvPr id="88" name="TextBox 87"/>
          <p:cNvSpPr txBox="1"/>
          <p:nvPr/>
        </p:nvSpPr>
        <p:spPr>
          <a:xfrm rot="1293133">
            <a:off x="6333270" y="2269482"/>
            <a:ext cx="120738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10101001101</a:t>
            </a:r>
          </a:p>
        </p:txBody>
      </p:sp>
      <p:sp>
        <p:nvSpPr>
          <p:cNvPr id="172052" name="TextBox 172051"/>
          <p:cNvSpPr txBox="1"/>
          <p:nvPr/>
        </p:nvSpPr>
        <p:spPr>
          <a:xfrm rot="2700000">
            <a:off x="5923325" y="3530654"/>
            <a:ext cx="107433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latin typeface="+mj-lt"/>
              </a:rPr>
              <a:t>compress</a:t>
            </a:r>
          </a:p>
        </p:txBody>
      </p:sp>
      <p:sp>
        <p:nvSpPr>
          <p:cNvPr id="90" name="Rectangle 89"/>
          <p:cNvSpPr/>
          <p:nvPr/>
        </p:nvSpPr>
        <p:spPr>
          <a:xfrm>
            <a:off x="3979427" y="3962400"/>
            <a:ext cx="668773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b="1" dirty="0" err="1">
                <a:latin typeface="+mj-lt"/>
              </a:rPr>
              <a:t>freq</a:t>
            </a:r>
            <a:endParaRPr lang="en-US" sz="2000" dirty="0">
              <a:latin typeface="+mj-lt"/>
            </a:endParaRPr>
          </a:p>
        </p:txBody>
      </p:sp>
      <p:sp>
        <p:nvSpPr>
          <p:cNvPr id="172054" name="Rectangle 172053"/>
          <p:cNvSpPr/>
          <p:nvPr/>
        </p:nvSpPr>
        <p:spPr>
          <a:xfrm>
            <a:off x="4889362" y="3962400"/>
            <a:ext cx="113043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600" b="1" dirty="0" err="1">
                <a:latin typeface="+mj-lt"/>
              </a:rPr>
              <a:t>pyscho</a:t>
            </a:r>
            <a:r>
              <a:rPr lang="en-US" sz="1600" b="1" dirty="0">
                <a:latin typeface="+mj-lt"/>
              </a:rPr>
              <a:t>-</a:t>
            </a:r>
          </a:p>
          <a:p>
            <a:pPr algn="ctr"/>
            <a:r>
              <a:rPr lang="en-US" sz="1600" b="1" dirty="0">
                <a:latin typeface="+mj-lt"/>
              </a:rPr>
              <a:t>acoustics</a:t>
            </a:r>
            <a:endParaRPr lang="en-US" sz="1600" dirty="0">
              <a:latin typeface="+mj-lt"/>
            </a:endParaRPr>
          </a:p>
        </p:txBody>
      </p:sp>
      <p:cxnSp>
        <p:nvCxnSpPr>
          <p:cNvPr id="94" name="Straight Arrow Connector 93"/>
          <p:cNvCxnSpPr/>
          <p:nvPr/>
        </p:nvCxnSpPr>
        <p:spPr>
          <a:xfrm flipH="1">
            <a:off x="3729548" y="5558709"/>
            <a:ext cx="385252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8" name="Rectangle 37"/>
          <p:cNvSpPr/>
          <p:nvPr/>
        </p:nvSpPr>
        <p:spPr>
          <a:xfrm>
            <a:off x="4038600" y="5170985"/>
            <a:ext cx="615026" cy="77544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b="1" dirty="0">
                <a:solidFill>
                  <a:schemeClr val="tx1"/>
                </a:solidFill>
              </a:rPr>
              <a:t>D/A</a:t>
            </a:r>
          </a:p>
        </p:txBody>
      </p:sp>
      <p:cxnSp>
        <p:nvCxnSpPr>
          <p:cNvPr id="99" name="Straight Arrow Connector 98"/>
          <p:cNvCxnSpPr/>
          <p:nvPr/>
        </p:nvCxnSpPr>
        <p:spPr>
          <a:xfrm flipH="1">
            <a:off x="4654642" y="5558709"/>
            <a:ext cx="385252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0" name="Straight Arrow Connector 99"/>
          <p:cNvCxnSpPr>
            <a:stCxn id="41" idx="1"/>
          </p:cNvCxnSpPr>
          <p:nvPr/>
        </p:nvCxnSpPr>
        <p:spPr>
          <a:xfrm flipH="1">
            <a:off x="6244148" y="5558709"/>
            <a:ext cx="156652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02" name="Rectangle 101"/>
          <p:cNvSpPr/>
          <p:nvPr/>
        </p:nvSpPr>
        <p:spPr>
          <a:xfrm>
            <a:off x="3200400" y="1090568"/>
            <a:ext cx="65434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b="1" dirty="0">
                <a:latin typeface="+mj-lt"/>
              </a:rPr>
              <a:t>MIC</a:t>
            </a:r>
            <a:endParaRPr lang="en-US" sz="2000" dirty="0">
              <a:latin typeface="+mj-lt"/>
            </a:endParaRPr>
          </a:p>
        </p:txBody>
      </p:sp>
      <p:sp>
        <p:nvSpPr>
          <p:cNvPr id="103" name="Rectangle 102"/>
          <p:cNvSpPr/>
          <p:nvPr/>
        </p:nvSpPr>
        <p:spPr>
          <a:xfrm>
            <a:off x="2819400" y="6153090"/>
            <a:ext cx="1154483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b="1" dirty="0">
                <a:latin typeface="+mj-lt"/>
              </a:rPr>
              <a:t>speaker</a:t>
            </a:r>
            <a:endParaRPr lang="en-US" sz="2000" dirty="0">
              <a:latin typeface="+mj-lt"/>
            </a:endParaRPr>
          </a:p>
        </p:txBody>
      </p:sp>
      <p:cxnSp>
        <p:nvCxnSpPr>
          <p:cNvPr id="104" name="Straight Arrow Connector 103"/>
          <p:cNvCxnSpPr/>
          <p:nvPr/>
        </p:nvCxnSpPr>
        <p:spPr>
          <a:xfrm flipV="1">
            <a:off x="3704053" y="3685885"/>
            <a:ext cx="222451" cy="1"/>
          </a:xfrm>
          <a:prstGeom prst="straightConnector1">
            <a:avLst/>
          </a:prstGeom>
          <a:ln>
            <a:headEnd type="arrow" w="med" len="med"/>
            <a:tailEnd type="arrow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6" name="Straight Arrow Connector 105"/>
          <p:cNvCxnSpPr/>
          <p:nvPr/>
        </p:nvCxnSpPr>
        <p:spPr>
          <a:xfrm flipV="1">
            <a:off x="4667691" y="3685885"/>
            <a:ext cx="222451" cy="1"/>
          </a:xfrm>
          <a:prstGeom prst="straightConnector1">
            <a:avLst/>
          </a:prstGeom>
          <a:ln>
            <a:headEnd type="arrow" w="med" len="med"/>
            <a:tailEnd type="arrow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9" name="Straight Arrow Connector 108"/>
          <p:cNvCxnSpPr/>
          <p:nvPr/>
        </p:nvCxnSpPr>
        <p:spPr>
          <a:xfrm flipV="1">
            <a:off x="5873549" y="3685884"/>
            <a:ext cx="222451" cy="1"/>
          </a:xfrm>
          <a:prstGeom prst="straightConnector1">
            <a:avLst/>
          </a:prstGeom>
          <a:ln>
            <a:headEnd type="arrow" w="med" len="med"/>
            <a:tailEnd type="arrow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pSp>
        <p:nvGrpSpPr>
          <p:cNvPr id="35" name="Group 34"/>
          <p:cNvGrpSpPr/>
          <p:nvPr/>
        </p:nvGrpSpPr>
        <p:grpSpPr>
          <a:xfrm>
            <a:off x="3158686" y="4284202"/>
            <a:ext cx="545367" cy="516398"/>
            <a:chOff x="1447800" y="3446002"/>
            <a:chExt cx="545367" cy="516398"/>
          </a:xfrm>
        </p:grpSpPr>
        <p:sp>
          <p:nvSpPr>
            <p:cNvPr id="33" name="Oval 32"/>
            <p:cNvSpPr/>
            <p:nvPr/>
          </p:nvSpPr>
          <p:spPr>
            <a:xfrm>
              <a:off x="1447800" y="3446002"/>
              <a:ext cx="545367" cy="516398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72063" name="TextBox 172062"/>
            <p:cNvSpPr txBox="1"/>
            <p:nvPr/>
          </p:nvSpPr>
          <p:spPr>
            <a:xfrm>
              <a:off x="1447800" y="3505200"/>
              <a:ext cx="541209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>
                  <a:latin typeface="+mj-lt"/>
                </a:rPr>
                <a:t>2,3</a:t>
              </a:r>
            </a:p>
          </p:txBody>
        </p:sp>
      </p:grpSp>
      <p:grpSp>
        <p:nvGrpSpPr>
          <p:cNvPr id="113" name="Group 112"/>
          <p:cNvGrpSpPr/>
          <p:nvPr/>
        </p:nvGrpSpPr>
        <p:grpSpPr>
          <a:xfrm>
            <a:off x="4161479" y="4343400"/>
            <a:ext cx="410521" cy="411444"/>
            <a:chOff x="1447800" y="3446002"/>
            <a:chExt cx="545367" cy="546593"/>
          </a:xfrm>
        </p:grpSpPr>
        <p:sp>
          <p:nvSpPr>
            <p:cNvPr id="114" name="Oval 113"/>
            <p:cNvSpPr/>
            <p:nvPr/>
          </p:nvSpPr>
          <p:spPr>
            <a:xfrm>
              <a:off x="1447800" y="3446002"/>
              <a:ext cx="545367" cy="516398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15" name="TextBox 114"/>
            <p:cNvSpPr txBox="1"/>
            <p:nvPr/>
          </p:nvSpPr>
          <p:spPr>
            <a:xfrm>
              <a:off x="1487018" y="3461059"/>
              <a:ext cx="434855" cy="53153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>
                  <a:latin typeface="+mj-lt"/>
                </a:rPr>
                <a:t>4</a:t>
              </a:r>
            </a:p>
          </p:txBody>
        </p:sp>
      </p:grpSp>
      <p:grpSp>
        <p:nvGrpSpPr>
          <p:cNvPr id="116" name="Group 115"/>
          <p:cNvGrpSpPr/>
          <p:nvPr/>
        </p:nvGrpSpPr>
        <p:grpSpPr>
          <a:xfrm>
            <a:off x="5209702" y="3170178"/>
            <a:ext cx="570729" cy="411444"/>
            <a:chOff x="1447800" y="3446002"/>
            <a:chExt cx="758199" cy="546593"/>
          </a:xfrm>
        </p:grpSpPr>
        <p:sp>
          <p:nvSpPr>
            <p:cNvPr id="117" name="Oval 116"/>
            <p:cNvSpPr/>
            <p:nvPr/>
          </p:nvSpPr>
          <p:spPr>
            <a:xfrm>
              <a:off x="1447800" y="3446002"/>
              <a:ext cx="545367" cy="516398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18" name="TextBox 117"/>
            <p:cNvSpPr txBox="1"/>
            <p:nvPr/>
          </p:nvSpPr>
          <p:spPr>
            <a:xfrm>
              <a:off x="1487017" y="3461059"/>
              <a:ext cx="718982" cy="53153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>
                  <a:latin typeface="+mj-lt"/>
                </a:rPr>
                <a:t>5,6</a:t>
              </a:r>
            </a:p>
          </p:txBody>
        </p:sp>
      </p:grpSp>
      <p:grpSp>
        <p:nvGrpSpPr>
          <p:cNvPr id="119" name="Group 118"/>
          <p:cNvGrpSpPr/>
          <p:nvPr/>
        </p:nvGrpSpPr>
        <p:grpSpPr>
          <a:xfrm>
            <a:off x="6142679" y="4191002"/>
            <a:ext cx="410521" cy="411589"/>
            <a:chOff x="1447800" y="3415614"/>
            <a:chExt cx="545367" cy="546786"/>
          </a:xfrm>
        </p:grpSpPr>
        <p:sp>
          <p:nvSpPr>
            <p:cNvPr id="120" name="Oval 119"/>
            <p:cNvSpPr/>
            <p:nvPr/>
          </p:nvSpPr>
          <p:spPr>
            <a:xfrm>
              <a:off x="1447800" y="3446002"/>
              <a:ext cx="545367" cy="516398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21" name="TextBox 120"/>
            <p:cNvSpPr txBox="1"/>
            <p:nvPr/>
          </p:nvSpPr>
          <p:spPr>
            <a:xfrm>
              <a:off x="1473199" y="3415614"/>
              <a:ext cx="434855" cy="53153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>
                  <a:latin typeface="+mj-lt"/>
                </a:rPr>
                <a:t>3</a:t>
              </a:r>
            </a:p>
          </p:txBody>
        </p:sp>
      </p:grpSp>
      <p:grpSp>
        <p:nvGrpSpPr>
          <p:cNvPr id="125" name="Group 124"/>
          <p:cNvGrpSpPr/>
          <p:nvPr/>
        </p:nvGrpSpPr>
        <p:grpSpPr>
          <a:xfrm>
            <a:off x="5410200" y="457200"/>
            <a:ext cx="755110" cy="516398"/>
            <a:chOff x="1447800" y="3446002"/>
            <a:chExt cx="755110" cy="516398"/>
          </a:xfrm>
        </p:grpSpPr>
        <p:sp>
          <p:nvSpPr>
            <p:cNvPr id="126" name="Oval 125"/>
            <p:cNvSpPr/>
            <p:nvPr/>
          </p:nvSpPr>
          <p:spPr>
            <a:xfrm>
              <a:off x="1447800" y="3446002"/>
              <a:ext cx="545367" cy="516398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27" name="TextBox 126"/>
            <p:cNvSpPr txBox="1"/>
            <p:nvPr/>
          </p:nvSpPr>
          <p:spPr>
            <a:xfrm>
              <a:off x="1447800" y="3505200"/>
              <a:ext cx="755110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>
                  <a:latin typeface="+mj-lt"/>
                </a:rPr>
                <a:t>7,8,9</a:t>
              </a:r>
            </a:p>
          </p:txBody>
        </p:sp>
      </p:grpSp>
      <p:grpSp>
        <p:nvGrpSpPr>
          <p:cNvPr id="131" name="Group 130"/>
          <p:cNvGrpSpPr/>
          <p:nvPr/>
        </p:nvGrpSpPr>
        <p:grpSpPr>
          <a:xfrm>
            <a:off x="8292999" y="1698486"/>
            <a:ext cx="470000" cy="411444"/>
            <a:chOff x="1407375" y="3446002"/>
            <a:chExt cx="624383" cy="546593"/>
          </a:xfrm>
        </p:grpSpPr>
        <p:sp>
          <p:nvSpPr>
            <p:cNvPr id="132" name="Oval 131"/>
            <p:cNvSpPr/>
            <p:nvPr/>
          </p:nvSpPr>
          <p:spPr>
            <a:xfrm>
              <a:off x="1447800" y="3446002"/>
              <a:ext cx="545367" cy="516398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33" name="TextBox 132"/>
            <p:cNvSpPr txBox="1"/>
            <p:nvPr/>
          </p:nvSpPr>
          <p:spPr>
            <a:xfrm>
              <a:off x="1407375" y="3461059"/>
              <a:ext cx="624383" cy="53153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>
                  <a:latin typeface="+mj-lt"/>
                </a:rPr>
                <a:t>10</a:t>
              </a:r>
            </a:p>
          </p:txBody>
        </p:sp>
      </p:grpSp>
      <p:grpSp>
        <p:nvGrpSpPr>
          <p:cNvPr id="134" name="Group 133"/>
          <p:cNvGrpSpPr/>
          <p:nvPr/>
        </p:nvGrpSpPr>
        <p:grpSpPr>
          <a:xfrm>
            <a:off x="8636825" y="4800600"/>
            <a:ext cx="450957" cy="411444"/>
            <a:chOff x="1407375" y="3446002"/>
            <a:chExt cx="599085" cy="546593"/>
          </a:xfrm>
        </p:grpSpPr>
        <p:sp>
          <p:nvSpPr>
            <p:cNvPr id="135" name="Oval 134"/>
            <p:cNvSpPr/>
            <p:nvPr/>
          </p:nvSpPr>
          <p:spPr>
            <a:xfrm>
              <a:off x="1447800" y="3446002"/>
              <a:ext cx="545367" cy="516398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36" name="TextBox 135"/>
            <p:cNvSpPr txBox="1"/>
            <p:nvPr/>
          </p:nvSpPr>
          <p:spPr>
            <a:xfrm>
              <a:off x="1407375" y="3461059"/>
              <a:ext cx="599085" cy="53153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>
                  <a:latin typeface="+mj-lt"/>
                </a:rPr>
                <a:t>11</a:t>
              </a:r>
            </a:p>
          </p:txBody>
        </p:sp>
      </p:grpSp>
      <p:grpSp>
        <p:nvGrpSpPr>
          <p:cNvPr id="137" name="Group 136"/>
          <p:cNvGrpSpPr/>
          <p:nvPr/>
        </p:nvGrpSpPr>
        <p:grpSpPr>
          <a:xfrm>
            <a:off x="264928" y="4556854"/>
            <a:ext cx="469950" cy="411444"/>
            <a:chOff x="1407375" y="3446002"/>
            <a:chExt cx="624316" cy="546593"/>
          </a:xfrm>
        </p:grpSpPr>
        <p:sp>
          <p:nvSpPr>
            <p:cNvPr id="138" name="Oval 137"/>
            <p:cNvSpPr/>
            <p:nvPr/>
          </p:nvSpPr>
          <p:spPr>
            <a:xfrm>
              <a:off x="1447800" y="3446002"/>
              <a:ext cx="545367" cy="516398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39" name="TextBox 138"/>
            <p:cNvSpPr txBox="1"/>
            <p:nvPr/>
          </p:nvSpPr>
          <p:spPr>
            <a:xfrm>
              <a:off x="1407375" y="3461059"/>
              <a:ext cx="624316" cy="53153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>
                  <a:latin typeface="+mj-lt"/>
                </a:rPr>
                <a:t>13</a:t>
              </a:r>
            </a:p>
          </p:txBody>
        </p:sp>
      </p:grpSp>
      <p:grpSp>
        <p:nvGrpSpPr>
          <p:cNvPr id="140" name="Group 139"/>
          <p:cNvGrpSpPr/>
          <p:nvPr/>
        </p:nvGrpSpPr>
        <p:grpSpPr>
          <a:xfrm>
            <a:off x="7759601" y="6446556"/>
            <a:ext cx="469950" cy="411444"/>
            <a:chOff x="1407375" y="3446002"/>
            <a:chExt cx="624316" cy="546593"/>
          </a:xfrm>
        </p:grpSpPr>
        <p:sp>
          <p:nvSpPr>
            <p:cNvPr id="141" name="Oval 140"/>
            <p:cNvSpPr/>
            <p:nvPr/>
          </p:nvSpPr>
          <p:spPr>
            <a:xfrm>
              <a:off x="1447800" y="3446002"/>
              <a:ext cx="545367" cy="516398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42" name="TextBox 141"/>
            <p:cNvSpPr txBox="1"/>
            <p:nvPr/>
          </p:nvSpPr>
          <p:spPr>
            <a:xfrm>
              <a:off x="1407375" y="3461059"/>
              <a:ext cx="624316" cy="53153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>
                  <a:latin typeface="+mj-lt"/>
                </a:rPr>
                <a:t>12</a:t>
              </a:r>
            </a:p>
          </p:txBody>
        </p:sp>
      </p:grpSp>
      <p:sp>
        <p:nvSpPr>
          <p:cNvPr id="42" name="TextBox 41"/>
          <p:cNvSpPr txBox="1"/>
          <p:nvPr/>
        </p:nvSpPr>
        <p:spPr>
          <a:xfrm>
            <a:off x="380509" y="2895600"/>
            <a:ext cx="8386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b="1" dirty="0">
                <a:latin typeface="+mj-lt"/>
              </a:rPr>
              <a:t>Music</a:t>
            </a:r>
          </a:p>
        </p:txBody>
      </p:sp>
      <p:sp>
        <p:nvSpPr>
          <p:cNvPr id="43" name="Rectangle 42"/>
          <p:cNvSpPr/>
          <p:nvPr/>
        </p:nvSpPr>
        <p:spPr>
          <a:xfrm>
            <a:off x="473930" y="3512403"/>
            <a:ext cx="159375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i="1" dirty="0">
                <a:solidFill>
                  <a:schemeClr val="accent2"/>
                </a:solidFill>
                <a:latin typeface="Arial" pitchFamily="-107" charset="0"/>
                <a:ea typeface="Arial" pitchFamily="-107" charset="0"/>
                <a:cs typeface="Arial" pitchFamily="-107" charset="0"/>
              </a:rPr>
              <a:t>Numbers correspond to course weeks</a:t>
            </a:r>
          </a:p>
        </p:txBody>
      </p:sp>
      <p:grpSp>
        <p:nvGrpSpPr>
          <p:cNvPr id="145" name="Group 144"/>
          <p:cNvGrpSpPr/>
          <p:nvPr/>
        </p:nvGrpSpPr>
        <p:grpSpPr>
          <a:xfrm>
            <a:off x="1680127" y="2919767"/>
            <a:ext cx="410521" cy="411589"/>
            <a:chOff x="1447800" y="3415614"/>
            <a:chExt cx="545367" cy="546786"/>
          </a:xfrm>
        </p:grpSpPr>
        <p:sp>
          <p:nvSpPr>
            <p:cNvPr id="146" name="Oval 145"/>
            <p:cNvSpPr/>
            <p:nvPr/>
          </p:nvSpPr>
          <p:spPr>
            <a:xfrm>
              <a:off x="1447800" y="3446002"/>
              <a:ext cx="545367" cy="516398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47" name="TextBox 146"/>
            <p:cNvSpPr txBox="1"/>
            <p:nvPr/>
          </p:nvSpPr>
          <p:spPr>
            <a:xfrm>
              <a:off x="1514142" y="3415614"/>
              <a:ext cx="434855" cy="53153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>
                  <a:latin typeface="+mj-lt"/>
                </a:rPr>
                <a:t>1</a:t>
              </a:r>
            </a:p>
          </p:txBody>
        </p:sp>
      </p:grp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ADC – An approximation at Best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554162"/>
            <a:ext cx="9367520" cy="4846638"/>
          </a:xfrm>
        </p:spPr>
        <p:txBody>
          <a:bodyPr>
            <a:normAutofit/>
          </a:bodyPr>
          <a:lstStyle/>
          <a:p>
            <a:r>
              <a:rPr lang="en-US" dirty="0"/>
              <a:t>Digital-to-Analog (DAC) Conversion </a:t>
            </a:r>
          </a:p>
          <a:p>
            <a:pPr lvl="1"/>
            <a:r>
              <a:rPr lang="en-US" sz="2000" dirty="0"/>
              <a:t>Process of converting </a:t>
            </a:r>
            <a:r>
              <a:rPr lang="en-US" sz="2000" i="1" u="sng" dirty="0"/>
              <a:t>discrete</a:t>
            </a:r>
            <a:r>
              <a:rPr lang="en-US" sz="2000" u="sng" dirty="0"/>
              <a:t> </a:t>
            </a:r>
            <a:r>
              <a:rPr lang="en-US" sz="2000" dirty="0"/>
              <a:t>signal to </a:t>
            </a:r>
            <a:r>
              <a:rPr lang="en-US" sz="2000" i="1" u="sng" dirty="0"/>
              <a:t>continuous</a:t>
            </a:r>
            <a:r>
              <a:rPr lang="en-US" sz="2000" dirty="0"/>
              <a:t> signal</a:t>
            </a:r>
          </a:p>
          <a:p>
            <a:pPr lvl="2"/>
            <a:r>
              <a:rPr lang="en-US" sz="1800" b="1" dirty="0"/>
              <a:t>How to get back to original signal from bits?</a:t>
            </a:r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69B03B-8166-0F42-B8CE-697A119A2BFC}" type="slidenum">
              <a:rPr lang="en-US" smtClean="0"/>
              <a:pPr/>
              <a:t>30</a:t>
            </a:fld>
            <a:endParaRPr lang="en-US"/>
          </a:p>
        </p:txBody>
      </p:sp>
      <p:grpSp>
        <p:nvGrpSpPr>
          <p:cNvPr id="6" name="Group 41"/>
          <p:cNvGrpSpPr>
            <a:grpSpLocks/>
          </p:cNvGrpSpPr>
          <p:nvPr/>
        </p:nvGrpSpPr>
        <p:grpSpPr bwMode="auto">
          <a:xfrm>
            <a:off x="288035" y="2977244"/>
            <a:ext cx="5706273" cy="3406239"/>
            <a:chOff x="6898859" y="2438400"/>
            <a:chExt cx="2473073" cy="1634065"/>
          </a:xfrm>
        </p:grpSpPr>
        <p:sp>
          <p:nvSpPr>
            <p:cNvPr id="7" name="Straight Connector 350"/>
            <p:cNvSpPr>
              <a:spLocks noChangeShapeType="1"/>
            </p:cNvSpPr>
            <p:nvPr/>
          </p:nvSpPr>
          <p:spPr bwMode="auto">
            <a:xfrm flipH="1">
              <a:off x="6898859" y="3337669"/>
              <a:ext cx="1924705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arrow" w="med" len="med"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" name="Straight Connector 349"/>
            <p:cNvSpPr>
              <a:spLocks noChangeShapeType="1"/>
            </p:cNvSpPr>
            <p:nvPr/>
          </p:nvSpPr>
          <p:spPr bwMode="auto">
            <a:xfrm>
              <a:off x="7315200" y="2438400"/>
              <a:ext cx="0" cy="1634065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arrow" w="med" len="med"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" name="TextBox 11"/>
            <p:cNvSpPr txBox="1">
              <a:spLocks noChangeArrowheads="1"/>
            </p:cNvSpPr>
            <p:nvPr/>
          </p:nvSpPr>
          <p:spPr bwMode="auto">
            <a:xfrm>
              <a:off x="8829900" y="3231685"/>
              <a:ext cx="542032" cy="1919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000" dirty="0">
                  <a:solidFill>
                    <a:srgbClr val="00B050"/>
                  </a:solidFill>
                  <a:latin typeface="+mj-lt"/>
                  <a:cs typeface="Times New Roman" pitchFamily="18" charset="0"/>
                </a:rPr>
                <a:t>time (</a:t>
              </a:r>
              <a:r>
                <a:rPr lang="en-US" sz="2000" dirty="0" err="1">
                  <a:solidFill>
                    <a:srgbClr val="00B050"/>
                  </a:solidFill>
                  <a:latin typeface="+mj-lt"/>
                  <a:cs typeface="Times New Roman" pitchFamily="18" charset="0"/>
                </a:rPr>
                <a:t>ms</a:t>
              </a:r>
              <a:r>
                <a:rPr lang="en-US" sz="2000" dirty="0">
                  <a:solidFill>
                    <a:srgbClr val="00B050"/>
                  </a:solidFill>
                  <a:latin typeface="+mj-lt"/>
                  <a:cs typeface="Times New Roman" pitchFamily="18" charset="0"/>
                </a:rPr>
                <a:t>)</a:t>
              </a:r>
            </a:p>
          </p:txBody>
        </p:sp>
      </p:grpSp>
      <p:sp>
        <p:nvSpPr>
          <p:cNvPr id="15" name="Rectangle 14"/>
          <p:cNvSpPr/>
          <p:nvPr/>
        </p:nvSpPr>
        <p:spPr>
          <a:xfrm>
            <a:off x="232992" y="2835710"/>
            <a:ext cx="104092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dirty="0">
                <a:solidFill>
                  <a:srgbClr val="FF0000"/>
                </a:solidFill>
                <a:latin typeface="+mj-lt"/>
                <a:cs typeface="Times New Roman" pitchFamily="18" charset="0"/>
              </a:rPr>
              <a:t>Voltage</a:t>
            </a:r>
          </a:p>
        </p:txBody>
      </p:sp>
      <p:cxnSp>
        <p:nvCxnSpPr>
          <p:cNvPr id="24" name="Straight Connector 23"/>
          <p:cNvCxnSpPr/>
          <p:nvPr/>
        </p:nvCxnSpPr>
        <p:spPr>
          <a:xfrm>
            <a:off x="2830335" y="4654690"/>
            <a:ext cx="0" cy="380999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>
            <a:off x="4409199" y="4661287"/>
            <a:ext cx="0" cy="380999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1" name="TextBox 30"/>
          <p:cNvSpPr txBox="1"/>
          <p:nvPr/>
        </p:nvSpPr>
        <p:spPr>
          <a:xfrm>
            <a:off x="1531964" y="4987643"/>
            <a:ext cx="32733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00B050"/>
                </a:solidFill>
                <a:latin typeface="+mj-lt"/>
              </a:rPr>
              <a:t>1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1909989" y="4985668"/>
            <a:ext cx="32733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00B050"/>
                </a:solidFill>
                <a:latin typeface="+mj-lt"/>
              </a:rPr>
              <a:t>2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2280125" y="4985429"/>
            <a:ext cx="32733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00B050"/>
                </a:solidFill>
                <a:latin typeface="+mj-lt"/>
              </a:rPr>
              <a:t>3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2658150" y="4983454"/>
            <a:ext cx="32733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00B050"/>
                </a:solidFill>
                <a:latin typeface="+mj-lt"/>
              </a:rPr>
              <a:t>4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3082004" y="4986665"/>
            <a:ext cx="32733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00B050"/>
                </a:solidFill>
                <a:latin typeface="+mj-lt"/>
              </a:rPr>
              <a:t>5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3460029" y="4984690"/>
            <a:ext cx="32733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00B050"/>
                </a:solidFill>
                <a:latin typeface="+mj-lt"/>
              </a:rPr>
              <a:t>6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3830165" y="4984451"/>
            <a:ext cx="32733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00B050"/>
                </a:solidFill>
                <a:latin typeface="+mj-lt"/>
              </a:rPr>
              <a:t>7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4258990" y="4982476"/>
            <a:ext cx="32733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00B050"/>
                </a:solidFill>
                <a:latin typeface="+mj-lt"/>
              </a:rPr>
              <a:t>8</a:t>
            </a:r>
          </a:p>
        </p:txBody>
      </p:sp>
      <p:cxnSp>
        <p:nvCxnSpPr>
          <p:cNvPr id="52" name="Straight Connector 51"/>
          <p:cNvCxnSpPr/>
          <p:nvPr/>
        </p:nvCxnSpPr>
        <p:spPr>
          <a:xfrm rot="5400000">
            <a:off x="1240965" y="3719258"/>
            <a:ext cx="0" cy="380999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4" name="Straight Connector 53"/>
          <p:cNvCxnSpPr/>
          <p:nvPr/>
        </p:nvCxnSpPr>
        <p:spPr>
          <a:xfrm rot="5400000">
            <a:off x="1240965" y="4186618"/>
            <a:ext cx="0" cy="380999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8" name="Straight Connector 57"/>
          <p:cNvCxnSpPr/>
          <p:nvPr/>
        </p:nvCxnSpPr>
        <p:spPr>
          <a:xfrm rot="5400000">
            <a:off x="1240118" y="5160591"/>
            <a:ext cx="0" cy="380999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0" name="Straight Connector 59"/>
          <p:cNvCxnSpPr/>
          <p:nvPr/>
        </p:nvCxnSpPr>
        <p:spPr>
          <a:xfrm rot="5400000">
            <a:off x="1240118" y="5602486"/>
            <a:ext cx="0" cy="380999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2" name="Straight Connector 61"/>
          <p:cNvCxnSpPr/>
          <p:nvPr/>
        </p:nvCxnSpPr>
        <p:spPr>
          <a:xfrm rot="5400000">
            <a:off x="1240118" y="6095311"/>
            <a:ext cx="0" cy="380999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63" name="TextBox 62"/>
          <p:cNvSpPr txBox="1"/>
          <p:nvPr/>
        </p:nvSpPr>
        <p:spPr>
          <a:xfrm>
            <a:off x="711708" y="3218453"/>
            <a:ext cx="29848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rgbClr val="FF0000"/>
                </a:solidFill>
                <a:latin typeface="+mj-lt"/>
              </a:rPr>
              <a:t>3</a:t>
            </a:r>
          </a:p>
        </p:txBody>
      </p:sp>
      <p:sp>
        <p:nvSpPr>
          <p:cNvPr id="65" name="TextBox 64"/>
          <p:cNvSpPr txBox="1"/>
          <p:nvPr/>
        </p:nvSpPr>
        <p:spPr>
          <a:xfrm>
            <a:off x="711708" y="3736613"/>
            <a:ext cx="29848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rgbClr val="FF0000"/>
                </a:solidFill>
                <a:latin typeface="+mj-lt"/>
              </a:rPr>
              <a:t>2</a:t>
            </a:r>
          </a:p>
        </p:txBody>
      </p:sp>
      <p:sp>
        <p:nvSpPr>
          <p:cNvPr id="67" name="TextBox 66"/>
          <p:cNvSpPr txBox="1"/>
          <p:nvPr/>
        </p:nvSpPr>
        <p:spPr>
          <a:xfrm>
            <a:off x="711708" y="4193813"/>
            <a:ext cx="29848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rgbClr val="FF0000"/>
                </a:solidFill>
                <a:latin typeface="+mj-lt"/>
              </a:rPr>
              <a:t>1</a:t>
            </a:r>
          </a:p>
        </p:txBody>
      </p:sp>
      <p:sp>
        <p:nvSpPr>
          <p:cNvPr id="69" name="TextBox 68"/>
          <p:cNvSpPr txBox="1"/>
          <p:nvPr/>
        </p:nvSpPr>
        <p:spPr>
          <a:xfrm>
            <a:off x="721868" y="4701813"/>
            <a:ext cx="29848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rgbClr val="FF0000"/>
                </a:solidFill>
                <a:latin typeface="+mj-lt"/>
              </a:rPr>
              <a:t>0</a:t>
            </a:r>
          </a:p>
        </p:txBody>
      </p:sp>
      <p:sp>
        <p:nvSpPr>
          <p:cNvPr id="71" name="TextBox 70"/>
          <p:cNvSpPr txBox="1"/>
          <p:nvPr/>
        </p:nvSpPr>
        <p:spPr>
          <a:xfrm>
            <a:off x="616406" y="5185863"/>
            <a:ext cx="36740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rgbClr val="FF0000"/>
                </a:solidFill>
                <a:latin typeface="+mj-lt"/>
              </a:rPr>
              <a:t>-1</a:t>
            </a:r>
          </a:p>
        </p:txBody>
      </p:sp>
      <p:sp>
        <p:nvSpPr>
          <p:cNvPr id="73" name="TextBox 72"/>
          <p:cNvSpPr txBox="1"/>
          <p:nvPr/>
        </p:nvSpPr>
        <p:spPr>
          <a:xfrm>
            <a:off x="616406" y="5637918"/>
            <a:ext cx="36740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rgbClr val="FF0000"/>
                </a:solidFill>
                <a:latin typeface="+mj-lt"/>
              </a:rPr>
              <a:t>-2</a:t>
            </a:r>
          </a:p>
        </p:txBody>
      </p:sp>
      <p:sp>
        <p:nvSpPr>
          <p:cNvPr id="75" name="TextBox 74"/>
          <p:cNvSpPr txBox="1"/>
          <p:nvPr/>
        </p:nvSpPr>
        <p:spPr>
          <a:xfrm>
            <a:off x="616406" y="6130743"/>
            <a:ext cx="36740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rgbClr val="FF0000"/>
                </a:solidFill>
                <a:latin typeface="+mj-lt"/>
              </a:rPr>
              <a:t>-3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2443792" y="4654690"/>
            <a:ext cx="0" cy="380999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>
            <a:off x="2068335" y="4654077"/>
            <a:ext cx="0" cy="380999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>
            <a:off x="1692847" y="4655840"/>
            <a:ext cx="0" cy="380999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0" name="Straight Connector 49"/>
          <p:cNvCxnSpPr/>
          <p:nvPr/>
        </p:nvCxnSpPr>
        <p:spPr>
          <a:xfrm rot="5400000">
            <a:off x="1240965" y="3231578"/>
            <a:ext cx="0" cy="380999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>
            <a:off x="4022656" y="4661287"/>
            <a:ext cx="0" cy="380999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>
            <a:off x="3635007" y="4660674"/>
            <a:ext cx="0" cy="380999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>
            <a:off x="3241231" y="4662437"/>
            <a:ext cx="0" cy="380999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0" name="Rectangle 19"/>
          <p:cNvSpPr/>
          <p:nvPr/>
        </p:nvSpPr>
        <p:spPr>
          <a:xfrm>
            <a:off x="43972" y="6128562"/>
            <a:ext cx="56938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800" dirty="0">
                <a:solidFill>
                  <a:srgbClr val="FF0000"/>
                </a:solidFill>
                <a:latin typeface="+mj-lt"/>
              </a:rPr>
              <a:t>000</a:t>
            </a:r>
            <a:endParaRPr lang="en-US" sz="1800" dirty="0">
              <a:latin typeface="+mj-lt"/>
            </a:endParaRPr>
          </a:p>
        </p:txBody>
      </p:sp>
      <p:sp>
        <p:nvSpPr>
          <p:cNvPr id="95" name="Rectangle 94"/>
          <p:cNvSpPr/>
          <p:nvPr/>
        </p:nvSpPr>
        <p:spPr>
          <a:xfrm>
            <a:off x="23269" y="5639318"/>
            <a:ext cx="56938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800" dirty="0">
                <a:solidFill>
                  <a:srgbClr val="FF0000"/>
                </a:solidFill>
                <a:latin typeface="+mj-lt"/>
              </a:rPr>
              <a:t>001</a:t>
            </a:r>
            <a:endParaRPr lang="en-US" sz="1800" dirty="0">
              <a:latin typeface="+mj-lt"/>
            </a:endParaRPr>
          </a:p>
        </p:txBody>
      </p:sp>
      <p:sp>
        <p:nvSpPr>
          <p:cNvPr id="97" name="Rectangle 96"/>
          <p:cNvSpPr/>
          <p:nvPr/>
        </p:nvSpPr>
        <p:spPr>
          <a:xfrm>
            <a:off x="21294" y="5174218"/>
            <a:ext cx="56938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800" dirty="0">
                <a:solidFill>
                  <a:srgbClr val="FF0000"/>
                </a:solidFill>
                <a:latin typeface="+mj-lt"/>
              </a:rPr>
              <a:t>010</a:t>
            </a:r>
            <a:endParaRPr lang="en-US" sz="1800" dirty="0">
              <a:latin typeface="+mj-lt"/>
            </a:endParaRPr>
          </a:p>
        </p:txBody>
      </p:sp>
      <p:sp>
        <p:nvSpPr>
          <p:cNvPr id="98" name="Rectangle 97"/>
          <p:cNvSpPr/>
          <p:nvPr/>
        </p:nvSpPr>
        <p:spPr>
          <a:xfrm>
            <a:off x="31194" y="4661618"/>
            <a:ext cx="56938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800" dirty="0">
                <a:solidFill>
                  <a:srgbClr val="FF0000"/>
                </a:solidFill>
                <a:latin typeface="+mj-lt"/>
              </a:rPr>
              <a:t>011</a:t>
            </a:r>
            <a:endParaRPr lang="en-US" sz="1800" dirty="0">
              <a:latin typeface="+mj-lt"/>
            </a:endParaRPr>
          </a:p>
        </p:txBody>
      </p:sp>
      <p:sp>
        <p:nvSpPr>
          <p:cNvPr id="99" name="Rectangle 98"/>
          <p:cNvSpPr/>
          <p:nvPr/>
        </p:nvSpPr>
        <p:spPr>
          <a:xfrm>
            <a:off x="5469" y="4172768"/>
            <a:ext cx="56938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800">
                <a:solidFill>
                  <a:srgbClr val="FF0000"/>
                </a:solidFill>
                <a:latin typeface="+mj-lt"/>
              </a:rPr>
              <a:t>100</a:t>
            </a:r>
            <a:endParaRPr lang="en-US" sz="1800" dirty="0">
              <a:latin typeface="+mj-lt"/>
            </a:endParaRPr>
          </a:p>
        </p:txBody>
      </p:sp>
      <p:sp>
        <p:nvSpPr>
          <p:cNvPr id="100" name="Rectangle 99"/>
          <p:cNvSpPr/>
          <p:nvPr/>
        </p:nvSpPr>
        <p:spPr>
          <a:xfrm>
            <a:off x="-179" y="3682085"/>
            <a:ext cx="56938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800" dirty="0">
                <a:solidFill>
                  <a:srgbClr val="FF0000"/>
                </a:solidFill>
                <a:latin typeface="+mj-lt"/>
              </a:rPr>
              <a:t>101</a:t>
            </a:r>
            <a:endParaRPr lang="en-US" sz="1800" dirty="0">
              <a:latin typeface="+mj-lt"/>
            </a:endParaRPr>
          </a:p>
        </p:txBody>
      </p:sp>
      <p:sp>
        <p:nvSpPr>
          <p:cNvPr id="101" name="Rectangle 100"/>
          <p:cNvSpPr/>
          <p:nvPr/>
        </p:nvSpPr>
        <p:spPr>
          <a:xfrm>
            <a:off x="-14331" y="3204724"/>
            <a:ext cx="55226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800" dirty="0">
                <a:solidFill>
                  <a:srgbClr val="FF0000"/>
                </a:solidFill>
                <a:latin typeface="+mj-lt"/>
              </a:rPr>
              <a:t>110</a:t>
            </a:r>
            <a:endParaRPr lang="en-US" sz="1800" dirty="0">
              <a:latin typeface="+mj-lt"/>
            </a:endParaRPr>
          </a:p>
        </p:txBody>
      </p:sp>
      <p:cxnSp>
        <p:nvCxnSpPr>
          <p:cNvPr id="40" name="Straight Connector 39"/>
          <p:cNvCxnSpPr/>
          <p:nvPr/>
        </p:nvCxnSpPr>
        <p:spPr>
          <a:xfrm>
            <a:off x="1248684" y="4850785"/>
            <a:ext cx="444163" cy="0"/>
          </a:xfrm>
          <a:prstGeom prst="line">
            <a:avLst/>
          </a:prstGeom>
          <a:ln w="57150"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4" name="Straight Connector 103"/>
          <p:cNvCxnSpPr/>
          <p:nvPr/>
        </p:nvCxnSpPr>
        <p:spPr>
          <a:xfrm>
            <a:off x="1692847" y="3905890"/>
            <a:ext cx="4" cy="969010"/>
          </a:xfrm>
          <a:prstGeom prst="line">
            <a:avLst/>
          </a:prstGeom>
          <a:ln w="57150"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7" name="Straight Connector 106"/>
          <p:cNvCxnSpPr/>
          <p:nvPr/>
        </p:nvCxnSpPr>
        <p:spPr>
          <a:xfrm>
            <a:off x="1666181" y="3909758"/>
            <a:ext cx="402154" cy="0"/>
          </a:xfrm>
          <a:prstGeom prst="line">
            <a:avLst/>
          </a:prstGeom>
          <a:ln w="57150"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0" name="Straight Connector 109"/>
          <p:cNvCxnSpPr/>
          <p:nvPr/>
        </p:nvCxnSpPr>
        <p:spPr>
          <a:xfrm>
            <a:off x="2830335" y="3871653"/>
            <a:ext cx="2282" cy="1010227"/>
          </a:xfrm>
          <a:prstGeom prst="line">
            <a:avLst/>
          </a:prstGeom>
          <a:ln w="57150"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21" name="Straight Connector 120"/>
          <p:cNvCxnSpPr/>
          <p:nvPr/>
        </p:nvCxnSpPr>
        <p:spPr>
          <a:xfrm>
            <a:off x="2037697" y="3435476"/>
            <a:ext cx="402154" cy="0"/>
          </a:xfrm>
          <a:prstGeom prst="line">
            <a:avLst/>
          </a:prstGeom>
          <a:ln w="57150"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22" name="Straight Connector 121"/>
          <p:cNvCxnSpPr/>
          <p:nvPr/>
        </p:nvCxnSpPr>
        <p:spPr>
          <a:xfrm>
            <a:off x="2045932" y="3429000"/>
            <a:ext cx="0" cy="490913"/>
          </a:xfrm>
          <a:prstGeom prst="line">
            <a:avLst/>
          </a:prstGeom>
          <a:ln w="57150"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23" name="Straight Connector 122"/>
          <p:cNvCxnSpPr/>
          <p:nvPr/>
        </p:nvCxnSpPr>
        <p:spPr>
          <a:xfrm>
            <a:off x="2455091" y="3408680"/>
            <a:ext cx="0" cy="483293"/>
          </a:xfrm>
          <a:prstGeom prst="line">
            <a:avLst/>
          </a:prstGeom>
          <a:ln w="57150"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25" name="Straight Connector 124"/>
          <p:cNvCxnSpPr/>
          <p:nvPr/>
        </p:nvCxnSpPr>
        <p:spPr>
          <a:xfrm>
            <a:off x="2428552" y="3895211"/>
            <a:ext cx="411429" cy="0"/>
          </a:xfrm>
          <a:prstGeom prst="line">
            <a:avLst/>
          </a:prstGeom>
          <a:ln w="57150"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28" name="Straight Connector 127"/>
          <p:cNvCxnSpPr/>
          <p:nvPr/>
        </p:nvCxnSpPr>
        <p:spPr>
          <a:xfrm>
            <a:off x="2811768" y="4845189"/>
            <a:ext cx="444163" cy="0"/>
          </a:xfrm>
          <a:prstGeom prst="line">
            <a:avLst/>
          </a:prstGeom>
          <a:ln w="57150"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29" name="Straight Connector 128"/>
          <p:cNvCxnSpPr/>
          <p:nvPr/>
        </p:nvCxnSpPr>
        <p:spPr>
          <a:xfrm>
            <a:off x="3241227" y="4822159"/>
            <a:ext cx="4" cy="969010"/>
          </a:xfrm>
          <a:prstGeom prst="line">
            <a:avLst/>
          </a:prstGeom>
          <a:ln w="57150"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31" name="Straight Connector 130"/>
          <p:cNvCxnSpPr/>
          <p:nvPr/>
        </p:nvCxnSpPr>
        <p:spPr>
          <a:xfrm>
            <a:off x="3222707" y="5759589"/>
            <a:ext cx="444163" cy="0"/>
          </a:xfrm>
          <a:prstGeom prst="line">
            <a:avLst/>
          </a:prstGeom>
          <a:ln w="57150"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32" name="Straight Connector 131"/>
          <p:cNvCxnSpPr/>
          <p:nvPr/>
        </p:nvCxnSpPr>
        <p:spPr>
          <a:xfrm>
            <a:off x="3638779" y="5744490"/>
            <a:ext cx="0" cy="580110"/>
          </a:xfrm>
          <a:prstGeom prst="line">
            <a:avLst/>
          </a:prstGeom>
          <a:ln w="57150"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35" name="Straight Connector 134"/>
          <p:cNvCxnSpPr/>
          <p:nvPr/>
        </p:nvCxnSpPr>
        <p:spPr>
          <a:xfrm>
            <a:off x="3608083" y="6328913"/>
            <a:ext cx="444163" cy="0"/>
          </a:xfrm>
          <a:prstGeom prst="line">
            <a:avLst/>
          </a:prstGeom>
          <a:ln w="57150"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39" name="Straight Connector 138"/>
          <p:cNvCxnSpPr/>
          <p:nvPr/>
        </p:nvCxnSpPr>
        <p:spPr>
          <a:xfrm>
            <a:off x="4022656" y="5754509"/>
            <a:ext cx="0" cy="580110"/>
          </a:xfrm>
          <a:prstGeom prst="line">
            <a:avLst/>
          </a:prstGeom>
          <a:ln w="57150"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40" name="Straight Connector 139"/>
          <p:cNvCxnSpPr/>
          <p:nvPr/>
        </p:nvCxnSpPr>
        <p:spPr>
          <a:xfrm>
            <a:off x="3998912" y="5763538"/>
            <a:ext cx="444163" cy="0"/>
          </a:xfrm>
          <a:prstGeom prst="line">
            <a:avLst/>
          </a:prstGeom>
          <a:ln w="57150"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41" name="Straight Connector 140"/>
          <p:cNvCxnSpPr/>
          <p:nvPr/>
        </p:nvCxnSpPr>
        <p:spPr>
          <a:xfrm>
            <a:off x="4411997" y="4825836"/>
            <a:ext cx="0" cy="962070"/>
          </a:xfrm>
          <a:prstGeom prst="line">
            <a:avLst/>
          </a:prstGeom>
          <a:ln w="57150"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1827554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ADC – An approximation at Best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554162"/>
            <a:ext cx="9367520" cy="4846638"/>
          </a:xfrm>
        </p:spPr>
        <p:txBody>
          <a:bodyPr>
            <a:normAutofit/>
          </a:bodyPr>
          <a:lstStyle/>
          <a:p>
            <a:r>
              <a:rPr lang="en-US" dirty="0"/>
              <a:t>Digital-to-Analog (DAC) Conversion </a:t>
            </a:r>
          </a:p>
          <a:p>
            <a:pPr lvl="1"/>
            <a:r>
              <a:rPr lang="en-US" sz="2000" dirty="0"/>
              <a:t>Process of converting </a:t>
            </a:r>
            <a:r>
              <a:rPr lang="en-US" sz="2000" i="1" u="sng" dirty="0"/>
              <a:t>discrete</a:t>
            </a:r>
            <a:r>
              <a:rPr lang="en-US" sz="2000" u="sng" dirty="0"/>
              <a:t> </a:t>
            </a:r>
            <a:r>
              <a:rPr lang="en-US" sz="2000" dirty="0"/>
              <a:t>signal to </a:t>
            </a:r>
            <a:r>
              <a:rPr lang="en-US" sz="2000" i="1" u="sng" dirty="0"/>
              <a:t>continuous</a:t>
            </a:r>
            <a:r>
              <a:rPr lang="en-US" sz="2000" dirty="0"/>
              <a:t> signal</a:t>
            </a:r>
          </a:p>
          <a:p>
            <a:pPr lvl="2"/>
            <a:r>
              <a:rPr lang="en-US" sz="1800" b="1" dirty="0"/>
              <a:t>How to get back to original signal from bits?</a:t>
            </a:r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69B03B-8166-0F42-B8CE-697A119A2BFC}" type="slidenum">
              <a:rPr lang="en-US" smtClean="0"/>
              <a:pPr/>
              <a:t>31</a:t>
            </a:fld>
            <a:endParaRPr lang="en-US"/>
          </a:p>
        </p:txBody>
      </p:sp>
      <p:grpSp>
        <p:nvGrpSpPr>
          <p:cNvPr id="143" name="Group 41">
            <a:extLst>
              <a:ext uri="{FF2B5EF4-FFF2-40B4-BE49-F238E27FC236}">
                <a16:creationId xmlns:a16="http://schemas.microsoft.com/office/drawing/2014/main" id="{6A65DE29-340C-E040-9EBA-7831C0CE5B5B}"/>
              </a:ext>
            </a:extLst>
          </p:cNvPr>
          <p:cNvGrpSpPr>
            <a:grpSpLocks/>
          </p:cNvGrpSpPr>
          <p:nvPr/>
        </p:nvGrpSpPr>
        <p:grpSpPr bwMode="auto">
          <a:xfrm>
            <a:off x="288035" y="2977244"/>
            <a:ext cx="5706273" cy="3406239"/>
            <a:chOff x="6898859" y="2438400"/>
            <a:chExt cx="2473073" cy="1634065"/>
          </a:xfrm>
        </p:grpSpPr>
        <p:sp>
          <p:nvSpPr>
            <p:cNvPr id="146" name="Straight Connector 350">
              <a:extLst>
                <a:ext uri="{FF2B5EF4-FFF2-40B4-BE49-F238E27FC236}">
                  <a16:creationId xmlns:a16="http://schemas.microsoft.com/office/drawing/2014/main" id="{154483EE-7A2D-E54D-9AF2-1A3A544A1393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6898859" y="3337669"/>
              <a:ext cx="1924705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arrow" w="med" len="med"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7" name="Straight Connector 349">
              <a:extLst>
                <a:ext uri="{FF2B5EF4-FFF2-40B4-BE49-F238E27FC236}">
                  <a16:creationId xmlns:a16="http://schemas.microsoft.com/office/drawing/2014/main" id="{CC36CFBE-553A-2842-B494-3B08087693F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315200" y="2438400"/>
              <a:ext cx="0" cy="1634065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arrow" w="med" len="med"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8" name="TextBox 11">
              <a:extLst>
                <a:ext uri="{FF2B5EF4-FFF2-40B4-BE49-F238E27FC236}">
                  <a16:creationId xmlns:a16="http://schemas.microsoft.com/office/drawing/2014/main" id="{F0ACADB2-AF45-184D-ABA9-571B3CC87FE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829900" y="3231685"/>
              <a:ext cx="542032" cy="1919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000" dirty="0">
                  <a:solidFill>
                    <a:srgbClr val="00B050"/>
                  </a:solidFill>
                  <a:latin typeface="+mj-lt"/>
                  <a:cs typeface="Times New Roman" pitchFamily="18" charset="0"/>
                </a:rPr>
                <a:t>time (</a:t>
              </a:r>
              <a:r>
                <a:rPr lang="en-US" sz="2000" dirty="0" err="1">
                  <a:solidFill>
                    <a:srgbClr val="00B050"/>
                  </a:solidFill>
                  <a:latin typeface="+mj-lt"/>
                  <a:cs typeface="Times New Roman" pitchFamily="18" charset="0"/>
                </a:rPr>
                <a:t>ms</a:t>
              </a:r>
              <a:r>
                <a:rPr lang="en-US" sz="2000" dirty="0">
                  <a:solidFill>
                    <a:srgbClr val="00B050"/>
                  </a:solidFill>
                  <a:latin typeface="+mj-lt"/>
                  <a:cs typeface="Times New Roman" pitchFamily="18" charset="0"/>
                </a:rPr>
                <a:t>)</a:t>
              </a:r>
            </a:p>
          </p:txBody>
        </p:sp>
      </p:grpSp>
      <p:sp>
        <p:nvSpPr>
          <p:cNvPr id="149" name="Rectangle 148">
            <a:extLst>
              <a:ext uri="{FF2B5EF4-FFF2-40B4-BE49-F238E27FC236}">
                <a16:creationId xmlns:a16="http://schemas.microsoft.com/office/drawing/2014/main" id="{F7DEF37A-9B00-5641-B29E-623034AAE42D}"/>
              </a:ext>
            </a:extLst>
          </p:cNvPr>
          <p:cNvSpPr/>
          <p:nvPr/>
        </p:nvSpPr>
        <p:spPr>
          <a:xfrm>
            <a:off x="232992" y="2835710"/>
            <a:ext cx="104092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dirty="0">
                <a:solidFill>
                  <a:srgbClr val="FF0000"/>
                </a:solidFill>
                <a:latin typeface="+mj-lt"/>
                <a:cs typeface="Times New Roman" pitchFamily="18" charset="0"/>
              </a:rPr>
              <a:t>Voltage</a:t>
            </a:r>
          </a:p>
        </p:txBody>
      </p:sp>
      <p:cxnSp>
        <p:nvCxnSpPr>
          <p:cNvPr id="150" name="Straight Connector 149">
            <a:extLst>
              <a:ext uri="{FF2B5EF4-FFF2-40B4-BE49-F238E27FC236}">
                <a16:creationId xmlns:a16="http://schemas.microsoft.com/office/drawing/2014/main" id="{B394CEAD-0AC2-8D4D-B169-E14EC9098EB1}"/>
              </a:ext>
            </a:extLst>
          </p:cNvPr>
          <p:cNvCxnSpPr/>
          <p:nvPr/>
        </p:nvCxnSpPr>
        <p:spPr>
          <a:xfrm>
            <a:off x="2830335" y="4654690"/>
            <a:ext cx="0" cy="380999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51" name="Straight Connector 150">
            <a:extLst>
              <a:ext uri="{FF2B5EF4-FFF2-40B4-BE49-F238E27FC236}">
                <a16:creationId xmlns:a16="http://schemas.microsoft.com/office/drawing/2014/main" id="{775B5116-4E6A-0845-9FD9-B96CF0AA55F7}"/>
              </a:ext>
            </a:extLst>
          </p:cNvPr>
          <p:cNvCxnSpPr/>
          <p:nvPr/>
        </p:nvCxnSpPr>
        <p:spPr>
          <a:xfrm>
            <a:off x="4409199" y="4661287"/>
            <a:ext cx="0" cy="380999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52" name="TextBox 151">
            <a:extLst>
              <a:ext uri="{FF2B5EF4-FFF2-40B4-BE49-F238E27FC236}">
                <a16:creationId xmlns:a16="http://schemas.microsoft.com/office/drawing/2014/main" id="{9136888C-F046-7844-9F71-1DFF54E9E4C1}"/>
              </a:ext>
            </a:extLst>
          </p:cNvPr>
          <p:cNvSpPr txBox="1"/>
          <p:nvPr/>
        </p:nvSpPr>
        <p:spPr>
          <a:xfrm>
            <a:off x="1531964" y="4987643"/>
            <a:ext cx="32733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00B050"/>
                </a:solidFill>
                <a:latin typeface="+mj-lt"/>
              </a:rPr>
              <a:t>1</a:t>
            </a:r>
          </a:p>
        </p:txBody>
      </p:sp>
      <p:sp>
        <p:nvSpPr>
          <p:cNvPr id="153" name="TextBox 152">
            <a:extLst>
              <a:ext uri="{FF2B5EF4-FFF2-40B4-BE49-F238E27FC236}">
                <a16:creationId xmlns:a16="http://schemas.microsoft.com/office/drawing/2014/main" id="{E95A9CAB-B79B-1A43-80DE-DCAF26C8A282}"/>
              </a:ext>
            </a:extLst>
          </p:cNvPr>
          <p:cNvSpPr txBox="1"/>
          <p:nvPr/>
        </p:nvSpPr>
        <p:spPr>
          <a:xfrm>
            <a:off x="1909989" y="4985668"/>
            <a:ext cx="32733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00B050"/>
                </a:solidFill>
                <a:latin typeface="+mj-lt"/>
              </a:rPr>
              <a:t>2</a:t>
            </a:r>
          </a:p>
        </p:txBody>
      </p:sp>
      <p:sp>
        <p:nvSpPr>
          <p:cNvPr id="154" name="TextBox 153">
            <a:extLst>
              <a:ext uri="{FF2B5EF4-FFF2-40B4-BE49-F238E27FC236}">
                <a16:creationId xmlns:a16="http://schemas.microsoft.com/office/drawing/2014/main" id="{896DA621-981D-064C-9D26-E2D3A9A4E06C}"/>
              </a:ext>
            </a:extLst>
          </p:cNvPr>
          <p:cNvSpPr txBox="1"/>
          <p:nvPr/>
        </p:nvSpPr>
        <p:spPr>
          <a:xfrm>
            <a:off x="2280125" y="4985429"/>
            <a:ext cx="32733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00B050"/>
                </a:solidFill>
                <a:latin typeface="+mj-lt"/>
              </a:rPr>
              <a:t>3</a:t>
            </a:r>
          </a:p>
        </p:txBody>
      </p:sp>
      <p:sp>
        <p:nvSpPr>
          <p:cNvPr id="155" name="TextBox 154">
            <a:extLst>
              <a:ext uri="{FF2B5EF4-FFF2-40B4-BE49-F238E27FC236}">
                <a16:creationId xmlns:a16="http://schemas.microsoft.com/office/drawing/2014/main" id="{6FCF0968-31CC-E64B-BD24-04BD09297418}"/>
              </a:ext>
            </a:extLst>
          </p:cNvPr>
          <p:cNvSpPr txBox="1"/>
          <p:nvPr/>
        </p:nvSpPr>
        <p:spPr>
          <a:xfrm>
            <a:off x="2658150" y="4983454"/>
            <a:ext cx="32733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00B050"/>
                </a:solidFill>
                <a:latin typeface="+mj-lt"/>
              </a:rPr>
              <a:t>4</a:t>
            </a:r>
          </a:p>
        </p:txBody>
      </p:sp>
      <p:sp>
        <p:nvSpPr>
          <p:cNvPr id="156" name="TextBox 155">
            <a:extLst>
              <a:ext uri="{FF2B5EF4-FFF2-40B4-BE49-F238E27FC236}">
                <a16:creationId xmlns:a16="http://schemas.microsoft.com/office/drawing/2014/main" id="{E19E3174-AD7F-B042-9AC0-E5A6CAE3FB59}"/>
              </a:ext>
            </a:extLst>
          </p:cNvPr>
          <p:cNvSpPr txBox="1"/>
          <p:nvPr/>
        </p:nvSpPr>
        <p:spPr>
          <a:xfrm>
            <a:off x="3082004" y="4986665"/>
            <a:ext cx="32733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00B050"/>
                </a:solidFill>
                <a:latin typeface="+mj-lt"/>
              </a:rPr>
              <a:t>5</a:t>
            </a:r>
          </a:p>
        </p:txBody>
      </p:sp>
      <p:sp>
        <p:nvSpPr>
          <p:cNvPr id="157" name="TextBox 156">
            <a:extLst>
              <a:ext uri="{FF2B5EF4-FFF2-40B4-BE49-F238E27FC236}">
                <a16:creationId xmlns:a16="http://schemas.microsoft.com/office/drawing/2014/main" id="{11436888-9BCC-F34E-8A0A-AC6E28A4CCDA}"/>
              </a:ext>
            </a:extLst>
          </p:cNvPr>
          <p:cNvSpPr txBox="1"/>
          <p:nvPr/>
        </p:nvSpPr>
        <p:spPr>
          <a:xfrm>
            <a:off x="3460029" y="4984690"/>
            <a:ext cx="32733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00B050"/>
                </a:solidFill>
                <a:latin typeface="+mj-lt"/>
              </a:rPr>
              <a:t>6</a:t>
            </a:r>
          </a:p>
        </p:txBody>
      </p:sp>
      <p:sp>
        <p:nvSpPr>
          <p:cNvPr id="158" name="TextBox 157">
            <a:extLst>
              <a:ext uri="{FF2B5EF4-FFF2-40B4-BE49-F238E27FC236}">
                <a16:creationId xmlns:a16="http://schemas.microsoft.com/office/drawing/2014/main" id="{A2FCD7D6-830D-CC4B-8868-D6BA6C08BAA6}"/>
              </a:ext>
            </a:extLst>
          </p:cNvPr>
          <p:cNvSpPr txBox="1"/>
          <p:nvPr/>
        </p:nvSpPr>
        <p:spPr>
          <a:xfrm>
            <a:off x="3830165" y="4984451"/>
            <a:ext cx="32733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00B050"/>
                </a:solidFill>
                <a:latin typeface="+mj-lt"/>
              </a:rPr>
              <a:t>7</a:t>
            </a:r>
          </a:p>
        </p:txBody>
      </p:sp>
      <p:sp>
        <p:nvSpPr>
          <p:cNvPr id="159" name="Oval 158">
            <a:extLst>
              <a:ext uri="{FF2B5EF4-FFF2-40B4-BE49-F238E27FC236}">
                <a16:creationId xmlns:a16="http://schemas.microsoft.com/office/drawing/2014/main" id="{8678EADB-AA26-E045-BE35-64A986F661CA}"/>
              </a:ext>
            </a:extLst>
          </p:cNvPr>
          <p:cNvSpPr/>
          <p:nvPr/>
        </p:nvSpPr>
        <p:spPr>
          <a:xfrm>
            <a:off x="1639408" y="3761715"/>
            <a:ext cx="106878" cy="106878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60" name="Oval 159">
            <a:extLst>
              <a:ext uri="{FF2B5EF4-FFF2-40B4-BE49-F238E27FC236}">
                <a16:creationId xmlns:a16="http://schemas.microsoft.com/office/drawing/2014/main" id="{893BAB5E-C3C0-0544-A870-1FE6277391A6}"/>
              </a:ext>
            </a:extLst>
          </p:cNvPr>
          <p:cNvSpPr/>
          <p:nvPr/>
        </p:nvSpPr>
        <p:spPr>
          <a:xfrm>
            <a:off x="2014896" y="3363672"/>
            <a:ext cx="106878" cy="106878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61" name="Oval 160">
            <a:extLst>
              <a:ext uri="{FF2B5EF4-FFF2-40B4-BE49-F238E27FC236}">
                <a16:creationId xmlns:a16="http://schemas.microsoft.com/office/drawing/2014/main" id="{06862425-DFB6-F94C-A8D2-323C4EE21C64}"/>
              </a:ext>
            </a:extLst>
          </p:cNvPr>
          <p:cNvSpPr/>
          <p:nvPr/>
        </p:nvSpPr>
        <p:spPr>
          <a:xfrm>
            <a:off x="2401652" y="3766869"/>
            <a:ext cx="106878" cy="106878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62" name="Oval 161">
            <a:extLst>
              <a:ext uri="{FF2B5EF4-FFF2-40B4-BE49-F238E27FC236}">
                <a16:creationId xmlns:a16="http://schemas.microsoft.com/office/drawing/2014/main" id="{A0F4BD8A-1048-B149-9182-F894D5229546}"/>
              </a:ext>
            </a:extLst>
          </p:cNvPr>
          <p:cNvSpPr/>
          <p:nvPr/>
        </p:nvSpPr>
        <p:spPr>
          <a:xfrm>
            <a:off x="2786542" y="4796218"/>
            <a:ext cx="106878" cy="106878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63" name="Oval 162">
            <a:extLst>
              <a:ext uri="{FF2B5EF4-FFF2-40B4-BE49-F238E27FC236}">
                <a16:creationId xmlns:a16="http://schemas.microsoft.com/office/drawing/2014/main" id="{B5B40F12-31E8-AE4D-82FA-E359EFFE1D11}"/>
              </a:ext>
            </a:extLst>
          </p:cNvPr>
          <p:cNvSpPr/>
          <p:nvPr/>
        </p:nvSpPr>
        <p:spPr>
          <a:xfrm>
            <a:off x="3192232" y="5827456"/>
            <a:ext cx="106878" cy="106878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64" name="Oval 163">
            <a:extLst>
              <a:ext uri="{FF2B5EF4-FFF2-40B4-BE49-F238E27FC236}">
                <a16:creationId xmlns:a16="http://schemas.microsoft.com/office/drawing/2014/main" id="{429BF914-15C2-2243-B8B7-BB9949E34BF7}"/>
              </a:ext>
            </a:extLst>
          </p:cNvPr>
          <p:cNvSpPr/>
          <p:nvPr/>
        </p:nvSpPr>
        <p:spPr>
          <a:xfrm>
            <a:off x="3581568" y="6276605"/>
            <a:ext cx="106878" cy="106878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65" name="Oval 164">
            <a:extLst>
              <a:ext uri="{FF2B5EF4-FFF2-40B4-BE49-F238E27FC236}">
                <a16:creationId xmlns:a16="http://schemas.microsoft.com/office/drawing/2014/main" id="{C670B09C-85C9-8F43-9377-AD9DC3D31863}"/>
              </a:ext>
            </a:extLst>
          </p:cNvPr>
          <p:cNvSpPr/>
          <p:nvPr/>
        </p:nvSpPr>
        <p:spPr>
          <a:xfrm>
            <a:off x="3976900" y="5835026"/>
            <a:ext cx="106878" cy="106878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66" name="Oval 165">
            <a:extLst>
              <a:ext uri="{FF2B5EF4-FFF2-40B4-BE49-F238E27FC236}">
                <a16:creationId xmlns:a16="http://schemas.microsoft.com/office/drawing/2014/main" id="{F7F0EE22-2071-ED4D-AFDD-557C0A0172C1}"/>
              </a:ext>
            </a:extLst>
          </p:cNvPr>
          <p:cNvSpPr/>
          <p:nvPr/>
        </p:nvSpPr>
        <p:spPr>
          <a:xfrm>
            <a:off x="4355760" y="4806378"/>
            <a:ext cx="106878" cy="106878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67" name="Oval 166">
            <a:extLst>
              <a:ext uri="{FF2B5EF4-FFF2-40B4-BE49-F238E27FC236}">
                <a16:creationId xmlns:a16="http://schemas.microsoft.com/office/drawing/2014/main" id="{DE12364D-5D4D-5E43-8934-2461B7F78A5B}"/>
              </a:ext>
            </a:extLst>
          </p:cNvPr>
          <p:cNvSpPr/>
          <p:nvPr/>
        </p:nvSpPr>
        <p:spPr>
          <a:xfrm>
            <a:off x="1195245" y="4797734"/>
            <a:ext cx="106878" cy="106878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cxnSp>
        <p:nvCxnSpPr>
          <p:cNvPr id="168" name="Straight Connector 167">
            <a:extLst>
              <a:ext uri="{FF2B5EF4-FFF2-40B4-BE49-F238E27FC236}">
                <a16:creationId xmlns:a16="http://schemas.microsoft.com/office/drawing/2014/main" id="{E76B0606-A064-E94A-8685-50861F02A1AF}"/>
              </a:ext>
            </a:extLst>
          </p:cNvPr>
          <p:cNvCxnSpPr/>
          <p:nvPr/>
        </p:nvCxnSpPr>
        <p:spPr>
          <a:xfrm rot="5400000">
            <a:off x="1240965" y="3719258"/>
            <a:ext cx="0" cy="380999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69" name="Straight Connector 168">
            <a:extLst>
              <a:ext uri="{FF2B5EF4-FFF2-40B4-BE49-F238E27FC236}">
                <a16:creationId xmlns:a16="http://schemas.microsoft.com/office/drawing/2014/main" id="{86D99B3A-E7EC-D844-A23F-436D968A1FF3}"/>
              </a:ext>
            </a:extLst>
          </p:cNvPr>
          <p:cNvCxnSpPr/>
          <p:nvPr/>
        </p:nvCxnSpPr>
        <p:spPr>
          <a:xfrm rot="5400000">
            <a:off x="1240965" y="4186618"/>
            <a:ext cx="0" cy="380999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70" name="Straight Connector 169">
            <a:extLst>
              <a:ext uri="{FF2B5EF4-FFF2-40B4-BE49-F238E27FC236}">
                <a16:creationId xmlns:a16="http://schemas.microsoft.com/office/drawing/2014/main" id="{99A6B512-D241-4746-9F12-FD8D4F175881}"/>
              </a:ext>
            </a:extLst>
          </p:cNvPr>
          <p:cNvCxnSpPr/>
          <p:nvPr/>
        </p:nvCxnSpPr>
        <p:spPr>
          <a:xfrm rot="5400000">
            <a:off x="1240118" y="5160591"/>
            <a:ext cx="0" cy="380999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71" name="Straight Connector 170">
            <a:extLst>
              <a:ext uri="{FF2B5EF4-FFF2-40B4-BE49-F238E27FC236}">
                <a16:creationId xmlns:a16="http://schemas.microsoft.com/office/drawing/2014/main" id="{F5613B91-608E-FA4A-B89F-477816380987}"/>
              </a:ext>
            </a:extLst>
          </p:cNvPr>
          <p:cNvCxnSpPr/>
          <p:nvPr/>
        </p:nvCxnSpPr>
        <p:spPr>
          <a:xfrm rot="5400000">
            <a:off x="1240118" y="5602486"/>
            <a:ext cx="0" cy="380999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72" name="Straight Connector 171">
            <a:extLst>
              <a:ext uri="{FF2B5EF4-FFF2-40B4-BE49-F238E27FC236}">
                <a16:creationId xmlns:a16="http://schemas.microsoft.com/office/drawing/2014/main" id="{59EB3208-AE48-FA41-89E8-7EE44434C33E}"/>
              </a:ext>
            </a:extLst>
          </p:cNvPr>
          <p:cNvCxnSpPr/>
          <p:nvPr/>
        </p:nvCxnSpPr>
        <p:spPr>
          <a:xfrm rot="5400000">
            <a:off x="1240118" y="6095311"/>
            <a:ext cx="0" cy="380999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73" name="TextBox 172">
            <a:extLst>
              <a:ext uri="{FF2B5EF4-FFF2-40B4-BE49-F238E27FC236}">
                <a16:creationId xmlns:a16="http://schemas.microsoft.com/office/drawing/2014/main" id="{82AD73CE-4A7F-984E-9978-1E0C25CFADFA}"/>
              </a:ext>
            </a:extLst>
          </p:cNvPr>
          <p:cNvSpPr txBox="1"/>
          <p:nvPr/>
        </p:nvSpPr>
        <p:spPr>
          <a:xfrm>
            <a:off x="711708" y="3218453"/>
            <a:ext cx="29848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rgbClr val="FF0000"/>
                </a:solidFill>
                <a:latin typeface="+mj-lt"/>
              </a:rPr>
              <a:t>3</a:t>
            </a:r>
          </a:p>
        </p:txBody>
      </p:sp>
      <p:sp>
        <p:nvSpPr>
          <p:cNvPr id="174" name="TextBox 173">
            <a:extLst>
              <a:ext uri="{FF2B5EF4-FFF2-40B4-BE49-F238E27FC236}">
                <a16:creationId xmlns:a16="http://schemas.microsoft.com/office/drawing/2014/main" id="{E1CEF934-3B42-1247-B731-AC24204E0BEF}"/>
              </a:ext>
            </a:extLst>
          </p:cNvPr>
          <p:cNvSpPr txBox="1"/>
          <p:nvPr/>
        </p:nvSpPr>
        <p:spPr>
          <a:xfrm>
            <a:off x="711708" y="3736613"/>
            <a:ext cx="29848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rgbClr val="FF0000"/>
                </a:solidFill>
                <a:latin typeface="+mj-lt"/>
              </a:rPr>
              <a:t>2</a:t>
            </a:r>
          </a:p>
        </p:txBody>
      </p:sp>
      <p:sp>
        <p:nvSpPr>
          <p:cNvPr id="175" name="TextBox 174">
            <a:extLst>
              <a:ext uri="{FF2B5EF4-FFF2-40B4-BE49-F238E27FC236}">
                <a16:creationId xmlns:a16="http://schemas.microsoft.com/office/drawing/2014/main" id="{1DCD40F8-CC9A-1145-BE0E-FFFF5D1D59DA}"/>
              </a:ext>
            </a:extLst>
          </p:cNvPr>
          <p:cNvSpPr txBox="1"/>
          <p:nvPr/>
        </p:nvSpPr>
        <p:spPr>
          <a:xfrm>
            <a:off x="711708" y="4193813"/>
            <a:ext cx="29848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rgbClr val="FF0000"/>
                </a:solidFill>
                <a:latin typeface="+mj-lt"/>
              </a:rPr>
              <a:t>1</a:t>
            </a:r>
          </a:p>
        </p:txBody>
      </p:sp>
      <p:sp>
        <p:nvSpPr>
          <p:cNvPr id="176" name="TextBox 175">
            <a:extLst>
              <a:ext uri="{FF2B5EF4-FFF2-40B4-BE49-F238E27FC236}">
                <a16:creationId xmlns:a16="http://schemas.microsoft.com/office/drawing/2014/main" id="{B5C14BC7-112F-6142-B785-C1E46892CC3C}"/>
              </a:ext>
            </a:extLst>
          </p:cNvPr>
          <p:cNvSpPr txBox="1"/>
          <p:nvPr/>
        </p:nvSpPr>
        <p:spPr>
          <a:xfrm>
            <a:off x="721868" y="4701813"/>
            <a:ext cx="29848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rgbClr val="FF0000"/>
                </a:solidFill>
                <a:latin typeface="+mj-lt"/>
              </a:rPr>
              <a:t>0</a:t>
            </a:r>
          </a:p>
        </p:txBody>
      </p:sp>
      <p:sp>
        <p:nvSpPr>
          <p:cNvPr id="177" name="TextBox 176">
            <a:extLst>
              <a:ext uri="{FF2B5EF4-FFF2-40B4-BE49-F238E27FC236}">
                <a16:creationId xmlns:a16="http://schemas.microsoft.com/office/drawing/2014/main" id="{4A7C7409-5005-5A46-A179-C5DA88EB9446}"/>
              </a:ext>
            </a:extLst>
          </p:cNvPr>
          <p:cNvSpPr txBox="1"/>
          <p:nvPr/>
        </p:nvSpPr>
        <p:spPr>
          <a:xfrm>
            <a:off x="616406" y="5185863"/>
            <a:ext cx="36740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rgbClr val="FF0000"/>
                </a:solidFill>
                <a:latin typeface="+mj-lt"/>
              </a:rPr>
              <a:t>-1</a:t>
            </a:r>
          </a:p>
        </p:txBody>
      </p:sp>
      <p:sp>
        <p:nvSpPr>
          <p:cNvPr id="178" name="TextBox 177">
            <a:extLst>
              <a:ext uri="{FF2B5EF4-FFF2-40B4-BE49-F238E27FC236}">
                <a16:creationId xmlns:a16="http://schemas.microsoft.com/office/drawing/2014/main" id="{153277AF-AB37-864C-8C82-55171BA9A088}"/>
              </a:ext>
            </a:extLst>
          </p:cNvPr>
          <p:cNvSpPr txBox="1"/>
          <p:nvPr/>
        </p:nvSpPr>
        <p:spPr>
          <a:xfrm>
            <a:off x="616406" y="5637918"/>
            <a:ext cx="36740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rgbClr val="FF0000"/>
                </a:solidFill>
                <a:latin typeface="+mj-lt"/>
              </a:rPr>
              <a:t>-2</a:t>
            </a:r>
          </a:p>
        </p:txBody>
      </p:sp>
      <p:sp>
        <p:nvSpPr>
          <p:cNvPr id="179" name="TextBox 178">
            <a:extLst>
              <a:ext uri="{FF2B5EF4-FFF2-40B4-BE49-F238E27FC236}">
                <a16:creationId xmlns:a16="http://schemas.microsoft.com/office/drawing/2014/main" id="{8628DCEA-74BE-E348-BB1B-2F0A2AD96620}"/>
              </a:ext>
            </a:extLst>
          </p:cNvPr>
          <p:cNvSpPr txBox="1"/>
          <p:nvPr/>
        </p:nvSpPr>
        <p:spPr>
          <a:xfrm>
            <a:off x="616406" y="6130743"/>
            <a:ext cx="36740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rgbClr val="FF0000"/>
                </a:solidFill>
                <a:latin typeface="+mj-lt"/>
              </a:rPr>
              <a:t>-3</a:t>
            </a:r>
          </a:p>
        </p:txBody>
      </p:sp>
      <p:cxnSp>
        <p:nvCxnSpPr>
          <p:cNvPr id="180" name="Straight Connector 179">
            <a:extLst>
              <a:ext uri="{FF2B5EF4-FFF2-40B4-BE49-F238E27FC236}">
                <a16:creationId xmlns:a16="http://schemas.microsoft.com/office/drawing/2014/main" id="{493EB398-C858-A440-B0A8-A80116D638EC}"/>
              </a:ext>
            </a:extLst>
          </p:cNvPr>
          <p:cNvCxnSpPr/>
          <p:nvPr/>
        </p:nvCxnSpPr>
        <p:spPr>
          <a:xfrm flipV="1">
            <a:off x="1692847" y="3817620"/>
            <a:ext cx="0" cy="1049818"/>
          </a:xfrm>
          <a:prstGeom prst="line">
            <a:avLst/>
          </a:prstGeom>
          <a:ln>
            <a:solidFill>
              <a:srgbClr val="00B050"/>
            </a:solidFill>
            <a:prstDash val="dash"/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82" name="Straight Connector 181">
            <a:extLst>
              <a:ext uri="{FF2B5EF4-FFF2-40B4-BE49-F238E27FC236}">
                <a16:creationId xmlns:a16="http://schemas.microsoft.com/office/drawing/2014/main" id="{9A02A0D0-1A1F-EB41-AAA1-02BAF8D318BA}"/>
              </a:ext>
            </a:extLst>
          </p:cNvPr>
          <p:cNvCxnSpPr/>
          <p:nvPr/>
        </p:nvCxnSpPr>
        <p:spPr>
          <a:xfrm flipH="1" flipV="1">
            <a:off x="2064525" y="3470550"/>
            <a:ext cx="5321" cy="1413188"/>
          </a:xfrm>
          <a:prstGeom prst="line">
            <a:avLst/>
          </a:prstGeom>
          <a:ln>
            <a:solidFill>
              <a:srgbClr val="00B050"/>
            </a:solidFill>
            <a:prstDash val="dash"/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84" name="Straight Connector 183">
            <a:extLst>
              <a:ext uri="{FF2B5EF4-FFF2-40B4-BE49-F238E27FC236}">
                <a16:creationId xmlns:a16="http://schemas.microsoft.com/office/drawing/2014/main" id="{33724C8B-D102-FE48-B770-6BD959691C21}"/>
              </a:ext>
            </a:extLst>
          </p:cNvPr>
          <p:cNvCxnSpPr/>
          <p:nvPr/>
        </p:nvCxnSpPr>
        <p:spPr>
          <a:xfrm>
            <a:off x="1240118" y="3820308"/>
            <a:ext cx="436282" cy="0"/>
          </a:xfrm>
          <a:prstGeom prst="line">
            <a:avLst/>
          </a:prstGeom>
          <a:ln>
            <a:solidFill>
              <a:srgbClr val="FF0000"/>
            </a:solidFill>
            <a:prstDash val="dash"/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85" name="Straight Connector 184">
            <a:extLst>
              <a:ext uri="{FF2B5EF4-FFF2-40B4-BE49-F238E27FC236}">
                <a16:creationId xmlns:a16="http://schemas.microsoft.com/office/drawing/2014/main" id="{A28D7579-957F-8943-89F8-8B2CF15F9814}"/>
              </a:ext>
            </a:extLst>
          </p:cNvPr>
          <p:cNvCxnSpPr/>
          <p:nvPr/>
        </p:nvCxnSpPr>
        <p:spPr>
          <a:xfrm flipV="1">
            <a:off x="2443792" y="3809998"/>
            <a:ext cx="0" cy="1049818"/>
          </a:xfrm>
          <a:prstGeom prst="line">
            <a:avLst/>
          </a:prstGeom>
          <a:ln>
            <a:solidFill>
              <a:srgbClr val="00B050"/>
            </a:solidFill>
            <a:prstDash val="dash"/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86" name="Straight Connector 185">
            <a:extLst>
              <a:ext uri="{FF2B5EF4-FFF2-40B4-BE49-F238E27FC236}">
                <a16:creationId xmlns:a16="http://schemas.microsoft.com/office/drawing/2014/main" id="{265327A3-FE4B-DB4D-AC1E-2FFF03E75980}"/>
              </a:ext>
            </a:extLst>
          </p:cNvPr>
          <p:cNvCxnSpPr/>
          <p:nvPr/>
        </p:nvCxnSpPr>
        <p:spPr>
          <a:xfrm>
            <a:off x="2443792" y="4654690"/>
            <a:ext cx="0" cy="380999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87" name="Straight Connector 186">
            <a:extLst>
              <a:ext uri="{FF2B5EF4-FFF2-40B4-BE49-F238E27FC236}">
                <a16:creationId xmlns:a16="http://schemas.microsoft.com/office/drawing/2014/main" id="{98526E71-B14C-AC46-994D-7CFE5CB524AE}"/>
              </a:ext>
            </a:extLst>
          </p:cNvPr>
          <p:cNvCxnSpPr/>
          <p:nvPr/>
        </p:nvCxnSpPr>
        <p:spPr>
          <a:xfrm>
            <a:off x="2068335" y="4654077"/>
            <a:ext cx="0" cy="380999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88" name="Straight Connector 187">
            <a:extLst>
              <a:ext uri="{FF2B5EF4-FFF2-40B4-BE49-F238E27FC236}">
                <a16:creationId xmlns:a16="http://schemas.microsoft.com/office/drawing/2014/main" id="{CBFF87F7-0231-1B4D-844F-60881C1D4F31}"/>
              </a:ext>
            </a:extLst>
          </p:cNvPr>
          <p:cNvCxnSpPr/>
          <p:nvPr/>
        </p:nvCxnSpPr>
        <p:spPr>
          <a:xfrm>
            <a:off x="1692847" y="4655840"/>
            <a:ext cx="0" cy="380999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89" name="Straight Connector 188">
            <a:extLst>
              <a:ext uri="{FF2B5EF4-FFF2-40B4-BE49-F238E27FC236}">
                <a16:creationId xmlns:a16="http://schemas.microsoft.com/office/drawing/2014/main" id="{7E386C69-0A28-7845-91CA-67521E47E7A7}"/>
              </a:ext>
            </a:extLst>
          </p:cNvPr>
          <p:cNvCxnSpPr/>
          <p:nvPr/>
        </p:nvCxnSpPr>
        <p:spPr>
          <a:xfrm rot="5400000">
            <a:off x="1240965" y="3231578"/>
            <a:ext cx="0" cy="380999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90" name="Straight Connector 189">
            <a:extLst>
              <a:ext uri="{FF2B5EF4-FFF2-40B4-BE49-F238E27FC236}">
                <a16:creationId xmlns:a16="http://schemas.microsoft.com/office/drawing/2014/main" id="{DC8D93B2-79ED-8D49-9462-D46128260DD4}"/>
              </a:ext>
            </a:extLst>
          </p:cNvPr>
          <p:cNvCxnSpPr/>
          <p:nvPr/>
        </p:nvCxnSpPr>
        <p:spPr>
          <a:xfrm>
            <a:off x="3241231" y="4745710"/>
            <a:ext cx="0" cy="1049818"/>
          </a:xfrm>
          <a:prstGeom prst="line">
            <a:avLst/>
          </a:prstGeom>
          <a:ln>
            <a:solidFill>
              <a:srgbClr val="00B050"/>
            </a:solidFill>
            <a:prstDash val="dash"/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91" name="Straight Connector 190">
            <a:extLst>
              <a:ext uri="{FF2B5EF4-FFF2-40B4-BE49-F238E27FC236}">
                <a16:creationId xmlns:a16="http://schemas.microsoft.com/office/drawing/2014/main" id="{6823CA0B-7CD2-A944-9B49-A93B2C43F2D5}"/>
              </a:ext>
            </a:extLst>
          </p:cNvPr>
          <p:cNvCxnSpPr/>
          <p:nvPr/>
        </p:nvCxnSpPr>
        <p:spPr>
          <a:xfrm flipH="1">
            <a:off x="3631678" y="4857594"/>
            <a:ext cx="5321" cy="1413188"/>
          </a:xfrm>
          <a:prstGeom prst="line">
            <a:avLst/>
          </a:prstGeom>
          <a:ln>
            <a:solidFill>
              <a:srgbClr val="00B050"/>
            </a:solidFill>
            <a:prstDash val="dash"/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92" name="Straight Connector 191">
            <a:extLst>
              <a:ext uri="{FF2B5EF4-FFF2-40B4-BE49-F238E27FC236}">
                <a16:creationId xmlns:a16="http://schemas.microsoft.com/office/drawing/2014/main" id="{6F723966-8F43-034A-8000-55D878309F7D}"/>
              </a:ext>
            </a:extLst>
          </p:cNvPr>
          <p:cNvCxnSpPr/>
          <p:nvPr/>
        </p:nvCxnSpPr>
        <p:spPr>
          <a:xfrm>
            <a:off x="4027877" y="4745710"/>
            <a:ext cx="0" cy="1049818"/>
          </a:xfrm>
          <a:prstGeom prst="line">
            <a:avLst/>
          </a:prstGeom>
          <a:ln>
            <a:solidFill>
              <a:srgbClr val="00B050"/>
            </a:solidFill>
            <a:prstDash val="dash"/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93" name="Straight Connector 192">
            <a:extLst>
              <a:ext uri="{FF2B5EF4-FFF2-40B4-BE49-F238E27FC236}">
                <a16:creationId xmlns:a16="http://schemas.microsoft.com/office/drawing/2014/main" id="{18F38B92-C5A4-614A-ADF2-3F77D11C3BBA}"/>
              </a:ext>
            </a:extLst>
          </p:cNvPr>
          <p:cNvCxnSpPr/>
          <p:nvPr/>
        </p:nvCxnSpPr>
        <p:spPr>
          <a:xfrm>
            <a:off x="4022656" y="4661287"/>
            <a:ext cx="0" cy="380999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94" name="Straight Connector 193">
            <a:extLst>
              <a:ext uri="{FF2B5EF4-FFF2-40B4-BE49-F238E27FC236}">
                <a16:creationId xmlns:a16="http://schemas.microsoft.com/office/drawing/2014/main" id="{7206365F-C0D5-B04C-ABC9-3DBDB5E74240}"/>
              </a:ext>
            </a:extLst>
          </p:cNvPr>
          <p:cNvCxnSpPr/>
          <p:nvPr/>
        </p:nvCxnSpPr>
        <p:spPr>
          <a:xfrm>
            <a:off x="3635007" y="4660674"/>
            <a:ext cx="0" cy="380999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95" name="Straight Connector 194">
            <a:extLst>
              <a:ext uri="{FF2B5EF4-FFF2-40B4-BE49-F238E27FC236}">
                <a16:creationId xmlns:a16="http://schemas.microsoft.com/office/drawing/2014/main" id="{B63D81C9-E792-374C-B1CA-C8E4CAB890BF}"/>
              </a:ext>
            </a:extLst>
          </p:cNvPr>
          <p:cNvCxnSpPr/>
          <p:nvPr/>
        </p:nvCxnSpPr>
        <p:spPr>
          <a:xfrm>
            <a:off x="3241231" y="4662437"/>
            <a:ext cx="0" cy="380999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99" name="Rectangle 198">
            <a:extLst>
              <a:ext uri="{FF2B5EF4-FFF2-40B4-BE49-F238E27FC236}">
                <a16:creationId xmlns:a16="http://schemas.microsoft.com/office/drawing/2014/main" id="{F94C9815-B761-9947-9D9F-2295828356B6}"/>
              </a:ext>
            </a:extLst>
          </p:cNvPr>
          <p:cNvSpPr/>
          <p:nvPr/>
        </p:nvSpPr>
        <p:spPr>
          <a:xfrm>
            <a:off x="43972" y="6128562"/>
            <a:ext cx="56938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800" dirty="0">
                <a:solidFill>
                  <a:srgbClr val="FF0000"/>
                </a:solidFill>
                <a:latin typeface="+mj-lt"/>
              </a:rPr>
              <a:t>000</a:t>
            </a:r>
            <a:endParaRPr lang="en-US" sz="1800" dirty="0">
              <a:latin typeface="+mj-lt"/>
            </a:endParaRPr>
          </a:p>
        </p:txBody>
      </p:sp>
      <p:sp>
        <p:nvSpPr>
          <p:cNvPr id="200" name="Rectangle 199">
            <a:extLst>
              <a:ext uri="{FF2B5EF4-FFF2-40B4-BE49-F238E27FC236}">
                <a16:creationId xmlns:a16="http://schemas.microsoft.com/office/drawing/2014/main" id="{81F9D833-7F2D-014C-A4EC-A7C465D74CF4}"/>
              </a:ext>
            </a:extLst>
          </p:cNvPr>
          <p:cNvSpPr/>
          <p:nvPr/>
        </p:nvSpPr>
        <p:spPr>
          <a:xfrm>
            <a:off x="23269" y="5639318"/>
            <a:ext cx="56938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800" dirty="0">
                <a:solidFill>
                  <a:srgbClr val="FF0000"/>
                </a:solidFill>
                <a:latin typeface="+mj-lt"/>
              </a:rPr>
              <a:t>001</a:t>
            </a:r>
            <a:endParaRPr lang="en-US" sz="1800" dirty="0">
              <a:latin typeface="+mj-lt"/>
            </a:endParaRPr>
          </a:p>
        </p:txBody>
      </p:sp>
      <p:sp>
        <p:nvSpPr>
          <p:cNvPr id="201" name="Rectangle 200">
            <a:extLst>
              <a:ext uri="{FF2B5EF4-FFF2-40B4-BE49-F238E27FC236}">
                <a16:creationId xmlns:a16="http://schemas.microsoft.com/office/drawing/2014/main" id="{B9FDC07F-7E46-3B47-AE0C-C36FF6DE7068}"/>
              </a:ext>
            </a:extLst>
          </p:cNvPr>
          <p:cNvSpPr/>
          <p:nvPr/>
        </p:nvSpPr>
        <p:spPr>
          <a:xfrm>
            <a:off x="21294" y="5174218"/>
            <a:ext cx="56938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800" dirty="0">
                <a:solidFill>
                  <a:srgbClr val="FF0000"/>
                </a:solidFill>
                <a:latin typeface="+mj-lt"/>
              </a:rPr>
              <a:t>010</a:t>
            </a:r>
            <a:endParaRPr lang="en-US" sz="1800" dirty="0">
              <a:latin typeface="+mj-lt"/>
            </a:endParaRPr>
          </a:p>
        </p:txBody>
      </p:sp>
      <p:sp>
        <p:nvSpPr>
          <p:cNvPr id="202" name="Rectangle 201">
            <a:extLst>
              <a:ext uri="{FF2B5EF4-FFF2-40B4-BE49-F238E27FC236}">
                <a16:creationId xmlns:a16="http://schemas.microsoft.com/office/drawing/2014/main" id="{1DA72787-DBAE-7344-8EC4-A15DEEB3CA06}"/>
              </a:ext>
            </a:extLst>
          </p:cNvPr>
          <p:cNvSpPr/>
          <p:nvPr/>
        </p:nvSpPr>
        <p:spPr>
          <a:xfrm>
            <a:off x="31194" y="4661618"/>
            <a:ext cx="56938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800" dirty="0">
                <a:solidFill>
                  <a:srgbClr val="FF0000"/>
                </a:solidFill>
                <a:latin typeface="+mj-lt"/>
              </a:rPr>
              <a:t>011</a:t>
            </a:r>
            <a:endParaRPr lang="en-US" sz="1800" dirty="0">
              <a:latin typeface="+mj-lt"/>
            </a:endParaRPr>
          </a:p>
        </p:txBody>
      </p:sp>
      <p:sp>
        <p:nvSpPr>
          <p:cNvPr id="203" name="Rectangle 202">
            <a:extLst>
              <a:ext uri="{FF2B5EF4-FFF2-40B4-BE49-F238E27FC236}">
                <a16:creationId xmlns:a16="http://schemas.microsoft.com/office/drawing/2014/main" id="{ABE8F222-F561-BD47-9427-619393D04852}"/>
              </a:ext>
            </a:extLst>
          </p:cNvPr>
          <p:cNvSpPr/>
          <p:nvPr/>
        </p:nvSpPr>
        <p:spPr>
          <a:xfrm>
            <a:off x="5469" y="4172768"/>
            <a:ext cx="56938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800">
                <a:solidFill>
                  <a:srgbClr val="FF0000"/>
                </a:solidFill>
                <a:latin typeface="+mj-lt"/>
              </a:rPr>
              <a:t>100</a:t>
            </a:r>
            <a:endParaRPr lang="en-US" sz="1800" dirty="0">
              <a:latin typeface="+mj-lt"/>
            </a:endParaRPr>
          </a:p>
        </p:txBody>
      </p:sp>
      <p:sp>
        <p:nvSpPr>
          <p:cNvPr id="204" name="Rectangle 203">
            <a:extLst>
              <a:ext uri="{FF2B5EF4-FFF2-40B4-BE49-F238E27FC236}">
                <a16:creationId xmlns:a16="http://schemas.microsoft.com/office/drawing/2014/main" id="{2E3EAD95-3EAA-0843-ADE4-255BA03AA7E4}"/>
              </a:ext>
            </a:extLst>
          </p:cNvPr>
          <p:cNvSpPr/>
          <p:nvPr/>
        </p:nvSpPr>
        <p:spPr>
          <a:xfrm>
            <a:off x="-179" y="3682085"/>
            <a:ext cx="56938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800" dirty="0">
                <a:solidFill>
                  <a:srgbClr val="FF0000"/>
                </a:solidFill>
                <a:latin typeface="+mj-lt"/>
              </a:rPr>
              <a:t>101</a:t>
            </a:r>
            <a:endParaRPr lang="en-US" sz="1800" dirty="0">
              <a:latin typeface="+mj-lt"/>
            </a:endParaRPr>
          </a:p>
        </p:txBody>
      </p:sp>
      <p:sp>
        <p:nvSpPr>
          <p:cNvPr id="205" name="Rectangle 204">
            <a:extLst>
              <a:ext uri="{FF2B5EF4-FFF2-40B4-BE49-F238E27FC236}">
                <a16:creationId xmlns:a16="http://schemas.microsoft.com/office/drawing/2014/main" id="{39E1CECE-7480-4E4A-9E76-313E12F67DBA}"/>
              </a:ext>
            </a:extLst>
          </p:cNvPr>
          <p:cNvSpPr/>
          <p:nvPr/>
        </p:nvSpPr>
        <p:spPr>
          <a:xfrm>
            <a:off x="-14331" y="3204724"/>
            <a:ext cx="55226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800" dirty="0">
                <a:solidFill>
                  <a:srgbClr val="FF0000"/>
                </a:solidFill>
                <a:latin typeface="+mj-lt"/>
              </a:rPr>
              <a:t>110</a:t>
            </a:r>
            <a:endParaRPr lang="en-US" sz="1800" dirty="0">
              <a:latin typeface="+mj-lt"/>
            </a:endParaRP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2FFE7EAB-156A-394E-AF69-A195A3C415C3}"/>
              </a:ext>
            </a:extLst>
          </p:cNvPr>
          <p:cNvCxnSpPr>
            <a:cxnSpLocks/>
            <a:stCxn id="167" idx="6"/>
            <a:endCxn id="159" idx="0"/>
          </p:cNvCxnSpPr>
          <p:nvPr/>
        </p:nvCxnSpPr>
        <p:spPr>
          <a:xfrm flipV="1">
            <a:off x="1302123" y="3761715"/>
            <a:ext cx="390724" cy="1089458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EBDB4505-57BC-3049-B78D-8F230C0AA380}"/>
              </a:ext>
            </a:extLst>
          </p:cNvPr>
          <p:cNvCxnSpPr>
            <a:cxnSpLocks/>
            <a:stCxn id="159" idx="0"/>
            <a:endCxn id="160" idx="0"/>
          </p:cNvCxnSpPr>
          <p:nvPr/>
        </p:nvCxnSpPr>
        <p:spPr>
          <a:xfrm flipV="1">
            <a:off x="1692847" y="3363672"/>
            <a:ext cx="375488" cy="398043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BFF22F1A-F007-4748-99B3-11A2DD08443B}"/>
              </a:ext>
            </a:extLst>
          </p:cNvPr>
          <p:cNvCxnSpPr>
            <a:cxnSpLocks/>
            <a:stCxn id="160" idx="0"/>
            <a:endCxn id="161" idx="5"/>
          </p:cNvCxnSpPr>
          <p:nvPr/>
        </p:nvCxnSpPr>
        <p:spPr>
          <a:xfrm>
            <a:off x="2068335" y="3363672"/>
            <a:ext cx="424543" cy="494423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93475BA3-B3B2-7F48-B1DB-3829168CD541}"/>
              </a:ext>
            </a:extLst>
          </p:cNvPr>
          <p:cNvCxnSpPr>
            <a:cxnSpLocks/>
            <a:stCxn id="161" idx="5"/>
            <a:endCxn id="162" idx="5"/>
          </p:cNvCxnSpPr>
          <p:nvPr/>
        </p:nvCxnSpPr>
        <p:spPr>
          <a:xfrm>
            <a:off x="2492878" y="3858095"/>
            <a:ext cx="384890" cy="1029349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1" name="Straight Connector 40">
            <a:extLst>
              <a:ext uri="{FF2B5EF4-FFF2-40B4-BE49-F238E27FC236}">
                <a16:creationId xmlns:a16="http://schemas.microsoft.com/office/drawing/2014/main" id="{FE8E6A0C-EA58-9A4F-B5F8-E9F8953D51F4}"/>
              </a:ext>
            </a:extLst>
          </p:cNvPr>
          <p:cNvCxnSpPr>
            <a:cxnSpLocks/>
            <a:stCxn id="162" idx="4"/>
            <a:endCxn id="163" idx="5"/>
          </p:cNvCxnSpPr>
          <p:nvPr/>
        </p:nvCxnSpPr>
        <p:spPr>
          <a:xfrm>
            <a:off x="2839981" y="4903096"/>
            <a:ext cx="443477" cy="1015586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3" name="Straight Connector 42">
            <a:extLst>
              <a:ext uri="{FF2B5EF4-FFF2-40B4-BE49-F238E27FC236}">
                <a16:creationId xmlns:a16="http://schemas.microsoft.com/office/drawing/2014/main" id="{BCA22E98-A11F-9D4F-B890-6DBDBBC1D55A}"/>
              </a:ext>
            </a:extLst>
          </p:cNvPr>
          <p:cNvCxnSpPr>
            <a:stCxn id="163" idx="5"/>
            <a:endCxn id="164" idx="2"/>
          </p:cNvCxnSpPr>
          <p:nvPr/>
        </p:nvCxnSpPr>
        <p:spPr>
          <a:xfrm>
            <a:off x="3283458" y="5918682"/>
            <a:ext cx="298110" cy="411362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4" name="TextBox 43">
            <a:extLst>
              <a:ext uri="{FF2B5EF4-FFF2-40B4-BE49-F238E27FC236}">
                <a16:creationId xmlns:a16="http://schemas.microsoft.com/office/drawing/2014/main" id="{E0BD2F5B-507B-A943-AD3F-027803C334CA}"/>
              </a:ext>
            </a:extLst>
          </p:cNvPr>
          <p:cNvSpPr txBox="1"/>
          <p:nvPr/>
        </p:nvSpPr>
        <p:spPr>
          <a:xfrm>
            <a:off x="3631678" y="5918682"/>
            <a:ext cx="39097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cxnSp>
        <p:nvCxnSpPr>
          <p:cNvPr id="46" name="Straight Connector 45">
            <a:extLst>
              <a:ext uri="{FF2B5EF4-FFF2-40B4-BE49-F238E27FC236}">
                <a16:creationId xmlns:a16="http://schemas.microsoft.com/office/drawing/2014/main" id="{187D7B17-21AC-C043-AC29-DB2090DDA159}"/>
              </a:ext>
            </a:extLst>
          </p:cNvPr>
          <p:cNvCxnSpPr>
            <a:cxnSpLocks/>
            <a:endCxn id="165" idx="4"/>
          </p:cNvCxnSpPr>
          <p:nvPr/>
        </p:nvCxnSpPr>
        <p:spPr>
          <a:xfrm flipV="1">
            <a:off x="3631678" y="5941904"/>
            <a:ext cx="398661" cy="388142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9" name="Straight Connector 48">
            <a:extLst>
              <a:ext uri="{FF2B5EF4-FFF2-40B4-BE49-F238E27FC236}">
                <a16:creationId xmlns:a16="http://schemas.microsoft.com/office/drawing/2014/main" id="{ED5A29A5-BC8C-2B46-B110-790D561ED861}"/>
              </a:ext>
            </a:extLst>
          </p:cNvPr>
          <p:cNvCxnSpPr>
            <a:stCxn id="165" idx="4"/>
            <a:endCxn id="166" idx="4"/>
          </p:cNvCxnSpPr>
          <p:nvPr/>
        </p:nvCxnSpPr>
        <p:spPr>
          <a:xfrm flipV="1">
            <a:off x="4030339" y="4913256"/>
            <a:ext cx="378860" cy="1028648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57" name="TextBox 56">
            <a:extLst>
              <a:ext uri="{FF2B5EF4-FFF2-40B4-BE49-F238E27FC236}">
                <a16:creationId xmlns:a16="http://schemas.microsoft.com/office/drawing/2014/main" id="{6DC32C2A-CF6A-0144-AA9E-09783FD366D8}"/>
              </a:ext>
            </a:extLst>
          </p:cNvPr>
          <p:cNvSpPr txBox="1"/>
          <p:nvPr/>
        </p:nvSpPr>
        <p:spPr>
          <a:xfrm>
            <a:off x="3614658" y="3218453"/>
            <a:ext cx="520206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+mn-lt"/>
              </a:rPr>
              <a:t>Simplest – connect the dots</a:t>
            </a:r>
          </a:p>
          <a:p>
            <a:r>
              <a:rPr lang="en-US" dirty="0">
                <a:latin typeface="+mn-lt"/>
              </a:rPr>
              <a:t>   linear interpolation between points.</a:t>
            </a:r>
          </a:p>
        </p:txBody>
      </p:sp>
      <p:sp>
        <p:nvSpPr>
          <p:cNvPr id="206" name="TextBox 205">
            <a:extLst>
              <a:ext uri="{FF2B5EF4-FFF2-40B4-BE49-F238E27FC236}">
                <a16:creationId xmlns:a16="http://schemas.microsoft.com/office/drawing/2014/main" id="{CC21F5AB-1BA6-DA4D-B78F-E2B0A602EEED}"/>
              </a:ext>
            </a:extLst>
          </p:cNvPr>
          <p:cNvSpPr txBox="1"/>
          <p:nvPr/>
        </p:nvSpPr>
        <p:spPr>
          <a:xfrm>
            <a:off x="4986063" y="5234719"/>
            <a:ext cx="3845925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+mn-lt"/>
              </a:rPr>
              <a:t>With more sophistication</a:t>
            </a:r>
          </a:p>
          <a:p>
            <a:r>
              <a:rPr lang="en-US" dirty="0">
                <a:latin typeface="+mn-lt"/>
              </a:rPr>
              <a:t>  (and typical circuits)</a:t>
            </a:r>
          </a:p>
          <a:p>
            <a:r>
              <a:rPr lang="en-US" dirty="0">
                <a:latin typeface="+mn-lt"/>
              </a:rPr>
              <a:t>  can make smoother links.</a:t>
            </a:r>
          </a:p>
        </p:txBody>
      </p:sp>
    </p:spTree>
    <p:extLst>
      <p:ext uri="{BB962C8B-B14F-4D97-AF65-F5344CB8AC3E}">
        <p14:creationId xmlns:p14="http://schemas.microsoft.com/office/powerpoint/2010/main" val="34073694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7" grpId="0"/>
      <p:bldP spid="206" grpId="0"/>
      <p:bldP spid="206" grpId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DAC - Filtering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385592"/>
            <a:ext cx="9367520" cy="4846638"/>
          </a:xfrm>
        </p:spPr>
        <p:txBody>
          <a:bodyPr>
            <a:normAutofit/>
          </a:bodyPr>
          <a:lstStyle/>
          <a:p>
            <a:r>
              <a:rPr lang="en-US" dirty="0"/>
              <a:t>Digital-to-Analog (DAC) Conversion </a:t>
            </a:r>
          </a:p>
          <a:p>
            <a:pPr lvl="1"/>
            <a:r>
              <a:rPr lang="en-US" sz="2000" dirty="0">
                <a:solidFill>
                  <a:srgbClr val="FF6600"/>
                </a:solidFill>
              </a:rPr>
              <a:t>What does a capacitor do?  </a:t>
            </a:r>
          </a:p>
          <a:p>
            <a:pPr lvl="1"/>
            <a:r>
              <a:rPr lang="en-US" sz="2000" dirty="0">
                <a:solidFill>
                  <a:srgbClr val="FF6600"/>
                </a:solidFill>
              </a:rPr>
              <a:t>What happens when apply voltage across a resistor/capacitor?</a:t>
            </a:r>
          </a:p>
          <a:p>
            <a:pPr lvl="1"/>
            <a:r>
              <a:rPr lang="en-US" sz="2000" dirty="0"/>
              <a:t>We call this filtering in EE, (RC delays are everything)</a:t>
            </a:r>
            <a:endParaRPr lang="en-US" dirty="0"/>
          </a:p>
          <a:p>
            <a:pPr lvl="1"/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69B03B-8166-0F42-B8CE-697A119A2BFC}" type="slidenum">
              <a:rPr lang="en-US" smtClean="0"/>
              <a:pPr/>
              <a:t>32</a:t>
            </a:fld>
            <a:endParaRPr lang="en-US"/>
          </a:p>
        </p:txBody>
      </p:sp>
      <p:grpSp>
        <p:nvGrpSpPr>
          <p:cNvPr id="6" name="Group 41"/>
          <p:cNvGrpSpPr>
            <a:grpSpLocks/>
          </p:cNvGrpSpPr>
          <p:nvPr/>
        </p:nvGrpSpPr>
        <p:grpSpPr bwMode="auto">
          <a:xfrm>
            <a:off x="288035" y="2977244"/>
            <a:ext cx="5706273" cy="3406239"/>
            <a:chOff x="6898859" y="2438400"/>
            <a:chExt cx="2473073" cy="1634065"/>
          </a:xfrm>
        </p:grpSpPr>
        <p:sp>
          <p:nvSpPr>
            <p:cNvPr id="7" name="Straight Connector 350"/>
            <p:cNvSpPr>
              <a:spLocks noChangeShapeType="1"/>
            </p:cNvSpPr>
            <p:nvPr/>
          </p:nvSpPr>
          <p:spPr bwMode="auto">
            <a:xfrm flipH="1">
              <a:off x="6898859" y="3337669"/>
              <a:ext cx="1924705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arrow" w="med" len="med"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" name="Straight Connector 349"/>
            <p:cNvSpPr>
              <a:spLocks noChangeShapeType="1"/>
            </p:cNvSpPr>
            <p:nvPr/>
          </p:nvSpPr>
          <p:spPr bwMode="auto">
            <a:xfrm>
              <a:off x="7315200" y="2438400"/>
              <a:ext cx="0" cy="1634065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arrow" w="med" len="med"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" name="TextBox 11"/>
            <p:cNvSpPr txBox="1">
              <a:spLocks noChangeArrowheads="1"/>
            </p:cNvSpPr>
            <p:nvPr/>
          </p:nvSpPr>
          <p:spPr bwMode="auto">
            <a:xfrm>
              <a:off x="8829900" y="3231685"/>
              <a:ext cx="542032" cy="1919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000" dirty="0">
                  <a:solidFill>
                    <a:srgbClr val="00B050"/>
                  </a:solidFill>
                  <a:latin typeface="+mj-lt"/>
                  <a:cs typeface="Times New Roman" pitchFamily="18" charset="0"/>
                </a:rPr>
                <a:t>time (</a:t>
              </a:r>
              <a:r>
                <a:rPr lang="en-US" sz="2000" dirty="0" err="1">
                  <a:solidFill>
                    <a:srgbClr val="00B050"/>
                  </a:solidFill>
                  <a:latin typeface="+mj-lt"/>
                  <a:cs typeface="Times New Roman" pitchFamily="18" charset="0"/>
                </a:rPr>
                <a:t>ms</a:t>
              </a:r>
              <a:r>
                <a:rPr lang="en-US" sz="2000" dirty="0">
                  <a:solidFill>
                    <a:srgbClr val="00B050"/>
                  </a:solidFill>
                  <a:latin typeface="+mj-lt"/>
                  <a:cs typeface="Times New Roman" pitchFamily="18" charset="0"/>
                </a:rPr>
                <a:t>)</a:t>
              </a:r>
            </a:p>
          </p:txBody>
        </p:sp>
      </p:grpSp>
      <p:sp>
        <p:nvSpPr>
          <p:cNvPr id="15" name="Rectangle 14"/>
          <p:cNvSpPr/>
          <p:nvPr/>
        </p:nvSpPr>
        <p:spPr>
          <a:xfrm>
            <a:off x="232992" y="2835710"/>
            <a:ext cx="104092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dirty="0">
                <a:solidFill>
                  <a:srgbClr val="FF0000"/>
                </a:solidFill>
                <a:latin typeface="+mj-lt"/>
                <a:cs typeface="Times New Roman" pitchFamily="18" charset="0"/>
              </a:rPr>
              <a:t>Voltage</a:t>
            </a:r>
          </a:p>
        </p:txBody>
      </p:sp>
      <p:cxnSp>
        <p:nvCxnSpPr>
          <p:cNvPr id="24" name="Straight Connector 23"/>
          <p:cNvCxnSpPr/>
          <p:nvPr/>
        </p:nvCxnSpPr>
        <p:spPr>
          <a:xfrm>
            <a:off x="2830335" y="4654690"/>
            <a:ext cx="0" cy="380999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>
            <a:off x="4409199" y="4661287"/>
            <a:ext cx="0" cy="380999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1" name="TextBox 30"/>
          <p:cNvSpPr txBox="1"/>
          <p:nvPr/>
        </p:nvSpPr>
        <p:spPr>
          <a:xfrm>
            <a:off x="1531964" y="4987643"/>
            <a:ext cx="32733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00B050"/>
                </a:solidFill>
                <a:latin typeface="+mj-lt"/>
              </a:rPr>
              <a:t>1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1909989" y="4985668"/>
            <a:ext cx="32733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00B050"/>
                </a:solidFill>
                <a:latin typeface="+mj-lt"/>
              </a:rPr>
              <a:t>2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2280125" y="4985429"/>
            <a:ext cx="32733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00B050"/>
                </a:solidFill>
                <a:latin typeface="+mj-lt"/>
              </a:rPr>
              <a:t>3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2658150" y="4983454"/>
            <a:ext cx="32733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00B050"/>
                </a:solidFill>
                <a:latin typeface="+mj-lt"/>
              </a:rPr>
              <a:t>4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3082004" y="4986665"/>
            <a:ext cx="32733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00B050"/>
                </a:solidFill>
                <a:latin typeface="+mj-lt"/>
              </a:rPr>
              <a:t>5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3460029" y="4984690"/>
            <a:ext cx="32733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00B050"/>
                </a:solidFill>
                <a:latin typeface="+mj-lt"/>
              </a:rPr>
              <a:t>6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3830165" y="4984451"/>
            <a:ext cx="32733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00B050"/>
                </a:solidFill>
                <a:latin typeface="+mj-lt"/>
              </a:rPr>
              <a:t>7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4258990" y="4982476"/>
            <a:ext cx="32733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00B050"/>
                </a:solidFill>
                <a:latin typeface="+mj-lt"/>
              </a:rPr>
              <a:t>8</a:t>
            </a:r>
          </a:p>
        </p:txBody>
      </p:sp>
      <p:cxnSp>
        <p:nvCxnSpPr>
          <p:cNvPr id="52" name="Straight Connector 51"/>
          <p:cNvCxnSpPr/>
          <p:nvPr/>
        </p:nvCxnSpPr>
        <p:spPr>
          <a:xfrm rot="5400000">
            <a:off x="1240965" y="3719258"/>
            <a:ext cx="0" cy="380999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4" name="Straight Connector 53"/>
          <p:cNvCxnSpPr/>
          <p:nvPr/>
        </p:nvCxnSpPr>
        <p:spPr>
          <a:xfrm rot="5400000">
            <a:off x="1240965" y="4186618"/>
            <a:ext cx="0" cy="380999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8" name="Straight Connector 57"/>
          <p:cNvCxnSpPr/>
          <p:nvPr/>
        </p:nvCxnSpPr>
        <p:spPr>
          <a:xfrm rot="5400000">
            <a:off x="1240118" y="5160591"/>
            <a:ext cx="0" cy="380999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0" name="Straight Connector 59"/>
          <p:cNvCxnSpPr/>
          <p:nvPr/>
        </p:nvCxnSpPr>
        <p:spPr>
          <a:xfrm rot="5400000">
            <a:off x="1240118" y="5602486"/>
            <a:ext cx="0" cy="380999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2" name="Straight Connector 61"/>
          <p:cNvCxnSpPr/>
          <p:nvPr/>
        </p:nvCxnSpPr>
        <p:spPr>
          <a:xfrm rot="5400000">
            <a:off x="1240118" y="6095311"/>
            <a:ext cx="0" cy="380999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63" name="TextBox 62"/>
          <p:cNvSpPr txBox="1"/>
          <p:nvPr/>
        </p:nvSpPr>
        <p:spPr>
          <a:xfrm>
            <a:off x="711708" y="3218453"/>
            <a:ext cx="29848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rgbClr val="FF0000"/>
                </a:solidFill>
                <a:latin typeface="+mj-lt"/>
              </a:rPr>
              <a:t>3</a:t>
            </a:r>
          </a:p>
        </p:txBody>
      </p:sp>
      <p:sp>
        <p:nvSpPr>
          <p:cNvPr id="65" name="TextBox 64"/>
          <p:cNvSpPr txBox="1"/>
          <p:nvPr/>
        </p:nvSpPr>
        <p:spPr>
          <a:xfrm>
            <a:off x="711708" y="3736613"/>
            <a:ext cx="29848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rgbClr val="FF0000"/>
                </a:solidFill>
                <a:latin typeface="+mj-lt"/>
              </a:rPr>
              <a:t>2</a:t>
            </a:r>
          </a:p>
        </p:txBody>
      </p:sp>
      <p:sp>
        <p:nvSpPr>
          <p:cNvPr id="67" name="TextBox 66"/>
          <p:cNvSpPr txBox="1"/>
          <p:nvPr/>
        </p:nvSpPr>
        <p:spPr>
          <a:xfrm>
            <a:off x="711708" y="4193813"/>
            <a:ext cx="29848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rgbClr val="FF0000"/>
                </a:solidFill>
                <a:latin typeface="+mj-lt"/>
              </a:rPr>
              <a:t>1</a:t>
            </a:r>
          </a:p>
        </p:txBody>
      </p:sp>
      <p:sp>
        <p:nvSpPr>
          <p:cNvPr id="69" name="TextBox 68"/>
          <p:cNvSpPr txBox="1"/>
          <p:nvPr/>
        </p:nvSpPr>
        <p:spPr>
          <a:xfrm>
            <a:off x="721868" y="4701813"/>
            <a:ext cx="29848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rgbClr val="FF0000"/>
                </a:solidFill>
                <a:latin typeface="+mj-lt"/>
              </a:rPr>
              <a:t>0</a:t>
            </a:r>
          </a:p>
        </p:txBody>
      </p:sp>
      <p:sp>
        <p:nvSpPr>
          <p:cNvPr id="71" name="TextBox 70"/>
          <p:cNvSpPr txBox="1"/>
          <p:nvPr/>
        </p:nvSpPr>
        <p:spPr>
          <a:xfrm>
            <a:off x="616406" y="5185863"/>
            <a:ext cx="36740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rgbClr val="FF0000"/>
                </a:solidFill>
                <a:latin typeface="+mj-lt"/>
              </a:rPr>
              <a:t>-1</a:t>
            </a:r>
          </a:p>
        </p:txBody>
      </p:sp>
      <p:sp>
        <p:nvSpPr>
          <p:cNvPr id="73" name="TextBox 72"/>
          <p:cNvSpPr txBox="1"/>
          <p:nvPr/>
        </p:nvSpPr>
        <p:spPr>
          <a:xfrm>
            <a:off x="616406" y="5637918"/>
            <a:ext cx="36740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rgbClr val="FF0000"/>
                </a:solidFill>
                <a:latin typeface="+mj-lt"/>
              </a:rPr>
              <a:t>-2</a:t>
            </a:r>
          </a:p>
        </p:txBody>
      </p:sp>
      <p:sp>
        <p:nvSpPr>
          <p:cNvPr id="75" name="TextBox 74"/>
          <p:cNvSpPr txBox="1"/>
          <p:nvPr/>
        </p:nvSpPr>
        <p:spPr>
          <a:xfrm>
            <a:off x="616406" y="6130743"/>
            <a:ext cx="36740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rgbClr val="FF0000"/>
                </a:solidFill>
                <a:latin typeface="+mj-lt"/>
              </a:rPr>
              <a:t>-3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2443792" y="4654690"/>
            <a:ext cx="0" cy="380999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>
            <a:off x="2068335" y="4654077"/>
            <a:ext cx="0" cy="380999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>
            <a:off x="1692847" y="4655840"/>
            <a:ext cx="0" cy="380999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0" name="Straight Connector 49"/>
          <p:cNvCxnSpPr/>
          <p:nvPr/>
        </p:nvCxnSpPr>
        <p:spPr>
          <a:xfrm rot="5400000">
            <a:off x="1240965" y="3231578"/>
            <a:ext cx="0" cy="380999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>
            <a:off x="4022656" y="4661287"/>
            <a:ext cx="0" cy="380999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>
            <a:off x="3635007" y="4660674"/>
            <a:ext cx="0" cy="380999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>
            <a:off x="3241231" y="4662437"/>
            <a:ext cx="0" cy="380999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0" name="Rectangle 19"/>
          <p:cNvSpPr/>
          <p:nvPr/>
        </p:nvSpPr>
        <p:spPr>
          <a:xfrm>
            <a:off x="43972" y="6128562"/>
            <a:ext cx="56938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800" dirty="0">
                <a:solidFill>
                  <a:srgbClr val="FF0000"/>
                </a:solidFill>
                <a:latin typeface="+mj-lt"/>
              </a:rPr>
              <a:t>000</a:t>
            </a:r>
            <a:endParaRPr lang="en-US" sz="1800" dirty="0">
              <a:latin typeface="+mj-lt"/>
            </a:endParaRPr>
          </a:p>
        </p:txBody>
      </p:sp>
      <p:sp>
        <p:nvSpPr>
          <p:cNvPr id="95" name="Rectangle 94"/>
          <p:cNvSpPr/>
          <p:nvPr/>
        </p:nvSpPr>
        <p:spPr>
          <a:xfrm>
            <a:off x="23269" y="5639318"/>
            <a:ext cx="56938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800" dirty="0">
                <a:solidFill>
                  <a:srgbClr val="FF0000"/>
                </a:solidFill>
                <a:latin typeface="+mj-lt"/>
              </a:rPr>
              <a:t>001</a:t>
            </a:r>
            <a:endParaRPr lang="en-US" sz="1800" dirty="0">
              <a:latin typeface="+mj-lt"/>
            </a:endParaRPr>
          </a:p>
        </p:txBody>
      </p:sp>
      <p:sp>
        <p:nvSpPr>
          <p:cNvPr id="97" name="Rectangle 96"/>
          <p:cNvSpPr/>
          <p:nvPr/>
        </p:nvSpPr>
        <p:spPr>
          <a:xfrm>
            <a:off x="21294" y="5174218"/>
            <a:ext cx="56938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800" dirty="0">
                <a:solidFill>
                  <a:srgbClr val="FF0000"/>
                </a:solidFill>
                <a:latin typeface="+mj-lt"/>
              </a:rPr>
              <a:t>010</a:t>
            </a:r>
            <a:endParaRPr lang="en-US" sz="1800" dirty="0">
              <a:latin typeface="+mj-lt"/>
            </a:endParaRPr>
          </a:p>
        </p:txBody>
      </p:sp>
      <p:sp>
        <p:nvSpPr>
          <p:cNvPr id="98" name="Rectangle 97"/>
          <p:cNvSpPr/>
          <p:nvPr/>
        </p:nvSpPr>
        <p:spPr>
          <a:xfrm>
            <a:off x="31194" y="4661618"/>
            <a:ext cx="56938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800" dirty="0">
                <a:solidFill>
                  <a:srgbClr val="FF0000"/>
                </a:solidFill>
                <a:latin typeface="+mj-lt"/>
              </a:rPr>
              <a:t>011</a:t>
            </a:r>
            <a:endParaRPr lang="en-US" sz="1800" dirty="0">
              <a:latin typeface="+mj-lt"/>
            </a:endParaRPr>
          </a:p>
        </p:txBody>
      </p:sp>
      <p:sp>
        <p:nvSpPr>
          <p:cNvPr id="99" name="Rectangle 98"/>
          <p:cNvSpPr/>
          <p:nvPr/>
        </p:nvSpPr>
        <p:spPr>
          <a:xfrm>
            <a:off x="5469" y="4172768"/>
            <a:ext cx="56938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800">
                <a:solidFill>
                  <a:srgbClr val="FF0000"/>
                </a:solidFill>
                <a:latin typeface="+mj-lt"/>
              </a:rPr>
              <a:t>100</a:t>
            </a:r>
            <a:endParaRPr lang="en-US" sz="1800" dirty="0">
              <a:latin typeface="+mj-lt"/>
            </a:endParaRPr>
          </a:p>
        </p:txBody>
      </p:sp>
      <p:sp>
        <p:nvSpPr>
          <p:cNvPr id="100" name="Rectangle 99"/>
          <p:cNvSpPr/>
          <p:nvPr/>
        </p:nvSpPr>
        <p:spPr>
          <a:xfrm>
            <a:off x="-179" y="3682085"/>
            <a:ext cx="56938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800" dirty="0">
                <a:solidFill>
                  <a:srgbClr val="FF0000"/>
                </a:solidFill>
                <a:latin typeface="+mj-lt"/>
              </a:rPr>
              <a:t>101</a:t>
            </a:r>
            <a:endParaRPr lang="en-US" sz="1800" dirty="0">
              <a:latin typeface="+mj-lt"/>
            </a:endParaRPr>
          </a:p>
        </p:txBody>
      </p:sp>
      <p:sp>
        <p:nvSpPr>
          <p:cNvPr id="101" name="Rectangle 100"/>
          <p:cNvSpPr/>
          <p:nvPr/>
        </p:nvSpPr>
        <p:spPr>
          <a:xfrm>
            <a:off x="-14331" y="3204724"/>
            <a:ext cx="55226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800" dirty="0">
                <a:solidFill>
                  <a:srgbClr val="FF0000"/>
                </a:solidFill>
                <a:latin typeface="+mj-lt"/>
              </a:rPr>
              <a:t>110</a:t>
            </a:r>
            <a:endParaRPr lang="en-US" sz="1800" dirty="0">
              <a:latin typeface="+mj-lt"/>
            </a:endParaRPr>
          </a:p>
        </p:txBody>
      </p:sp>
      <p:cxnSp>
        <p:nvCxnSpPr>
          <p:cNvPr id="40" name="Straight Connector 39"/>
          <p:cNvCxnSpPr/>
          <p:nvPr/>
        </p:nvCxnSpPr>
        <p:spPr>
          <a:xfrm>
            <a:off x="1248684" y="4850785"/>
            <a:ext cx="444163" cy="0"/>
          </a:xfrm>
          <a:prstGeom prst="line">
            <a:avLst/>
          </a:prstGeom>
          <a:ln w="57150"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4" name="Straight Connector 103"/>
          <p:cNvCxnSpPr/>
          <p:nvPr/>
        </p:nvCxnSpPr>
        <p:spPr>
          <a:xfrm>
            <a:off x="1692847" y="3905890"/>
            <a:ext cx="4" cy="969010"/>
          </a:xfrm>
          <a:prstGeom prst="line">
            <a:avLst/>
          </a:prstGeom>
          <a:ln w="57150"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7" name="Straight Connector 106"/>
          <p:cNvCxnSpPr/>
          <p:nvPr/>
        </p:nvCxnSpPr>
        <p:spPr>
          <a:xfrm>
            <a:off x="1666181" y="3909758"/>
            <a:ext cx="402154" cy="0"/>
          </a:xfrm>
          <a:prstGeom prst="line">
            <a:avLst/>
          </a:prstGeom>
          <a:ln w="57150"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0" name="Straight Connector 109"/>
          <p:cNvCxnSpPr/>
          <p:nvPr/>
        </p:nvCxnSpPr>
        <p:spPr>
          <a:xfrm>
            <a:off x="2830335" y="3871653"/>
            <a:ext cx="2282" cy="1010227"/>
          </a:xfrm>
          <a:prstGeom prst="line">
            <a:avLst/>
          </a:prstGeom>
          <a:ln w="57150"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21" name="Straight Connector 120"/>
          <p:cNvCxnSpPr/>
          <p:nvPr/>
        </p:nvCxnSpPr>
        <p:spPr>
          <a:xfrm>
            <a:off x="2037697" y="3435476"/>
            <a:ext cx="402154" cy="0"/>
          </a:xfrm>
          <a:prstGeom prst="line">
            <a:avLst/>
          </a:prstGeom>
          <a:ln w="57150"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22" name="Straight Connector 121"/>
          <p:cNvCxnSpPr/>
          <p:nvPr/>
        </p:nvCxnSpPr>
        <p:spPr>
          <a:xfrm>
            <a:off x="2045932" y="3429000"/>
            <a:ext cx="0" cy="490913"/>
          </a:xfrm>
          <a:prstGeom prst="line">
            <a:avLst/>
          </a:prstGeom>
          <a:ln w="57150"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23" name="Straight Connector 122"/>
          <p:cNvCxnSpPr/>
          <p:nvPr/>
        </p:nvCxnSpPr>
        <p:spPr>
          <a:xfrm>
            <a:off x="2455091" y="3408680"/>
            <a:ext cx="0" cy="483293"/>
          </a:xfrm>
          <a:prstGeom prst="line">
            <a:avLst/>
          </a:prstGeom>
          <a:ln w="57150"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25" name="Straight Connector 124"/>
          <p:cNvCxnSpPr/>
          <p:nvPr/>
        </p:nvCxnSpPr>
        <p:spPr>
          <a:xfrm>
            <a:off x="2428552" y="3895211"/>
            <a:ext cx="411429" cy="0"/>
          </a:xfrm>
          <a:prstGeom prst="line">
            <a:avLst/>
          </a:prstGeom>
          <a:ln w="57150"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28" name="Straight Connector 127"/>
          <p:cNvCxnSpPr/>
          <p:nvPr/>
        </p:nvCxnSpPr>
        <p:spPr>
          <a:xfrm>
            <a:off x="2811768" y="4845189"/>
            <a:ext cx="444163" cy="0"/>
          </a:xfrm>
          <a:prstGeom prst="line">
            <a:avLst/>
          </a:prstGeom>
          <a:ln w="57150"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29" name="Straight Connector 128"/>
          <p:cNvCxnSpPr/>
          <p:nvPr/>
        </p:nvCxnSpPr>
        <p:spPr>
          <a:xfrm>
            <a:off x="3241227" y="4822159"/>
            <a:ext cx="4" cy="969010"/>
          </a:xfrm>
          <a:prstGeom prst="line">
            <a:avLst/>
          </a:prstGeom>
          <a:ln w="57150"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31" name="Straight Connector 130"/>
          <p:cNvCxnSpPr/>
          <p:nvPr/>
        </p:nvCxnSpPr>
        <p:spPr>
          <a:xfrm>
            <a:off x="3222707" y="5759589"/>
            <a:ext cx="444163" cy="0"/>
          </a:xfrm>
          <a:prstGeom prst="line">
            <a:avLst/>
          </a:prstGeom>
          <a:ln w="57150"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32" name="Straight Connector 131"/>
          <p:cNvCxnSpPr/>
          <p:nvPr/>
        </p:nvCxnSpPr>
        <p:spPr>
          <a:xfrm>
            <a:off x="3638779" y="5744490"/>
            <a:ext cx="0" cy="580110"/>
          </a:xfrm>
          <a:prstGeom prst="line">
            <a:avLst/>
          </a:prstGeom>
          <a:ln w="57150"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35" name="Straight Connector 134"/>
          <p:cNvCxnSpPr/>
          <p:nvPr/>
        </p:nvCxnSpPr>
        <p:spPr>
          <a:xfrm>
            <a:off x="3608083" y="6328913"/>
            <a:ext cx="444163" cy="0"/>
          </a:xfrm>
          <a:prstGeom prst="line">
            <a:avLst/>
          </a:prstGeom>
          <a:ln w="57150"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39" name="Straight Connector 138"/>
          <p:cNvCxnSpPr/>
          <p:nvPr/>
        </p:nvCxnSpPr>
        <p:spPr>
          <a:xfrm>
            <a:off x="4022656" y="5754509"/>
            <a:ext cx="0" cy="580110"/>
          </a:xfrm>
          <a:prstGeom prst="line">
            <a:avLst/>
          </a:prstGeom>
          <a:ln w="57150"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40" name="Straight Connector 139"/>
          <p:cNvCxnSpPr/>
          <p:nvPr/>
        </p:nvCxnSpPr>
        <p:spPr>
          <a:xfrm>
            <a:off x="3998912" y="5763538"/>
            <a:ext cx="444163" cy="0"/>
          </a:xfrm>
          <a:prstGeom prst="line">
            <a:avLst/>
          </a:prstGeom>
          <a:ln w="57150"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41" name="Straight Connector 140"/>
          <p:cNvCxnSpPr/>
          <p:nvPr/>
        </p:nvCxnSpPr>
        <p:spPr>
          <a:xfrm>
            <a:off x="4411997" y="4825836"/>
            <a:ext cx="0" cy="962070"/>
          </a:xfrm>
          <a:prstGeom prst="line">
            <a:avLst/>
          </a:prstGeom>
          <a:ln w="57150"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786" r="68721" b="22448"/>
          <a:stretch/>
        </p:blipFill>
        <p:spPr bwMode="auto">
          <a:xfrm>
            <a:off x="3153475" y="2977244"/>
            <a:ext cx="2008047" cy="15063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7" name="Picture 2"/>
          <p:cNvPicPr>
            <a:picLocks noChangeAspect="1" noChangeArrowheads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892" t="35067" r="34216" b="-403"/>
          <a:stretch/>
        </p:blipFill>
        <p:spPr bwMode="auto">
          <a:xfrm>
            <a:off x="5161522" y="3243647"/>
            <a:ext cx="2111590" cy="13525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8" name="Picture 2"/>
          <p:cNvPicPr>
            <a:picLocks noChangeAspect="1" noChangeArrowheads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256" t="12888" r="3257" b="21776"/>
          <a:stretch/>
        </p:blipFill>
        <p:spPr bwMode="auto">
          <a:xfrm>
            <a:off x="7426276" y="3118319"/>
            <a:ext cx="1717724" cy="14778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6" name="Freeform 65"/>
          <p:cNvSpPr/>
          <p:nvPr/>
        </p:nvSpPr>
        <p:spPr>
          <a:xfrm>
            <a:off x="1665864" y="3413511"/>
            <a:ext cx="1589741" cy="1470227"/>
          </a:xfrm>
          <a:custGeom>
            <a:avLst/>
            <a:gdLst>
              <a:gd name="connsiteX0" fmla="*/ 0 w 1842654"/>
              <a:gd name="connsiteY0" fmla="*/ 1676418 h 1704127"/>
              <a:gd name="connsiteX1" fmla="*/ 955964 w 1842654"/>
              <a:gd name="connsiteY1" fmla="*/ 18 h 1704127"/>
              <a:gd name="connsiteX2" fmla="*/ 1842654 w 1842654"/>
              <a:gd name="connsiteY2" fmla="*/ 1704127 h 17041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842654" h="1704127">
                <a:moveTo>
                  <a:pt x="0" y="1676418"/>
                </a:moveTo>
                <a:cubicBezTo>
                  <a:pt x="324427" y="835909"/>
                  <a:pt x="648855" y="-4600"/>
                  <a:pt x="955964" y="18"/>
                </a:cubicBezTo>
                <a:cubicBezTo>
                  <a:pt x="1263073" y="4636"/>
                  <a:pt x="1552863" y="854381"/>
                  <a:pt x="1842654" y="1704127"/>
                </a:cubicBezTo>
              </a:path>
            </a:pathLst>
          </a:cu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8" name="Freeform 67"/>
          <p:cNvSpPr/>
          <p:nvPr/>
        </p:nvSpPr>
        <p:spPr>
          <a:xfrm flipV="1">
            <a:off x="3255606" y="4859817"/>
            <a:ext cx="1589741" cy="1470227"/>
          </a:xfrm>
          <a:custGeom>
            <a:avLst/>
            <a:gdLst>
              <a:gd name="connsiteX0" fmla="*/ 0 w 1842654"/>
              <a:gd name="connsiteY0" fmla="*/ 1676418 h 1704127"/>
              <a:gd name="connsiteX1" fmla="*/ 955964 w 1842654"/>
              <a:gd name="connsiteY1" fmla="*/ 18 h 1704127"/>
              <a:gd name="connsiteX2" fmla="*/ 1842654 w 1842654"/>
              <a:gd name="connsiteY2" fmla="*/ 1704127 h 17041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842654" h="1704127">
                <a:moveTo>
                  <a:pt x="0" y="1676418"/>
                </a:moveTo>
                <a:cubicBezTo>
                  <a:pt x="324427" y="835909"/>
                  <a:pt x="648855" y="-4600"/>
                  <a:pt x="955964" y="18"/>
                </a:cubicBezTo>
                <a:cubicBezTo>
                  <a:pt x="1263073" y="4636"/>
                  <a:pt x="1552863" y="854381"/>
                  <a:pt x="1842654" y="1704127"/>
                </a:cubicBezTo>
              </a:path>
            </a:pathLst>
          </a:cu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4643472" y="5011701"/>
            <a:ext cx="4572000" cy="138499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US" sz="2000" dirty="0">
                <a:latin typeface="+mj-lt"/>
              </a:rPr>
              <a:t>output circuit of DAC</a:t>
            </a:r>
          </a:p>
          <a:p>
            <a:pPr algn="ctr"/>
            <a:r>
              <a:rPr lang="en-US" sz="2000" dirty="0">
                <a:latin typeface="+mj-lt"/>
              </a:rPr>
              <a:t>holds 7 discrete voltages for 1ms</a:t>
            </a:r>
          </a:p>
          <a:p>
            <a:pPr algn="ctr"/>
            <a:r>
              <a:rPr lang="en-US" sz="2000" dirty="0">
                <a:latin typeface="+mj-lt"/>
              </a:rPr>
              <a:t>each…applies it to RC filter</a:t>
            </a:r>
            <a:r>
              <a:rPr lang="en-US" dirty="0">
                <a:latin typeface="+mj-lt"/>
              </a:rPr>
              <a:t>,</a:t>
            </a:r>
          </a:p>
          <a:p>
            <a:pPr algn="ctr"/>
            <a:r>
              <a:rPr lang="en-US" sz="2000" dirty="0">
                <a:latin typeface="+mj-lt"/>
              </a:rPr>
              <a:t>output is “smooth” analog signal</a:t>
            </a:r>
          </a:p>
        </p:txBody>
      </p:sp>
    </p:spTree>
    <p:extLst>
      <p:ext uri="{BB962C8B-B14F-4D97-AF65-F5344CB8AC3E}">
        <p14:creationId xmlns:p14="http://schemas.microsoft.com/office/powerpoint/2010/main" val="23694076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50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30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3000"/>
                            </p:stCondLst>
                            <p:childTnLst>
                              <p:par>
                                <p:cTn id="3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30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2"/>
      <p:bldP spid="66" grpId="0" animBg="1"/>
      <p:bldP spid="68" grpId="0" animBg="1"/>
      <p:bldP spid="9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ADC / DAC – The full picture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69B03B-8166-0F42-B8CE-697A119A2BFC}" type="slidenum">
              <a:rPr lang="en-US" smtClean="0"/>
              <a:pPr/>
              <a:t>33</a:t>
            </a:fld>
            <a:endParaRPr lang="en-US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550" b="4436"/>
          <a:stretch/>
        </p:blipFill>
        <p:spPr bwMode="auto">
          <a:xfrm>
            <a:off x="1603911" y="1496291"/>
            <a:ext cx="6743700" cy="23869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1650676" y="3313218"/>
            <a:ext cx="63831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Analog</a:t>
            </a:r>
          </a:p>
          <a:p>
            <a:r>
              <a:rPr lang="en-US" sz="1200" dirty="0"/>
              <a:t>Input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09453C7-C2C2-4C45-ADC0-03BF675F300F}"/>
              </a:ext>
            </a:extLst>
          </p:cNvPr>
          <p:cNvSpPr txBox="1"/>
          <p:nvPr/>
        </p:nvSpPr>
        <p:spPr>
          <a:xfrm>
            <a:off x="469812" y="5657671"/>
            <a:ext cx="8356775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accent3"/>
                </a:solidFill>
                <a:latin typeface="+mn-lt"/>
              </a:rPr>
              <a:t>Figures from reading: </a:t>
            </a:r>
            <a:r>
              <a:rPr lang="en-US" i="1" dirty="0">
                <a:solidFill>
                  <a:schemeClr val="accent3"/>
                </a:solidFill>
                <a:latin typeface="+mn-lt"/>
              </a:rPr>
              <a:t>The Scientist and Engineer's Guide to</a:t>
            </a:r>
            <a:br>
              <a:rPr lang="en-US" i="1" dirty="0">
                <a:solidFill>
                  <a:schemeClr val="accent3"/>
                </a:solidFill>
                <a:latin typeface="+mn-lt"/>
              </a:rPr>
            </a:br>
            <a:r>
              <a:rPr lang="en-US" i="1" dirty="0">
                <a:solidFill>
                  <a:schemeClr val="accent3"/>
                </a:solidFill>
                <a:latin typeface="+mn-lt"/>
              </a:rPr>
              <a:t>Digital Signal Processing</a:t>
            </a:r>
            <a:r>
              <a:rPr lang="en-US" dirty="0">
                <a:solidFill>
                  <a:schemeClr val="accent3"/>
                </a:solidFill>
                <a:latin typeface="+mn-lt"/>
              </a:rPr>
              <a:t>, By Steven W. Smith</a:t>
            </a:r>
          </a:p>
          <a:p>
            <a:endParaRPr lang="en-US" dirty="0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935B209D-4859-9F44-9674-2D046F9C11A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4800" y="1554162"/>
            <a:ext cx="8686800" cy="4027309"/>
          </a:xfr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22719366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ADC / DAC – The full picture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1752" y="4093912"/>
            <a:ext cx="8686800" cy="2303813"/>
          </a:xfrm>
        </p:spPr>
        <p:txBody>
          <a:bodyPr>
            <a:normAutofit lnSpcReduction="10000"/>
          </a:bodyPr>
          <a:lstStyle/>
          <a:p>
            <a:r>
              <a:rPr lang="en-US" dirty="0"/>
              <a:t>Formally:</a:t>
            </a:r>
          </a:p>
          <a:p>
            <a:pPr lvl="1"/>
            <a:r>
              <a:rPr lang="en-US" sz="2000" dirty="0">
                <a:latin typeface="+mj-lt"/>
              </a:rPr>
              <a:t>Analog input signal that varies with time: </a:t>
            </a:r>
            <a:r>
              <a:rPr lang="en-US" sz="2000" i="1" dirty="0">
                <a:latin typeface="Times New Roman" pitchFamily="18" charset="0"/>
              </a:rPr>
              <a:t>s</a:t>
            </a:r>
            <a:r>
              <a:rPr lang="en-US" sz="2000" dirty="0">
                <a:latin typeface="Times New Roman" pitchFamily="18" charset="0"/>
              </a:rPr>
              <a:t>(</a:t>
            </a:r>
            <a:r>
              <a:rPr lang="en-US" sz="2000" i="1" dirty="0">
                <a:latin typeface="Times New Roman" pitchFamily="18" charset="0"/>
              </a:rPr>
              <a:t>t</a:t>
            </a:r>
            <a:r>
              <a:rPr lang="en-US" sz="2000" dirty="0">
                <a:latin typeface="Times New Roman" pitchFamily="18" charset="0"/>
              </a:rPr>
              <a:t>)</a:t>
            </a:r>
            <a:endParaRPr lang="en-US" sz="2000" dirty="0">
              <a:latin typeface="+mj-lt"/>
            </a:endParaRPr>
          </a:p>
          <a:p>
            <a:pPr lvl="1"/>
            <a:r>
              <a:rPr lang="en-US" sz="2000" dirty="0">
                <a:latin typeface="+mj-lt"/>
              </a:rPr>
              <a:t>Signal processing algorithm to digitize analog input signal:</a:t>
            </a:r>
            <a:endParaRPr lang="en-US" sz="2000" dirty="0">
              <a:latin typeface="Times New Roman" pitchFamily="18" charset="0"/>
            </a:endParaRPr>
          </a:p>
          <a:p>
            <a:pPr lvl="2"/>
            <a:r>
              <a:rPr lang="en-US" sz="2400" dirty="0"/>
              <a:t>f[</a:t>
            </a:r>
            <a:r>
              <a:rPr lang="en-US" sz="2400" dirty="0" err="1"/>
              <a:t>i</a:t>
            </a:r>
            <a:r>
              <a:rPr lang="en-US" sz="2400" dirty="0"/>
              <a:t>]=Round(</a:t>
            </a:r>
            <a:r>
              <a:rPr lang="en-US" sz="2400" i="1" dirty="0"/>
              <a:t>s</a:t>
            </a:r>
            <a:r>
              <a:rPr lang="en-US" sz="2400" dirty="0"/>
              <a:t>(</a:t>
            </a:r>
            <a:r>
              <a:rPr lang="en-US" sz="2400" dirty="0" err="1"/>
              <a:t>i</a:t>
            </a:r>
            <a:r>
              <a:rPr lang="en-US" sz="2400" dirty="0"/>
              <a:t>*T)) </a:t>
            </a:r>
          </a:p>
          <a:p>
            <a:pPr lvl="3"/>
            <a:r>
              <a:rPr lang="en-US" sz="2200" dirty="0"/>
              <a:t>T is sample period</a:t>
            </a:r>
          </a:p>
          <a:p>
            <a:pPr lvl="1"/>
            <a:r>
              <a:rPr lang="en-US" sz="2000" dirty="0"/>
              <a:t>Digitized signal produced by </a:t>
            </a:r>
            <a:r>
              <a:rPr lang="en-US" sz="2000" i="1" dirty="0">
                <a:latin typeface="Times New Roman" pitchFamily="18" charset="0"/>
              </a:rPr>
              <a:t>f </a:t>
            </a:r>
            <a:r>
              <a:rPr lang="en-US" sz="2000" dirty="0">
                <a:latin typeface="Times New Roman" pitchFamily="18" charset="0"/>
              </a:rPr>
              <a:t>[</a:t>
            </a:r>
            <a:r>
              <a:rPr lang="en-US" sz="2000" i="1" dirty="0">
                <a:latin typeface="Times New Roman" pitchFamily="18" charset="0"/>
              </a:rPr>
              <a:t> </a:t>
            </a:r>
            <a:r>
              <a:rPr lang="en-US" sz="2000" dirty="0">
                <a:latin typeface="Times New Roman" pitchFamily="18" charset="0"/>
              </a:rPr>
              <a:t>]</a:t>
            </a:r>
            <a:r>
              <a:rPr lang="en-US" sz="2000" dirty="0"/>
              <a:t>:  </a:t>
            </a:r>
            <a:r>
              <a:rPr lang="en-US" sz="2000" i="1" dirty="0">
                <a:latin typeface="Times New Roman" pitchFamily="18" charset="0"/>
              </a:rPr>
              <a:t>s</a:t>
            </a:r>
            <a:r>
              <a:rPr lang="en-US" sz="2000" i="1" baseline="-25000" dirty="0">
                <a:latin typeface="Times New Roman" pitchFamily="18" charset="0"/>
              </a:rPr>
              <a:t>f </a:t>
            </a:r>
            <a:r>
              <a:rPr lang="en-US" sz="2000" dirty="0">
                <a:latin typeface="Times New Roman" pitchFamily="18" charset="0"/>
              </a:rPr>
              <a:t>(</a:t>
            </a:r>
            <a:r>
              <a:rPr lang="en-US" sz="2000" i="1" dirty="0">
                <a:latin typeface="Times New Roman" pitchFamily="18" charset="0"/>
              </a:rPr>
              <a:t>t</a:t>
            </a:r>
            <a:r>
              <a:rPr lang="en-US" sz="2000" dirty="0">
                <a:latin typeface="Times New Roman" pitchFamily="18" charset="0"/>
              </a:rPr>
              <a:t>)</a:t>
            </a:r>
            <a:endParaRPr lang="en-US" sz="20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69B03B-8166-0F42-B8CE-697A119A2BFC}" type="slidenum">
              <a:rPr lang="en-US" smtClean="0"/>
              <a:pPr/>
              <a:t>34</a:t>
            </a:fld>
            <a:endParaRPr lang="en-US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550" b="4436"/>
          <a:stretch/>
        </p:blipFill>
        <p:spPr bwMode="auto">
          <a:xfrm>
            <a:off x="1273302" y="1452936"/>
            <a:ext cx="6743700" cy="23869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1650676" y="3313218"/>
            <a:ext cx="63831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Analog</a:t>
            </a:r>
          </a:p>
          <a:p>
            <a:r>
              <a:rPr lang="en-US" sz="1200" dirty="0"/>
              <a:t>Input</a:t>
            </a:r>
          </a:p>
        </p:txBody>
      </p:sp>
    </p:spTree>
    <p:extLst>
      <p:ext uri="{BB962C8B-B14F-4D97-AF65-F5344CB8AC3E}">
        <p14:creationId xmlns:p14="http://schemas.microsoft.com/office/powerpoint/2010/main" val="307947816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PCM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Quantization &amp; Sampling Technique described:</a:t>
            </a:r>
          </a:p>
          <a:p>
            <a:pPr lvl="1"/>
            <a:r>
              <a:rPr lang="en-US" dirty="0"/>
              <a:t>Called Pulse-Code-Modulation (PCM)</a:t>
            </a:r>
          </a:p>
          <a:p>
            <a:pPr lvl="2"/>
            <a:r>
              <a:rPr lang="en-US" dirty="0"/>
              <a:t>Patented in 1943</a:t>
            </a:r>
          </a:p>
          <a:p>
            <a:pPr lvl="2"/>
            <a:r>
              <a:rPr lang="en-US" dirty="0"/>
              <a:t>PCM process is the ADC process</a:t>
            </a:r>
          </a:p>
          <a:p>
            <a:pPr lvl="2"/>
            <a:r>
              <a:rPr lang="en-US" dirty="0"/>
              <a:t>Developed for telecommunications</a:t>
            </a:r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69B03B-8166-0F42-B8CE-697A119A2BFC}" type="slidenum">
              <a:rPr lang="en-US" smtClean="0"/>
              <a:pPr/>
              <a:t>35</a:t>
            </a:fld>
            <a:endParaRPr lang="en-US" dirty="0"/>
          </a:p>
        </p:txBody>
      </p:sp>
      <p:pic>
        <p:nvPicPr>
          <p:cNvPr id="6" name="Picture 4" descr="http://3.bp.blogspot.com/_CB5_yShYrgU/TPQ2GWHjoGI/AAAAAAAACAE/0eKUBuVC1Ls/s1600/digital%2Baudio_wav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51469" y="1607343"/>
            <a:ext cx="2906183" cy="21796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28845190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Interlude: 2D Images</a:t>
            </a:r>
          </a:p>
        </p:txBody>
      </p:sp>
      <p:sp>
        <p:nvSpPr>
          <p:cNvPr id="7" name="Subtitle 6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69B03B-8166-0F42-B8CE-697A119A2BFC}" type="slidenum">
              <a:rPr lang="en-US" smtClean="0"/>
              <a:pPr/>
              <a:t>36</a:t>
            </a:fld>
            <a:endParaRPr lang="en-US"/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Same phenomena in Images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138356"/>
            <a:ext cx="8686800" cy="4846638"/>
          </a:xfrm>
        </p:spPr>
        <p:txBody>
          <a:bodyPr/>
          <a:lstStyle/>
          <a:p>
            <a:r>
              <a:rPr lang="en-US" b="0" dirty="0"/>
              <a:t>World continuous </a:t>
            </a:r>
          </a:p>
          <a:p>
            <a:r>
              <a:rPr lang="en-US" b="0" dirty="0"/>
              <a:t>Digital images on projector, TV, paper (even photographs) are </a:t>
            </a:r>
            <a:r>
              <a:rPr lang="en-US" b="0" dirty="0" err="1"/>
              <a:t>discretized</a:t>
            </a:r>
            <a:r>
              <a:rPr lang="en-US" b="0" dirty="0"/>
              <a:t> – limited resolution</a:t>
            </a:r>
          </a:p>
          <a:p>
            <a:pPr lvl="1"/>
            <a:r>
              <a:rPr lang="en-US" dirty="0"/>
              <a:t>This projector…</a:t>
            </a:r>
            <a:endParaRPr lang="en-US" b="0" dirty="0"/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69B03B-8166-0F42-B8CE-697A119A2BFC}" type="slidenum">
              <a:rPr lang="en-US" smtClean="0"/>
              <a:pPr/>
              <a:t>37</a:t>
            </a:fld>
            <a:endParaRPr lang="en-US"/>
          </a:p>
        </p:txBody>
      </p:sp>
      <p:pic>
        <p:nvPicPr>
          <p:cNvPr id="6" name="Picture 5" descr="DPI-abcd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5949" y="3507314"/>
            <a:ext cx="1728216" cy="2450592"/>
          </a:xfrm>
          <a:prstGeom prst="rect">
            <a:avLst/>
          </a:prstGeom>
        </p:spPr>
      </p:pic>
      <p:pic>
        <p:nvPicPr>
          <p:cNvPr id="7" name="Picture 6" descr="PPI-Compar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68370" y="2571836"/>
            <a:ext cx="4594594" cy="1531532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55154" y="5780782"/>
            <a:ext cx="9088846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 </a:t>
            </a:r>
            <a:r>
              <a:rPr lang="en-US" sz="2000" dirty="0"/>
              <a:t>http://www.morefill.com/wpver/wp-content/uploads/2015/08/DPI-abcde.jpg</a:t>
            </a:r>
          </a:p>
          <a:p>
            <a:r>
              <a:rPr lang="en-US" sz="2000" dirty="0"/>
              <a:t>  http://dslrphotographytutorials.com/wp-content/uploads/2014/05/PPI-Compare.png</a:t>
            </a:r>
          </a:p>
          <a:p>
            <a:r>
              <a:rPr lang="en-US" sz="2000" dirty="0"/>
              <a:t>  http://blog.inkjetwholesale.com.au/wp-content/uploads/2015/07/DPI-comparison.png</a:t>
            </a:r>
          </a:p>
        </p:txBody>
      </p:sp>
      <p:pic>
        <p:nvPicPr>
          <p:cNvPr id="8" name="Picture 7" descr="DPI-comparison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80632" y="4149547"/>
            <a:ext cx="5080000" cy="22225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9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Apple Retina Display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1805" y="1554162"/>
            <a:ext cx="8686800" cy="4846638"/>
          </a:xfrm>
        </p:spPr>
        <p:txBody>
          <a:bodyPr/>
          <a:lstStyle/>
          <a:p>
            <a:r>
              <a:rPr lang="en-US" dirty="0">
                <a:solidFill>
                  <a:srgbClr val="FF6600"/>
                </a:solidFill>
              </a:rPr>
              <a:t>Why called retina?</a:t>
            </a:r>
          </a:p>
          <a:p>
            <a:r>
              <a:rPr lang="en-US" dirty="0">
                <a:solidFill>
                  <a:schemeClr val="tx1"/>
                </a:solidFill>
              </a:rPr>
              <a:t>Claim (goal): </a:t>
            </a:r>
            <a:r>
              <a:rPr lang="en-US" b="0" dirty="0">
                <a:solidFill>
                  <a:schemeClr val="tx1"/>
                </a:solidFill>
              </a:rPr>
              <a:t>as much resolution as you have in your retina (at typical viewing distance)</a:t>
            </a:r>
          </a:p>
          <a:p>
            <a:r>
              <a:rPr lang="en-US" b="0" dirty="0">
                <a:solidFill>
                  <a:srgbClr val="C00000"/>
                </a:solidFill>
              </a:rPr>
              <a:t>We cannot see pixels, because our eyes are themselves </a:t>
            </a:r>
            <a:br>
              <a:rPr lang="en-US" b="0" dirty="0">
                <a:solidFill>
                  <a:srgbClr val="C00000"/>
                </a:solidFill>
              </a:rPr>
            </a:br>
            <a:r>
              <a:rPr lang="en-US" b="0" dirty="0">
                <a:solidFill>
                  <a:srgbClr val="C00000"/>
                </a:solidFill>
              </a:rPr>
              <a:t>discrete!</a:t>
            </a:r>
          </a:p>
          <a:p>
            <a:pPr lvl="1"/>
            <a:endParaRPr lang="en-US" b="0" dirty="0">
              <a:solidFill>
                <a:schemeClr val="tx1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69B03B-8166-0F42-B8CE-697A119A2BFC}" type="slidenum">
              <a:rPr lang="en-US" smtClean="0"/>
              <a:pPr/>
              <a:t>38</a:t>
            </a:fld>
            <a:endParaRPr lang="en-US"/>
          </a:p>
        </p:txBody>
      </p:sp>
      <p:pic>
        <p:nvPicPr>
          <p:cNvPr id="7" name="Picture 6" descr="A picture containing text&#13;&#10;&#13;&#10;Description automatically generated">
            <a:extLst>
              <a:ext uri="{FF2B5EF4-FFF2-40B4-BE49-F238E27FC236}">
                <a16:creationId xmlns:a16="http://schemas.microsoft.com/office/drawing/2014/main" id="{FA0FDEEA-6FE7-CA40-AD32-35F37117896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03459" y="3429000"/>
            <a:ext cx="5807676" cy="34662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92128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Apple Retina Display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554162"/>
            <a:ext cx="8839200" cy="4846638"/>
          </a:xfrm>
        </p:spPr>
        <p:txBody>
          <a:bodyPr/>
          <a:lstStyle/>
          <a:p>
            <a:r>
              <a:rPr lang="en-US" dirty="0">
                <a:solidFill>
                  <a:srgbClr val="FF6600"/>
                </a:solidFill>
              </a:rPr>
              <a:t>Why called retina?</a:t>
            </a:r>
          </a:p>
          <a:p>
            <a:endParaRPr lang="en-US" dirty="0">
              <a:solidFill>
                <a:srgbClr val="FF6600"/>
              </a:solidFill>
            </a:endParaRPr>
          </a:p>
          <a:p>
            <a:r>
              <a:rPr lang="en-US" dirty="0">
                <a:solidFill>
                  <a:schemeClr val="tx1"/>
                </a:solidFill>
              </a:rPr>
              <a:t>Claim (goal): </a:t>
            </a:r>
            <a:r>
              <a:rPr lang="en-US" b="0" dirty="0">
                <a:solidFill>
                  <a:schemeClr val="tx1"/>
                </a:solidFill>
              </a:rPr>
              <a:t>as much resolution as you have in your retina (at typical viewing distance)</a:t>
            </a:r>
          </a:p>
          <a:p>
            <a:r>
              <a:rPr lang="en-US" b="0" dirty="0">
                <a:solidFill>
                  <a:schemeClr val="tx1"/>
                </a:solidFill>
              </a:rPr>
              <a:t>We cannot see pixels, because our eyes have discrete photo receptors (rods, cones)</a:t>
            </a:r>
          </a:p>
          <a:p>
            <a:r>
              <a:rPr lang="en-US" b="0" dirty="0">
                <a:solidFill>
                  <a:schemeClr val="tx1"/>
                </a:solidFill>
              </a:rPr>
              <a:t>Human eye resolution 0.5 arc-minute (0.02 degrees)</a:t>
            </a:r>
          </a:p>
          <a:p>
            <a:pPr lvl="1"/>
            <a:r>
              <a:rPr lang="en-US" dirty="0">
                <a:solidFill>
                  <a:schemeClr val="tx1"/>
                </a:solidFill>
              </a:rPr>
              <a:t>Around 300 DPI at 20 inches</a:t>
            </a:r>
            <a:endParaRPr lang="en-US" b="0" dirty="0">
              <a:solidFill>
                <a:schemeClr val="tx1"/>
              </a:solidFill>
            </a:endParaRPr>
          </a:p>
          <a:p>
            <a:pPr lvl="1"/>
            <a:endParaRPr lang="en-US" b="0" dirty="0">
              <a:solidFill>
                <a:schemeClr val="tx1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69B03B-8166-0F42-B8CE-697A119A2BFC}" type="slidenum">
              <a:rPr lang="en-US" smtClean="0"/>
              <a:pPr/>
              <a:t>39</a:t>
            </a:fld>
            <a:endParaRPr lang="en-US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0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Course Map – Week 2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B5F412-9866-D249-BF71-6D9420ED886F}" type="slidenum">
              <a:rPr lang="en-US"/>
              <a:pPr/>
              <a:t>4</a:t>
            </a:fld>
            <a:endParaRPr lang="en-US"/>
          </a:p>
        </p:txBody>
      </p:sp>
      <p:pic>
        <p:nvPicPr>
          <p:cNvPr id="177154" name="Picture 2" descr="http://cdn.scratch.mit.edu/static/site/projects/thumbnails/32/2502.pn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23"/>
          <a:stretch/>
        </p:blipFill>
        <p:spPr bwMode="auto">
          <a:xfrm>
            <a:off x="0" y="1364906"/>
            <a:ext cx="1885388" cy="14521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7156" name="Picture 4" descr="Loudspeaker and Waveform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927" r="49086" b="59789"/>
          <a:stretch/>
        </p:blipFill>
        <p:spPr bwMode="auto">
          <a:xfrm>
            <a:off x="1676400" y="1364906"/>
            <a:ext cx="1188055" cy="14521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AutoShape 14" descr="http://hdwallres.com/wp-content/uploads/2013/10/internet-2014-PC-wallpaper.jpg"/>
          <p:cNvSpPr>
            <a:spLocks noChangeAspect="1" noChangeArrowheads="1"/>
          </p:cNvSpPr>
          <p:nvPr/>
        </p:nvSpPr>
        <p:spPr bwMode="auto">
          <a:xfrm>
            <a:off x="63500" y="-136525"/>
            <a:ext cx="7219950" cy="5410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77174" name="Picture 2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069" y="4788975"/>
            <a:ext cx="2309929" cy="168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" name="Content Placeholder 9" descr="loudspkr.gif"/>
          <p:cNvPicPr>
            <a:picLocks noGrp="1" noChangeAspect="1"/>
          </p:cNvPicPr>
          <p:nvPr>
            <p:ph idx="1"/>
          </p:nvPr>
        </p:nvPicPr>
        <p:blipFill>
          <a:blip r:embed="rId6"/>
          <a:srcRect l="-20833" r="-20833"/>
          <a:stretch>
            <a:fillRect/>
          </a:stretch>
        </p:blipFill>
        <p:spPr>
          <a:xfrm flipH="1">
            <a:off x="1524000" y="4872017"/>
            <a:ext cx="2577606" cy="1364758"/>
          </a:xfrm>
        </p:spPr>
      </p:pic>
      <p:cxnSp>
        <p:nvCxnSpPr>
          <p:cNvPr id="17" name="Straight Connector 16"/>
          <p:cNvCxnSpPr/>
          <p:nvPr/>
        </p:nvCxnSpPr>
        <p:spPr>
          <a:xfrm flipV="1">
            <a:off x="2590800" y="2792878"/>
            <a:ext cx="400943" cy="850110"/>
          </a:xfrm>
          <a:prstGeom prst="line">
            <a:avLst/>
          </a:prstGeom>
          <a:ln>
            <a:prstDash val="sysDash"/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6" name="Straight Arrow Connector 65"/>
          <p:cNvCxnSpPr>
            <a:endCxn id="4" idx="1"/>
          </p:cNvCxnSpPr>
          <p:nvPr/>
        </p:nvCxnSpPr>
        <p:spPr>
          <a:xfrm flipV="1">
            <a:off x="3739949" y="2094953"/>
            <a:ext cx="222451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8" name="Straight Arrow Connector 67"/>
          <p:cNvCxnSpPr/>
          <p:nvPr/>
        </p:nvCxnSpPr>
        <p:spPr>
          <a:xfrm flipV="1">
            <a:off x="4654349" y="2090976"/>
            <a:ext cx="222451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" name="Rectangle 3"/>
          <p:cNvSpPr/>
          <p:nvPr/>
        </p:nvSpPr>
        <p:spPr>
          <a:xfrm>
            <a:off x="3962400" y="1614573"/>
            <a:ext cx="762000" cy="96075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A/D</a:t>
            </a:r>
          </a:p>
        </p:txBody>
      </p:sp>
      <p:pic>
        <p:nvPicPr>
          <p:cNvPr id="177160" name="Picture 8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2857500" y="1337716"/>
            <a:ext cx="952500" cy="151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78" name="Straight Connector 77"/>
          <p:cNvCxnSpPr/>
          <p:nvPr/>
        </p:nvCxnSpPr>
        <p:spPr>
          <a:xfrm flipH="1" flipV="1">
            <a:off x="2590800" y="4095516"/>
            <a:ext cx="393372" cy="785381"/>
          </a:xfrm>
          <a:prstGeom prst="line">
            <a:avLst/>
          </a:prstGeom>
          <a:ln>
            <a:prstDash val="sysDash"/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72051" name="Right Brace 172050"/>
          <p:cNvSpPr/>
          <p:nvPr/>
        </p:nvSpPr>
        <p:spPr>
          <a:xfrm rot="5400000">
            <a:off x="5423438" y="4432838"/>
            <a:ext cx="506924" cy="3428999"/>
          </a:xfrm>
          <a:prstGeom prst="rightBrace">
            <a:avLst>
              <a:gd name="adj1" fmla="val 8333"/>
              <a:gd name="adj2" fmla="val 11363"/>
            </a:avLst>
          </a:prstGeom>
          <a:ln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6" name="Rectangle 85"/>
          <p:cNvSpPr/>
          <p:nvPr/>
        </p:nvSpPr>
        <p:spPr>
          <a:xfrm>
            <a:off x="6963595" y="6200001"/>
            <a:ext cx="2180405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200" b="1" dirty="0">
                <a:latin typeface="+mj-lt"/>
              </a:rPr>
              <a:t>MP3 Player / iPhone / Droid</a:t>
            </a:r>
            <a:endParaRPr lang="en-US" sz="1200" dirty="0">
              <a:latin typeface="+mj-lt"/>
            </a:endParaRPr>
          </a:p>
        </p:txBody>
      </p:sp>
      <p:cxnSp>
        <p:nvCxnSpPr>
          <p:cNvPr id="94" name="Straight Arrow Connector 93"/>
          <p:cNvCxnSpPr/>
          <p:nvPr/>
        </p:nvCxnSpPr>
        <p:spPr>
          <a:xfrm flipH="1">
            <a:off x="3729548" y="5558709"/>
            <a:ext cx="385252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8" name="Rectangle 37"/>
          <p:cNvSpPr/>
          <p:nvPr/>
        </p:nvSpPr>
        <p:spPr>
          <a:xfrm>
            <a:off x="4038600" y="5170985"/>
            <a:ext cx="615026" cy="77544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b="1" dirty="0">
                <a:solidFill>
                  <a:schemeClr val="tx1"/>
                </a:solidFill>
              </a:rPr>
              <a:t>D/A</a:t>
            </a:r>
          </a:p>
        </p:txBody>
      </p:sp>
      <p:sp>
        <p:nvSpPr>
          <p:cNvPr id="102" name="Rectangle 101"/>
          <p:cNvSpPr/>
          <p:nvPr/>
        </p:nvSpPr>
        <p:spPr>
          <a:xfrm>
            <a:off x="3200400" y="1090568"/>
            <a:ext cx="65434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b="1" dirty="0">
                <a:latin typeface="+mj-lt"/>
              </a:rPr>
              <a:t>MIC</a:t>
            </a:r>
            <a:endParaRPr lang="en-US" sz="2000" dirty="0">
              <a:latin typeface="+mj-lt"/>
            </a:endParaRPr>
          </a:p>
        </p:txBody>
      </p:sp>
      <p:sp>
        <p:nvSpPr>
          <p:cNvPr id="103" name="Rectangle 102"/>
          <p:cNvSpPr/>
          <p:nvPr/>
        </p:nvSpPr>
        <p:spPr>
          <a:xfrm>
            <a:off x="2819400" y="6153090"/>
            <a:ext cx="1154483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b="1" dirty="0">
                <a:latin typeface="+mj-lt"/>
              </a:rPr>
              <a:t>speaker</a:t>
            </a:r>
            <a:endParaRPr lang="en-US" sz="2000" dirty="0">
              <a:latin typeface="+mj-lt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380509" y="2895600"/>
            <a:ext cx="8386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b="1" dirty="0">
                <a:latin typeface="+mj-lt"/>
              </a:rPr>
              <a:t>Music</a:t>
            </a:r>
          </a:p>
        </p:txBody>
      </p:sp>
      <p:sp>
        <p:nvSpPr>
          <p:cNvPr id="43" name="Rectangle 42"/>
          <p:cNvSpPr/>
          <p:nvPr/>
        </p:nvSpPr>
        <p:spPr>
          <a:xfrm>
            <a:off x="473930" y="3512403"/>
            <a:ext cx="159375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i="1" dirty="0">
                <a:solidFill>
                  <a:schemeClr val="accent2"/>
                </a:solidFill>
                <a:latin typeface="Arial" pitchFamily="-107" charset="0"/>
                <a:ea typeface="Arial" pitchFamily="-107" charset="0"/>
                <a:cs typeface="Arial" pitchFamily="-107" charset="0"/>
              </a:rPr>
              <a:t>Numbers correspond to course weeks</a:t>
            </a:r>
          </a:p>
        </p:txBody>
      </p:sp>
      <p:grpSp>
        <p:nvGrpSpPr>
          <p:cNvPr id="145" name="Group 144"/>
          <p:cNvGrpSpPr/>
          <p:nvPr/>
        </p:nvGrpSpPr>
        <p:grpSpPr>
          <a:xfrm>
            <a:off x="1680127" y="2919767"/>
            <a:ext cx="410521" cy="411589"/>
            <a:chOff x="1447800" y="3415614"/>
            <a:chExt cx="545367" cy="546786"/>
          </a:xfrm>
        </p:grpSpPr>
        <p:sp>
          <p:nvSpPr>
            <p:cNvPr id="146" name="Oval 145"/>
            <p:cNvSpPr/>
            <p:nvPr/>
          </p:nvSpPr>
          <p:spPr>
            <a:xfrm>
              <a:off x="1447800" y="3446002"/>
              <a:ext cx="545367" cy="516398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47" name="TextBox 146"/>
            <p:cNvSpPr txBox="1"/>
            <p:nvPr/>
          </p:nvSpPr>
          <p:spPr>
            <a:xfrm>
              <a:off x="1514142" y="3415614"/>
              <a:ext cx="434855" cy="53153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>
                  <a:latin typeface="+mj-lt"/>
                </a:rPr>
                <a:t>1</a:t>
              </a:r>
            </a:p>
          </p:txBody>
        </p:sp>
      </p:grpSp>
      <p:sp>
        <p:nvSpPr>
          <p:cNvPr id="84" name="TextBox 83"/>
          <p:cNvSpPr txBox="1"/>
          <p:nvPr/>
        </p:nvSpPr>
        <p:spPr>
          <a:xfrm>
            <a:off x="4876800" y="1864121"/>
            <a:ext cx="221246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10101001101</a:t>
            </a:r>
          </a:p>
        </p:txBody>
      </p:sp>
      <p:sp>
        <p:nvSpPr>
          <p:cNvPr id="85" name="TextBox 84"/>
          <p:cNvSpPr txBox="1"/>
          <p:nvPr/>
        </p:nvSpPr>
        <p:spPr>
          <a:xfrm>
            <a:off x="5026535" y="5327876"/>
            <a:ext cx="221246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10101001101</a:t>
            </a:r>
          </a:p>
        </p:txBody>
      </p:sp>
      <p:cxnSp>
        <p:nvCxnSpPr>
          <p:cNvPr id="89" name="Straight Arrow Connector 88"/>
          <p:cNvCxnSpPr/>
          <p:nvPr/>
        </p:nvCxnSpPr>
        <p:spPr>
          <a:xfrm flipH="1">
            <a:off x="4654349" y="5558709"/>
            <a:ext cx="385252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91" name="Picture 5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0" y="3375900"/>
            <a:ext cx="1177810" cy="658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" name="Rectangle 91"/>
          <p:cNvSpPr/>
          <p:nvPr/>
        </p:nvSpPr>
        <p:spPr>
          <a:xfrm>
            <a:off x="2667000" y="3962400"/>
            <a:ext cx="106792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b="1" dirty="0">
                <a:latin typeface="+mj-lt"/>
              </a:rPr>
              <a:t>sample</a:t>
            </a:r>
            <a:endParaRPr lang="en-US" sz="2000" dirty="0">
              <a:latin typeface="+mj-lt"/>
            </a:endParaRPr>
          </a:p>
        </p:txBody>
      </p:sp>
      <p:grpSp>
        <p:nvGrpSpPr>
          <p:cNvPr id="93" name="Group 92"/>
          <p:cNvGrpSpPr/>
          <p:nvPr/>
        </p:nvGrpSpPr>
        <p:grpSpPr>
          <a:xfrm>
            <a:off x="3158686" y="4284202"/>
            <a:ext cx="545367" cy="516398"/>
            <a:chOff x="1447800" y="3446002"/>
            <a:chExt cx="545367" cy="516398"/>
          </a:xfrm>
        </p:grpSpPr>
        <p:sp>
          <p:nvSpPr>
            <p:cNvPr id="95" name="Oval 94"/>
            <p:cNvSpPr/>
            <p:nvPr/>
          </p:nvSpPr>
          <p:spPr>
            <a:xfrm>
              <a:off x="1447800" y="3446002"/>
              <a:ext cx="545367" cy="516398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6" name="TextBox 95"/>
            <p:cNvSpPr txBox="1"/>
            <p:nvPr/>
          </p:nvSpPr>
          <p:spPr>
            <a:xfrm>
              <a:off x="1447800" y="3505200"/>
              <a:ext cx="541209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>
                  <a:latin typeface="+mj-lt"/>
                </a:rPr>
                <a:t>2,3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114333631"/>
      </p:ext>
    </p:extLst>
  </p:cSld>
  <p:clrMapOvr>
    <a:masterClrMapping/>
  </p:clrMapOvr>
  <p:transition spd="med">
    <p:fade/>
  </p:transition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69B03B-8166-0F42-B8CE-697A119A2BFC}" type="slidenum">
              <a:rPr lang="en-US" smtClean="0"/>
              <a:pPr/>
              <a:t>40</a:t>
            </a:fld>
            <a:endParaRPr 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Effects of Sampling and Quantization</a:t>
            </a:r>
          </a:p>
        </p:txBody>
      </p:sp>
    </p:spTree>
    <p:extLst>
      <p:ext uri="{BB962C8B-B14F-4D97-AF65-F5344CB8AC3E}">
        <p14:creationId xmlns:p14="http://schemas.microsoft.com/office/powerpoint/2010/main" val="1336464445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CFF4C6-688C-BB48-AE93-A2D10B164E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Noise -- ``Formal” Definition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3E66896-839D-E746-B939-557C87CCFCB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Noise – difference between our ideal signal and the actual signal</a:t>
            </a:r>
          </a:p>
          <a:p>
            <a:pPr lvl="1"/>
            <a:r>
              <a:rPr lang="en-US" dirty="0"/>
              <a:t>The one that we actually hear</a:t>
            </a:r>
          </a:p>
          <a:p>
            <a:pPr lvl="1"/>
            <a:r>
              <a:rPr lang="en-US" dirty="0"/>
              <a:t>The one that shows up when we transmit data</a:t>
            </a:r>
          </a:p>
          <a:p>
            <a:pPr lvl="1"/>
            <a:r>
              <a:rPr lang="en-US" dirty="0"/>
              <a:t>The one we store or reconstruct</a:t>
            </a:r>
          </a:p>
          <a:p>
            <a:r>
              <a:rPr lang="en-US" dirty="0"/>
              <a:t>Sometimes will see</a:t>
            </a:r>
          </a:p>
          <a:p>
            <a:pPr lvl="1"/>
            <a:r>
              <a:rPr lang="en-US" dirty="0"/>
              <a:t>R(t) = S(t) + n(t)</a:t>
            </a:r>
          </a:p>
          <a:p>
            <a:pPr lvl="2"/>
            <a:r>
              <a:rPr lang="en-US" dirty="0"/>
              <a:t>Noise n(t) is added to the ideal signal S(t)</a:t>
            </a:r>
          </a:p>
          <a:p>
            <a:pPr lvl="1"/>
            <a:r>
              <a:rPr lang="en-US" dirty="0"/>
              <a:t>Or, equivalently:  </a:t>
            </a:r>
          </a:p>
          <a:p>
            <a:pPr lvl="2"/>
            <a:r>
              <a:rPr lang="en-US" dirty="0"/>
              <a:t>n(t)=S(t)-R(t)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D387D7A-CB2B-9045-AC2B-3FDBF41E4E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FD777E8-62FB-5648-9483-5E6BF6B5D4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69B03B-8166-0F42-B8CE-697A119A2BFC}" type="slidenum">
              <a:rPr lang="en-US" smtClean="0"/>
              <a:pPr/>
              <a:t>41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71823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Quantization Error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2925" y="1352287"/>
            <a:ext cx="8686800" cy="4846638"/>
          </a:xfrm>
        </p:spPr>
        <p:txBody>
          <a:bodyPr>
            <a:normAutofit/>
          </a:bodyPr>
          <a:lstStyle/>
          <a:p>
            <a:r>
              <a:rPr lang="en-US" sz="2400" dirty="0"/>
              <a:t>In example, quantization algorithm required us to </a:t>
            </a:r>
            <a:r>
              <a:rPr lang="en-US" sz="2400" u="sng" dirty="0"/>
              <a:t>round</a:t>
            </a:r>
          </a:p>
          <a:p>
            <a:pPr lvl="1"/>
            <a:r>
              <a:rPr lang="en-US" sz="2000" dirty="0"/>
              <a:t>At sample time, t=1ms, input signal was: 2.2V</a:t>
            </a:r>
          </a:p>
          <a:p>
            <a:pPr lvl="1"/>
            <a:r>
              <a:rPr lang="en-US" sz="2000" dirty="0"/>
              <a:t>It was lower than 2.5V, we rounded down to quantized level of 2.0V</a:t>
            </a:r>
          </a:p>
          <a:p>
            <a:pPr lvl="2"/>
            <a:r>
              <a:rPr lang="en-US" sz="1600" dirty="0"/>
              <a:t>Side effect of quantization: the introduction of error in digital signal</a:t>
            </a:r>
          </a:p>
          <a:p>
            <a:pPr lvl="1"/>
            <a:endParaRPr lang="en-US" sz="2000" u="sng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69B03B-8166-0F42-B8CE-697A119A2BFC}" type="slidenum">
              <a:rPr lang="en-US" smtClean="0"/>
              <a:pPr/>
              <a:t>42</a:t>
            </a:fld>
            <a:endParaRPr lang="en-US"/>
          </a:p>
        </p:txBody>
      </p:sp>
      <p:grpSp>
        <p:nvGrpSpPr>
          <p:cNvPr id="69" name="Group 68"/>
          <p:cNvGrpSpPr/>
          <p:nvPr/>
        </p:nvGrpSpPr>
        <p:grpSpPr>
          <a:xfrm>
            <a:off x="288035" y="2977244"/>
            <a:ext cx="5706273" cy="3406239"/>
            <a:chOff x="1593363" y="2438400"/>
            <a:chExt cx="6614087" cy="3948141"/>
          </a:xfrm>
        </p:grpSpPr>
        <p:grpSp>
          <p:nvGrpSpPr>
            <p:cNvPr id="70" name="Group 41"/>
            <p:cNvGrpSpPr>
              <a:grpSpLocks/>
            </p:cNvGrpSpPr>
            <p:nvPr/>
          </p:nvGrpSpPr>
          <p:grpSpPr bwMode="auto">
            <a:xfrm>
              <a:off x="1593363" y="2438400"/>
              <a:ext cx="6614087" cy="3948141"/>
              <a:chOff x="6898859" y="2438400"/>
              <a:chExt cx="2473073" cy="1634065"/>
            </a:xfrm>
          </p:grpSpPr>
          <p:sp>
            <p:nvSpPr>
              <p:cNvPr id="73" name="Straight Connector 350"/>
              <p:cNvSpPr>
                <a:spLocks noChangeShapeType="1"/>
              </p:cNvSpPr>
              <p:nvPr/>
            </p:nvSpPr>
            <p:spPr bwMode="auto">
              <a:xfrm flipH="1">
                <a:off x="6898859" y="3337669"/>
                <a:ext cx="1924705" cy="0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 type="arrow" w="med" len="med"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4" name="Straight Connector 349"/>
              <p:cNvSpPr>
                <a:spLocks noChangeShapeType="1"/>
              </p:cNvSpPr>
              <p:nvPr/>
            </p:nvSpPr>
            <p:spPr bwMode="auto">
              <a:xfrm>
                <a:off x="7315200" y="2438400"/>
                <a:ext cx="0" cy="1634065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 type="arrow" w="med" len="med"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5" name="TextBox 11"/>
              <p:cNvSpPr txBox="1">
                <a:spLocks noChangeArrowheads="1"/>
              </p:cNvSpPr>
              <p:nvPr/>
            </p:nvSpPr>
            <p:spPr bwMode="auto">
              <a:xfrm>
                <a:off x="8829900" y="3231685"/>
                <a:ext cx="542032" cy="19194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sz="2000" dirty="0">
                    <a:solidFill>
                      <a:srgbClr val="00B050"/>
                    </a:solidFill>
                    <a:latin typeface="+mj-lt"/>
                    <a:cs typeface="Times New Roman" pitchFamily="18" charset="0"/>
                  </a:rPr>
                  <a:t>time (</a:t>
                </a:r>
                <a:r>
                  <a:rPr lang="en-US" sz="2000" dirty="0" err="1">
                    <a:solidFill>
                      <a:srgbClr val="00B050"/>
                    </a:solidFill>
                    <a:latin typeface="+mj-lt"/>
                    <a:cs typeface="Times New Roman" pitchFamily="18" charset="0"/>
                  </a:rPr>
                  <a:t>ms</a:t>
                </a:r>
                <a:r>
                  <a:rPr lang="en-US" sz="2000" dirty="0">
                    <a:solidFill>
                      <a:srgbClr val="00B050"/>
                    </a:solidFill>
                    <a:latin typeface="+mj-lt"/>
                    <a:cs typeface="Times New Roman" pitchFamily="18" charset="0"/>
                  </a:rPr>
                  <a:t>)</a:t>
                </a:r>
              </a:p>
            </p:txBody>
          </p:sp>
        </p:grpSp>
        <p:sp>
          <p:nvSpPr>
            <p:cNvPr id="71" name="Freeform 70"/>
            <p:cNvSpPr/>
            <p:nvPr/>
          </p:nvSpPr>
          <p:spPr>
            <a:xfrm>
              <a:off x="2708645" y="2944073"/>
              <a:ext cx="1842654" cy="1704127"/>
            </a:xfrm>
            <a:custGeom>
              <a:avLst/>
              <a:gdLst>
                <a:gd name="connsiteX0" fmla="*/ 0 w 1842654"/>
                <a:gd name="connsiteY0" fmla="*/ 1676418 h 1704127"/>
                <a:gd name="connsiteX1" fmla="*/ 955964 w 1842654"/>
                <a:gd name="connsiteY1" fmla="*/ 18 h 1704127"/>
                <a:gd name="connsiteX2" fmla="*/ 1842654 w 1842654"/>
                <a:gd name="connsiteY2" fmla="*/ 1704127 h 17041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842654" h="1704127">
                  <a:moveTo>
                    <a:pt x="0" y="1676418"/>
                  </a:moveTo>
                  <a:cubicBezTo>
                    <a:pt x="324427" y="835909"/>
                    <a:pt x="648855" y="-4600"/>
                    <a:pt x="955964" y="18"/>
                  </a:cubicBezTo>
                  <a:cubicBezTo>
                    <a:pt x="1263073" y="4636"/>
                    <a:pt x="1552863" y="854381"/>
                    <a:pt x="1842654" y="1704127"/>
                  </a:cubicBezTo>
                </a:path>
              </a:pathLst>
            </a:custGeom>
            <a:noFill/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Freeform 71"/>
            <p:cNvSpPr/>
            <p:nvPr/>
          </p:nvSpPr>
          <p:spPr>
            <a:xfrm flipV="1">
              <a:off x="4551300" y="4620473"/>
              <a:ext cx="1842654" cy="1704127"/>
            </a:xfrm>
            <a:custGeom>
              <a:avLst/>
              <a:gdLst>
                <a:gd name="connsiteX0" fmla="*/ 0 w 1842654"/>
                <a:gd name="connsiteY0" fmla="*/ 1676418 h 1704127"/>
                <a:gd name="connsiteX1" fmla="*/ 955964 w 1842654"/>
                <a:gd name="connsiteY1" fmla="*/ 18 h 1704127"/>
                <a:gd name="connsiteX2" fmla="*/ 1842654 w 1842654"/>
                <a:gd name="connsiteY2" fmla="*/ 1704127 h 17041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842654" h="1704127">
                  <a:moveTo>
                    <a:pt x="0" y="1676418"/>
                  </a:moveTo>
                  <a:cubicBezTo>
                    <a:pt x="324427" y="835909"/>
                    <a:pt x="648855" y="-4600"/>
                    <a:pt x="955964" y="18"/>
                  </a:cubicBezTo>
                  <a:cubicBezTo>
                    <a:pt x="1263073" y="4636"/>
                    <a:pt x="1552863" y="854381"/>
                    <a:pt x="1842654" y="1704127"/>
                  </a:cubicBezTo>
                </a:path>
              </a:pathLst>
            </a:custGeom>
            <a:noFill/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76" name="Rectangle 75"/>
          <p:cNvSpPr/>
          <p:nvPr/>
        </p:nvSpPr>
        <p:spPr>
          <a:xfrm>
            <a:off x="232992" y="2835710"/>
            <a:ext cx="104092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dirty="0">
                <a:solidFill>
                  <a:srgbClr val="FF0000"/>
                </a:solidFill>
                <a:latin typeface="+mj-lt"/>
                <a:cs typeface="Times New Roman" pitchFamily="18" charset="0"/>
              </a:rPr>
              <a:t>Voltage</a:t>
            </a:r>
          </a:p>
        </p:txBody>
      </p:sp>
      <p:cxnSp>
        <p:nvCxnSpPr>
          <p:cNvPr id="77" name="Straight Connector 76"/>
          <p:cNvCxnSpPr/>
          <p:nvPr/>
        </p:nvCxnSpPr>
        <p:spPr>
          <a:xfrm>
            <a:off x="2830335" y="4654690"/>
            <a:ext cx="0" cy="380999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8" name="Straight Connector 77"/>
          <p:cNvCxnSpPr/>
          <p:nvPr/>
        </p:nvCxnSpPr>
        <p:spPr>
          <a:xfrm>
            <a:off x="4409199" y="4661287"/>
            <a:ext cx="0" cy="380999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79" name="TextBox 78"/>
          <p:cNvSpPr txBox="1"/>
          <p:nvPr/>
        </p:nvSpPr>
        <p:spPr>
          <a:xfrm>
            <a:off x="1531964" y="4987643"/>
            <a:ext cx="32733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00B050"/>
                </a:solidFill>
                <a:latin typeface="+mj-lt"/>
              </a:rPr>
              <a:t>1</a:t>
            </a:r>
          </a:p>
        </p:txBody>
      </p:sp>
      <p:sp>
        <p:nvSpPr>
          <p:cNvPr id="80" name="TextBox 79"/>
          <p:cNvSpPr txBox="1"/>
          <p:nvPr/>
        </p:nvSpPr>
        <p:spPr>
          <a:xfrm>
            <a:off x="1909989" y="4985668"/>
            <a:ext cx="32733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00B050"/>
                </a:solidFill>
                <a:latin typeface="+mj-lt"/>
              </a:rPr>
              <a:t>2</a:t>
            </a:r>
          </a:p>
        </p:txBody>
      </p:sp>
      <p:sp>
        <p:nvSpPr>
          <p:cNvPr id="81" name="TextBox 80"/>
          <p:cNvSpPr txBox="1"/>
          <p:nvPr/>
        </p:nvSpPr>
        <p:spPr>
          <a:xfrm>
            <a:off x="2280125" y="4985429"/>
            <a:ext cx="32733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00B050"/>
                </a:solidFill>
                <a:latin typeface="+mj-lt"/>
              </a:rPr>
              <a:t>3</a:t>
            </a:r>
          </a:p>
        </p:txBody>
      </p:sp>
      <p:sp>
        <p:nvSpPr>
          <p:cNvPr id="82" name="TextBox 81"/>
          <p:cNvSpPr txBox="1"/>
          <p:nvPr/>
        </p:nvSpPr>
        <p:spPr>
          <a:xfrm>
            <a:off x="2658150" y="4983454"/>
            <a:ext cx="32733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00B050"/>
                </a:solidFill>
                <a:latin typeface="+mj-lt"/>
              </a:rPr>
              <a:t>4</a:t>
            </a:r>
          </a:p>
        </p:txBody>
      </p:sp>
      <p:sp>
        <p:nvSpPr>
          <p:cNvPr id="83" name="TextBox 82"/>
          <p:cNvSpPr txBox="1"/>
          <p:nvPr/>
        </p:nvSpPr>
        <p:spPr>
          <a:xfrm>
            <a:off x="3082004" y="4986665"/>
            <a:ext cx="32733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00B050"/>
                </a:solidFill>
                <a:latin typeface="+mj-lt"/>
              </a:rPr>
              <a:t>5</a:t>
            </a:r>
          </a:p>
        </p:txBody>
      </p:sp>
      <p:sp>
        <p:nvSpPr>
          <p:cNvPr id="84" name="TextBox 83"/>
          <p:cNvSpPr txBox="1"/>
          <p:nvPr/>
        </p:nvSpPr>
        <p:spPr>
          <a:xfrm>
            <a:off x="3460029" y="4984690"/>
            <a:ext cx="32733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00B050"/>
                </a:solidFill>
                <a:latin typeface="+mj-lt"/>
              </a:rPr>
              <a:t>6</a:t>
            </a:r>
          </a:p>
        </p:txBody>
      </p:sp>
      <p:sp>
        <p:nvSpPr>
          <p:cNvPr id="85" name="TextBox 84"/>
          <p:cNvSpPr txBox="1"/>
          <p:nvPr/>
        </p:nvSpPr>
        <p:spPr>
          <a:xfrm>
            <a:off x="3830165" y="4984451"/>
            <a:ext cx="32733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00B050"/>
                </a:solidFill>
                <a:latin typeface="+mj-lt"/>
              </a:rPr>
              <a:t>7</a:t>
            </a:r>
          </a:p>
        </p:txBody>
      </p:sp>
      <p:sp>
        <p:nvSpPr>
          <p:cNvPr id="86" name="TextBox 85"/>
          <p:cNvSpPr txBox="1"/>
          <p:nvPr/>
        </p:nvSpPr>
        <p:spPr>
          <a:xfrm>
            <a:off x="4258990" y="4982476"/>
            <a:ext cx="32733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00B050"/>
                </a:solidFill>
                <a:latin typeface="+mj-lt"/>
              </a:rPr>
              <a:t>8</a:t>
            </a:r>
          </a:p>
        </p:txBody>
      </p:sp>
      <p:sp>
        <p:nvSpPr>
          <p:cNvPr id="87" name="Oval 86"/>
          <p:cNvSpPr/>
          <p:nvPr/>
        </p:nvSpPr>
        <p:spPr>
          <a:xfrm>
            <a:off x="1639408" y="3761715"/>
            <a:ext cx="106878" cy="106878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88" name="Oval 87"/>
          <p:cNvSpPr/>
          <p:nvPr/>
        </p:nvSpPr>
        <p:spPr>
          <a:xfrm>
            <a:off x="2014896" y="3363672"/>
            <a:ext cx="106878" cy="106878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89" name="Oval 88"/>
          <p:cNvSpPr/>
          <p:nvPr/>
        </p:nvSpPr>
        <p:spPr>
          <a:xfrm>
            <a:off x="2401652" y="3766869"/>
            <a:ext cx="106878" cy="106878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90" name="Oval 89"/>
          <p:cNvSpPr/>
          <p:nvPr/>
        </p:nvSpPr>
        <p:spPr>
          <a:xfrm>
            <a:off x="2786542" y="4796218"/>
            <a:ext cx="106878" cy="106878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91" name="Oval 90"/>
          <p:cNvSpPr/>
          <p:nvPr/>
        </p:nvSpPr>
        <p:spPr>
          <a:xfrm>
            <a:off x="3192232" y="5827456"/>
            <a:ext cx="106878" cy="106878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92" name="Oval 91"/>
          <p:cNvSpPr/>
          <p:nvPr/>
        </p:nvSpPr>
        <p:spPr>
          <a:xfrm>
            <a:off x="3581568" y="6276605"/>
            <a:ext cx="106878" cy="106878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93" name="Oval 92"/>
          <p:cNvSpPr/>
          <p:nvPr/>
        </p:nvSpPr>
        <p:spPr>
          <a:xfrm>
            <a:off x="3976900" y="5835026"/>
            <a:ext cx="106878" cy="106878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94" name="Oval 93"/>
          <p:cNvSpPr/>
          <p:nvPr/>
        </p:nvSpPr>
        <p:spPr>
          <a:xfrm>
            <a:off x="4355760" y="4806378"/>
            <a:ext cx="106878" cy="106878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95" name="Oval 94"/>
          <p:cNvSpPr/>
          <p:nvPr/>
        </p:nvSpPr>
        <p:spPr>
          <a:xfrm>
            <a:off x="1195245" y="4797734"/>
            <a:ext cx="106878" cy="106878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cxnSp>
        <p:nvCxnSpPr>
          <p:cNvPr id="96" name="Straight Connector 95"/>
          <p:cNvCxnSpPr/>
          <p:nvPr/>
        </p:nvCxnSpPr>
        <p:spPr>
          <a:xfrm rot="5400000">
            <a:off x="1240965" y="3719258"/>
            <a:ext cx="0" cy="380999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7" name="Straight Connector 96"/>
          <p:cNvCxnSpPr/>
          <p:nvPr/>
        </p:nvCxnSpPr>
        <p:spPr>
          <a:xfrm rot="5400000">
            <a:off x="1240965" y="4186618"/>
            <a:ext cx="0" cy="380999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8" name="Straight Connector 97"/>
          <p:cNvCxnSpPr/>
          <p:nvPr/>
        </p:nvCxnSpPr>
        <p:spPr>
          <a:xfrm rot="5400000">
            <a:off x="1240118" y="5160591"/>
            <a:ext cx="0" cy="380999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9" name="Straight Connector 98"/>
          <p:cNvCxnSpPr/>
          <p:nvPr/>
        </p:nvCxnSpPr>
        <p:spPr>
          <a:xfrm rot="5400000">
            <a:off x="1240118" y="5602486"/>
            <a:ext cx="0" cy="380999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0" name="Straight Connector 99"/>
          <p:cNvCxnSpPr/>
          <p:nvPr/>
        </p:nvCxnSpPr>
        <p:spPr>
          <a:xfrm rot="5400000">
            <a:off x="1240118" y="6095311"/>
            <a:ext cx="0" cy="380999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01" name="TextBox 100"/>
          <p:cNvSpPr txBox="1"/>
          <p:nvPr/>
        </p:nvSpPr>
        <p:spPr>
          <a:xfrm>
            <a:off x="711708" y="3218453"/>
            <a:ext cx="29848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rgbClr val="FF0000"/>
                </a:solidFill>
                <a:latin typeface="+mj-lt"/>
              </a:rPr>
              <a:t>3</a:t>
            </a:r>
          </a:p>
        </p:txBody>
      </p:sp>
      <p:sp>
        <p:nvSpPr>
          <p:cNvPr id="102" name="TextBox 101"/>
          <p:cNvSpPr txBox="1"/>
          <p:nvPr/>
        </p:nvSpPr>
        <p:spPr>
          <a:xfrm>
            <a:off x="628583" y="3772238"/>
            <a:ext cx="47000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rgbClr val="FF0000"/>
                </a:solidFill>
                <a:latin typeface="+mj-lt"/>
              </a:rPr>
              <a:t>2.0</a:t>
            </a:r>
          </a:p>
        </p:txBody>
      </p:sp>
      <p:sp>
        <p:nvSpPr>
          <p:cNvPr id="103" name="TextBox 102"/>
          <p:cNvSpPr txBox="1"/>
          <p:nvPr/>
        </p:nvSpPr>
        <p:spPr>
          <a:xfrm>
            <a:off x="711708" y="4193813"/>
            <a:ext cx="29848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rgbClr val="FF0000"/>
                </a:solidFill>
                <a:latin typeface="+mj-lt"/>
              </a:rPr>
              <a:t>1</a:t>
            </a:r>
          </a:p>
        </p:txBody>
      </p:sp>
      <p:sp>
        <p:nvSpPr>
          <p:cNvPr id="104" name="TextBox 103"/>
          <p:cNvSpPr txBox="1"/>
          <p:nvPr/>
        </p:nvSpPr>
        <p:spPr>
          <a:xfrm>
            <a:off x="721868" y="4701813"/>
            <a:ext cx="29848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rgbClr val="FF0000"/>
                </a:solidFill>
                <a:latin typeface="+mj-lt"/>
              </a:rPr>
              <a:t>0</a:t>
            </a:r>
          </a:p>
        </p:txBody>
      </p:sp>
      <p:sp>
        <p:nvSpPr>
          <p:cNvPr id="105" name="TextBox 104"/>
          <p:cNvSpPr txBox="1"/>
          <p:nvPr/>
        </p:nvSpPr>
        <p:spPr>
          <a:xfrm>
            <a:off x="616406" y="5185863"/>
            <a:ext cx="36740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rgbClr val="FF0000"/>
                </a:solidFill>
                <a:latin typeface="+mj-lt"/>
              </a:rPr>
              <a:t>-1</a:t>
            </a:r>
          </a:p>
        </p:txBody>
      </p:sp>
      <p:sp>
        <p:nvSpPr>
          <p:cNvPr id="106" name="TextBox 105"/>
          <p:cNvSpPr txBox="1"/>
          <p:nvPr/>
        </p:nvSpPr>
        <p:spPr>
          <a:xfrm>
            <a:off x="616406" y="5637918"/>
            <a:ext cx="36740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rgbClr val="FF0000"/>
                </a:solidFill>
                <a:latin typeface="+mj-lt"/>
              </a:rPr>
              <a:t>-2</a:t>
            </a:r>
          </a:p>
        </p:txBody>
      </p:sp>
      <p:sp>
        <p:nvSpPr>
          <p:cNvPr id="107" name="TextBox 106"/>
          <p:cNvSpPr txBox="1"/>
          <p:nvPr/>
        </p:nvSpPr>
        <p:spPr>
          <a:xfrm>
            <a:off x="616406" y="6130743"/>
            <a:ext cx="36740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rgbClr val="FF0000"/>
                </a:solidFill>
                <a:latin typeface="+mj-lt"/>
              </a:rPr>
              <a:t>-3</a:t>
            </a:r>
          </a:p>
        </p:txBody>
      </p:sp>
      <p:cxnSp>
        <p:nvCxnSpPr>
          <p:cNvPr id="108" name="Straight Connector 107"/>
          <p:cNvCxnSpPr/>
          <p:nvPr/>
        </p:nvCxnSpPr>
        <p:spPr>
          <a:xfrm>
            <a:off x="2443792" y="4654690"/>
            <a:ext cx="0" cy="380999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9" name="Straight Connector 108"/>
          <p:cNvCxnSpPr/>
          <p:nvPr/>
        </p:nvCxnSpPr>
        <p:spPr>
          <a:xfrm>
            <a:off x="2068335" y="4654077"/>
            <a:ext cx="0" cy="380999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0" name="Straight Connector 109"/>
          <p:cNvCxnSpPr/>
          <p:nvPr/>
        </p:nvCxnSpPr>
        <p:spPr>
          <a:xfrm>
            <a:off x="1692847" y="4655840"/>
            <a:ext cx="0" cy="380999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1" name="Straight Connector 110"/>
          <p:cNvCxnSpPr/>
          <p:nvPr/>
        </p:nvCxnSpPr>
        <p:spPr>
          <a:xfrm rot="5400000">
            <a:off x="1240965" y="3231578"/>
            <a:ext cx="0" cy="380999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2" name="Straight Connector 111"/>
          <p:cNvCxnSpPr/>
          <p:nvPr/>
        </p:nvCxnSpPr>
        <p:spPr>
          <a:xfrm>
            <a:off x="4022656" y="4661287"/>
            <a:ext cx="0" cy="380999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3" name="Straight Connector 112"/>
          <p:cNvCxnSpPr/>
          <p:nvPr/>
        </p:nvCxnSpPr>
        <p:spPr>
          <a:xfrm>
            <a:off x="3635007" y="4660674"/>
            <a:ext cx="0" cy="380999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4" name="Straight Connector 113"/>
          <p:cNvCxnSpPr/>
          <p:nvPr/>
        </p:nvCxnSpPr>
        <p:spPr>
          <a:xfrm>
            <a:off x="3241231" y="4662437"/>
            <a:ext cx="0" cy="380999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15" name="Rectangle 114"/>
          <p:cNvSpPr/>
          <p:nvPr/>
        </p:nvSpPr>
        <p:spPr>
          <a:xfrm>
            <a:off x="43972" y="6128562"/>
            <a:ext cx="56938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800" dirty="0">
                <a:solidFill>
                  <a:srgbClr val="FF0000"/>
                </a:solidFill>
                <a:latin typeface="+mj-lt"/>
              </a:rPr>
              <a:t>000</a:t>
            </a:r>
            <a:endParaRPr lang="en-US" sz="1800" dirty="0">
              <a:latin typeface="+mj-lt"/>
            </a:endParaRPr>
          </a:p>
        </p:txBody>
      </p:sp>
      <p:sp>
        <p:nvSpPr>
          <p:cNvPr id="116" name="Rectangle 115"/>
          <p:cNvSpPr/>
          <p:nvPr/>
        </p:nvSpPr>
        <p:spPr>
          <a:xfrm>
            <a:off x="23269" y="5639318"/>
            <a:ext cx="56938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800" dirty="0">
                <a:solidFill>
                  <a:srgbClr val="FF0000"/>
                </a:solidFill>
                <a:latin typeface="+mj-lt"/>
              </a:rPr>
              <a:t>001</a:t>
            </a:r>
            <a:endParaRPr lang="en-US" sz="1800" dirty="0">
              <a:latin typeface="+mj-lt"/>
            </a:endParaRPr>
          </a:p>
        </p:txBody>
      </p:sp>
      <p:sp>
        <p:nvSpPr>
          <p:cNvPr id="117" name="Rectangle 116"/>
          <p:cNvSpPr/>
          <p:nvPr/>
        </p:nvSpPr>
        <p:spPr>
          <a:xfrm>
            <a:off x="21294" y="5174218"/>
            <a:ext cx="56938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800" dirty="0">
                <a:solidFill>
                  <a:srgbClr val="FF0000"/>
                </a:solidFill>
                <a:latin typeface="+mj-lt"/>
              </a:rPr>
              <a:t>010</a:t>
            </a:r>
            <a:endParaRPr lang="en-US" sz="1800" dirty="0">
              <a:latin typeface="+mj-lt"/>
            </a:endParaRPr>
          </a:p>
        </p:txBody>
      </p:sp>
      <p:sp>
        <p:nvSpPr>
          <p:cNvPr id="118" name="Rectangle 117"/>
          <p:cNvSpPr/>
          <p:nvPr/>
        </p:nvSpPr>
        <p:spPr>
          <a:xfrm>
            <a:off x="31194" y="4661618"/>
            <a:ext cx="56938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800" dirty="0">
                <a:solidFill>
                  <a:srgbClr val="FF0000"/>
                </a:solidFill>
                <a:latin typeface="+mj-lt"/>
              </a:rPr>
              <a:t>011</a:t>
            </a:r>
            <a:endParaRPr lang="en-US" sz="1800" dirty="0">
              <a:latin typeface="+mj-lt"/>
            </a:endParaRPr>
          </a:p>
        </p:txBody>
      </p:sp>
      <p:sp>
        <p:nvSpPr>
          <p:cNvPr id="119" name="Rectangle 118"/>
          <p:cNvSpPr/>
          <p:nvPr/>
        </p:nvSpPr>
        <p:spPr>
          <a:xfrm>
            <a:off x="5469" y="4172768"/>
            <a:ext cx="56938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800">
                <a:solidFill>
                  <a:srgbClr val="FF0000"/>
                </a:solidFill>
                <a:latin typeface="+mj-lt"/>
              </a:rPr>
              <a:t>100</a:t>
            </a:r>
            <a:endParaRPr lang="en-US" sz="1800" dirty="0">
              <a:latin typeface="+mj-lt"/>
            </a:endParaRPr>
          </a:p>
        </p:txBody>
      </p:sp>
      <p:sp>
        <p:nvSpPr>
          <p:cNvPr id="120" name="Rectangle 119"/>
          <p:cNvSpPr/>
          <p:nvPr/>
        </p:nvSpPr>
        <p:spPr>
          <a:xfrm>
            <a:off x="-179" y="3682085"/>
            <a:ext cx="56938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800" dirty="0">
                <a:solidFill>
                  <a:srgbClr val="FF0000"/>
                </a:solidFill>
                <a:latin typeface="+mj-lt"/>
              </a:rPr>
              <a:t>101</a:t>
            </a:r>
            <a:endParaRPr lang="en-US" sz="1800" dirty="0">
              <a:latin typeface="+mj-lt"/>
            </a:endParaRPr>
          </a:p>
        </p:txBody>
      </p:sp>
      <p:sp>
        <p:nvSpPr>
          <p:cNvPr id="121" name="Rectangle 120"/>
          <p:cNvSpPr/>
          <p:nvPr/>
        </p:nvSpPr>
        <p:spPr>
          <a:xfrm>
            <a:off x="-14331" y="3204724"/>
            <a:ext cx="55226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800" dirty="0">
                <a:solidFill>
                  <a:srgbClr val="FF0000"/>
                </a:solidFill>
                <a:latin typeface="+mj-lt"/>
              </a:rPr>
              <a:t>110</a:t>
            </a:r>
            <a:endParaRPr lang="en-US" sz="1800" dirty="0">
              <a:latin typeface="+mj-lt"/>
            </a:endParaRPr>
          </a:p>
        </p:txBody>
      </p:sp>
      <p:cxnSp>
        <p:nvCxnSpPr>
          <p:cNvPr id="122" name="Straight Connector 121"/>
          <p:cNvCxnSpPr/>
          <p:nvPr/>
        </p:nvCxnSpPr>
        <p:spPr>
          <a:xfrm>
            <a:off x="1248684" y="4850785"/>
            <a:ext cx="444163" cy="0"/>
          </a:xfrm>
          <a:prstGeom prst="line">
            <a:avLst/>
          </a:prstGeom>
          <a:ln w="57150"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23" name="Straight Connector 122"/>
          <p:cNvCxnSpPr/>
          <p:nvPr/>
        </p:nvCxnSpPr>
        <p:spPr>
          <a:xfrm>
            <a:off x="1692847" y="3905890"/>
            <a:ext cx="4" cy="969010"/>
          </a:xfrm>
          <a:prstGeom prst="line">
            <a:avLst/>
          </a:prstGeom>
          <a:ln w="57150"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24" name="Straight Connector 123"/>
          <p:cNvCxnSpPr/>
          <p:nvPr/>
        </p:nvCxnSpPr>
        <p:spPr>
          <a:xfrm>
            <a:off x="1666181" y="3909758"/>
            <a:ext cx="402154" cy="0"/>
          </a:xfrm>
          <a:prstGeom prst="line">
            <a:avLst/>
          </a:prstGeom>
          <a:ln w="57150"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25" name="Straight Connector 124"/>
          <p:cNvCxnSpPr/>
          <p:nvPr/>
        </p:nvCxnSpPr>
        <p:spPr>
          <a:xfrm>
            <a:off x="2830335" y="3871653"/>
            <a:ext cx="2282" cy="1010227"/>
          </a:xfrm>
          <a:prstGeom prst="line">
            <a:avLst/>
          </a:prstGeom>
          <a:ln w="57150"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26" name="Straight Connector 125"/>
          <p:cNvCxnSpPr/>
          <p:nvPr/>
        </p:nvCxnSpPr>
        <p:spPr>
          <a:xfrm>
            <a:off x="2037697" y="3435476"/>
            <a:ext cx="402154" cy="0"/>
          </a:xfrm>
          <a:prstGeom prst="line">
            <a:avLst/>
          </a:prstGeom>
          <a:ln w="57150"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27" name="Straight Connector 126"/>
          <p:cNvCxnSpPr/>
          <p:nvPr/>
        </p:nvCxnSpPr>
        <p:spPr>
          <a:xfrm>
            <a:off x="2045932" y="3429000"/>
            <a:ext cx="0" cy="490913"/>
          </a:xfrm>
          <a:prstGeom prst="line">
            <a:avLst/>
          </a:prstGeom>
          <a:ln w="57150"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28" name="Straight Connector 127"/>
          <p:cNvCxnSpPr/>
          <p:nvPr/>
        </p:nvCxnSpPr>
        <p:spPr>
          <a:xfrm>
            <a:off x="2455091" y="3408680"/>
            <a:ext cx="0" cy="483293"/>
          </a:xfrm>
          <a:prstGeom prst="line">
            <a:avLst/>
          </a:prstGeom>
          <a:ln w="57150"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29" name="Straight Connector 128"/>
          <p:cNvCxnSpPr/>
          <p:nvPr/>
        </p:nvCxnSpPr>
        <p:spPr>
          <a:xfrm>
            <a:off x="2428552" y="3895211"/>
            <a:ext cx="411429" cy="0"/>
          </a:xfrm>
          <a:prstGeom prst="line">
            <a:avLst/>
          </a:prstGeom>
          <a:ln w="57150"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30" name="Straight Connector 129"/>
          <p:cNvCxnSpPr/>
          <p:nvPr/>
        </p:nvCxnSpPr>
        <p:spPr>
          <a:xfrm>
            <a:off x="2811768" y="4845189"/>
            <a:ext cx="444163" cy="0"/>
          </a:xfrm>
          <a:prstGeom prst="line">
            <a:avLst/>
          </a:prstGeom>
          <a:ln w="57150"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31" name="Straight Connector 130"/>
          <p:cNvCxnSpPr/>
          <p:nvPr/>
        </p:nvCxnSpPr>
        <p:spPr>
          <a:xfrm>
            <a:off x="3241227" y="4822159"/>
            <a:ext cx="4" cy="969010"/>
          </a:xfrm>
          <a:prstGeom prst="line">
            <a:avLst/>
          </a:prstGeom>
          <a:ln w="57150"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32" name="Straight Connector 131"/>
          <p:cNvCxnSpPr/>
          <p:nvPr/>
        </p:nvCxnSpPr>
        <p:spPr>
          <a:xfrm>
            <a:off x="3222707" y="5759589"/>
            <a:ext cx="444163" cy="0"/>
          </a:xfrm>
          <a:prstGeom prst="line">
            <a:avLst/>
          </a:prstGeom>
          <a:ln w="57150"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33" name="Straight Connector 132"/>
          <p:cNvCxnSpPr/>
          <p:nvPr/>
        </p:nvCxnSpPr>
        <p:spPr>
          <a:xfrm>
            <a:off x="3638779" y="5744490"/>
            <a:ext cx="0" cy="580110"/>
          </a:xfrm>
          <a:prstGeom prst="line">
            <a:avLst/>
          </a:prstGeom>
          <a:ln w="57150"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34" name="Straight Connector 133"/>
          <p:cNvCxnSpPr/>
          <p:nvPr/>
        </p:nvCxnSpPr>
        <p:spPr>
          <a:xfrm>
            <a:off x="3608083" y="6328913"/>
            <a:ext cx="444163" cy="0"/>
          </a:xfrm>
          <a:prstGeom prst="line">
            <a:avLst/>
          </a:prstGeom>
          <a:ln w="57150"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35" name="Straight Connector 134"/>
          <p:cNvCxnSpPr/>
          <p:nvPr/>
        </p:nvCxnSpPr>
        <p:spPr>
          <a:xfrm>
            <a:off x="4022656" y="5754509"/>
            <a:ext cx="0" cy="580110"/>
          </a:xfrm>
          <a:prstGeom prst="line">
            <a:avLst/>
          </a:prstGeom>
          <a:ln w="57150"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36" name="Straight Connector 135"/>
          <p:cNvCxnSpPr/>
          <p:nvPr/>
        </p:nvCxnSpPr>
        <p:spPr>
          <a:xfrm>
            <a:off x="3998912" y="5763538"/>
            <a:ext cx="444163" cy="0"/>
          </a:xfrm>
          <a:prstGeom prst="line">
            <a:avLst/>
          </a:prstGeom>
          <a:ln w="57150"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37" name="Straight Connector 136"/>
          <p:cNvCxnSpPr/>
          <p:nvPr/>
        </p:nvCxnSpPr>
        <p:spPr>
          <a:xfrm>
            <a:off x="4411997" y="4825836"/>
            <a:ext cx="0" cy="962070"/>
          </a:xfrm>
          <a:prstGeom prst="line">
            <a:avLst/>
          </a:prstGeom>
          <a:ln w="57150"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38" name="Oval 137"/>
          <p:cNvSpPr/>
          <p:nvPr/>
        </p:nvSpPr>
        <p:spPr>
          <a:xfrm>
            <a:off x="1531964" y="3642946"/>
            <a:ext cx="327334" cy="400110"/>
          </a:xfrm>
          <a:prstGeom prst="ellipse">
            <a:avLst/>
          </a:prstGeom>
          <a:noFill/>
          <a:ln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139" name="Straight Connector 138"/>
          <p:cNvCxnSpPr/>
          <p:nvPr/>
        </p:nvCxnSpPr>
        <p:spPr>
          <a:xfrm rot="5400000">
            <a:off x="1238990" y="3634158"/>
            <a:ext cx="0" cy="380999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40" name="TextBox 139"/>
          <p:cNvSpPr txBox="1"/>
          <p:nvPr/>
        </p:nvSpPr>
        <p:spPr>
          <a:xfrm>
            <a:off x="638483" y="3580263"/>
            <a:ext cx="47000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rgbClr val="FF0000"/>
                </a:solidFill>
                <a:latin typeface="+mj-lt"/>
              </a:rPr>
              <a:t>2.2</a:t>
            </a:r>
          </a:p>
        </p:txBody>
      </p:sp>
      <p:sp>
        <p:nvSpPr>
          <p:cNvPr id="141" name="Oval 140"/>
          <p:cNvSpPr/>
          <p:nvPr/>
        </p:nvSpPr>
        <p:spPr>
          <a:xfrm>
            <a:off x="2306932" y="3674739"/>
            <a:ext cx="327334" cy="400110"/>
          </a:xfrm>
          <a:prstGeom prst="ellipse">
            <a:avLst/>
          </a:prstGeom>
          <a:noFill/>
          <a:ln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2" name="Oval 141"/>
          <p:cNvSpPr/>
          <p:nvPr/>
        </p:nvSpPr>
        <p:spPr>
          <a:xfrm>
            <a:off x="3059040" y="5608540"/>
            <a:ext cx="327334" cy="400110"/>
          </a:xfrm>
          <a:prstGeom prst="ellipse">
            <a:avLst/>
          </a:prstGeom>
          <a:noFill/>
          <a:ln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3" name="Oval 142"/>
          <p:cNvSpPr/>
          <p:nvPr/>
        </p:nvSpPr>
        <p:spPr>
          <a:xfrm>
            <a:off x="3858989" y="5623929"/>
            <a:ext cx="327334" cy="400110"/>
          </a:xfrm>
          <a:prstGeom prst="ellipse">
            <a:avLst/>
          </a:prstGeom>
          <a:noFill/>
          <a:ln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219" name="Straight Connector 218"/>
          <p:cNvCxnSpPr>
            <a:stCxn id="138" idx="0"/>
            <a:endCxn id="225" idx="0"/>
          </p:cNvCxnSpPr>
          <p:nvPr/>
        </p:nvCxnSpPr>
        <p:spPr>
          <a:xfrm>
            <a:off x="1695631" y="3642946"/>
            <a:ext cx="5168117" cy="127117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20" name="Straight Connector 219"/>
          <p:cNvCxnSpPr>
            <a:stCxn id="138" idx="4"/>
            <a:endCxn id="225" idx="4"/>
          </p:cNvCxnSpPr>
          <p:nvPr/>
        </p:nvCxnSpPr>
        <p:spPr>
          <a:xfrm>
            <a:off x="1695631" y="4043056"/>
            <a:ext cx="5168117" cy="1239092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25" name="Oval 224"/>
          <p:cNvSpPr/>
          <p:nvPr/>
        </p:nvSpPr>
        <p:spPr>
          <a:xfrm>
            <a:off x="6091020" y="3770063"/>
            <a:ext cx="1545456" cy="1512085"/>
          </a:xfrm>
          <a:prstGeom prst="ellipse">
            <a:avLst/>
          </a:prstGeom>
          <a:noFill/>
          <a:ln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228" name="Straight Connector 227"/>
          <p:cNvCxnSpPr>
            <a:endCxn id="225" idx="4"/>
          </p:cNvCxnSpPr>
          <p:nvPr/>
        </p:nvCxnSpPr>
        <p:spPr>
          <a:xfrm flipH="1">
            <a:off x="6863748" y="4919455"/>
            <a:ext cx="5784" cy="362693"/>
          </a:xfrm>
          <a:prstGeom prst="line">
            <a:avLst/>
          </a:prstGeom>
          <a:ln w="57150"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29" name="Straight Connector 228"/>
          <p:cNvCxnSpPr/>
          <p:nvPr/>
        </p:nvCxnSpPr>
        <p:spPr>
          <a:xfrm>
            <a:off x="6842866" y="4923323"/>
            <a:ext cx="670042" cy="0"/>
          </a:xfrm>
          <a:prstGeom prst="line">
            <a:avLst/>
          </a:prstGeom>
          <a:ln w="57150"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34" name="Straight Connector 233"/>
          <p:cNvCxnSpPr/>
          <p:nvPr/>
        </p:nvCxnSpPr>
        <p:spPr>
          <a:xfrm flipV="1">
            <a:off x="6329704" y="3784595"/>
            <a:ext cx="787788" cy="1288470"/>
          </a:xfrm>
          <a:prstGeom prst="line">
            <a:avLst/>
          </a:prstGeom>
          <a:ln w="57150"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31" name="Oval 230"/>
          <p:cNvSpPr/>
          <p:nvPr/>
        </p:nvSpPr>
        <p:spPr>
          <a:xfrm>
            <a:off x="6784035" y="4037684"/>
            <a:ext cx="220893" cy="220893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38" name="Right Brace 237"/>
          <p:cNvSpPr/>
          <p:nvPr/>
        </p:nvSpPr>
        <p:spPr>
          <a:xfrm>
            <a:off x="7117491" y="4073677"/>
            <a:ext cx="790833" cy="748482"/>
          </a:xfrm>
          <a:prstGeom prst="rightBrac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9" name="TextBox 238"/>
          <p:cNvSpPr txBox="1"/>
          <p:nvPr/>
        </p:nvSpPr>
        <p:spPr>
          <a:xfrm>
            <a:off x="7661180" y="4110293"/>
            <a:ext cx="154401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800" dirty="0">
                <a:latin typeface="+mj-lt"/>
              </a:rPr>
              <a:t>Quantization </a:t>
            </a:r>
          </a:p>
          <a:p>
            <a:pPr algn="ctr"/>
            <a:r>
              <a:rPr lang="en-US" sz="1800" dirty="0">
                <a:latin typeface="+mj-lt"/>
              </a:rPr>
              <a:t>Error</a:t>
            </a:r>
          </a:p>
        </p:txBody>
      </p:sp>
      <p:sp>
        <p:nvSpPr>
          <p:cNvPr id="240" name="TextBox 239"/>
          <p:cNvSpPr txBox="1"/>
          <p:nvPr/>
        </p:nvSpPr>
        <p:spPr>
          <a:xfrm>
            <a:off x="4880940" y="5421324"/>
            <a:ext cx="371992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800" dirty="0">
                <a:latin typeface="+mj-lt"/>
              </a:rPr>
              <a:t>Difference between sampled value</a:t>
            </a:r>
          </a:p>
          <a:p>
            <a:pPr algn="ctr"/>
            <a:r>
              <a:rPr lang="en-US" sz="1800" dirty="0">
                <a:latin typeface="+mj-lt"/>
              </a:rPr>
              <a:t>and quantized level</a:t>
            </a:r>
          </a:p>
        </p:txBody>
      </p:sp>
    </p:spTree>
    <p:extLst>
      <p:ext uri="{BB962C8B-B14F-4D97-AF65-F5344CB8AC3E}">
        <p14:creationId xmlns:p14="http://schemas.microsoft.com/office/powerpoint/2010/main" val="32620434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2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000"/>
                            </p:stCondLst>
                            <p:childTnLst>
                              <p:par>
                                <p:cTn id="3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" grpId="0" animBg="1"/>
      <p:bldP spid="231" grpId="0" animBg="1"/>
      <p:bldP spid="238" grpId="0" animBg="1"/>
      <p:bldP spid="239" grpId="0"/>
      <p:bldP spid="240" grpId="0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3" name="Straight Connector 122"/>
          <p:cNvCxnSpPr/>
          <p:nvPr/>
        </p:nvCxnSpPr>
        <p:spPr>
          <a:xfrm>
            <a:off x="7967539" y="4664171"/>
            <a:ext cx="0" cy="380999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Quantization Error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328537"/>
            <a:ext cx="8686800" cy="4846638"/>
          </a:xfrm>
        </p:spPr>
        <p:txBody>
          <a:bodyPr>
            <a:normAutofit/>
          </a:bodyPr>
          <a:lstStyle/>
          <a:p>
            <a:r>
              <a:rPr lang="en-US" sz="2400" dirty="0"/>
              <a:t>How much error?</a:t>
            </a:r>
          </a:p>
          <a:p>
            <a:pPr lvl="1"/>
            <a:r>
              <a:rPr lang="en-US" sz="2000" dirty="0"/>
              <a:t>In our case, we round up if equal to or above ½ a level…</a:t>
            </a:r>
          </a:p>
          <a:p>
            <a:pPr lvl="2"/>
            <a:r>
              <a:rPr lang="en-US" sz="1600" dirty="0"/>
              <a:t>…round down if below ½ a level</a:t>
            </a:r>
          </a:p>
          <a:p>
            <a:pPr lvl="1"/>
            <a:r>
              <a:rPr lang="en-US" sz="2000" dirty="0"/>
              <a:t>Generally, our input signal has 50/50 chance of being above/below</a:t>
            </a:r>
          </a:p>
          <a:p>
            <a:pPr lvl="2"/>
            <a:r>
              <a:rPr lang="en-US" sz="1600" dirty="0"/>
              <a:t>Error becomes “uniformly distributed”</a:t>
            </a:r>
          </a:p>
          <a:p>
            <a:pPr lvl="1"/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69B03B-8166-0F42-B8CE-697A119A2BFC}" type="slidenum">
              <a:rPr lang="en-US" smtClean="0"/>
              <a:pPr/>
              <a:t>43</a:t>
            </a:fld>
            <a:endParaRPr lang="en-US"/>
          </a:p>
        </p:txBody>
      </p:sp>
      <p:grpSp>
        <p:nvGrpSpPr>
          <p:cNvPr id="6" name="Group 5"/>
          <p:cNvGrpSpPr/>
          <p:nvPr/>
        </p:nvGrpSpPr>
        <p:grpSpPr>
          <a:xfrm>
            <a:off x="288034" y="2977244"/>
            <a:ext cx="4440990" cy="3406239"/>
            <a:chOff x="1593362" y="2438400"/>
            <a:chExt cx="5147509" cy="3948141"/>
          </a:xfrm>
        </p:grpSpPr>
        <p:grpSp>
          <p:nvGrpSpPr>
            <p:cNvPr id="7" name="Group 41"/>
            <p:cNvGrpSpPr>
              <a:grpSpLocks/>
            </p:cNvGrpSpPr>
            <p:nvPr/>
          </p:nvGrpSpPr>
          <p:grpSpPr bwMode="auto">
            <a:xfrm>
              <a:off x="1593362" y="2438400"/>
              <a:ext cx="5147509" cy="3948141"/>
              <a:chOff x="6898859" y="2438400"/>
              <a:chExt cx="1924705" cy="1634065"/>
            </a:xfrm>
          </p:grpSpPr>
          <p:sp>
            <p:nvSpPr>
              <p:cNvPr id="10" name="Straight Connector 350"/>
              <p:cNvSpPr>
                <a:spLocks noChangeShapeType="1"/>
              </p:cNvSpPr>
              <p:nvPr/>
            </p:nvSpPr>
            <p:spPr bwMode="auto">
              <a:xfrm flipH="1">
                <a:off x="6898859" y="3337669"/>
                <a:ext cx="1924705" cy="0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 type="arrow" w="med" len="med"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" name="Straight Connector 349"/>
              <p:cNvSpPr>
                <a:spLocks noChangeShapeType="1"/>
              </p:cNvSpPr>
              <p:nvPr/>
            </p:nvSpPr>
            <p:spPr bwMode="auto">
              <a:xfrm>
                <a:off x="7315200" y="2438400"/>
                <a:ext cx="0" cy="1634065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 type="arrow" w="med" len="med"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8" name="Freeform 7"/>
            <p:cNvSpPr/>
            <p:nvPr/>
          </p:nvSpPr>
          <p:spPr>
            <a:xfrm>
              <a:off x="2708645" y="2944073"/>
              <a:ext cx="1842654" cy="1704127"/>
            </a:xfrm>
            <a:custGeom>
              <a:avLst/>
              <a:gdLst>
                <a:gd name="connsiteX0" fmla="*/ 0 w 1842654"/>
                <a:gd name="connsiteY0" fmla="*/ 1676418 h 1704127"/>
                <a:gd name="connsiteX1" fmla="*/ 955964 w 1842654"/>
                <a:gd name="connsiteY1" fmla="*/ 18 h 1704127"/>
                <a:gd name="connsiteX2" fmla="*/ 1842654 w 1842654"/>
                <a:gd name="connsiteY2" fmla="*/ 1704127 h 17041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842654" h="1704127">
                  <a:moveTo>
                    <a:pt x="0" y="1676418"/>
                  </a:moveTo>
                  <a:cubicBezTo>
                    <a:pt x="324427" y="835909"/>
                    <a:pt x="648855" y="-4600"/>
                    <a:pt x="955964" y="18"/>
                  </a:cubicBezTo>
                  <a:cubicBezTo>
                    <a:pt x="1263073" y="4636"/>
                    <a:pt x="1552863" y="854381"/>
                    <a:pt x="1842654" y="1704127"/>
                  </a:cubicBezTo>
                </a:path>
              </a:pathLst>
            </a:custGeom>
            <a:noFill/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Freeform 8"/>
            <p:cNvSpPr/>
            <p:nvPr/>
          </p:nvSpPr>
          <p:spPr>
            <a:xfrm flipV="1">
              <a:off x="4551300" y="4620473"/>
              <a:ext cx="1842654" cy="1704127"/>
            </a:xfrm>
            <a:custGeom>
              <a:avLst/>
              <a:gdLst>
                <a:gd name="connsiteX0" fmla="*/ 0 w 1842654"/>
                <a:gd name="connsiteY0" fmla="*/ 1676418 h 1704127"/>
                <a:gd name="connsiteX1" fmla="*/ 955964 w 1842654"/>
                <a:gd name="connsiteY1" fmla="*/ 18 h 1704127"/>
                <a:gd name="connsiteX2" fmla="*/ 1842654 w 1842654"/>
                <a:gd name="connsiteY2" fmla="*/ 1704127 h 17041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842654" h="1704127">
                  <a:moveTo>
                    <a:pt x="0" y="1676418"/>
                  </a:moveTo>
                  <a:cubicBezTo>
                    <a:pt x="324427" y="835909"/>
                    <a:pt x="648855" y="-4600"/>
                    <a:pt x="955964" y="18"/>
                  </a:cubicBezTo>
                  <a:cubicBezTo>
                    <a:pt x="1263073" y="4636"/>
                    <a:pt x="1552863" y="854381"/>
                    <a:pt x="1842654" y="1704127"/>
                  </a:cubicBezTo>
                </a:path>
              </a:pathLst>
            </a:custGeom>
            <a:noFill/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cxnSp>
        <p:nvCxnSpPr>
          <p:cNvPr id="13" name="Straight Connector 12"/>
          <p:cNvCxnSpPr/>
          <p:nvPr/>
        </p:nvCxnSpPr>
        <p:spPr>
          <a:xfrm>
            <a:off x="2830335" y="4654690"/>
            <a:ext cx="0" cy="380999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4409199" y="4661287"/>
            <a:ext cx="0" cy="380999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1531964" y="4987643"/>
            <a:ext cx="32733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00B050"/>
                </a:solidFill>
                <a:latin typeface="+mj-lt"/>
              </a:rPr>
              <a:t>1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1909989" y="4985668"/>
            <a:ext cx="32733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00B050"/>
                </a:solidFill>
                <a:latin typeface="+mj-lt"/>
              </a:rPr>
              <a:t>2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2280125" y="4985429"/>
            <a:ext cx="32733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00B050"/>
                </a:solidFill>
                <a:latin typeface="+mj-lt"/>
              </a:rPr>
              <a:t>3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2658150" y="4983454"/>
            <a:ext cx="32733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00B050"/>
                </a:solidFill>
                <a:latin typeface="+mj-lt"/>
              </a:rPr>
              <a:t>4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3082004" y="4986665"/>
            <a:ext cx="32733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00B050"/>
                </a:solidFill>
                <a:latin typeface="+mj-lt"/>
              </a:rPr>
              <a:t>5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3460029" y="4984690"/>
            <a:ext cx="32733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00B050"/>
                </a:solidFill>
                <a:latin typeface="+mj-lt"/>
              </a:rPr>
              <a:t>6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3830165" y="4984451"/>
            <a:ext cx="32733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00B050"/>
                </a:solidFill>
                <a:latin typeface="+mj-lt"/>
              </a:rPr>
              <a:t>7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4258990" y="4982476"/>
            <a:ext cx="32733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00B050"/>
                </a:solidFill>
                <a:latin typeface="+mj-lt"/>
              </a:rPr>
              <a:t>8</a:t>
            </a:r>
          </a:p>
        </p:txBody>
      </p:sp>
      <p:sp>
        <p:nvSpPr>
          <p:cNvPr id="23" name="Oval 22"/>
          <p:cNvSpPr/>
          <p:nvPr/>
        </p:nvSpPr>
        <p:spPr>
          <a:xfrm>
            <a:off x="1639408" y="3761715"/>
            <a:ext cx="106878" cy="106878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4" name="Oval 23"/>
          <p:cNvSpPr/>
          <p:nvPr/>
        </p:nvSpPr>
        <p:spPr>
          <a:xfrm>
            <a:off x="2014896" y="3363672"/>
            <a:ext cx="106878" cy="106878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5" name="Oval 24"/>
          <p:cNvSpPr/>
          <p:nvPr/>
        </p:nvSpPr>
        <p:spPr>
          <a:xfrm>
            <a:off x="2401652" y="3766869"/>
            <a:ext cx="106878" cy="106878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6" name="Oval 25"/>
          <p:cNvSpPr/>
          <p:nvPr/>
        </p:nvSpPr>
        <p:spPr>
          <a:xfrm>
            <a:off x="2786542" y="4796218"/>
            <a:ext cx="106878" cy="106878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7" name="Oval 26"/>
          <p:cNvSpPr/>
          <p:nvPr/>
        </p:nvSpPr>
        <p:spPr>
          <a:xfrm>
            <a:off x="3192232" y="5827456"/>
            <a:ext cx="106878" cy="106878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8" name="Oval 27"/>
          <p:cNvSpPr/>
          <p:nvPr/>
        </p:nvSpPr>
        <p:spPr>
          <a:xfrm>
            <a:off x="3581568" y="6276605"/>
            <a:ext cx="106878" cy="106878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9" name="Oval 28"/>
          <p:cNvSpPr/>
          <p:nvPr/>
        </p:nvSpPr>
        <p:spPr>
          <a:xfrm>
            <a:off x="3976900" y="5835026"/>
            <a:ext cx="106878" cy="106878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0" name="Oval 29"/>
          <p:cNvSpPr/>
          <p:nvPr/>
        </p:nvSpPr>
        <p:spPr>
          <a:xfrm>
            <a:off x="4355760" y="4806378"/>
            <a:ext cx="106878" cy="106878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1" name="Oval 30"/>
          <p:cNvSpPr/>
          <p:nvPr/>
        </p:nvSpPr>
        <p:spPr>
          <a:xfrm>
            <a:off x="1195245" y="4797734"/>
            <a:ext cx="106878" cy="106878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cxnSp>
        <p:nvCxnSpPr>
          <p:cNvPr id="32" name="Straight Connector 31"/>
          <p:cNvCxnSpPr/>
          <p:nvPr/>
        </p:nvCxnSpPr>
        <p:spPr>
          <a:xfrm rot="5400000">
            <a:off x="1240965" y="3719258"/>
            <a:ext cx="0" cy="380999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/>
        </p:nvCxnSpPr>
        <p:spPr>
          <a:xfrm rot="5400000">
            <a:off x="1240965" y="4186618"/>
            <a:ext cx="0" cy="380999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4" name="Straight Connector 33"/>
          <p:cNvCxnSpPr/>
          <p:nvPr/>
        </p:nvCxnSpPr>
        <p:spPr>
          <a:xfrm rot="5400000">
            <a:off x="1240118" y="5160591"/>
            <a:ext cx="0" cy="380999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 rot="5400000">
            <a:off x="1240118" y="5602486"/>
            <a:ext cx="0" cy="380999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/>
        </p:nvCxnSpPr>
        <p:spPr>
          <a:xfrm rot="5400000">
            <a:off x="1240118" y="6095311"/>
            <a:ext cx="0" cy="380999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7" name="TextBox 36"/>
          <p:cNvSpPr txBox="1"/>
          <p:nvPr/>
        </p:nvSpPr>
        <p:spPr>
          <a:xfrm>
            <a:off x="711708" y="3218453"/>
            <a:ext cx="29848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rgbClr val="FF0000"/>
                </a:solidFill>
                <a:latin typeface="+mj-lt"/>
              </a:rPr>
              <a:t>3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628583" y="3772238"/>
            <a:ext cx="47000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rgbClr val="FF0000"/>
                </a:solidFill>
                <a:latin typeface="+mj-lt"/>
              </a:rPr>
              <a:t>2.0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711708" y="4193813"/>
            <a:ext cx="29848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rgbClr val="FF0000"/>
                </a:solidFill>
                <a:latin typeface="+mj-lt"/>
              </a:rPr>
              <a:t>1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721868" y="4701813"/>
            <a:ext cx="29848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rgbClr val="FF0000"/>
                </a:solidFill>
                <a:latin typeface="+mj-lt"/>
              </a:rPr>
              <a:t>0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616406" y="5185863"/>
            <a:ext cx="36740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rgbClr val="FF0000"/>
                </a:solidFill>
                <a:latin typeface="+mj-lt"/>
              </a:rPr>
              <a:t>-1</a:t>
            </a:r>
          </a:p>
        </p:txBody>
      </p:sp>
      <p:sp>
        <p:nvSpPr>
          <p:cNvPr id="42" name="TextBox 41"/>
          <p:cNvSpPr txBox="1"/>
          <p:nvPr/>
        </p:nvSpPr>
        <p:spPr>
          <a:xfrm>
            <a:off x="616406" y="5637918"/>
            <a:ext cx="36740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rgbClr val="FF0000"/>
                </a:solidFill>
                <a:latin typeface="+mj-lt"/>
              </a:rPr>
              <a:t>-2</a:t>
            </a:r>
          </a:p>
        </p:txBody>
      </p:sp>
      <p:sp>
        <p:nvSpPr>
          <p:cNvPr id="43" name="TextBox 42"/>
          <p:cNvSpPr txBox="1"/>
          <p:nvPr/>
        </p:nvSpPr>
        <p:spPr>
          <a:xfrm>
            <a:off x="616406" y="6130743"/>
            <a:ext cx="36740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rgbClr val="FF0000"/>
                </a:solidFill>
                <a:latin typeface="+mj-lt"/>
              </a:rPr>
              <a:t>-3</a:t>
            </a:r>
          </a:p>
        </p:txBody>
      </p:sp>
      <p:cxnSp>
        <p:nvCxnSpPr>
          <p:cNvPr id="44" name="Straight Connector 43"/>
          <p:cNvCxnSpPr/>
          <p:nvPr/>
        </p:nvCxnSpPr>
        <p:spPr>
          <a:xfrm>
            <a:off x="2443792" y="4654690"/>
            <a:ext cx="0" cy="380999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5" name="Straight Connector 44"/>
          <p:cNvCxnSpPr/>
          <p:nvPr/>
        </p:nvCxnSpPr>
        <p:spPr>
          <a:xfrm>
            <a:off x="2068335" y="4654077"/>
            <a:ext cx="0" cy="380999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6" name="Straight Connector 45"/>
          <p:cNvCxnSpPr/>
          <p:nvPr/>
        </p:nvCxnSpPr>
        <p:spPr>
          <a:xfrm>
            <a:off x="1692847" y="4655840"/>
            <a:ext cx="0" cy="380999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7" name="Straight Connector 46"/>
          <p:cNvCxnSpPr/>
          <p:nvPr/>
        </p:nvCxnSpPr>
        <p:spPr>
          <a:xfrm rot="5400000">
            <a:off x="1240965" y="3231578"/>
            <a:ext cx="0" cy="380999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8" name="Straight Connector 47"/>
          <p:cNvCxnSpPr/>
          <p:nvPr/>
        </p:nvCxnSpPr>
        <p:spPr>
          <a:xfrm>
            <a:off x="4022656" y="4661287"/>
            <a:ext cx="0" cy="380999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9" name="Straight Connector 48"/>
          <p:cNvCxnSpPr/>
          <p:nvPr/>
        </p:nvCxnSpPr>
        <p:spPr>
          <a:xfrm>
            <a:off x="3635007" y="4660674"/>
            <a:ext cx="0" cy="380999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0" name="Straight Connector 49"/>
          <p:cNvCxnSpPr/>
          <p:nvPr/>
        </p:nvCxnSpPr>
        <p:spPr>
          <a:xfrm>
            <a:off x="3241231" y="4662437"/>
            <a:ext cx="0" cy="380999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51" name="Rectangle 50"/>
          <p:cNvSpPr/>
          <p:nvPr/>
        </p:nvSpPr>
        <p:spPr>
          <a:xfrm>
            <a:off x="43972" y="6128562"/>
            <a:ext cx="56938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800" dirty="0">
                <a:solidFill>
                  <a:srgbClr val="FF0000"/>
                </a:solidFill>
                <a:latin typeface="+mj-lt"/>
              </a:rPr>
              <a:t>000</a:t>
            </a:r>
            <a:endParaRPr lang="en-US" sz="1800" dirty="0">
              <a:latin typeface="+mj-lt"/>
            </a:endParaRPr>
          </a:p>
        </p:txBody>
      </p:sp>
      <p:sp>
        <p:nvSpPr>
          <p:cNvPr id="52" name="Rectangle 51"/>
          <p:cNvSpPr/>
          <p:nvPr/>
        </p:nvSpPr>
        <p:spPr>
          <a:xfrm>
            <a:off x="23269" y="5639318"/>
            <a:ext cx="56938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800" dirty="0">
                <a:solidFill>
                  <a:srgbClr val="FF0000"/>
                </a:solidFill>
                <a:latin typeface="+mj-lt"/>
              </a:rPr>
              <a:t>001</a:t>
            </a:r>
            <a:endParaRPr lang="en-US" sz="1800" dirty="0">
              <a:latin typeface="+mj-lt"/>
            </a:endParaRPr>
          </a:p>
        </p:txBody>
      </p:sp>
      <p:sp>
        <p:nvSpPr>
          <p:cNvPr id="53" name="Rectangle 52"/>
          <p:cNvSpPr/>
          <p:nvPr/>
        </p:nvSpPr>
        <p:spPr>
          <a:xfrm>
            <a:off x="21294" y="5174218"/>
            <a:ext cx="56938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800" dirty="0">
                <a:solidFill>
                  <a:srgbClr val="FF0000"/>
                </a:solidFill>
                <a:latin typeface="+mj-lt"/>
              </a:rPr>
              <a:t>010</a:t>
            </a:r>
            <a:endParaRPr lang="en-US" sz="1800" dirty="0">
              <a:latin typeface="+mj-lt"/>
            </a:endParaRPr>
          </a:p>
        </p:txBody>
      </p:sp>
      <p:sp>
        <p:nvSpPr>
          <p:cNvPr id="54" name="Rectangle 53"/>
          <p:cNvSpPr/>
          <p:nvPr/>
        </p:nvSpPr>
        <p:spPr>
          <a:xfrm>
            <a:off x="31194" y="4661618"/>
            <a:ext cx="56938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800" dirty="0">
                <a:solidFill>
                  <a:srgbClr val="FF0000"/>
                </a:solidFill>
                <a:latin typeface="+mj-lt"/>
              </a:rPr>
              <a:t>011</a:t>
            </a:r>
            <a:endParaRPr lang="en-US" sz="1800" dirty="0">
              <a:latin typeface="+mj-lt"/>
            </a:endParaRPr>
          </a:p>
        </p:txBody>
      </p:sp>
      <p:sp>
        <p:nvSpPr>
          <p:cNvPr id="55" name="Rectangle 54"/>
          <p:cNvSpPr/>
          <p:nvPr/>
        </p:nvSpPr>
        <p:spPr>
          <a:xfrm>
            <a:off x="5469" y="4172768"/>
            <a:ext cx="56938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800">
                <a:solidFill>
                  <a:srgbClr val="FF0000"/>
                </a:solidFill>
                <a:latin typeface="+mj-lt"/>
              </a:rPr>
              <a:t>100</a:t>
            </a:r>
            <a:endParaRPr lang="en-US" sz="1800" dirty="0">
              <a:latin typeface="+mj-lt"/>
            </a:endParaRPr>
          </a:p>
        </p:txBody>
      </p:sp>
      <p:sp>
        <p:nvSpPr>
          <p:cNvPr id="56" name="Rectangle 55"/>
          <p:cNvSpPr/>
          <p:nvPr/>
        </p:nvSpPr>
        <p:spPr>
          <a:xfrm>
            <a:off x="-179" y="3682085"/>
            <a:ext cx="56938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800" dirty="0">
                <a:solidFill>
                  <a:srgbClr val="FF0000"/>
                </a:solidFill>
                <a:latin typeface="+mj-lt"/>
              </a:rPr>
              <a:t>101</a:t>
            </a:r>
            <a:endParaRPr lang="en-US" sz="1800" dirty="0">
              <a:latin typeface="+mj-lt"/>
            </a:endParaRPr>
          </a:p>
        </p:txBody>
      </p:sp>
      <p:sp>
        <p:nvSpPr>
          <p:cNvPr id="57" name="Rectangle 56"/>
          <p:cNvSpPr/>
          <p:nvPr/>
        </p:nvSpPr>
        <p:spPr>
          <a:xfrm>
            <a:off x="-14331" y="3204724"/>
            <a:ext cx="55226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800" dirty="0">
                <a:solidFill>
                  <a:srgbClr val="FF0000"/>
                </a:solidFill>
                <a:latin typeface="+mj-lt"/>
              </a:rPr>
              <a:t>110</a:t>
            </a:r>
            <a:endParaRPr lang="en-US" sz="1800" dirty="0">
              <a:latin typeface="+mj-lt"/>
            </a:endParaRPr>
          </a:p>
        </p:txBody>
      </p:sp>
      <p:cxnSp>
        <p:nvCxnSpPr>
          <p:cNvPr id="58" name="Straight Connector 57"/>
          <p:cNvCxnSpPr/>
          <p:nvPr/>
        </p:nvCxnSpPr>
        <p:spPr>
          <a:xfrm>
            <a:off x="1248684" y="4850785"/>
            <a:ext cx="444163" cy="0"/>
          </a:xfrm>
          <a:prstGeom prst="line">
            <a:avLst/>
          </a:prstGeom>
          <a:ln w="57150"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9" name="Straight Connector 58"/>
          <p:cNvCxnSpPr/>
          <p:nvPr/>
        </p:nvCxnSpPr>
        <p:spPr>
          <a:xfrm>
            <a:off x="1692847" y="3905890"/>
            <a:ext cx="4" cy="969010"/>
          </a:xfrm>
          <a:prstGeom prst="line">
            <a:avLst/>
          </a:prstGeom>
          <a:ln w="57150"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0" name="Straight Connector 59"/>
          <p:cNvCxnSpPr/>
          <p:nvPr/>
        </p:nvCxnSpPr>
        <p:spPr>
          <a:xfrm>
            <a:off x="1666181" y="3909758"/>
            <a:ext cx="402154" cy="0"/>
          </a:xfrm>
          <a:prstGeom prst="line">
            <a:avLst/>
          </a:prstGeom>
          <a:ln w="57150"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1" name="Straight Connector 60"/>
          <p:cNvCxnSpPr/>
          <p:nvPr/>
        </p:nvCxnSpPr>
        <p:spPr>
          <a:xfrm>
            <a:off x="2830335" y="3871653"/>
            <a:ext cx="2282" cy="1010227"/>
          </a:xfrm>
          <a:prstGeom prst="line">
            <a:avLst/>
          </a:prstGeom>
          <a:ln w="57150"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2" name="Straight Connector 61"/>
          <p:cNvCxnSpPr/>
          <p:nvPr/>
        </p:nvCxnSpPr>
        <p:spPr>
          <a:xfrm>
            <a:off x="2037697" y="3435476"/>
            <a:ext cx="402154" cy="0"/>
          </a:xfrm>
          <a:prstGeom prst="line">
            <a:avLst/>
          </a:prstGeom>
          <a:ln w="57150"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3" name="Straight Connector 62"/>
          <p:cNvCxnSpPr/>
          <p:nvPr/>
        </p:nvCxnSpPr>
        <p:spPr>
          <a:xfrm>
            <a:off x="2045932" y="3429000"/>
            <a:ext cx="0" cy="490913"/>
          </a:xfrm>
          <a:prstGeom prst="line">
            <a:avLst/>
          </a:prstGeom>
          <a:ln w="57150"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4" name="Straight Connector 63"/>
          <p:cNvCxnSpPr/>
          <p:nvPr/>
        </p:nvCxnSpPr>
        <p:spPr>
          <a:xfrm>
            <a:off x="2455091" y="3408680"/>
            <a:ext cx="0" cy="483293"/>
          </a:xfrm>
          <a:prstGeom prst="line">
            <a:avLst/>
          </a:prstGeom>
          <a:ln w="57150"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5" name="Straight Connector 64"/>
          <p:cNvCxnSpPr/>
          <p:nvPr/>
        </p:nvCxnSpPr>
        <p:spPr>
          <a:xfrm>
            <a:off x="2428552" y="3895211"/>
            <a:ext cx="411429" cy="0"/>
          </a:xfrm>
          <a:prstGeom prst="line">
            <a:avLst/>
          </a:prstGeom>
          <a:ln w="57150"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6" name="Straight Connector 65"/>
          <p:cNvCxnSpPr/>
          <p:nvPr/>
        </p:nvCxnSpPr>
        <p:spPr>
          <a:xfrm>
            <a:off x="2811768" y="4845189"/>
            <a:ext cx="444163" cy="0"/>
          </a:xfrm>
          <a:prstGeom prst="line">
            <a:avLst/>
          </a:prstGeom>
          <a:ln w="57150"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7" name="Straight Connector 66"/>
          <p:cNvCxnSpPr/>
          <p:nvPr/>
        </p:nvCxnSpPr>
        <p:spPr>
          <a:xfrm>
            <a:off x="3241227" y="4822159"/>
            <a:ext cx="4" cy="969010"/>
          </a:xfrm>
          <a:prstGeom prst="line">
            <a:avLst/>
          </a:prstGeom>
          <a:ln w="57150"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8" name="Straight Connector 67"/>
          <p:cNvCxnSpPr/>
          <p:nvPr/>
        </p:nvCxnSpPr>
        <p:spPr>
          <a:xfrm>
            <a:off x="3222707" y="5759589"/>
            <a:ext cx="444163" cy="0"/>
          </a:xfrm>
          <a:prstGeom prst="line">
            <a:avLst/>
          </a:prstGeom>
          <a:ln w="57150"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9" name="Straight Connector 68"/>
          <p:cNvCxnSpPr/>
          <p:nvPr/>
        </p:nvCxnSpPr>
        <p:spPr>
          <a:xfrm>
            <a:off x="3638779" y="5744490"/>
            <a:ext cx="0" cy="580110"/>
          </a:xfrm>
          <a:prstGeom prst="line">
            <a:avLst/>
          </a:prstGeom>
          <a:ln w="57150"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0" name="Straight Connector 69"/>
          <p:cNvCxnSpPr/>
          <p:nvPr/>
        </p:nvCxnSpPr>
        <p:spPr>
          <a:xfrm>
            <a:off x="3608083" y="6328913"/>
            <a:ext cx="444163" cy="0"/>
          </a:xfrm>
          <a:prstGeom prst="line">
            <a:avLst/>
          </a:prstGeom>
          <a:ln w="57150"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1" name="Straight Connector 70"/>
          <p:cNvCxnSpPr/>
          <p:nvPr/>
        </p:nvCxnSpPr>
        <p:spPr>
          <a:xfrm>
            <a:off x="4022656" y="5754509"/>
            <a:ext cx="0" cy="580110"/>
          </a:xfrm>
          <a:prstGeom prst="line">
            <a:avLst/>
          </a:prstGeom>
          <a:ln w="57150"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2" name="Straight Connector 71"/>
          <p:cNvCxnSpPr/>
          <p:nvPr/>
        </p:nvCxnSpPr>
        <p:spPr>
          <a:xfrm>
            <a:off x="3998912" y="5763538"/>
            <a:ext cx="444163" cy="0"/>
          </a:xfrm>
          <a:prstGeom prst="line">
            <a:avLst/>
          </a:prstGeom>
          <a:ln w="57150"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3" name="Straight Connector 72"/>
          <p:cNvCxnSpPr/>
          <p:nvPr/>
        </p:nvCxnSpPr>
        <p:spPr>
          <a:xfrm>
            <a:off x="4411997" y="4825836"/>
            <a:ext cx="0" cy="962070"/>
          </a:xfrm>
          <a:prstGeom prst="line">
            <a:avLst/>
          </a:prstGeom>
          <a:ln w="57150"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74" name="Oval 73"/>
          <p:cNvSpPr/>
          <p:nvPr/>
        </p:nvSpPr>
        <p:spPr>
          <a:xfrm>
            <a:off x="1531964" y="3642946"/>
            <a:ext cx="327334" cy="400110"/>
          </a:xfrm>
          <a:prstGeom prst="ellipse">
            <a:avLst/>
          </a:prstGeom>
          <a:noFill/>
          <a:ln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75" name="Straight Connector 74"/>
          <p:cNvCxnSpPr/>
          <p:nvPr/>
        </p:nvCxnSpPr>
        <p:spPr>
          <a:xfrm rot="5400000">
            <a:off x="1238990" y="3634158"/>
            <a:ext cx="0" cy="380999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76" name="TextBox 75"/>
          <p:cNvSpPr txBox="1"/>
          <p:nvPr/>
        </p:nvSpPr>
        <p:spPr>
          <a:xfrm>
            <a:off x="638483" y="3580263"/>
            <a:ext cx="47000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rgbClr val="FF0000"/>
                </a:solidFill>
                <a:latin typeface="+mj-lt"/>
              </a:rPr>
              <a:t>2.2</a:t>
            </a:r>
          </a:p>
        </p:txBody>
      </p:sp>
      <p:sp>
        <p:nvSpPr>
          <p:cNvPr id="77" name="Oval 76"/>
          <p:cNvSpPr/>
          <p:nvPr/>
        </p:nvSpPr>
        <p:spPr>
          <a:xfrm>
            <a:off x="2306932" y="3674739"/>
            <a:ext cx="327334" cy="400110"/>
          </a:xfrm>
          <a:prstGeom prst="ellipse">
            <a:avLst/>
          </a:prstGeom>
          <a:noFill/>
          <a:ln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8" name="Oval 77"/>
          <p:cNvSpPr/>
          <p:nvPr/>
        </p:nvSpPr>
        <p:spPr>
          <a:xfrm>
            <a:off x="3059040" y="5608540"/>
            <a:ext cx="327334" cy="400110"/>
          </a:xfrm>
          <a:prstGeom prst="ellipse">
            <a:avLst/>
          </a:prstGeom>
          <a:noFill/>
          <a:ln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9" name="Oval 78"/>
          <p:cNvSpPr/>
          <p:nvPr/>
        </p:nvSpPr>
        <p:spPr>
          <a:xfrm>
            <a:off x="3858989" y="5623929"/>
            <a:ext cx="327334" cy="400110"/>
          </a:xfrm>
          <a:prstGeom prst="ellipse">
            <a:avLst/>
          </a:prstGeom>
          <a:noFill/>
          <a:ln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81" name="Group 41"/>
          <p:cNvGrpSpPr>
            <a:grpSpLocks/>
          </p:cNvGrpSpPr>
          <p:nvPr/>
        </p:nvGrpSpPr>
        <p:grpSpPr bwMode="auto">
          <a:xfrm>
            <a:off x="4971013" y="3363673"/>
            <a:ext cx="4090543" cy="2767072"/>
            <a:chOff x="7050741" y="2622102"/>
            <a:chExt cx="1772823" cy="1327439"/>
          </a:xfrm>
        </p:grpSpPr>
        <p:sp>
          <p:nvSpPr>
            <p:cNvPr id="84" name="Straight Connector 350"/>
            <p:cNvSpPr>
              <a:spLocks noChangeShapeType="1"/>
            </p:cNvSpPr>
            <p:nvPr/>
          </p:nvSpPr>
          <p:spPr bwMode="auto">
            <a:xfrm flipH="1">
              <a:off x="7050741" y="3337669"/>
              <a:ext cx="1772823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arrow" w="med" len="med"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5" name="Straight Connector 349"/>
            <p:cNvSpPr>
              <a:spLocks noChangeShapeType="1"/>
            </p:cNvSpPr>
            <p:nvPr/>
          </p:nvSpPr>
          <p:spPr bwMode="auto">
            <a:xfrm>
              <a:off x="7315200" y="2622102"/>
              <a:ext cx="0" cy="1327439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arrow" w="med" len="med"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6" name="TextBox 85"/>
            <p:cNvSpPr txBox="1">
              <a:spLocks noChangeArrowheads="1"/>
            </p:cNvSpPr>
            <p:nvPr/>
          </p:nvSpPr>
          <p:spPr bwMode="auto">
            <a:xfrm>
              <a:off x="8152736" y="2939705"/>
              <a:ext cx="542032" cy="1919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000" dirty="0">
                  <a:solidFill>
                    <a:srgbClr val="00B050"/>
                  </a:solidFill>
                  <a:latin typeface="+mj-lt"/>
                  <a:cs typeface="Times New Roman" pitchFamily="18" charset="0"/>
                </a:rPr>
                <a:t>time (</a:t>
              </a:r>
              <a:r>
                <a:rPr lang="en-US" sz="2000" dirty="0" err="1">
                  <a:solidFill>
                    <a:srgbClr val="00B050"/>
                  </a:solidFill>
                  <a:latin typeface="+mj-lt"/>
                  <a:cs typeface="Times New Roman" pitchFamily="18" charset="0"/>
                </a:rPr>
                <a:t>ms</a:t>
              </a:r>
              <a:r>
                <a:rPr lang="en-US" sz="2000" dirty="0">
                  <a:solidFill>
                    <a:srgbClr val="00B050"/>
                  </a:solidFill>
                  <a:latin typeface="+mj-lt"/>
                  <a:cs typeface="Times New Roman" pitchFamily="18" charset="0"/>
                </a:rPr>
                <a:t>)</a:t>
              </a:r>
            </a:p>
          </p:txBody>
        </p:sp>
      </p:grpSp>
      <p:cxnSp>
        <p:nvCxnSpPr>
          <p:cNvPr id="87" name="Straight Connector 86"/>
          <p:cNvCxnSpPr/>
          <p:nvPr/>
        </p:nvCxnSpPr>
        <p:spPr>
          <a:xfrm>
            <a:off x="7162867" y="4658187"/>
            <a:ext cx="0" cy="380999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8" name="Straight Connector 87"/>
          <p:cNvCxnSpPr/>
          <p:nvPr/>
        </p:nvCxnSpPr>
        <p:spPr>
          <a:xfrm>
            <a:off x="8741731" y="4664784"/>
            <a:ext cx="0" cy="380999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89" name="TextBox 88"/>
          <p:cNvSpPr txBox="1"/>
          <p:nvPr/>
        </p:nvSpPr>
        <p:spPr>
          <a:xfrm>
            <a:off x="5864496" y="4991140"/>
            <a:ext cx="32733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00B050"/>
                </a:solidFill>
                <a:latin typeface="+mj-lt"/>
              </a:rPr>
              <a:t>1</a:t>
            </a:r>
          </a:p>
        </p:txBody>
      </p:sp>
      <p:sp>
        <p:nvSpPr>
          <p:cNvPr id="90" name="TextBox 89"/>
          <p:cNvSpPr txBox="1"/>
          <p:nvPr/>
        </p:nvSpPr>
        <p:spPr>
          <a:xfrm>
            <a:off x="6242521" y="4989165"/>
            <a:ext cx="32733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00B050"/>
                </a:solidFill>
                <a:latin typeface="+mj-lt"/>
              </a:rPr>
              <a:t>2</a:t>
            </a:r>
          </a:p>
        </p:txBody>
      </p:sp>
      <p:sp>
        <p:nvSpPr>
          <p:cNvPr id="91" name="TextBox 90"/>
          <p:cNvSpPr txBox="1"/>
          <p:nvPr/>
        </p:nvSpPr>
        <p:spPr>
          <a:xfrm>
            <a:off x="6612657" y="4988926"/>
            <a:ext cx="32733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00B050"/>
                </a:solidFill>
                <a:latin typeface="+mj-lt"/>
              </a:rPr>
              <a:t>3</a:t>
            </a:r>
          </a:p>
        </p:txBody>
      </p:sp>
      <p:sp>
        <p:nvSpPr>
          <p:cNvPr id="92" name="TextBox 91"/>
          <p:cNvSpPr txBox="1"/>
          <p:nvPr/>
        </p:nvSpPr>
        <p:spPr>
          <a:xfrm>
            <a:off x="6990682" y="4986951"/>
            <a:ext cx="32733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00B050"/>
                </a:solidFill>
                <a:latin typeface="+mj-lt"/>
              </a:rPr>
              <a:t>4</a:t>
            </a:r>
          </a:p>
        </p:txBody>
      </p:sp>
      <p:sp>
        <p:nvSpPr>
          <p:cNvPr id="93" name="TextBox 92"/>
          <p:cNvSpPr txBox="1"/>
          <p:nvPr/>
        </p:nvSpPr>
        <p:spPr>
          <a:xfrm>
            <a:off x="7414536" y="4990162"/>
            <a:ext cx="32733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00B050"/>
                </a:solidFill>
                <a:latin typeface="+mj-lt"/>
              </a:rPr>
              <a:t>5</a:t>
            </a:r>
          </a:p>
        </p:txBody>
      </p:sp>
      <p:sp>
        <p:nvSpPr>
          <p:cNvPr id="94" name="TextBox 93"/>
          <p:cNvSpPr txBox="1"/>
          <p:nvPr/>
        </p:nvSpPr>
        <p:spPr>
          <a:xfrm>
            <a:off x="7792561" y="4988187"/>
            <a:ext cx="32733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00B050"/>
                </a:solidFill>
                <a:latin typeface="+mj-lt"/>
              </a:rPr>
              <a:t>6</a:t>
            </a:r>
          </a:p>
        </p:txBody>
      </p:sp>
      <p:sp>
        <p:nvSpPr>
          <p:cNvPr id="95" name="TextBox 94"/>
          <p:cNvSpPr txBox="1"/>
          <p:nvPr/>
        </p:nvSpPr>
        <p:spPr>
          <a:xfrm>
            <a:off x="8162697" y="4987948"/>
            <a:ext cx="32733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00B050"/>
                </a:solidFill>
                <a:latin typeface="+mj-lt"/>
              </a:rPr>
              <a:t>7</a:t>
            </a:r>
          </a:p>
        </p:txBody>
      </p:sp>
      <p:sp>
        <p:nvSpPr>
          <p:cNvPr id="96" name="TextBox 95"/>
          <p:cNvSpPr txBox="1"/>
          <p:nvPr/>
        </p:nvSpPr>
        <p:spPr>
          <a:xfrm>
            <a:off x="8591522" y="4985973"/>
            <a:ext cx="32733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00B050"/>
                </a:solidFill>
                <a:latin typeface="+mj-lt"/>
              </a:rPr>
              <a:t>8</a:t>
            </a:r>
          </a:p>
        </p:txBody>
      </p:sp>
      <p:sp>
        <p:nvSpPr>
          <p:cNvPr id="97" name="Oval 96"/>
          <p:cNvSpPr/>
          <p:nvPr/>
        </p:nvSpPr>
        <p:spPr>
          <a:xfrm>
            <a:off x="5971940" y="4513337"/>
            <a:ext cx="106878" cy="106878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00" name="Oval 99"/>
          <p:cNvSpPr/>
          <p:nvPr/>
        </p:nvSpPr>
        <p:spPr>
          <a:xfrm>
            <a:off x="7119074" y="4811590"/>
            <a:ext cx="106878" cy="106878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02" name="Oval 101"/>
          <p:cNvSpPr/>
          <p:nvPr/>
        </p:nvSpPr>
        <p:spPr>
          <a:xfrm>
            <a:off x="7913851" y="4821148"/>
            <a:ext cx="106878" cy="106878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04" name="Oval 103"/>
          <p:cNvSpPr/>
          <p:nvPr/>
        </p:nvSpPr>
        <p:spPr>
          <a:xfrm>
            <a:off x="8688292" y="4809875"/>
            <a:ext cx="106878" cy="106878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05" name="Oval 104"/>
          <p:cNvSpPr/>
          <p:nvPr/>
        </p:nvSpPr>
        <p:spPr>
          <a:xfrm>
            <a:off x="5527777" y="4801231"/>
            <a:ext cx="106878" cy="106878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cxnSp>
        <p:nvCxnSpPr>
          <p:cNvPr id="107" name="Straight Connector 106"/>
          <p:cNvCxnSpPr/>
          <p:nvPr/>
        </p:nvCxnSpPr>
        <p:spPr>
          <a:xfrm rot="5400000">
            <a:off x="5573497" y="4332615"/>
            <a:ext cx="0" cy="380999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9" name="Straight Connector 108"/>
          <p:cNvCxnSpPr/>
          <p:nvPr/>
        </p:nvCxnSpPr>
        <p:spPr>
          <a:xfrm rot="5400000">
            <a:off x="5572650" y="5605983"/>
            <a:ext cx="0" cy="380999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12" name="TextBox 111"/>
          <p:cNvSpPr txBox="1"/>
          <p:nvPr/>
        </p:nvSpPr>
        <p:spPr>
          <a:xfrm>
            <a:off x="4961115" y="3682085"/>
            <a:ext cx="47000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>
                <a:solidFill>
                  <a:srgbClr val="FF0000"/>
                </a:solidFill>
                <a:latin typeface="+mj-lt"/>
              </a:rPr>
              <a:t>0.5</a:t>
            </a:r>
          </a:p>
        </p:txBody>
      </p:sp>
      <p:sp>
        <p:nvSpPr>
          <p:cNvPr id="114" name="TextBox 113"/>
          <p:cNvSpPr txBox="1"/>
          <p:nvPr/>
        </p:nvSpPr>
        <p:spPr>
          <a:xfrm>
            <a:off x="5054400" y="4705310"/>
            <a:ext cx="29848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rgbClr val="FF0000"/>
                </a:solidFill>
                <a:latin typeface="+mj-lt"/>
              </a:rPr>
              <a:t>0</a:t>
            </a:r>
          </a:p>
        </p:txBody>
      </p:sp>
      <p:sp>
        <p:nvSpPr>
          <p:cNvPr id="116" name="TextBox 115"/>
          <p:cNvSpPr txBox="1"/>
          <p:nvPr/>
        </p:nvSpPr>
        <p:spPr>
          <a:xfrm>
            <a:off x="4842063" y="5605790"/>
            <a:ext cx="53893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>
                <a:solidFill>
                  <a:srgbClr val="FF0000"/>
                </a:solidFill>
                <a:latin typeface="+mj-lt"/>
              </a:rPr>
              <a:t>-0.5</a:t>
            </a:r>
          </a:p>
        </p:txBody>
      </p:sp>
      <p:cxnSp>
        <p:nvCxnSpPr>
          <p:cNvPr id="118" name="Straight Connector 117"/>
          <p:cNvCxnSpPr/>
          <p:nvPr/>
        </p:nvCxnSpPr>
        <p:spPr>
          <a:xfrm>
            <a:off x="6776324" y="4658187"/>
            <a:ext cx="0" cy="380999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9" name="Straight Connector 118"/>
          <p:cNvCxnSpPr/>
          <p:nvPr/>
        </p:nvCxnSpPr>
        <p:spPr>
          <a:xfrm>
            <a:off x="6400867" y="4657574"/>
            <a:ext cx="0" cy="380999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20" name="Straight Connector 119"/>
          <p:cNvCxnSpPr/>
          <p:nvPr/>
        </p:nvCxnSpPr>
        <p:spPr>
          <a:xfrm>
            <a:off x="6025379" y="4659337"/>
            <a:ext cx="0" cy="380999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22" name="Straight Connector 121"/>
          <p:cNvCxnSpPr/>
          <p:nvPr/>
        </p:nvCxnSpPr>
        <p:spPr>
          <a:xfrm>
            <a:off x="8355188" y="4664784"/>
            <a:ext cx="0" cy="380999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24" name="Straight Connector 123"/>
          <p:cNvCxnSpPr/>
          <p:nvPr/>
        </p:nvCxnSpPr>
        <p:spPr>
          <a:xfrm>
            <a:off x="7573763" y="4665934"/>
            <a:ext cx="0" cy="380999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49" name="Straight Connector 148"/>
          <p:cNvCxnSpPr/>
          <p:nvPr/>
        </p:nvCxnSpPr>
        <p:spPr>
          <a:xfrm rot="5400000">
            <a:off x="5571522" y="3637655"/>
            <a:ext cx="0" cy="380999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54" name="TextBox 153"/>
          <p:cNvSpPr txBox="1"/>
          <p:nvPr/>
        </p:nvSpPr>
        <p:spPr>
          <a:xfrm>
            <a:off x="4971015" y="4345110"/>
            <a:ext cx="47000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rgbClr val="FF0000"/>
                </a:solidFill>
                <a:latin typeface="+mj-lt"/>
              </a:rPr>
              <a:t>0.2</a:t>
            </a:r>
          </a:p>
        </p:txBody>
      </p:sp>
      <p:sp>
        <p:nvSpPr>
          <p:cNvPr id="155" name="Oval 154"/>
          <p:cNvSpPr/>
          <p:nvPr/>
        </p:nvSpPr>
        <p:spPr>
          <a:xfrm>
            <a:off x="6357052" y="4811131"/>
            <a:ext cx="106878" cy="106878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56" name="Oval 155"/>
          <p:cNvSpPr/>
          <p:nvPr/>
        </p:nvSpPr>
        <p:spPr>
          <a:xfrm>
            <a:off x="6723202" y="4512281"/>
            <a:ext cx="106878" cy="106878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57" name="Oval 156"/>
          <p:cNvSpPr/>
          <p:nvPr/>
        </p:nvSpPr>
        <p:spPr>
          <a:xfrm>
            <a:off x="7513715" y="5211987"/>
            <a:ext cx="106878" cy="106878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cxnSp>
        <p:nvCxnSpPr>
          <p:cNvPr id="158" name="Straight Connector 157"/>
          <p:cNvCxnSpPr/>
          <p:nvPr/>
        </p:nvCxnSpPr>
        <p:spPr>
          <a:xfrm rot="5400000">
            <a:off x="5547772" y="5031265"/>
            <a:ext cx="0" cy="380999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59" name="TextBox 158"/>
          <p:cNvSpPr txBox="1"/>
          <p:nvPr/>
        </p:nvSpPr>
        <p:spPr>
          <a:xfrm>
            <a:off x="4874040" y="5043760"/>
            <a:ext cx="53893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rgbClr val="FF0000"/>
                </a:solidFill>
                <a:latin typeface="+mj-lt"/>
              </a:rPr>
              <a:t>-0.2</a:t>
            </a:r>
          </a:p>
        </p:txBody>
      </p:sp>
      <p:sp>
        <p:nvSpPr>
          <p:cNvPr id="160" name="Rectangle 159"/>
          <p:cNvSpPr/>
          <p:nvPr/>
        </p:nvSpPr>
        <p:spPr>
          <a:xfrm>
            <a:off x="232992" y="2835710"/>
            <a:ext cx="104092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dirty="0">
                <a:solidFill>
                  <a:srgbClr val="FF0000"/>
                </a:solidFill>
                <a:latin typeface="+mj-lt"/>
                <a:cs typeface="Times New Roman" pitchFamily="18" charset="0"/>
              </a:rPr>
              <a:t>Voltage</a:t>
            </a:r>
          </a:p>
        </p:txBody>
      </p:sp>
      <p:sp>
        <p:nvSpPr>
          <p:cNvPr id="161" name="Rectangle 160"/>
          <p:cNvSpPr/>
          <p:nvPr/>
        </p:nvSpPr>
        <p:spPr>
          <a:xfrm>
            <a:off x="5206562" y="3038147"/>
            <a:ext cx="75373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>
                <a:solidFill>
                  <a:srgbClr val="FF0000"/>
                </a:solidFill>
                <a:latin typeface="+mj-lt"/>
                <a:cs typeface="Times New Roman" pitchFamily="18" charset="0"/>
              </a:rPr>
              <a:t>Error</a:t>
            </a:r>
            <a:endParaRPr lang="en-US" sz="2000" dirty="0">
              <a:solidFill>
                <a:srgbClr val="FF0000"/>
              </a:solidFill>
              <a:latin typeface="+mj-lt"/>
              <a:cs typeface="Times New Roman" pitchFamily="18" charset="0"/>
            </a:endParaRPr>
          </a:p>
        </p:txBody>
      </p:sp>
      <p:sp>
        <p:nvSpPr>
          <p:cNvPr id="162" name="Oval 161"/>
          <p:cNvSpPr/>
          <p:nvPr/>
        </p:nvSpPr>
        <p:spPr>
          <a:xfrm>
            <a:off x="8307365" y="5221887"/>
            <a:ext cx="106878" cy="106878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5835071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3" name="Straight Connector 122"/>
          <p:cNvCxnSpPr/>
          <p:nvPr/>
        </p:nvCxnSpPr>
        <p:spPr>
          <a:xfrm>
            <a:off x="7967539" y="4664171"/>
            <a:ext cx="0" cy="380999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Quantization Error / Noise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328537"/>
            <a:ext cx="8686800" cy="4846638"/>
          </a:xfrm>
        </p:spPr>
        <p:txBody>
          <a:bodyPr>
            <a:normAutofit/>
          </a:bodyPr>
          <a:lstStyle/>
          <a:p>
            <a:r>
              <a:rPr lang="en-US" sz="2400" dirty="0"/>
              <a:t>How much error?</a:t>
            </a:r>
          </a:p>
          <a:p>
            <a:pPr lvl="1"/>
            <a:r>
              <a:rPr lang="en-US" sz="2000" dirty="0"/>
              <a:t>Looking at the plot of error, looks random</a:t>
            </a:r>
            <a:endParaRPr lang="en-US" sz="2000" u="sng" dirty="0"/>
          </a:p>
          <a:p>
            <a:pPr lvl="1"/>
            <a:r>
              <a:rPr lang="en-US" sz="2000" dirty="0"/>
              <a:t>Sets up a way for us to model quantization error as noisy signal</a:t>
            </a:r>
          </a:p>
          <a:p>
            <a:pPr lvl="2"/>
            <a:r>
              <a:rPr lang="en-US" sz="1600" dirty="0"/>
              <a:t>Noise due to quantization = sampled signal (red dots) – quantized signal (red line)</a:t>
            </a:r>
          </a:p>
          <a:p>
            <a:pPr lvl="2"/>
            <a:r>
              <a:rPr lang="en-US" sz="1600" dirty="0"/>
              <a:t>Quantization introduces noise to our sampled signal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69B03B-8166-0F42-B8CE-697A119A2BFC}" type="slidenum">
              <a:rPr lang="en-US" smtClean="0"/>
              <a:pPr/>
              <a:t>44</a:t>
            </a:fld>
            <a:endParaRPr lang="en-US"/>
          </a:p>
        </p:txBody>
      </p:sp>
      <p:grpSp>
        <p:nvGrpSpPr>
          <p:cNvPr id="7" name="Group 41"/>
          <p:cNvGrpSpPr>
            <a:grpSpLocks/>
          </p:cNvGrpSpPr>
          <p:nvPr/>
        </p:nvGrpSpPr>
        <p:grpSpPr bwMode="auto">
          <a:xfrm>
            <a:off x="288034" y="2977244"/>
            <a:ext cx="4440990" cy="3406239"/>
            <a:chOff x="6898859" y="2438400"/>
            <a:chExt cx="1924705" cy="1634065"/>
          </a:xfrm>
        </p:grpSpPr>
        <p:sp>
          <p:nvSpPr>
            <p:cNvPr id="10" name="Straight Connector 350"/>
            <p:cNvSpPr>
              <a:spLocks noChangeShapeType="1"/>
            </p:cNvSpPr>
            <p:nvPr/>
          </p:nvSpPr>
          <p:spPr bwMode="auto">
            <a:xfrm flipH="1">
              <a:off x="6898859" y="3337669"/>
              <a:ext cx="1924705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arrow" w="med" len="med"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" name="Straight Connector 349"/>
            <p:cNvSpPr>
              <a:spLocks noChangeShapeType="1"/>
            </p:cNvSpPr>
            <p:nvPr/>
          </p:nvSpPr>
          <p:spPr bwMode="auto">
            <a:xfrm>
              <a:off x="7315200" y="2438400"/>
              <a:ext cx="0" cy="1634065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arrow" w="med" len="med"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cxnSp>
        <p:nvCxnSpPr>
          <p:cNvPr id="13" name="Straight Connector 12"/>
          <p:cNvCxnSpPr/>
          <p:nvPr/>
        </p:nvCxnSpPr>
        <p:spPr>
          <a:xfrm>
            <a:off x="2830335" y="4654690"/>
            <a:ext cx="0" cy="380999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4409199" y="4661287"/>
            <a:ext cx="0" cy="380999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1531964" y="4987643"/>
            <a:ext cx="32733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00B050"/>
                </a:solidFill>
                <a:latin typeface="+mj-lt"/>
              </a:rPr>
              <a:t>1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1909989" y="4985668"/>
            <a:ext cx="32733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00B050"/>
                </a:solidFill>
                <a:latin typeface="+mj-lt"/>
              </a:rPr>
              <a:t>2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2280125" y="4985429"/>
            <a:ext cx="32733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00B050"/>
                </a:solidFill>
                <a:latin typeface="+mj-lt"/>
              </a:rPr>
              <a:t>3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2658150" y="4983454"/>
            <a:ext cx="32733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00B050"/>
                </a:solidFill>
                <a:latin typeface="+mj-lt"/>
              </a:rPr>
              <a:t>4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3082004" y="4986665"/>
            <a:ext cx="32733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00B050"/>
                </a:solidFill>
                <a:latin typeface="+mj-lt"/>
              </a:rPr>
              <a:t>5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3460029" y="4984690"/>
            <a:ext cx="32733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00B050"/>
                </a:solidFill>
                <a:latin typeface="+mj-lt"/>
              </a:rPr>
              <a:t>6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3830165" y="4984451"/>
            <a:ext cx="32733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00B050"/>
                </a:solidFill>
                <a:latin typeface="+mj-lt"/>
              </a:rPr>
              <a:t>7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4258990" y="4982476"/>
            <a:ext cx="32733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00B050"/>
                </a:solidFill>
                <a:latin typeface="+mj-lt"/>
              </a:rPr>
              <a:t>8</a:t>
            </a:r>
          </a:p>
        </p:txBody>
      </p:sp>
      <p:sp>
        <p:nvSpPr>
          <p:cNvPr id="23" name="Oval 22"/>
          <p:cNvSpPr/>
          <p:nvPr/>
        </p:nvSpPr>
        <p:spPr>
          <a:xfrm>
            <a:off x="1639408" y="3761715"/>
            <a:ext cx="106878" cy="106878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4" name="Oval 23"/>
          <p:cNvSpPr/>
          <p:nvPr/>
        </p:nvSpPr>
        <p:spPr>
          <a:xfrm>
            <a:off x="2014896" y="3363672"/>
            <a:ext cx="106878" cy="106878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5" name="Oval 24"/>
          <p:cNvSpPr/>
          <p:nvPr/>
        </p:nvSpPr>
        <p:spPr>
          <a:xfrm>
            <a:off x="2401652" y="3766869"/>
            <a:ext cx="106878" cy="106878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6" name="Oval 25"/>
          <p:cNvSpPr/>
          <p:nvPr/>
        </p:nvSpPr>
        <p:spPr>
          <a:xfrm>
            <a:off x="2786542" y="4796218"/>
            <a:ext cx="106878" cy="106878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7" name="Oval 26"/>
          <p:cNvSpPr/>
          <p:nvPr/>
        </p:nvSpPr>
        <p:spPr>
          <a:xfrm>
            <a:off x="3192232" y="5827456"/>
            <a:ext cx="106878" cy="106878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8" name="Oval 27"/>
          <p:cNvSpPr/>
          <p:nvPr/>
        </p:nvSpPr>
        <p:spPr>
          <a:xfrm>
            <a:off x="3581568" y="6276605"/>
            <a:ext cx="106878" cy="106878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9" name="Oval 28"/>
          <p:cNvSpPr/>
          <p:nvPr/>
        </p:nvSpPr>
        <p:spPr>
          <a:xfrm>
            <a:off x="3976900" y="5835026"/>
            <a:ext cx="106878" cy="106878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0" name="Oval 29"/>
          <p:cNvSpPr/>
          <p:nvPr/>
        </p:nvSpPr>
        <p:spPr>
          <a:xfrm>
            <a:off x="4355760" y="4806378"/>
            <a:ext cx="106878" cy="106878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1" name="Oval 30"/>
          <p:cNvSpPr/>
          <p:nvPr/>
        </p:nvSpPr>
        <p:spPr>
          <a:xfrm>
            <a:off x="1195245" y="4797734"/>
            <a:ext cx="106878" cy="106878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cxnSp>
        <p:nvCxnSpPr>
          <p:cNvPr id="32" name="Straight Connector 31"/>
          <p:cNvCxnSpPr/>
          <p:nvPr/>
        </p:nvCxnSpPr>
        <p:spPr>
          <a:xfrm rot="5400000">
            <a:off x="1240965" y="3719258"/>
            <a:ext cx="0" cy="380999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/>
        </p:nvCxnSpPr>
        <p:spPr>
          <a:xfrm rot="5400000">
            <a:off x="1240965" y="4186618"/>
            <a:ext cx="0" cy="380999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4" name="Straight Connector 33"/>
          <p:cNvCxnSpPr/>
          <p:nvPr/>
        </p:nvCxnSpPr>
        <p:spPr>
          <a:xfrm rot="5400000">
            <a:off x="1240118" y="5160591"/>
            <a:ext cx="0" cy="380999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 rot="5400000">
            <a:off x="1240118" y="5602486"/>
            <a:ext cx="0" cy="380999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/>
        </p:nvCxnSpPr>
        <p:spPr>
          <a:xfrm rot="5400000">
            <a:off x="1240118" y="6095311"/>
            <a:ext cx="0" cy="380999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7" name="TextBox 36"/>
          <p:cNvSpPr txBox="1"/>
          <p:nvPr/>
        </p:nvSpPr>
        <p:spPr>
          <a:xfrm>
            <a:off x="711708" y="3218453"/>
            <a:ext cx="29848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rgbClr val="FF0000"/>
                </a:solidFill>
                <a:latin typeface="+mj-lt"/>
              </a:rPr>
              <a:t>3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628583" y="3772238"/>
            <a:ext cx="47000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rgbClr val="FF0000"/>
                </a:solidFill>
                <a:latin typeface="+mj-lt"/>
              </a:rPr>
              <a:t>2.0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711708" y="4193813"/>
            <a:ext cx="29848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rgbClr val="FF0000"/>
                </a:solidFill>
                <a:latin typeface="+mj-lt"/>
              </a:rPr>
              <a:t>1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721868" y="4701813"/>
            <a:ext cx="29848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rgbClr val="FF0000"/>
                </a:solidFill>
                <a:latin typeface="+mj-lt"/>
              </a:rPr>
              <a:t>0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616406" y="5185863"/>
            <a:ext cx="36740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rgbClr val="FF0000"/>
                </a:solidFill>
                <a:latin typeface="+mj-lt"/>
              </a:rPr>
              <a:t>-1</a:t>
            </a:r>
          </a:p>
        </p:txBody>
      </p:sp>
      <p:sp>
        <p:nvSpPr>
          <p:cNvPr id="42" name="TextBox 41"/>
          <p:cNvSpPr txBox="1"/>
          <p:nvPr/>
        </p:nvSpPr>
        <p:spPr>
          <a:xfrm>
            <a:off x="616406" y="5637918"/>
            <a:ext cx="36740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rgbClr val="FF0000"/>
                </a:solidFill>
                <a:latin typeface="+mj-lt"/>
              </a:rPr>
              <a:t>-2</a:t>
            </a:r>
          </a:p>
        </p:txBody>
      </p:sp>
      <p:sp>
        <p:nvSpPr>
          <p:cNvPr id="43" name="TextBox 42"/>
          <p:cNvSpPr txBox="1"/>
          <p:nvPr/>
        </p:nvSpPr>
        <p:spPr>
          <a:xfrm>
            <a:off x="616406" y="6130743"/>
            <a:ext cx="36740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rgbClr val="FF0000"/>
                </a:solidFill>
                <a:latin typeface="+mj-lt"/>
              </a:rPr>
              <a:t>-3</a:t>
            </a:r>
          </a:p>
        </p:txBody>
      </p:sp>
      <p:cxnSp>
        <p:nvCxnSpPr>
          <p:cNvPr id="44" name="Straight Connector 43"/>
          <p:cNvCxnSpPr/>
          <p:nvPr/>
        </p:nvCxnSpPr>
        <p:spPr>
          <a:xfrm>
            <a:off x="2443792" y="4654690"/>
            <a:ext cx="0" cy="380999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5" name="Straight Connector 44"/>
          <p:cNvCxnSpPr/>
          <p:nvPr/>
        </p:nvCxnSpPr>
        <p:spPr>
          <a:xfrm>
            <a:off x="2068335" y="4654077"/>
            <a:ext cx="0" cy="380999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6" name="Straight Connector 45"/>
          <p:cNvCxnSpPr/>
          <p:nvPr/>
        </p:nvCxnSpPr>
        <p:spPr>
          <a:xfrm>
            <a:off x="1692847" y="4655840"/>
            <a:ext cx="0" cy="380999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7" name="Straight Connector 46"/>
          <p:cNvCxnSpPr/>
          <p:nvPr/>
        </p:nvCxnSpPr>
        <p:spPr>
          <a:xfrm rot="5400000">
            <a:off x="1240965" y="3231578"/>
            <a:ext cx="0" cy="380999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8" name="Straight Connector 47"/>
          <p:cNvCxnSpPr/>
          <p:nvPr/>
        </p:nvCxnSpPr>
        <p:spPr>
          <a:xfrm>
            <a:off x="4022656" y="4661287"/>
            <a:ext cx="0" cy="380999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9" name="Straight Connector 48"/>
          <p:cNvCxnSpPr/>
          <p:nvPr/>
        </p:nvCxnSpPr>
        <p:spPr>
          <a:xfrm>
            <a:off x="3635007" y="4660674"/>
            <a:ext cx="0" cy="380999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0" name="Straight Connector 49"/>
          <p:cNvCxnSpPr/>
          <p:nvPr/>
        </p:nvCxnSpPr>
        <p:spPr>
          <a:xfrm>
            <a:off x="3241231" y="4662437"/>
            <a:ext cx="0" cy="380999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51" name="Rectangle 50"/>
          <p:cNvSpPr/>
          <p:nvPr/>
        </p:nvSpPr>
        <p:spPr>
          <a:xfrm>
            <a:off x="43972" y="6128562"/>
            <a:ext cx="56938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800" dirty="0">
                <a:solidFill>
                  <a:srgbClr val="FF0000"/>
                </a:solidFill>
                <a:latin typeface="+mj-lt"/>
              </a:rPr>
              <a:t>000</a:t>
            </a:r>
            <a:endParaRPr lang="en-US" sz="1800" dirty="0">
              <a:latin typeface="+mj-lt"/>
            </a:endParaRPr>
          </a:p>
        </p:txBody>
      </p:sp>
      <p:sp>
        <p:nvSpPr>
          <p:cNvPr id="52" name="Rectangle 51"/>
          <p:cNvSpPr/>
          <p:nvPr/>
        </p:nvSpPr>
        <p:spPr>
          <a:xfrm>
            <a:off x="23269" y="5639318"/>
            <a:ext cx="56938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800" dirty="0">
                <a:solidFill>
                  <a:srgbClr val="FF0000"/>
                </a:solidFill>
                <a:latin typeface="+mj-lt"/>
              </a:rPr>
              <a:t>001</a:t>
            </a:r>
            <a:endParaRPr lang="en-US" sz="1800" dirty="0">
              <a:latin typeface="+mj-lt"/>
            </a:endParaRPr>
          </a:p>
        </p:txBody>
      </p:sp>
      <p:sp>
        <p:nvSpPr>
          <p:cNvPr id="53" name="Rectangle 52"/>
          <p:cNvSpPr/>
          <p:nvPr/>
        </p:nvSpPr>
        <p:spPr>
          <a:xfrm>
            <a:off x="21294" y="5174218"/>
            <a:ext cx="56938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800" dirty="0">
                <a:solidFill>
                  <a:srgbClr val="FF0000"/>
                </a:solidFill>
                <a:latin typeface="+mj-lt"/>
              </a:rPr>
              <a:t>010</a:t>
            </a:r>
            <a:endParaRPr lang="en-US" sz="1800" dirty="0">
              <a:latin typeface="+mj-lt"/>
            </a:endParaRPr>
          </a:p>
        </p:txBody>
      </p:sp>
      <p:sp>
        <p:nvSpPr>
          <p:cNvPr id="54" name="Rectangle 53"/>
          <p:cNvSpPr/>
          <p:nvPr/>
        </p:nvSpPr>
        <p:spPr>
          <a:xfrm>
            <a:off x="31194" y="4661618"/>
            <a:ext cx="56938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800" dirty="0">
                <a:solidFill>
                  <a:srgbClr val="FF0000"/>
                </a:solidFill>
                <a:latin typeface="+mj-lt"/>
              </a:rPr>
              <a:t>011</a:t>
            </a:r>
            <a:endParaRPr lang="en-US" sz="1800" dirty="0">
              <a:latin typeface="+mj-lt"/>
            </a:endParaRPr>
          </a:p>
        </p:txBody>
      </p:sp>
      <p:sp>
        <p:nvSpPr>
          <p:cNvPr id="55" name="Rectangle 54"/>
          <p:cNvSpPr/>
          <p:nvPr/>
        </p:nvSpPr>
        <p:spPr>
          <a:xfrm>
            <a:off x="5469" y="4172768"/>
            <a:ext cx="56938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800">
                <a:solidFill>
                  <a:srgbClr val="FF0000"/>
                </a:solidFill>
                <a:latin typeface="+mj-lt"/>
              </a:rPr>
              <a:t>100</a:t>
            </a:r>
            <a:endParaRPr lang="en-US" sz="1800" dirty="0">
              <a:latin typeface="+mj-lt"/>
            </a:endParaRPr>
          </a:p>
        </p:txBody>
      </p:sp>
      <p:sp>
        <p:nvSpPr>
          <p:cNvPr id="56" name="Rectangle 55"/>
          <p:cNvSpPr/>
          <p:nvPr/>
        </p:nvSpPr>
        <p:spPr>
          <a:xfrm>
            <a:off x="-179" y="3682085"/>
            <a:ext cx="56938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800" dirty="0">
                <a:solidFill>
                  <a:srgbClr val="FF0000"/>
                </a:solidFill>
                <a:latin typeface="+mj-lt"/>
              </a:rPr>
              <a:t>101</a:t>
            </a:r>
            <a:endParaRPr lang="en-US" sz="1800" dirty="0">
              <a:latin typeface="+mj-lt"/>
            </a:endParaRPr>
          </a:p>
        </p:txBody>
      </p:sp>
      <p:sp>
        <p:nvSpPr>
          <p:cNvPr id="57" name="Rectangle 56"/>
          <p:cNvSpPr/>
          <p:nvPr/>
        </p:nvSpPr>
        <p:spPr>
          <a:xfrm>
            <a:off x="-14331" y="3204724"/>
            <a:ext cx="55226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800" dirty="0">
                <a:solidFill>
                  <a:srgbClr val="FF0000"/>
                </a:solidFill>
                <a:latin typeface="+mj-lt"/>
              </a:rPr>
              <a:t>110</a:t>
            </a:r>
            <a:endParaRPr lang="en-US" sz="1800" dirty="0">
              <a:latin typeface="+mj-lt"/>
            </a:endParaRPr>
          </a:p>
        </p:txBody>
      </p:sp>
      <p:cxnSp>
        <p:nvCxnSpPr>
          <p:cNvPr id="58" name="Straight Connector 57"/>
          <p:cNvCxnSpPr/>
          <p:nvPr/>
        </p:nvCxnSpPr>
        <p:spPr>
          <a:xfrm>
            <a:off x="1248684" y="4850785"/>
            <a:ext cx="444163" cy="0"/>
          </a:xfrm>
          <a:prstGeom prst="line">
            <a:avLst/>
          </a:prstGeom>
          <a:ln w="57150"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9" name="Straight Connector 58"/>
          <p:cNvCxnSpPr/>
          <p:nvPr/>
        </p:nvCxnSpPr>
        <p:spPr>
          <a:xfrm>
            <a:off x="1692847" y="3905890"/>
            <a:ext cx="4" cy="969010"/>
          </a:xfrm>
          <a:prstGeom prst="line">
            <a:avLst/>
          </a:prstGeom>
          <a:ln w="57150"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0" name="Straight Connector 59"/>
          <p:cNvCxnSpPr/>
          <p:nvPr/>
        </p:nvCxnSpPr>
        <p:spPr>
          <a:xfrm>
            <a:off x="1666181" y="3909758"/>
            <a:ext cx="402154" cy="0"/>
          </a:xfrm>
          <a:prstGeom prst="line">
            <a:avLst/>
          </a:prstGeom>
          <a:ln w="57150"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1" name="Straight Connector 60"/>
          <p:cNvCxnSpPr/>
          <p:nvPr/>
        </p:nvCxnSpPr>
        <p:spPr>
          <a:xfrm>
            <a:off x="2830335" y="3871653"/>
            <a:ext cx="2282" cy="1010227"/>
          </a:xfrm>
          <a:prstGeom prst="line">
            <a:avLst/>
          </a:prstGeom>
          <a:ln w="57150"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2" name="Straight Connector 61"/>
          <p:cNvCxnSpPr/>
          <p:nvPr/>
        </p:nvCxnSpPr>
        <p:spPr>
          <a:xfrm>
            <a:off x="2037697" y="3435476"/>
            <a:ext cx="402154" cy="0"/>
          </a:xfrm>
          <a:prstGeom prst="line">
            <a:avLst/>
          </a:prstGeom>
          <a:ln w="57150"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3" name="Straight Connector 62"/>
          <p:cNvCxnSpPr/>
          <p:nvPr/>
        </p:nvCxnSpPr>
        <p:spPr>
          <a:xfrm>
            <a:off x="2045932" y="3429000"/>
            <a:ext cx="0" cy="490913"/>
          </a:xfrm>
          <a:prstGeom prst="line">
            <a:avLst/>
          </a:prstGeom>
          <a:ln w="57150"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4" name="Straight Connector 63"/>
          <p:cNvCxnSpPr/>
          <p:nvPr/>
        </p:nvCxnSpPr>
        <p:spPr>
          <a:xfrm>
            <a:off x="2455091" y="3408680"/>
            <a:ext cx="0" cy="483293"/>
          </a:xfrm>
          <a:prstGeom prst="line">
            <a:avLst/>
          </a:prstGeom>
          <a:ln w="57150"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5" name="Straight Connector 64"/>
          <p:cNvCxnSpPr/>
          <p:nvPr/>
        </p:nvCxnSpPr>
        <p:spPr>
          <a:xfrm>
            <a:off x="2428552" y="3895211"/>
            <a:ext cx="411429" cy="0"/>
          </a:xfrm>
          <a:prstGeom prst="line">
            <a:avLst/>
          </a:prstGeom>
          <a:ln w="57150"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6" name="Straight Connector 65"/>
          <p:cNvCxnSpPr/>
          <p:nvPr/>
        </p:nvCxnSpPr>
        <p:spPr>
          <a:xfrm>
            <a:off x="2811768" y="4845189"/>
            <a:ext cx="444163" cy="0"/>
          </a:xfrm>
          <a:prstGeom prst="line">
            <a:avLst/>
          </a:prstGeom>
          <a:ln w="57150"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7" name="Straight Connector 66"/>
          <p:cNvCxnSpPr/>
          <p:nvPr/>
        </p:nvCxnSpPr>
        <p:spPr>
          <a:xfrm>
            <a:off x="3241227" y="4822159"/>
            <a:ext cx="4" cy="969010"/>
          </a:xfrm>
          <a:prstGeom prst="line">
            <a:avLst/>
          </a:prstGeom>
          <a:ln w="57150"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8" name="Straight Connector 67"/>
          <p:cNvCxnSpPr/>
          <p:nvPr/>
        </p:nvCxnSpPr>
        <p:spPr>
          <a:xfrm>
            <a:off x="3222707" y="5759589"/>
            <a:ext cx="444163" cy="0"/>
          </a:xfrm>
          <a:prstGeom prst="line">
            <a:avLst/>
          </a:prstGeom>
          <a:ln w="57150"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9" name="Straight Connector 68"/>
          <p:cNvCxnSpPr/>
          <p:nvPr/>
        </p:nvCxnSpPr>
        <p:spPr>
          <a:xfrm>
            <a:off x="3638779" y="5744490"/>
            <a:ext cx="0" cy="580110"/>
          </a:xfrm>
          <a:prstGeom prst="line">
            <a:avLst/>
          </a:prstGeom>
          <a:ln w="57150"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0" name="Straight Connector 69"/>
          <p:cNvCxnSpPr/>
          <p:nvPr/>
        </p:nvCxnSpPr>
        <p:spPr>
          <a:xfrm>
            <a:off x="3608083" y="6328913"/>
            <a:ext cx="444163" cy="0"/>
          </a:xfrm>
          <a:prstGeom prst="line">
            <a:avLst/>
          </a:prstGeom>
          <a:ln w="57150"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1" name="Straight Connector 70"/>
          <p:cNvCxnSpPr/>
          <p:nvPr/>
        </p:nvCxnSpPr>
        <p:spPr>
          <a:xfrm>
            <a:off x="4022656" y="5754509"/>
            <a:ext cx="0" cy="580110"/>
          </a:xfrm>
          <a:prstGeom prst="line">
            <a:avLst/>
          </a:prstGeom>
          <a:ln w="57150"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2" name="Straight Connector 71"/>
          <p:cNvCxnSpPr/>
          <p:nvPr/>
        </p:nvCxnSpPr>
        <p:spPr>
          <a:xfrm>
            <a:off x="3998912" y="5763538"/>
            <a:ext cx="444163" cy="0"/>
          </a:xfrm>
          <a:prstGeom prst="line">
            <a:avLst/>
          </a:prstGeom>
          <a:ln w="57150"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3" name="Straight Connector 72"/>
          <p:cNvCxnSpPr/>
          <p:nvPr/>
        </p:nvCxnSpPr>
        <p:spPr>
          <a:xfrm>
            <a:off x="4411997" y="4825836"/>
            <a:ext cx="0" cy="962070"/>
          </a:xfrm>
          <a:prstGeom prst="line">
            <a:avLst/>
          </a:prstGeom>
          <a:ln w="57150"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5" name="Straight Connector 74"/>
          <p:cNvCxnSpPr/>
          <p:nvPr/>
        </p:nvCxnSpPr>
        <p:spPr>
          <a:xfrm rot="5400000">
            <a:off x="1238990" y="3634158"/>
            <a:ext cx="0" cy="380999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76" name="TextBox 75"/>
          <p:cNvSpPr txBox="1"/>
          <p:nvPr/>
        </p:nvSpPr>
        <p:spPr>
          <a:xfrm>
            <a:off x="638483" y="3580263"/>
            <a:ext cx="47000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rgbClr val="FF0000"/>
                </a:solidFill>
                <a:latin typeface="+mj-lt"/>
              </a:rPr>
              <a:t>2.2</a:t>
            </a:r>
          </a:p>
        </p:txBody>
      </p:sp>
      <p:grpSp>
        <p:nvGrpSpPr>
          <p:cNvPr id="81" name="Group 41"/>
          <p:cNvGrpSpPr>
            <a:grpSpLocks/>
          </p:cNvGrpSpPr>
          <p:nvPr/>
        </p:nvGrpSpPr>
        <p:grpSpPr bwMode="auto">
          <a:xfrm>
            <a:off x="4971013" y="3363673"/>
            <a:ext cx="4090543" cy="2767072"/>
            <a:chOff x="7050741" y="2622102"/>
            <a:chExt cx="1772823" cy="1327439"/>
          </a:xfrm>
        </p:grpSpPr>
        <p:sp>
          <p:nvSpPr>
            <p:cNvPr id="84" name="Straight Connector 350"/>
            <p:cNvSpPr>
              <a:spLocks noChangeShapeType="1"/>
            </p:cNvSpPr>
            <p:nvPr/>
          </p:nvSpPr>
          <p:spPr bwMode="auto">
            <a:xfrm flipH="1">
              <a:off x="7050741" y="3337669"/>
              <a:ext cx="1772823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arrow" w="med" len="med"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5" name="Straight Connector 349"/>
            <p:cNvSpPr>
              <a:spLocks noChangeShapeType="1"/>
            </p:cNvSpPr>
            <p:nvPr/>
          </p:nvSpPr>
          <p:spPr bwMode="auto">
            <a:xfrm>
              <a:off x="7315200" y="2622102"/>
              <a:ext cx="0" cy="1327439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arrow" w="med" len="med"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6" name="TextBox 85"/>
            <p:cNvSpPr txBox="1">
              <a:spLocks noChangeArrowheads="1"/>
            </p:cNvSpPr>
            <p:nvPr/>
          </p:nvSpPr>
          <p:spPr bwMode="auto">
            <a:xfrm>
              <a:off x="8152736" y="2939705"/>
              <a:ext cx="542032" cy="1919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000" dirty="0">
                  <a:solidFill>
                    <a:srgbClr val="00B050"/>
                  </a:solidFill>
                  <a:latin typeface="+mj-lt"/>
                  <a:cs typeface="Times New Roman" pitchFamily="18" charset="0"/>
                </a:rPr>
                <a:t>time (</a:t>
              </a:r>
              <a:r>
                <a:rPr lang="en-US" sz="2000" dirty="0" err="1">
                  <a:solidFill>
                    <a:srgbClr val="00B050"/>
                  </a:solidFill>
                  <a:latin typeface="+mj-lt"/>
                  <a:cs typeface="Times New Roman" pitchFamily="18" charset="0"/>
                </a:rPr>
                <a:t>ms</a:t>
              </a:r>
              <a:r>
                <a:rPr lang="en-US" sz="2000" dirty="0">
                  <a:solidFill>
                    <a:srgbClr val="00B050"/>
                  </a:solidFill>
                  <a:latin typeface="+mj-lt"/>
                  <a:cs typeface="Times New Roman" pitchFamily="18" charset="0"/>
                </a:rPr>
                <a:t>)</a:t>
              </a:r>
            </a:p>
          </p:txBody>
        </p:sp>
      </p:grpSp>
      <p:cxnSp>
        <p:nvCxnSpPr>
          <p:cNvPr id="87" name="Straight Connector 86"/>
          <p:cNvCxnSpPr/>
          <p:nvPr/>
        </p:nvCxnSpPr>
        <p:spPr>
          <a:xfrm>
            <a:off x="7162867" y="4658187"/>
            <a:ext cx="0" cy="380999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8" name="Straight Connector 87"/>
          <p:cNvCxnSpPr/>
          <p:nvPr/>
        </p:nvCxnSpPr>
        <p:spPr>
          <a:xfrm>
            <a:off x="8741731" y="4664784"/>
            <a:ext cx="0" cy="380999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89" name="TextBox 88"/>
          <p:cNvSpPr txBox="1"/>
          <p:nvPr/>
        </p:nvSpPr>
        <p:spPr>
          <a:xfrm>
            <a:off x="5864496" y="4991140"/>
            <a:ext cx="32733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00B050"/>
                </a:solidFill>
                <a:latin typeface="+mj-lt"/>
              </a:rPr>
              <a:t>1</a:t>
            </a:r>
          </a:p>
        </p:txBody>
      </p:sp>
      <p:sp>
        <p:nvSpPr>
          <p:cNvPr id="90" name="TextBox 89"/>
          <p:cNvSpPr txBox="1"/>
          <p:nvPr/>
        </p:nvSpPr>
        <p:spPr>
          <a:xfrm>
            <a:off x="6242521" y="4989165"/>
            <a:ext cx="32733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00B050"/>
                </a:solidFill>
                <a:latin typeface="+mj-lt"/>
              </a:rPr>
              <a:t>2</a:t>
            </a:r>
          </a:p>
        </p:txBody>
      </p:sp>
      <p:sp>
        <p:nvSpPr>
          <p:cNvPr id="91" name="TextBox 90"/>
          <p:cNvSpPr txBox="1"/>
          <p:nvPr/>
        </p:nvSpPr>
        <p:spPr>
          <a:xfrm>
            <a:off x="6612657" y="4988926"/>
            <a:ext cx="32733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00B050"/>
                </a:solidFill>
                <a:latin typeface="+mj-lt"/>
              </a:rPr>
              <a:t>3</a:t>
            </a:r>
          </a:p>
        </p:txBody>
      </p:sp>
      <p:sp>
        <p:nvSpPr>
          <p:cNvPr id="92" name="TextBox 91"/>
          <p:cNvSpPr txBox="1"/>
          <p:nvPr/>
        </p:nvSpPr>
        <p:spPr>
          <a:xfrm>
            <a:off x="6990682" y="4986951"/>
            <a:ext cx="32733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00B050"/>
                </a:solidFill>
                <a:latin typeface="+mj-lt"/>
              </a:rPr>
              <a:t>4</a:t>
            </a:r>
          </a:p>
        </p:txBody>
      </p:sp>
      <p:sp>
        <p:nvSpPr>
          <p:cNvPr id="93" name="TextBox 92"/>
          <p:cNvSpPr txBox="1"/>
          <p:nvPr/>
        </p:nvSpPr>
        <p:spPr>
          <a:xfrm>
            <a:off x="7414536" y="4990162"/>
            <a:ext cx="32733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00B050"/>
                </a:solidFill>
                <a:latin typeface="+mj-lt"/>
              </a:rPr>
              <a:t>5</a:t>
            </a:r>
          </a:p>
        </p:txBody>
      </p:sp>
      <p:sp>
        <p:nvSpPr>
          <p:cNvPr id="94" name="TextBox 93"/>
          <p:cNvSpPr txBox="1"/>
          <p:nvPr/>
        </p:nvSpPr>
        <p:spPr>
          <a:xfrm>
            <a:off x="7792561" y="4988187"/>
            <a:ext cx="32733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00B050"/>
                </a:solidFill>
                <a:latin typeface="+mj-lt"/>
              </a:rPr>
              <a:t>6</a:t>
            </a:r>
          </a:p>
        </p:txBody>
      </p:sp>
      <p:sp>
        <p:nvSpPr>
          <p:cNvPr id="95" name="TextBox 94"/>
          <p:cNvSpPr txBox="1"/>
          <p:nvPr/>
        </p:nvSpPr>
        <p:spPr>
          <a:xfrm>
            <a:off x="8162697" y="4987948"/>
            <a:ext cx="32733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00B050"/>
                </a:solidFill>
                <a:latin typeface="+mj-lt"/>
              </a:rPr>
              <a:t>7</a:t>
            </a:r>
          </a:p>
        </p:txBody>
      </p:sp>
      <p:sp>
        <p:nvSpPr>
          <p:cNvPr id="96" name="TextBox 95"/>
          <p:cNvSpPr txBox="1"/>
          <p:nvPr/>
        </p:nvSpPr>
        <p:spPr>
          <a:xfrm>
            <a:off x="8591522" y="4985973"/>
            <a:ext cx="32733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00B050"/>
                </a:solidFill>
                <a:latin typeface="+mj-lt"/>
              </a:rPr>
              <a:t>8</a:t>
            </a:r>
          </a:p>
        </p:txBody>
      </p:sp>
      <p:sp>
        <p:nvSpPr>
          <p:cNvPr id="105" name="Oval 104"/>
          <p:cNvSpPr/>
          <p:nvPr/>
        </p:nvSpPr>
        <p:spPr>
          <a:xfrm>
            <a:off x="5527777" y="4801231"/>
            <a:ext cx="106878" cy="106878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cxnSp>
        <p:nvCxnSpPr>
          <p:cNvPr id="107" name="Straight Connector 106"/>
          <p:cNvCxnSpPr/>
          <p:nvPr/>
        </p:nvCxnSpPr>
        <p:spPr>
          <a:xfrm rot="5400000">
            <a:off x="5573497" y="4332615"/>
            <a:ext cx="0" cy="380999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9" name="Straight Connector 108"/>
          <p:cNvCxnSpPr/>
          <p:nvPr/>
        </p:nvCxnSpPr>
        <p:spPr>
          <a:xfrm rot="5400000">
            <a:off x="5572650" y="5605983"/>
            <a:ext cx="0" cy="380999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12" name="TextBox 111"/>
          <p:cNvSpPr txBox="1"/>
          <p:nvPr/>
        </p:nvSpPr>
        <p:spPr>
          <a:xfrm>
            <a:off x="4961115" y="3682085"/>
            <a:ext cx="47000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>
                <a:solidFill>
                  <a:srgbClr val="FF0000"/>
                </a:solidFill>
                <a:latin typeface="+mj-lt"/>
              </a:rPr>
              <a:t>0.5</a:t>
            </a:r>
          </a:p>
        </p:txBody>
      </p:sp>
      <p:sp>
        <p:nvSpPr>
          <p:cNvPr id="114" name="TextBox 113"/>
          <p:cNvSpPr txBox="1"/>
          <p:nvPr/>
        </p:nvSpPr>
        <p:spPr>
          <a:xfrm>
            <a:off x="5054400" y="4705310"/>
            <a:ext cx="29848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rgbClr val="FF0000"/>
                </a:solidFill>
                <a:latin typeface="+mj-lt"/>
              </a:rPr>
              <a:t>0</a:t>
            </a:r>
          </a:p>
        </p:txBody>
      </p:sp>
      <p:sp>
        <p:nvSpPr>
          <p:cNvPr id="116" name="TextBox 115"/>
          <p:cNvSpPr txBox="1"/>
          <p:nvPr/>
        </p:nvSpPr>
        <p:spPr>
          <a:xfrm>
            <a:off x="4842063" y="5605790"/>
            <a:ext cx="53893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>
                <a:solidFill>
                  <a:srgbClr val="FF0000"/>
                </a:solidFill>
                <a:latin typeface="+mj-lt"/>
              </a:rPr>
              <a:t>-0.5</a:t>
            </a:r>
          </a:p>
        </p:txBody>
      </p:sp>
      <p:cxnSp>
        <p:nvCxnSpPr>
          <p:cNvPr id="118" name="Straight Connector 117"/>
          <p:cNvCxnSpPr/>
          <p:nvPr/>
        </p:nvCxnSpPr>
        <p:spPr>
          <a:xfrm>
            <a:off x="6776324" y="4658187"/>
            <a:ext cx="0" cy="380999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9" name="Straight Connector 118"/>
          <p:cNvCxnSpPr/>
          <p:nvPr/>
        </p:nvCxnSpPr>
        <p:spPr>
          <a:xfrm>
            <a:off x="6400867" y="4657574"/>
            <a:ext cx="0" cy="380999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20" name="Straight Connector 119"/>
          <p:cNvCxnSpPr/>
          <p:nvPr/>
        </p:nvCxnSpPr>
        <p:spPr>
          <a:xfrm>
            <a:off x="6025379" y="4659337"/>
            <a:ext cx="0" cy="380999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22" name="Straight Connector 121"/>
          <p:cNvCxnSpPr/>
          <p:nvPr/>
        </p:nvCxnSpPr>
        <p:spPr>
          <a:xfrm>
            <a:off x="8355188" y="4664784"/>
            <a:ext cx="0" cy="380999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24" name="Straight Connector 123"/>
          <p:cNvCxnSpPr/>
          <p:nvPr/>
        </p:nvCxnSpPr>
        <p:spPr>
          <a:xfrm>
            <a:off x="7573763" y="4665934"/>
            <a:ext cx="0" cy="380999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49" name="Straight Connector 148"/>
          <p:cNvCxnSpPr/>
          <p:nvPr/>
        </p:nvCxnSpPr>
        <p:spPr>
          <a:xfrm rot="5400000">
            <a:off x="5571522" y="3637655"/>
            <a:ext cx="0" cy="380999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54" name="TextBox 153"/>
          <p:cNvSpPr txBox="1"/>
          <p:nvPr/>
        </p:nvSpPr>
        <p:spPr>
          <a:xfrm>
            <a:off x="4971015" y="4345110"/>
            <a:ext cx="47000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rgbClr val="FF0000"/>
                </a:solidFill>
                <a:latin typeface="+mj-lt"/>
              </a:rPr>
              <a:t>0.2</a:t>
            </a:r>
          </a:p>
        </p:txBody>
      </p:sp>
      <p:cxnSp>
        <p:nvCxnSpPr>
          <p:cNvPr id="158" name="Straight Connector 157"/>
          <p:cNvCxnSpPr/>
          <p:nvPr/>
        </p:nvCxnSpPr>
        <p:spPr>
          <a:xfrm rot="5400000">
            <a:off x="5547772" y="5031265"/>
            <a:ext cx="0" cy="380999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59" name="TextBox 158"/>
          <p:cNvSpPr txBox="1"/>
          <p:nvPr/>
        </p:nvSpPr>
        <p:spPr>
          <a:xfrm>
            <a:off x="4874040" y="5043760"/>
            <a:ext cx="53893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rgbClr val="FF0000"/>
                </a:solidFill>
                <a:latin typeface="+mj-lt"/>
              </a:rPr>
              <a:t>-0.2</a:t>
            </a:r>
          </a:p>
        </p:txBody>
      </p:sp>
      <p:sp>
        <p:nvSpPr>
          <p:cNvPr id="160" name="Rectangle 159"/>
          <p:cNvSpPr/>
          <p:nvPr/>
        </p:nvSpPr>
        <p:spPr>
          <a:xfrm>
            <a:off x="232992" y="2835710"/>
            <a:ext cx="104092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dirty="0">
                <a:solidFill>
                  <a:srgbClr val="FF0000"/>
                </a:solidFill>
                <a:latin typeface="+mj-lt"/>
                <a:cs typeface="Times New Roman" pitchFamily="18" charset="0"/>
              </a:rPr>
              <a:t>Voltage</a:t>
            </a:r>
          </a:p>
        </p:txBody>
      </p:sp>
      <p:sp>
        <p:nvSpPr>
          <p:cNvPr id="161" name="Rectangle 160"/>
          <p:cNvSpPr/>
          <p:nvPr/>
        </p:nvSpPr>
        <p:spPr>
          <a:xfrm>
            <a:off x="5206562" y="3038147"/>
            <a:ext cx="75373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>
                <a:solidFill>
                  <a:srgbClr val="FF0000"/>
                </a:solidFill>
                <a:latin typeface="+mj-lt"/>
                <a:cs typeface="Times New Roman" pitchFamily="18" charset="0"/>
              </a:rPr>
              <a:t>Error</a:t>
            </a:r>
            <a:endParaRPr lang="en-US" sz="2000" dirty="0">
              <a:solidFill>
                <a:srgbClr val="FF0000"/>
              </a:solidFill>
              <a:latin typeface="+mj-lt"/>
              <a:cs typeface="Times New Roman" pitchFamily="18" charset="0"/>
            </a:endParaRPr>
          </a:p>
        </p:txBody>
      </p:sp>
      <p:cxnSp>
        <p:nvCxnSpPr>
          <p:cNvPr id="121" name="Straight Connector 120"/>
          <p:cNvCxnSpPr/>
          <p:nvPr/>
        </p:nvCxnSpPr>
        <p:spPr>
          <a:xfrm>
            <a:off x="5584000" y="4848232"/>
            <a:ext cx="444163" cy="0"/>
          </a:xfrm>
          <a:prstGeom prst="line">
            <a:avLst/>
          </a:prstGeom>
          <a:ln w="57150"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25" name="Straight Connector 124"/>
          <p:cNvCxnSpPr/>
          <p:nvPr/>
        </p:nvCxnSpPr>
        <p:spPr>
          <a:xfrm>
            <a:off x="5993758" y="4560045"/>
            <a:ext cx="444163" cy="0"/>
          </a:xfrm>
          <a:prstGeom prst="line">
            <a:avLst/>
          </a:prstGeom>
          <a:ln w="57150"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26" name="Straight Connector 125"/>
          <p:cNvCxnSpPr>
            <a:endCxn id="97" idx="4"/>
          </p:cNvCxnSpPr>
          <p:nvPr/>
        </p:nvCxnSpPr>
        <p:spPr>
          <a:xfrm flipV="1">
            <a:off x="6025379" y="4620215"/>
            <a:ext cx="0" cy="254876"/>
          </a:xfrm>
          <a:prstGeom prst="line">
            <a:avLst/>
          </a:prstGeom>
          <a:ln w="57150"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97" name="Oval 96"/>
          <p:cNvSpPr/>
          <p:nvPr/>
        </p:nvSpPr>
        <p:spPr>
          <a:xfrm>
            <a:off x="5971940" y="4513337"/>
            <a:ext cx="106878" cy="106878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cxnSp>
        <p:nvCxnSpPr>
          <p:cNvPr id="127" name="Straight Connector 126"/>
          <p:cNvCxnSpPr/>
          <p:nvPr/>
        </p:nvCxnSpPr>
        <p:spPr>
          <a:xfrm flipV="1">
            <a:off x="6407951" y="4570960"/>
            <a:ext cx="0" cy="254876"/>
          </a:xfrm>
          <a:prstGeom prst="line">
            <a:avLst/>
          </a:prstGeom>
          <a:ln w="57150"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28" name="Straight Connector 127"/>
          <p:cNvCxnSpPr/>
          <p:nvPr/>
        </p:nvCxnSpPr>
        <p:spPr>
          <a:xfrm>
            <a:off x="6368239" y="4857051"/>
            <a:ext cx="444163" cy="0"/>
          </a:xfrm>
          <a:prstGeom prst="line">
            <a:avLst/>
          </a:prstGeom>
          <a:ln w="57150"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55" name="Oval 154"/>
          <p:cNvSpPr/>
          <p:nvPr/>
        </p:nvSpPr>
        <p:spPr>
          <a:xfrm>
            <a:off x="6357052" y="4811131"/>
            <a:ext cx="106878" cy="106878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cxnSp>
        <p:nvCxnSpPr>
          <p:cNvPr id="129" name="Straight Connector 128"/>
          <p:cNvCxnSpPr/>
          <p:nvPr/>
        </p:nvCxnSpPr>
        <p:spPr>
          <a:xfrm flipV="1">
            <a:off x="6781252" y="4616214"/>
            <a:ext cx="0" cy="254876"/>
          </a:xfrm>
          <a:prstGeom prst="line">
            <a:avLst/>
          </a:prstGeom>
          <a:ln w="57150"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30" name="Straight Connector 129"/>
          <p:cNvCxnSpPr/>
          <p:nvPr/>
        </p:nvCxnSpPr>
        <p:spPr>
          <a:xfrm>
            <a:off x="6753360" y="4570960"/>
            <a:ext cx="444163" cy="0"/>
          </a:xfrm>
          <a:prstGeom prst="line">
            <a:avLst/>
          </a:prstGeom>
          <a:ln w="57150"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56" name="Oval 155"/>
          <p:cNvSpPr/>
          <p:nvPr/>
        </p:nvSpPr>
        <p:spPr>
          <a:xfrm>
            <a:off x="6723202" y="4512281"/>
            <a:ext cx="106878" cy="106878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cxnSp>
        <p:nvCxnSpPr>
          <p:cNvPr id="131" name="Straight Connector 130"/>
          <p:cNvCxnSpPr/>
          <p:nvPr/>
        </p:nvCxnSpPr>
        <p:spPr>
          <a:xfrm flipV="1">
            <a:off x="7165407" y="4580674"/>
            <a:ext cx="0" cy="254876"/>
          </a:xfrm>
          <a:prstGeom prst="line">
            <a:avLst/>
          </a:prstGeom>
          <a:ln w="57150"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00" name="Oval 99"/>
          <p:cNvSpPr/>
          <p:nvPr/>
        </p:nvSpPr>
        <p:spPr>
          <a:xfrm>
            <a:off x="7119074" y="4811590"/>
            <a:ext cx="106878" cy="106878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cxnSp>
        <p:nvCxnSpPr>
          <p:cNvPr id="132" name="Straight Connector 131"/>
          <p:cNvCxnSpPr/>
          <p:nvPr/>
        </p:nvCxnSpPr>
        <p:spPr>
          <a:xfrm>
            <a:off x="7154349" y="4860473"/>
            <a:ext cx="444163" cy="0"/>
          </a:xfrm>
          <a:prstGeom prst="line">
            <a:avLst/>
          </a:prstGeom>
          <a:ln w="57150"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33" name="Straight Connector 132"/>
          <p:cNvCxnSpPr>
            <a:stCxn id="157" idx="0"/>
          </p:cNvCxnSpPr>
          <p:nvPr/>
        </p:nvCxnSpPr>
        <p:spPr>
          <a:xfrm flipV="1">
            <a:off x="7567154" y="4835550"/>
            <a:ext cx="0" cy="376437"/>
          </a:xfrm>
          <a:prstGeom prst="line">
            <a:avLst/>
          </a:prstGeom>
          <a:ln w="57150"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35" name="Straight Connector 134"/>
          <p:cNvCxnSpPr/>
          <p:nvPr/>
        </p:nvCxnSpPr>
        <p:spPr>
          <a:xfrm>
            <a:off x="7528830" y="5260346"/>
            <a:ext cx="444163" cy="0"/>
          </a:xfrm>
          <a:prstGeom prst="line">
            <a:avLst/>
          </a:prstGeom>
          <a:ln w="57150"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36" name="Straight Connector 135"/>
          <p:cNvCxnSpPr/>
          <p:nvPr/>
        </p:nvCxnSpPr>
        <p:spPr>
          <a:xfrm flipV="1">
            <a:off x="7965867" y="4881880"/>
            <a:ext cx="0" cy="376437"/>
          </a:xfrm>
          <a:prstGeom prst="line">
            <a:avLst/>
          </a:prstGeom>
          <a:ln w="57150"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57" name="Oval 156"/>
          <p:cNvSpPr/>
          <p:nvPr/>
        </p:nvSpPr>
        <p:spPr>
          <a:xfrm>
            <a:off x="7513715" y="5211987"/>
            <a:ext cx="106878" cy="106878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cxnSp>
        <p:nvCxnSpPr>
          <p:cNvPr id="137" name="Straight Connector 136"/>
          <p:cNvCxnSpPr/>
          <p:nvPr/>
        </p:nvCxnSpPr>
        <p:spPr>
          <a:xfrm>
            <a:off x="7940615" y="4860473"/>
            <a:ext cx="444163" cy="0"/>
          </a:xfrm>
          <a:prstGeom prst="line">
            <a:avLst/>
          </a:prstGeom>
          <a:ln w="57150"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38" name="Straight Connector 137"/>
          <p:cNvCxnSpPr/>
          <p:nvPr/>
        </p:nvCxnSpPr>
        <p:spPr>
          <a:xfrm flipV="1">
            <a:off x="8355188" y="4865029"/>
            <a:ext cx="0" cy="376437"/>
          </a:xfrm>
          <a:prstGeom prst="line">
            <a:avLst/>
          </a:prstGeom>
          <a:ln w="57150"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02" name="Oval 101"/>
          <p:cNvSpPr/>
          <p:nvPr/>
        </p:nvSpPr>
        <p:spPr>
          <a:xfrm>
            <a:off x="7913851" y="4821148"/>
            <a:ext cx="106878" cy="106878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cxnSp>
        <p:nvCxnSpPr>
          <p:cNvPr id="139" name="Straight Connector 138"/>
          <p:cNvCxnSpPr/>
          <p:nvPr/>
        </p:nvCxnSpPr>
        <p:spPr>
          <a:xfrm>
            <a:off x="8326364" y="5270506"/>
            <a:ext cx="444163" cy="0"/>
          </a:xfrm>
          <a:prstGeom prst="line">
            <a:avLst/>
          </a:prstGeom>
          <a:ln w="57150"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62" name="Oval 161"/>
          <p:cNvSpPr/>
          <p:nvPr/>
        </p:nvSpPr>
        <p:spPr>
          <a:xfrm>
            <a:off x="8307365" y="5221887"/>
            <a:ext cx="106878" cy="106878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cxnSp>
        <p:nvCxnSpPr>
          <p:cNvPr id="140" name="Straight Connector 139"/>
          <p:cNvCxnSpPr/>
          <p:nvPr/>
        </p:nvCxnSpPr>
        <p:spPr>
          <a:xfrm flipV="1">
            <a:off x="8741731" y="4898889"/>
            <a:ext cx="0" cy="376437"/>
          </a:xfrm>
          <a:prstGeom prst="line">
            <a:avLst/>
          </a:prstGeom>
          <a:ln w="57150"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04" name="Oval 103"/>
          <p:cNvSpPr/>
          <p:nvPr/>
        </p:nvSpPr>
        <p:spPr>
          <a:xfrm>
            <a:off x="8688292" y="4809875"/>
            <a:ext cx="106878" cy="106878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9648002"/>
      </p:ext>
    </p:extLst>
  </p:cSld>
  <p:clrMapOvr>
    <a:masterClrMapping/>
  </p:clrMapOvr>
  <p:transition spd="slow">
    <p:wipe dir="r"/>
  </p:transition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Quantization Error / LSB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69B03B-8166-0F42-B8CE-697A119A2BFC}" type="slidenum">
              <a:rPr lang="en-US" smtClean="0"/>
              <a:pPr/>
              <a:t>45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“Least Significant Bit”</a:t>
            </a:r>
          </a:p>
          <a:p>
            <a:pPr lvl="1"/>
            <a:r>
              <a:rPr lang="en-US" dirty="0"/>
              <a:t>How much value is added with each addition of the least-significant bit?</a:t>
            </a:r>
          </a:p>
          <a:p>
            <a:pPr lvl="1"/>
            <a:endParaRPr lang="en-US" dirty="0"/>
          </a:p>
          <a:p>
            <a:pPr lvl="1"/>
            <a:endParaRPr lang="en-US" dirty="0">
              <a:solidFill>
                <a:srgbClr val="FF6600"/>
              </a:solidFill>
            </a:endParaRPr>
          </a:p>
          <a:p>
            <a:pPr lvl="1"/>
            <a:r>
              <a:rPr lang="en-US" dirty="0">
                <a:solidFill>
                  <a:srgbClr val="FF6600"/>
                </a:solidFill>
              </a:rPr>
              <a:t>What is LSB for our example (3V to -3V, 7 levels)?</a:t>
            </a:r>
          </a:p>
          <a:p>
            <a:pPr lvl="1"/>
            <a:endParaRPr lang="en-US" dirty="0"/>
          </a:p>
          <a:p>
            <a:pPr lvl="1"/>
            <a:r>
              <a:rPr lang="en-US" dirty="0"/>
              <a:t>Also known as: </a:t>
            </a:r>
            <a:r>
              <a:rPr lang="en-US" i="1" dirty="0"/>
              <a:t>resolution</a:t>
            </a:r>
            <a:r>
              <a:rPr lang="en-US" dirty="0"/>
              <a:t> of ADC</a:t>
            </a:r>
          </a:p>
          <a:p>
            <a:pPr lvl="2"/>
            <a:r>
              <a:rPr lang="en-US" dirty="0"/>
              <a:t>What is the smallest difference the ADC can represent</a:t>
            </a:r>
          </a:p>
          <a:p>
            <a:pPr lvl="1"/>
            <a:endParaRPr lang="en-US" dirty="0"/>
          </a:p>
          <a:p>
            <a:pPr lvl="1"/>
            <a:r>
              <a:rPr lang="en-US" dirty="0"/>
              <a:t>Quantization error = ± LSB/2</a:t>
            </a:r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BC10F92-7F0D-824A-A036-D30372F6AAA8}"/>
              </a:ext>
            </a:extLst>
          </p:cNvPr>
          <p:cNvSpPr txBox="1"/>
          <p:nvPr/>
        </p:nvSpPr>
        <p:spPr>
          <a:xfrm>
            <a:off x="3358212" y="2844225"/>
            <a:ext cx="548098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latin typeface="+mn-lt"/>
              </a:rPr>
              <a:t>LSB = </a:t>
            </a:r>
            <a:r>
              <a:rPr lang="en-US" sz="3200" dirty="0" err="1">
                <a:latin typeface="+mn-lt"/>
              </a:rPr>
              <a:t>InputRange</a:t>
            </a:r>
            <a:r>
              <a:rPr lang="en-US" sz="3200" dirty="0">
                <a:latin typeface="+mn-lt"/>
              </a:rPr>
              <a:t>/(Levels-1)</a:t>
            </a:r>
          </a:p>
        </p:txBody>
      </p:sp>
    </p:spTree>
    <p:extLst>
      <p:ext uri="{BB962C8B-B14F-4D97-AF65-F5344CB8AC3E}">
        <p14:creationId xmlns:p14="http://schemas.microsoft.com/office/powerpoint/2010/main" val="39870142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uiExpand="1" build="p" bldLvl="2"/>
      <p:bldP spid="3" grpId="0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97C1D6-12D6-0A46-9EE0-10D5AC569D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Least Significant Bit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D07A5C4-7CA2-524D-8125-1B5CAB46E02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Quantization error = ± LSB/2</a:t>
            </a:r>
          </a:p>
          <a:p>
            <a:r>
              <a:rPr lang="en-US" dirty="0"/>
              <a:t>The LSB is our resolution</a:t>
            </a:r>
          </a:p>
          <a:p>
            <a:pPr lvl="1"/>
            <a:r>
              <a:rPr lang="en-US" dirty="0"/>
              <a:t>Like the DPI</a:t>
            </a:r>
          </a:p>
          <a:p>
            <a:pPr lvl="1"/>
            <a:r>
              <a:rPr lang="en-US" dirty="0"/>
              <a:t>Or, more accurately, the distance between pixels (1/DPI)</a:t>
            </a:r>
          </a:p>
          <a:p>
            <a:r>
              <a:rPr lang="en-US" dirty="0"/>
              <a:t>How close do we get to the original signal?</a:t>
            </a:r>
          </a:p>
          <a:p>
            <a:r>
              <a:rPr lang="en-US" dirty="0"/>
              <a:t>What is the magnitude of the error introduced due to quantization?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C538773-450A-0946-BE00-D608CAC7BA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2108EB5-FB85-DD45-ABDF-133BC86D1C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69B03B-8166-0F42-B8CE-697A119A2BFC}" type="slidenum">
              <a:rPr lang="en-US" smtClean="0"/>
              <a:pPr/>
              <a:t>46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85873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Quantization Error / Design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69B03B-8166-0F42-B8CE-697A119A2BFC}" type="slidenum">
              <a:rPr lang="en-US" smtClean="0"/>
              <a:pPr/>
              <a:t>47</a:t>
            </a:fld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304800" y="1554162"/>
            <a:ext cx="8686800" cy="5081416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Why model quantization error as noise?</a:t>
            </a:r>
          </a:p>
          <a:p>
            <a:r>
              <a:rPr lang="en-US" dirty="0"/>
              <a:t>There is always noise present</a:t>
            </a:r>
          </a:p>
          <a:p>
            <a:pPr lvl="1"/>
            <a:r>
              <a:rPr lang="en-US" dirty="0"/>
              <a:t>Something other than the signal we intend</a:t>
            </a:r>
          </a:p>
          <a:p>
            <a:pPr lvl="1"/>
            <a:r>
              <a:rPr lang="en-US" dirty="0"/>
              <a:t>Wires, electronics, background</a:t>
            </a:r>
          </a:p>
          <a:p>
            <a:pPr lvl="1"/>
            <a:r>
              <a:rPr lang="en-US" dirty="0"/>
              <a:t>Not gaining much if quantization noise &lt; other noise</a:t>
            </a:r>
          </a:p>
          <a:p>
            <a:r>
              <a:rPr lang="en-US" dirty="0"/>
              <a:t>Quantization adds noise</a:t>
            </a:r>
          </a:p>
          <a:p>
            <a:pPr lvl="1"/>
            <a:r>
              <a:rPr lang="en-US" dirty="0"/>
              <a:t>Reduce by increasing sampling, increasing resolution</a:t>
            </a:r>
          </a:p>
          <a:p>
            <a:pPr lvl="1"/>
            <a:r>
              <a:rPr lang="en-US" dirty="0"/>
              <a:t>More levels </a:t>
            </a:r>
            <a:r>
              <a:rPr lang="en-US" dirty="0">
                <a:sym typeface="Wingdings" pitchFamily="2" charset="2"/>
              </a:rPr>
              <a:t> </a:t>
            </a:r>
            <a:r>
              <a:rPr lang="en-US" dirty="0"/>
              <a:t>bits </a:t>
            </a:r>
            <a:r>
              <a:rPr lang="en-US" dirty="0">
                <a:sym typeface="Wingdings"/>
              </a:rPr>
              <a:t> makes more expensive</a:t>
            </a:r>
          </a:p>
          <a:p>
            <a:pPr lvl="1"/>
            <a:r>
              <a:rPr lang="en-US" dirty="0">
                <a:sym typeface="Wingdings"/>
              </a:rPr>
              <a:t>Increase until reach desired noise level</a:t>
            </a:r>
          </a:p>
          <a:p>
            <a:pPr lvl="2"/>
            <a:r>
              <a:rPr lang="en-US" dirty="0">
                <a:sym typeface="Wingdings"/>
              </a:rPr>
              <a:t>Until other sources dominate quantization noise</a:t>
            </a:r>
          </a:p>
          <a:p>
            <a:r>
              <a:rPr lang="en-US" dirty="0">
                <a:sym typeface="Wingdings"/>
              </a:rPr>
              <a:t>SNR = Signal-to-Noise Ratio </a:t>
            </a:r>
          </a:p>
          <a:p>
            <a:pPr lvl="1"/>
            <a:r>
              <a:rPr lang="en-US" dirty="0">
                <a:sym typeface="Wingdings"/>
              </a:rPr>
              <a:t>How much larger is the signal compare to noise?</a:t>
            </a:r>
          </a:p>
          <a:p>
            <a:pPr lvl="1"/>
            <a:r>
              <a:rPr lang="en-US" dirty="0">
                <a:sym typeface="Wingdings"/>
              </a:rPr>
              <a:t>Mean (average) value of signal / std. dev. of noise</a:t>
            </a:r>
          </a:p>
          <a:p>
            <a:pPr lvl="1"/>
            <a:r>
              <a:rPr lang="en-US" dirty="0">
                <a:sym typeface="Wingdings"/>
              </a:rPr>
              <a:t>Usually what we are optimizing in the system (including ADC)</a:t>
            </a:r>
          </a:p>
          <a:p>
            <a:endParaRPr lang="en-US" dirty="0"/>
          </a:p>
          <a:p>
            <a:endParaRPr lang="en-US" dirty="0"/>
          </a:p>
          <a:p>
            <a:pPr lvl="1"/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125931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2F2D5C-F095-D943-B5DE-327B2763BC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Engineering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7468244-8A02-4F45-AE2E-6C0CD0E4EFE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“An Engineer can do for a dime what anyone else can do for a dollar.”</a:t>
            </a:r>
          </a:p>
          <a:p>
            <a:endParaRPr lang="en-US" dirty="0"/>
          </a:p>
          <a:p>
            <a:r>
              <a:rPr lang="en-US" dirty="0"/>
              <a:t>Engineering is about optimization and efficiency</a:t>
            </a:r>
          </a:p>
          <a:p>
            <a:r>
              <a:rPr lang="en-US" dirty="0"/>
              <a:t>Bits are costly</a:t>
            </a:r>
          </a:p>
          <a:p>
            <a:r>
              <a:rPr lang="en-US" dirty="0"/>
              <a:t>Engineer ask: </a:t>
            </a:r>
            <a:r>
              <a:rPr lang="en-US" b="0" dirty="0"/>
              <a:t>how few bits can I use without sacrificing quality?</a:t>
            </a:r>
          </a:p>
          <a:p>
            <a:r>
              <a:rPr lang="en-US" dirty="0"/>
              <a:t>Engineering is about tradeoffs</a:t>
            </a:r>
          </a:p>
          <a:p>
            <a:pPr lvl="1"/>
            <a:r>
              <a:rPr lang="en-US" dirty="0"/>
              <a:t>Quality vs. Cost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3B7900A-7019-8742-A3E7-C728BEE670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EF47BCD-7137-554C-9C65-F36AF62FE3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69B03B-8166-0F42-B8CE-697A119A2BFC}" type="slidenum">
              <a:rPr lang="en-US" smtClean="0"/>
              <a:pPr/>
              <a:t>48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21443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69B03B-8166-0F42-B8CE-697A119A2BFC}" type="slidenum">
              <a:rPr lang="en-US" smtClean="0"/>
              <a:pPr/>
              <a:t>49</a:t>
            </a:fld>
            <a:endParaRPr 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Limits of Sampling</a:t>
            </a:r>
          </a:p>
        </p:txBody>
      </p:sp>
    </p:spTree>
    <p:extLst>
      <p:ext uri="{BB962C8B-B14F-4D97-AF65-F5344CB8AC3E}">
        <p14:creationId xmlns:p14="http://schemas.microsoft.com/office/powerpoint/2010/main" val="240112050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we’ll Do in Lab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3352800"/>
            <a:ext cx="8686800" cy="3048000"/>
          </a:xfrm>
        </p:spPr>
        <p:txBody>
          <a:bodyPr>
            <a:normAutofit fontScale="92500"/>
          </a:bodyPr>
          <a:lstStyle/>
          <a:p>
            <a:r>
              <a:rPr lang="en-US" sz="2400" dirty="0"/>
              <a:t>Microphones / Speaker:</a:t>
            </a:r>
          </a:p>
          <a:p>
            <a:pPr lvl="1"/>
            <a:r>
              <a:rPr lang="en-US" sz="2000" dirty="0"/>
              <a:t>Convert pressure waves to electric signal (and reverse)</a:t>
            </a:r>
          </a:p>
          <a:p>
            <a:r>
              <a:rPr lang="en-US" sz="2400" dirty="0"/>
              <a:t>Sound (in nature): </a:t>
            </a:r>
          </a:p>
          <a:p>
            <a:pPr lvl="1"/>
            <a:r>
              <a:rPr lang="en-US" sz="2000" dirty="0"/>
              <a:t>a “pressure wave” that changes air molecules w/ respect to time</a:t>
            </a:r>
          </a:p>
          <a:p>
            <a:r>
              <a:rPr lang="en-US" sz="2400" dirty="0"/>
              <a:t>Sound (in our machine): </a:t>
            </a:r>
          </a:p>
          <a:p>
            <a:pPr lvl="1"/>
            <a:r>
              <a:rPr lang="en-US" sz="2000" dirty="0"/>
              <a:t>a “voltage wave” that changes amplitude w/ respect to time</a:t>
            </a:r>
          </a:p>
          <a:p>
            <a:r>
              <a:rPr lang="en-US" sz="2400" dirty="0"/>
              <a:t>MP3 player converted digital signal back to an analog signal</a:t>
            </a:r>
          </a:p>
          <a:p>
            <a:pPr lvl="1"/>
            <a:r>
              <a:rPr lang="en-US" sz="2000" dirty="0"/>
              <a:t>We will look at “voltage wave” on an oscilloscope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69B03B-8166-0F42-B8CE-697A119A2BFC}" type="slidenum">
              <a:rPr lang="en-US" smtClean="0"/>
              <a:pPr/>
              <a:t>5</a:t>
            </a:fld>
            <a:endParaRPr lang="en-US"/>
          </a:p>
        </p:txBody>
      </p:sp>
      <p:pic>
        <p:nvPicPr>
          <p:cNvPr id="6" name="Picture 2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2869" y="1219200"/>
            <a:ext cx="2309929" cy="168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Content Placeholder 9" descr="loudspkr.gif"/>
          <p:cNvPicPr>
            <a:picLocks noChangeAspect="1"/>
          </p:cNvPicPr>
          <p:nvPr/>
        </p:nvPicPr>
        <p:blipFill>
          <a:blip r:embed="rId3"/>
          <a:srcRect l="-20833" r="-20833"/>
          <a:stretch>
            <a:fillRect/>
          </a:stretch>
        </p:blipFill>
        <p:spPr>
          <a:xfrm flipH="1">
            <a:off x="2209800" y="1302242"/>
            <a:ext cx="2577606" cy="1364758"/>
          </a:xfrm>
          <a:prstGeom prst="rect">
            <a:avLst/>
          </a:prstGeom>
        </p:spPr>
      </p:pic>
      <p:sp>
        <p:nvSpPr>
          <p:cNvPr id="8" name="Right Brace 7"/>
          <p:cNvSpPr/>
          <p:nvPr/>
        </p:nvSpPr>
        <p:spPr>
          <a:xfrm rot="5400000">
            <a:off x="6109238" y="863063"/>
            <a:ext cx="506924" cy="3428999"/>
          </a:xfrm>
          <a:prstGeom prst="rightBrace">
            <a:avLst>
              <a:gd name="adj1" fmla="val 8333"/>
              <a:gd name="adj2" fmla="val 11363"/>
            </a:avLst>
          </a:prstGeom>
          <a:ln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5469832" y="2768725"/>
            <a:ext cx="2180405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200" b="1" dirty="0">
                <a:latin typeface="+mj-lt"/>
              </a:rPr>
              <a:t>MP3 Player / iPhone / Droid</a:t>
            </a:r>
            <a:endParaRPr lang="en-US" sz="1200" dirty="0">
              <a:latin typeface="+mj-lt"/>
            </a:endParaRPr>
          </a:p>
        </p:txBody>
      </p:sp>
      <p:cxnSp>
        <p:nvCxnSpPr>
          <p:cNvPr id="10" name="Straight Arrow Connector 9"/>
          <p:cNvCxnSpPr/>
          <p:nvPr/>
        </p:nvCxnSpPr>
        <p:spPr>
          <a:xfrm flipH="1">
            <a:off x="4415348" y="1988934"/>
            <a:ext cx="385252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1" name="Rectangle 10"/>
          <p:cNvSpPr/>
          <p:nvPr/>
        </p:nvSpPr>
        <p:spPr>
          <a:xfrm>
            <a:off x="4724400" y="1601210"/>
            <a:ext cx="615026" cy="77544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b="1" dirty="0">
                <a:solidFill>
                  <a:schemeClr val="tx1"/>
                </a:solidFill>
              </a:rPr>
              <a:t>D/A</a:t>
            </a:r>
          </a:p>
        </p:txBody>
      </p:sp>
      <p:sp>
        <p:nvSpPr>
          <p:cNvPr id="12" name="Rectangle 11"/>
          <p:cNvSpPr/>
          <p:nvPr/>
        </p:nvSpPr>
        <p:spPr>
          <a:xfrm>
            <a:off x="3505200" y="2583315"/>
            <a:ext cx="1154483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b="1" dirty="0">
                <a:latin typeface="+mj-lt"/>
              </a:rPr>
              <a:t>speaker</a:t>
            </a:r>
            <a:endParaRPr lang="en-US" sz="2000" dirty="0">
              <a:latin typeface="+mj-lt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712335" y="1758101"/>
            <a:ext cx="221246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10101001101</a:t>
            </a:r>
          </a:p>
        </p:txBody>
      </p:sp>
      <p:cxnSp>
        <p:nvCxnSpPr>
          <p:cNvPr id="14" name="Straight Arrow Connector 13"/>
          <p:cNvCxnSpPr/>
          <p:nvPr/>
        </p:nvCxnSpPr>
        <p:spPr>
          <a:xfrm flipH="1">
            <a:off x="5340149" y="1988934"/>
            <a:ext cx="385252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17064700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Sampling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Definition of proper sampling</a:t>
            </a:r>
          </a:p>
          <a:p>
            <a:pPr lvl="1"/>
            <a:r>
              <a:rPr lang="en-US" sz="2000" dirty="0"/>
              <a:t>If you can exactly reconstruct analog signal from samples,</a:t>
            </a:r>
          </a:p>
          <a:p>
            <a:pPr lvl="1"/>
            <a:r>
              <a:rPr lang="en-US" sz="2000" dirty="0"/>
              <a:t>you have done the sampling properly</a:t>
            </a:r>
          </a:p>
          <a:p>
            <a:pPr lvl="2"/>
            <a:r>
              <a:rPr lang="en-US" sz="1600" dirty="0"/>
              <a:t>Essentially: you have captured the key information from the signal to process can be reversed</a:t>
            </a:r>
          </a:p>
          <a:p>
            <a:r>
              <a:rPr lang="en-US" dirty="0"/>
              <a:t>Milestone of digital signal processing (DSP):</a:t>
            </a:r>
          </a:p>
          <a:p>
            <a:pPr lvl="1"/>
            <a:r>
              <a:rPr lang="en-US" b="0" dirty="0" err="1"/>
              <a:t>Nyquist</a:t>
            </a:r>
            <a:r>
              <a:rPr lang="en-US" b="0" dirty="0"/>
              <a:t>-Shannon Theorem 	</a:t>
            </a:r>
            <a:r>
              <a:rPr lang="en-US" dirty="0"/>
              <a:t> (next week)</a:t>
            </a:r>
          </a:p>
          <a:p>
            <a:pPr lvl="2"/>
            <a:r>
              <a:rPr lang="en-US" b="0" dirty="0"/>
              <a:t>Tells us our sampling rate should be:</a:t>
            </a:r>
          </a:p>
          <a:p>
            <a:pPr lvl="3"/>
            <a:r>
              <a:rPr lang="en-US" dirty="0"/>
              <a:t>t</a:t>
            </a:r>
            <a:r>
              <a:rPr lang="en-US" b="0" dirty="0"/>
              <a:t>wice the frequency of the signal!</a:t>
            </a:r>
          </a:p>
          <a:p>
            <a:pPr lvl="1"/>
            <a:endParaRPr lang="en-US" dirty="0"/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69B03B-8166-0F42-B8CE-697A119A2BFC}" type="slidenum">
              <a:rPr lang="en-US" smtClean="0"/>
              <a:pPr/>
              <a:t>50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778752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Title 26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Sampling Rates: How much is necessary?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30" b="50000"/>
          <a:stretch/>
        </p:blipFill>
        <p:spPr bwMode="auto">
          <a:xfrm>
            <a:off x="144692" y="1836520"/>
            <a:ext cx="8963683" cy="35667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A2A089DA-BA1F-3C4A-9A13-78496C4EB4D7}"/>
              </a:ext>
            </a:extLst>
          </p:cNvPr>
          <p:cNvSpPr txBox="1"/>
          <p:nvPr/>
        </p:nvSpPr>
        <p:spPr>
          <a:xfrm>
            <a:off x="469812" y="5657671"/>
            <a:ext cx="8356775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accent3"/>
                </a:solidFill>
                <a:latin typeface="+mn-lt"/>
              </a:rPr>
              <a:t>Figures from reading: </a:t>
            </a:r>
            <a:r>
              <a:rPr lang="en-US" i="1" dirty="0">
                <a:solidFill>
                  <a:schemeClr val="accent3"/>
                </a:solidFill>
                <a:latin typeface="+mn-lt"/>
              </a:rPr>
              <a:t>The Scientist and Engineer's Guide to</a:t>
            </a:r>
            <a:br>
              <a:rPr lang="en-US" i="1" dirty="0">
                <a:solidFill>
                  <a:schemeClr val="accent3"/>
                </a:solidFill>
                <a:latin typeface="+mn-lt"/>
              </a:rPr>
            </a:br>
            <a:r>
              <a:rPr lang="en-US" i="1" dirty="0">
                <a:solidFill>
                  <a:schemeClr val="accent3"/>
                </a:solidFill>
                <a:latin typeface="+mn-lt"/>
              </a:rPr>
              <a:t>Digital Signal Processing</a:t>
            </a:r>
            <a:r>
              <a:rPr lang="en-US" dirty="0">
                <a:solidFill>
                  <a:schemeClr val="accent3"/>
                </a:solidFill>
                <a:latin typeface="+mn-lt"/>
              </a:rPr>
              <a:t>, By Steven W. Smith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08431970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Title 26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Sampling Rates: How much is necessary?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31" t="52106" b="-2106"/>
          <a:stretch/>
        </p:blipFill>
        <p:spPr bwMode="auto">
          <a:xfrm>
            <a:off x="90158" y="1452497"/>
            <a:ext cx="8963683" cy="35667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54532" y="4837307"/>
            <a:ext cx="914400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  <a:latin typeface="+mj-lt"/>
              </a:rPr>
              <a:t>Signal can appear to change frequency if not adequately sampled</a:t>
            </a:r>
          </a:p>
          <a:p>
            <a:r>
              <a:rPr lang="en-US" dirty="0">
                <a:solidFill>
                  <a:srgbClr val="FF0000"/>
                </a:solidFill>
                <a:latin typeface="+mj-lt"/>
              </a:rPr>
              <a:t>	called: aliasing  (next week)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BD311CE-E32E-654E-8CFF-D4ED032164DB}"/>
              </a:ext>
            </a:extLst>
          </p:cNvPr>
          <p:cNvSpPr txBox="1"/>
          <p:nvPr/>
        </p:nvSpPr>
        <p:spPr>
          <a:xfrm>
            <a:off x="469812" y="5657671"/>
            <a:ext cx="8356775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accent3"/>
                </a:solidFill>
                <a:latin typeface="+mn-lt"/>
              </a:rPr>
              <a:t>Figures from reading: </a:t>
            </a:r>
            <a:r>
              <a:rPr lang="en-US" i="1" dirty="0">
                <a:solidFill>
                  <a:schemeClr val="accent3"/>
                </a:solidFill>
                <a:latin typeface="+mn-lt"/>
              </a:rPr>
              <a:t>The Scientist and Engineer's Guide to</a:t>
            </a:r>
            <a:br>
              <a:rPr lang="en-US" i="1" dirty="0">
                <a:solidFill>
                  <a:schemeClr val="accent3"/>
                </a:solidFill>
                <a:latin typeface="+mn-lt"/>
              </a:rPr>
            </a:br>
            <a:r>
              <a:rPr lang="en-US" i="1" dirty="0">
                <a:solidFill>
                  <a:schemeClr val="accent3"/>
                </a:solidFill>
                <a:latin typeface="+mn-lt"/>
              </a:rPr>
              <a:t>Digital Signal Processing</a:t>
            </a:r>
            <a:r>
              <a:rPr lang="en-US" dirty="0">
                <a:solidFill>
                  <a:schemeClr val="accent3"/>
                </a:solidFill>
                <a:latin typeface="+mn-lt"/>
              </a:rPr>
              <a:t>, By Steven W. Smith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20096651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69B03B-8166-0F42-B8CE-697A119A2BFC}" type="slidenum">
              <a:rPr lang="en-US" smtClean="0"/>
              <a:pPr/>
              <a:t>53</a:t>
            </a:fld>
            <a:endParaRPr 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System Capacity</a:t>
            </a:r>
          </a:p>
        </p:txBody>
      </p:sp>
    </p:spTree>
    <p:extLst>
      <p:ext uri="{BB962C8B-B14F-4D97-AF65-F5344CB8AC3E}">
        <p14:creationId xmlns:p14="http://schemas.microsoft.com/office/powerpoint/2010/main" val="2183864126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Quantization, Sampling, Capacity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/>
              <a:t>Quantization and Sampling</a:t>
            </a:r>
          </a:p>
          <a:p>
            <a:pPr lvl="1"/>
            <a:r>
              <a:rPr lang="en-US" sz="2000" dirty="0"/>
              <a:t>Play enormous role in determining storage capacity of digital system</a:t>
            </a:r>
          </a:p>
          <a:p>
            <a:pPr lvl="1"/>
            <a:r>
              <a:rPr lang="en-US" sz="2000" dirty="0"/>
              <a:t># of quantization levels </a:t>
            </a:r>
            <a:r>
              <a:rPr lang="en-US" sz="2000" dirty="0">
                <a:sym typeface="Wingdings" pitchFamily="2" charset="2"/>
              </a:rPr>
              <a:t></a:t>
            </a:r>
            <a:r>
              <a:rPr lang="en-US" sz="2000" dirty="0"/>
              <a:t> # of bits per sample</a:t>
            </a:r>
          </a:p>
          <a:p>
            <a:pPr lvl="2"/>
            <a:r>
              <a:rPr lang="en-US" sz="1600" dirty="0"/>
              <a:t>Increasing resolution of ADC, reduces quantization noise…</a:t>
            </a:r>
          </a:p>
          <a:p>
            <a:pPr lvl="2"/>
            <a:r>
              <a:rPr lang="en-US" sz="1600" dirty="0"/>
              <a:t>But also increases amount of data we must store for each sample</a:t>
            </a:r>
          </a:p>
          <a:p>
            <a:pPr lvl="1"/>
            <a:r>
              <a:rPr lang="en-US" sz="2000" dirty="0"/>
              <a:t>Sampling rate = how often we collect # of bits per sample</a:t>
            </a:r>
          </a:p>
          <a:p>
            <a:pPr lvl="2"/>
            <a:r>
              <a:rPr lang="en-US" sz="1600" dirty="0"/>
              <a:t>Typically sampling rate = twice frequency of signal (next week)</a:t>
            </a:r>
          </a:p>
          <a:p>
            <a:pPr lvl="2"/>
            <a:r>
              <a:rPr lang="en-US" sz="1600" dirty="0"/>
              <a:t>Increasing the rate, increases the amount of data to store!</a:t>
            </a:r>
          </a:p>
          <a:p>
            <a:pPr lvl="1"/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69B03B-8166-0F42-B8CE-697A119A2BFC}" type="slidenum">
              <a:rPr lang="en-US" smtClean="0"/>
              <a:pPr/>
              <a:t>54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99935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2"/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Recall # of bits for typical song</a:t>
            </a:r>
          </a:p>
        </p:txBody>
      </p:sp>
      <p:sp>
        <p:nvSpPr>
          <p:cNvPr id="185347" name="Rectangle 3"/>
          <p:cNvSpPr>
            <a:spLocks noGrp="1" noChangeArrowheads="1"/>
          </p:cNvSpPr>
          <p:nvPr>
            <p:ph idx="1"/>
          </p:nvPr>
        </p:nvSpPr>
        <p:spPr>
          <a:xfrm>
            <a:off x="304800" y="3429000"/>
            <a:ext cx="8686800" cy="2438400"/>
          </a:xfrm>
        </p:spPr>
        <p:txBody>
          <a:bodyPr>
            <a:normAutofit/>
          </a:bodyPr>
          <a:lstStyle/>
          <a:p>
            <a:r>
              <a:rPr lang="en-US" dirty="0"/>
              <a:t>Sampling rate &amp; resolution effect on storage</a:t>
            </a:r>
          </a:p>
          <a:p>
            <a:pPr lvl="1"/>
            <a:r>
              <a:rPr lang="en-US" dirty="0"/>
              <a:t>Compact Disks: 16bits at 44KHz</a:t>
            </a:r>
          </a:p>
          <a:p>
            <a:pPr lvl="2"/>
            <a:r>
              <a:rPr lang="en-US" dirty="0">
                <a:solidFill>
                  <a:srgbClr val="FF6600"/>
                </a:solidFill>
              </a:rPr>
              <a:t>How many bits is a typical 3-minute song? (</a:t>
            </a:r>
            <a:r>
              <a:rPr lang="en-US" dirty="0" err="1">
                <a:solidFill>
                  <a:srgbClr val="FF6600"/>
                </a:solidFill>
              </a:rPr>
              <a:t>preclass</a:t>
            </a:r>
            <a:r>
              <a:rPr lang="en-US" dirty="0">
                <a:solidFill>
                  <a:srgbClr val="FF6600"/>
                </a:solidFill>
              </a:rPr>
              <a:t> 4)</a:t>
            </a:r>
          </a:p>
          <a:p>
            <a:pPr lvl="1"/>
            <a:endParaRPr lang="en-US" dirty="0"/>
          </a:p>
        </p:txBody>
      </p:sp>
      <p:sp>
        <p:nvSpPr>
          <p:cNvPr id="44035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433508-2012-564A-AD3E-844C45842A6C}" type="slidenum">
              <a:rPr lang="en-US" smtClean="0"/>
              <a:pPr/>
              <a:t>55</a:t>
            </a:fld>
            <a:endParaRPr lang="en-US"/>
          </a:p>
        </p:txBody>
      </p:sp>
      <p:pic>
        <p:nvPicPr>
          <p:cNvPr id="44039" name="Picture 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24000" y="1433899"/>
            <a:ext cx="2463800" cy="1847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4040" name="Rectangle 8"/>
          <p:cNvSpPr>
            <a:spLocks noChangeArrowheads="1"/>
          </p:cNvSpPr>
          <p:nvPr/>
        </p:nvSpPr>
        <p:spPr bwMode="auto">
          <a:xfrm>
            <a:off x="1306625" y="1156900"/>
            <a:ext cx="2898550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en-US" sz="1200" dirty="0">
                <a:latin typeface="+mj-lt"/>
              </a:rPr>
              <a:t>http://en.wikipedia.org/wiki/File:Pcm.svg</a:t>
            </a:r>
          </a:p>
        </p:txBody>
      </p:sp>
      <p:grpSp>
        <p:nvGrpSpPr>
          <p:cNvPr id="2" name="Group 11"/>
          <p:cNvGrpSpPr>
            <a:grpSpLocks/>
          </p:cNvGrpSpPr>
          <p:nvPr/>
        </p:nvGrpSpPr>
        <p:grpSpPr bwMode="auto">
          <a:xfrm>
            <a:off x="5124606" y="1433899"/>
            <a:ext cx="3562194" cy="2098917"/>
            <a:chOff x="-437994" y="4114800"/>
            <a:chExt cx="3562194" cy="2098917"/>
          </a:xfrm>
        </p:grpSpPr>
        <p:pic>
          <p:nvPicPr>
            <p:cNvPr id="44042" name="Picture 7"/>
            <p:cNvPicPr>
              <a:picLocks noChangeAspect="1" noChangeArrowheads="1"/>
            </p:cNvPicPr>
            <p:nvPr/>
          </p:nvPicPr>
          <p:blipFill>
            <a:blip r:embed="rId4">
              <a:clrChange>
                <a:clrFrom>
                  <a:srgbClr val="000000"/>
                </a:clrFrom>
                <a:clrTo>
                  <a:srgbClr val="000000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533400" y="4114800"/>
              <a:ext cx="1752600" cy="17224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44043" name="Rectangle 8"/>
            <p:cNvSpPr>
              <a:spLocks noChangeArrowheads="1"/>
            </p:cNvSpPr>
            <p:nvPr/>
          </p:nvSpPr>
          <p:spPr bwMode="auto">
            <a:xfrm>
              <a:off x="-437994" y="5936718"/>
              <a:ext cx="3562194" cy="2769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eaLnBrk="0" hangingPunct="0"/>
              <a:r>
                <a:rPr lang="en-US" sz="1200" dirty="0">
                  <a:latin typeface="+mj-lt"/>
                </a:rPr>
                <a:t>http://en.wikipedia.org/wiki/File:Compact_disc.svg</a:t>
              </a:r>
            </a:p>
          </p:txBody>
        </p:sp>
      </p:grpSp>
      <p:sp>
        <p:nvSpPr>
          <p:cNvPr id="6" name="Rectangle 5"/>
          <p:cNvSpPr/>
          <p:nvPr/>
        </p:nvSpPr>
        <p:spPr>
          <a:xfrm>
            <a:off x="47289" y="1896070"/>
            <a:ext cx="1031051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800" dirty="0">
                <a:latin typeface="+mj-lt"/>
              </a:rPr>
              <a:t>Discrete</a:t>
            </a:r>
          </a:p>
          <a:p>
            <a:pPr algn="ctr"/>
            <a:r>
              <a:rPr lang="en-US" sz="1800" dirty="0">
                <a:latin typeface="+mj-lt"/>
              </a:rPr>
              <a:t>Voltage</a:t>
            </a:r>
          </a:p>
          <a:p>
            <a:pPr algn="ctr"/>
            <a:r>
              <a:rPr lang="en-US" sz="1800" dirty="0">
                <a:latin typeface="+mj-lt"/>
              </a:rPr>
              <a:t>Levels</a:t>
            </a:r>
          </a:p>
        </p:txBody>
      </p:sp>
      <p:sp>
        <p:nvSpPr>
          <p:cNvPr id="7" name="Left Brace 6"/>
          <p:cNvSpPr/>
          <p:nvPr/>
        </p:nvSpPr>
        <p:spPr>
          <a:xfrm>
            <a:off x="1125629" y="1466927"/>
            <a:ext cx="304800" cy="1767750"/>
          </a:xfrm>
          <a:prstGeom prst="leftBrac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26665" y="5060311"/>
                <a:ext cx="2142190" cy="71468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sz="18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800" b="0" i="1" smtClean="0">
                              <a:latin typeface="Cambria Math"/>
                            </a:rPr>
                            <m:t>44,000 </m:t>
                          </m:r>
                          <m:f>
                            <m:fPr>
                              <m:ctrlPr>
                                <a:rPr lang="en-US" sz="18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1800" b="0" i="1" smtClean="0">
                                  <a:latin typeface="Cambria Math"/>
                                </a:rPr>
                                <m:t>𝑠𝑎𝑚𝑝𝑙𝑒𝑠</m:t>
                              </m:r>
                            </m:num>
                            <m:den>
                              <m:r>
                                <a:rPr lang="en-US" sz="1800" b="0" i="1" smtClean="0">
                                  <a:latin typeface="Cambria Math"/>
                                </a:rPr>
                                <m:t>1 </m:t>
                              </m:r>
                              <m:r>
                                <a:rPr lang="en-US" sz="1800" b="0" i="1" smtClean="0">
                                  <a:latin typeface="Cambria Math"/>
                                </a:rPr>
                                <m:t>𝑠𝑒𝑐</m:t>
                              </m:r>
                            </m:den>
                          </m:f>
                        </m:e>
                      </m:d>
                    </m:oMath>
                  </m:oMathPara>
                </a14:m>
                <a:endParaRPr lang="en-US" sz="1800" dirty="0"/>
              </a:p>
            </p:txBody>
          </p:sp>
        </mc:Choice>
        <mc:Fallback xmlns="" xmlns:mv="urn:schemas-microsoft-com:mac:vml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665" y="5060311"/>
                <a:ext cx="2142190" cy="714683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ctangle 9"/>
              <p:cNvSpPr/>
              <p:nvPr/>
            </p:nvSpPr>
            <p:spPr>
              <a:xfrm>
                <a:off x="1931665" y="5060311"/>
                <a:ext cx="1602298" cy="71468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sz="18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800" i="1">
                              <a:latin typeface="Cambria Math"/>
                            </a:rPr>
                            <m:t>16 </m:t>
                          </m:r>
                          <m:f>
                            <m:fPr>
                              <m:ctrlPr>
                                <a:rPr lang="en-US" sz="18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1800" i="1">
                                  <a:latin typeface="Cambria Math"/>
                                </a:rPr>
                                <m:t>𝑏𝑖𝑡𝑠</m:t>
                              </m:r>
                            </m:num>
                            <m:den>
                              <m:r>
                                <a:rPr lang="en-US" sz="1800" i="1">
                                  <a:latin typeface="Cambria Math"/>
                                </a:rPr>
                                <m:t>𝑠𝑎𝑚𝑝𝑙𝑒</m:t>
                              </m:r>
                            </m:den>
                          </m:f>
                        </m:e>
                      </m:d>
                    </m:oMath>
                  </m:oMathPara>
                </a14:m>
                <a:endParaRPr lang="en-US" sz="1800" dirty="0"/>
              </a:p>
            </p:txBody>
          </p:sp>
        </mc:Choice>
        <mc:Fallback xmlns="" xmlns:mv="urn:schemas-microsoft-com:mac:vml">
          <p:sp>
            <p:nvSpPr>
              <p:cNvPr id="10" name="Rectangle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31665" y="5060311"/>
                <a:ext cx="1602298" cy="714683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ectangle 10"/>
              <p:cNvSpPr/>
              <p:nvPr/>
            </p:nvSpPr>
            <p:spPr>
              <a:xfrm>
                <a:off x="3312143" y="5116647"/>
                <a:ext cx="1401025" cy="58214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sz="18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800" i="1">
                              <a:latin typeface="Cambria Math"/>
                            </a:rPr>
                            <m:t>60 </m:t>
                          </m:r>
                          <m:f>
                            <m:fPr>
                              <m:ctrlPr>
                                <a:rPr lang="en-US" sz="18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1800" i="1">
                                  <a:latin typeface="Cambria Math"/>
                                </a:rPr>
                                <m:t>𝑠𝑒𝑐</m:t>
                              </m:r>
                            </m:num>
                            <m:den>
                              <m:r>
                                <a:rPr lang="en-US" sz="1800" i="1">
                                  <a:latin typeface="Cambria Math"/>
                                </a:rPr>
                                <m:t>1 </m:t>
                              </m:r>
                              <m:r>
                                <a:rPr lang="en-US" sz="1800" i="1">
                                  <a:latin typeface="Cambria Math"/>
                                </a:rPr>
                                <m:t>𝑚𝑖𝑛</m:t>
                              </m:r>
                            </m:den>
                          </m:f>
                        </m:e>
                      </m:d>
                    </m:oMath>
                  </m:oMathPara>
                </a14:m>
                <a:endParaRPr lang="en-US" sz="1800" dirty="0"/>
              </a:p>
            </p:txBody>
          </p:sp>
        </mc:Choice>
        <mc:Fallback xmlns="" xmlns:mv="urn:schemas-microsoft-com:mac:vml">
          <p:sp>
            <p:nvSpPr>
              <p:cNvPr id="11" name="Rectangle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12143" y="5116647"/>
                <a:ext cx="1401025" cy="582147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4" name="Straight Connector 13"/>
          <p:cNvCxnSpPr/>
          <p:nvPr/>
        </p:nvCxnSpPr>
        <p:spPr>
          <a:xfrm flipV="1">
            <a:off x="1173960" y="5060311"/>
            <a:ext cx="757705" cy="347409"/>
          </a:xfrm>
          <a:prstGeom prst="line">
            <a:avLst/>
          </a:prstGeom>
          <a:ln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V="1">
            <a:off x="2526729" y="5393994"/>
            <a:ext cx="757705" cy="347409"/>
          </a:xfrm>
          <a:prstGeom prst="line">
            <a:avLst/>
          </a:prstGeom>
          <a:ln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 flipV="1">
            <a:off x="1173959" y="5406151"/>
            <a:ext cx="757705" cy="347409"/>
          </a:xfrm>
          <a:prstGeom prst="line">
            <a:avLst/>
          </a:prstGeom>
          <a:ln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 flipV="1">
            <a:off x="4111957" y="5469016"/>
            <a:ext cx="378852" cy="197364"/>
          </a:xfrm>
          <a:prstGeom prst="line">
            <a:avLst/>
          </a:prstGeom>
          <a:ln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 flipV="1">
            <a:off x="3950831" y="5135333"/>
            <a:ext cx="378852" cy="197364"/>
          </a:xfrm>
          <a:prstGeom prst="line">
            <a:avLst/>
          </a:prstGeom>
          <a:ln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3" name="Rectangle 32"/>
              <p:cNvSpPr/>
              <p:nvPr/>
            </p:nvSpPr>
            <p:spPr>
              <a:xfrm>
                <a:off x="7660059" y="5084227"/>
                <a:ext cx="1511119" cy="65947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800" b="0" i="1" smtClean="0">
                          <a:latin typeface="Cambria Math"/>
                        </a:rPr>
                        <m:t>=15.1</m:t>
                      </m:r>
                      <m:r>
                        <a:rPr lang="en-US" sz="1800" i="1">
                          <a:latin typeface="Cambria Math"/>
                        </a:rPr>
                        <m:t> </m:t>
                      </m:r>
                      <m:f>
                        <m:fPr>
                          <m:ctrlPr>
                            <a:rPr lang="en-US" sz="18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800" b="0" i="1" smtClean="0">
                              <a:latin typeface="Cambria Math"/>
                            </a:rPr>
                            <m:t>𝑀𝐵</m:t>
                          </m:r>
                        </m:num>
                        <m:den>
                          <m:r>
                            <a:rPr lang="en-US" sz="1800" i="1">
                              <a:latin typeface="Cambria Math"/>
                            </a:rPr>
                            <m:t>𝑠𝑜𝑛𝑔</m:t>
                          </m:r>
                        </m:den>
                      </m:f>
                    </m:oMath>
                  </m:oMathPara>
                </a14:m>
                <a:endParaRPr lang="en-US" sz="1800" dirty="0"/>
              </a:p>
            </p:txBody>
          </p:sp>
        </mc:Choice>
        <mc:Fallback xmlns="" xmlns:mv="urn:schemas-microsoft-com:mac:vml">
          <p:sp>
            <p:nvSpPr>
              <p:cNvPr id="33" name="Rectangle 3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60059" y="5084227"/>
                <a:ext cx="1511119" cy="659476"/>
              </a:xfrm>
              <a:prstGeom prst="rect">
                <a:avLst/>
              </a:prstGeom>
              <a:blipFill rotWithShape="1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Rectangle 20">
                <a:extLst>
                  <a:ext uri="{FF2B5EF4-FFF2-40B4-BE49-F238E27FC236}">
                    <a16:creationId xmlns:a16="http://schemas.microsoft.com/office/drawing/2014/main" id="{67AAD778-7557-A34D-9AF6-6D783C63FC73}"/>
                  </a:ext>
                </a:extLst>
              </p:cNvPr>
              <p:cNvSpPr/>
              <p:nvPr/>
            </p:nvSpPr>
            <p:spPr>
              <a:xfrm>
                <a:off x="4607818" y="5060311"/>
                <a:ext cx="1234119" cy="71468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sz="18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800" i="1">
                              <a:latin typeface="Cambria Math"/>
                            </a:rPr>
                            <m:t>3 </m:t>
                          </m:r>
                          <m:f>
                            <m:fPr>
                              <m:ctrlPr>
                                <a:rPr lang="en-US" sz="18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1800" i="1">
                                  <a:latin typeface="Cambria Math"/>
                                </a:rPr>
                                <m:t>𝑚𝑖𝑛</m:t>
                              </m:r>
                            </m:num>
                            <m:den>
                              <m:r>
                                <a:rPr lang="en-US" sz="1800" i="1">
                                  <a:latin typeface="Cambria Math"/>
                                </a:rPr>
                                <m:t>𝑠𝑜𝑛𝑔</m:t>
                              </m:r>
                            </m:den>
                          </m:f>
                        </m:e>
                      </m:d>
                    </m:oMath>
                  </m:oMathPara>
                </a14:m>
                <a:endParaRPr lang="en-US" sz="1800" dirty="0"/>
              </a:p>
            </p:txBody>
          </p:sp>
        </mc:Choice>
        <mc:Fallback xmlns="">
          <p:sp>
            <p:nvSpPr>
              <p:cNvPr id="21" name="Rectangle 20">
                <a:extLst>
                  <a:ext uri="{FF2B5EF4-FFF2-40B4-BE49-F238E27FC236}">
                    <a16:creationId xmlns:a16="http://schemas.microsoft.com/office/drawing/2014/main" id="{67AAD778-7557-A34D-9AF6-6D783C63FC7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07818" y="5060311"/>
                <a:ext cx="1234119" cy="714683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8E50C2ED-085A-0748-B1D0-51BBB0796940}"/>
              </a:ext>
            </a:extLst>
          </p:cNvPr>
          <p:cNvCxnSpPr/>
          <p:nvPr/>
        </p:nvCxnSpPr>
        <p:spPr>
          <a:xfrm flipV="1">
            <a:off x="5198350" y="5143309"/>
            <a:ext cx="378852" cy="197364"/>
          </a:xfrm>
          <a:prstGeom prst="line">
            <a:avLst/>
          </a:prstGeom>
          <a:ln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623970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3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53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3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853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3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853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0" grpId="0" animBg="1"/>
      <p:bldP spid="11" grpId="0" animBg="1"/>
      <p:bldP spid="33" grpId="0" animBg="1"/>
      <p:bldP spid="21" grpId="0" animBg="1"/>
    </p:bld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0D8A94-6B4E-5744-A983-F966FD0546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Problem Decomposition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2EB01F2-5A17-884B-A04C-B793B8C2F3B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Powerful Engineering technique</a:t>
            </a:r>
          </a:p>
          <a:p>
            <a:pPr lvl="1"/>
            <a:r>
              <a:rPr lang="en-US" dirty="0"/>
              <a:t>Formulate a parameterized solution strategy</a:t>
            </a:r>
          </a:p>
          <a:p>
            <a:pPr lvl="1"/>
            <a:r>
              <a:rPr lang="en-US" dirty="0"/>
              <a:t>Then identify the right parameters</a:t>
            </a:r>
          </a:p>
          <a:p>
            <a:r>
              <a:rPr lang="en-US" dirty="0"/>
              <a:t>Divides the problem </a:t>
            </a:r>
          </a:p>
          <a:p>
            <a:r>
              <a:rPr lang="en-US" dirty="0"/>
              <a:t>Here</a:t>
            </a:r>
          </a:p>
          <a:p>
            <a:pPr lvl="1"/>
            <a:r>
              <a:rPr lang="en-US" dirty="0"/>
              <a:t>Strategy of sampling and quantization</a:t>
            </a:r>
          </a:p>
          <a:p>
            <a:pPr lvl="1"/>
            <a:r>
              <a:rPr lang="en-US" dirty="0"/>
              <a:t>Then identify the right sampling rate, quantization level</a:t>
            </a:r>
          </a:p>
          <a:p>
            <a:r>
              <a:rPr lang="en-US" dirty="0"/>
              <a:t>Once have strategy, reduces to a well-defined optimization problem</a:t>
            </a:r>
          </a:p>
          <a:p>
            <a:r>
              <a:rPr lang="en-US" dirty="0"/>
              <a:t>Parameterization admits to tuning for tradeoffs</a:t>
            </a:r>
          </a:p>
          <a:p>
            <a:pPr lvl="1"/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6609B2F-3FFD-2545-901A-0A903660D6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CC88C17-164F-FD4C-ACDC-3898A6AE9F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69B03B-8166-0F42-B8CE-697A119A2BFC}" type="slidenum">
              <a:rPr lang="en-US" smtClean="0"/>
              <a:pPr/>
              <a:t>56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4138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This week in Lab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Look at waveforms of Sound</a:t>
            </a:r>
          </a:p>
          <a:p>
            <a:r>
              <a:rPr lang="en-US" sz="2400" dirty="0"/>
              <a:t>Sample and Quantize sounds waveforms</a:t>
            </a:r>
          </a:p>
          <a:p>
            <a:endParaRPr lang="en-US" sz="2000" dirty="0"/>
          </a:p>
          <a:p>
            <a:endParaRPr lang="en-US" dirty="0"/>
          </a:p>
          <a:p>
            <a:r>
              <a:rPr lang="en-US" sz="2400" dirty="0">
                <a:solidFill>
                  <a:srgbClr val="FF0000"/>
                </a:solidFill>
              </a:rPr>
              <a:t>Remember:</a:t>
            </a:r>
          </a:p>
          <a:p>
            <a:pPr lvl="1"/>
            <a:r>
              <a:rPr lang="en-US" sz="2000" dirty="0">
                <a:solidFill>
                  <a:srgbClr val="FF0000"/>
                </a:solidFill>
              </a:rPr>
              <a:t>Read Lab </a:t>
            </a:r>
          </a:p>
          <a:p>
            <a:pPr lvl="1"/>
            <a:r>
              <a:rPr lang="en-US" sz="2000" dirty="0">
                <a:solidFill>
                  <a:srgbClr val="FF0000"/>
                </a:solidFill>
              </a:rPr>
              <a:t>Work </a:t>
            </a:r>
            <a:r>
              <a:rPr lang="en-US" sz="2000" dirty="0" err="1">
                <a:solidFill>
                  <a:srgbClr val="FF0000"/>
                </a:solidFill>
              </a:rPr>
              <a:t>Prelab</a:t>
            </a:r>
            <a:endParaRPr lang="en-US" sz="2000" dirty="0">
              <a:solidFill>
                <a:srgbClr val="FF0000"/>
              </a:solidFill>
            </a:endParaRPr>
          </a:p>
          <a:p>
            <a:pPr lvl="1"/>
            <a:r>
              <a:rPr lang="en-US" sz="2000" dirty="0">
                <a:solidFill>
                  <a:srgbClr val="FF0000"/>
                </a:solidFill>
              </a:rPr>
              <a:t>Bring USB Flash Drive to lab</a:t>
            </a:r>
          </a:p>
          <a:p>
            <a:pPr lvl="1"/>
            <a:r>
              <a:rPr lang="en-US" sz="2000" dirty="0">
                <a:solidFill>
                  <a:srgbClr val="FF0000"/>
                </a:solidFill>
              </a:rPr>
              <a:t>Partner assignments…out by Monday morning</a:t>
            </a:r>
          </a:p>
          <a:p>
            <a:pPr lvl="1"/>
            <a:endParaRPr lang="en-US" sz="2000" dirty="0"/>
          </a:p>
          <a:p>
            <a:endParaRPr lang="en-US" sz="2400" dirty="0"/>
          </a:p>
          <a:p>
            <a:pPr lvl="1"/>
            <a:endParaRPr lang="en-US" sz="20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69B03B-8166-0F42-B8CE-697A119A2BFC}" type="slidenum">
              <a:rPr lang="en-US" smtClean="0"/>
              <a:pPr/>
              <a:t>57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1299929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Learn More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ESE215 – basic analog circuitry, RLC circuits, simple filters</a:t>
            </a:r>
          </a:p>
          <a:p>
            <a:pPr lvl="1"/>
            <a:r>
              <a:rPr lang="en-US" dirty="0"/>
              <a:t>Including why typical circuits give smoother (not linear) connection of dots</a:t>
            </a:r>
          </a:p>
          <a:p>
            <a:r>
              <a:rPr lang="en-US" dirty="0"/>
              <a:t>ESE568 – Mixed Signal Integrated Circuits</a:t>
            </a:r>
          </a:p>
          <a:p>
            <a:pPr lvl="1"/>
            <a:r>
              <a:rPr lang="en-US" dirty="0"/>
              <a:t>Build A2D, D2A</a:t>
            </a:r>
          </a:p>
          <a:p>
            <a:pPr lvl="1"/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69B03B-8166-0F42-B8CE-697A119A2BFC}" type="slidenum">
              <a:rPr lang="en-US" smtClean="0"/>
              <a:pPr/>
              <a:t>58</a:t>
            </a:fld>
            <a:endParaRPr lang="en-US"/>
          </a:p>
        </p:txBody>
      </p:sp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Big Ideas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Approximate continuous waveform on digital media by</a:t>
            </a:r>
          </a:p>
          <a:p>
            <a:pPr lvl="1"/>
            <a:r>
              <a:rPr lang="en-US" dirty="0" err="1"/>
              <a:t>Discretize</a:t>
            </a:r>
            <a:r>
              <a:rPr lang="en-US" dirty="0"/>
              <a:t> in all dimension </a:t>
            </a:r>
          </a:p>
          <a:p>
            <a:pPr lvl="1"/>
            <a:r>
              <a:rPr lang="en-US" dirty="0"/>
              <a:t>For audio: in time and amplitude</a:t>
            </a:r>
          </a:p>
          <a:p>
            <a:pPr lvl="2"/>
            <a:r>
              <a:rPr lang="en-US" dirty="0"/>
              <a:t>Sample in time; quantize voltage</a:t>
            </a:r>
          </a:p>
          <a:p>
            <a:r>
              <a:rPr lang="en-US" dirty="0"/>
              <a:t>Allows us to store audio signal as sequence of bits</a:t>
            </a:r>
          </a:p>
          <a:p>
            <a:r>
              <a:rPr lang="en-US" dirty="0"/>
              <a:t>Reconstruct by “connecting-the-dots”</a:t>
            </a:r>
          </a:p>
          <a:p>
            <a:pPr lvl="1"/>
            <a:r>
              <a:rPr lang="en-US" dirty="0"/>
              <a:t>If our dots are frequent enough to represent the signal</a:t>
            </a:r>
          </a:p>
          <a:p>
            <a:r>
              <a:rPr lang="en-US" dirty="0"/>
              <a:t>Introduce error </a:t>
            </a:r>
            <a:r>
              <a:rPr lang="en-US" dirty="0" err="1">
                <a:sym typeface="Wingdings"/>
              </a:rPr>
              <a:t></a:t>
            </a:r>
            <a:r>
              <a:rPr lang="en-US" dirty="0">
                <a:sym typeface="Wingdings"/>
              </a:rPr>
              <a:t> noise</a:t>
            </a:r>
          </a:p>
          <a:p>
            <a:pPr lvl="1"/>
            <a:r>
              <a:rPr lang="en-US" dirty="0">
                <a:sym typeface="Wingdings"/>
              </a:rPr>
              <a:t>Reason about tolerable (or noticeable) noise</a:t>
            </a:r>
            <a:endParaRPr lang="en-US" dirty="0"/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69B03B-8166-0F42-B8CE-697A119A2BFC}" type="slidenum">
              <a:rPr lang="en-US" smtClean="0"/>
              <a:pPr/>
              <a:t>59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02555" y="2036077"/>
            <a:ext cx="2310942" cy="135548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505B70-20AF-4648-ADF6-C570F96CDA42}" type="slidenum">
              <a:rPr lang="en-US" smtClean="0"/>
              <a:pPr/>
              <a:t>6</a:t>
            </a:fld>
            <a:endParaRPr lang="en-US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Sound Waves</a:t>
            </a:r>
          </a:p>
        </p:txBody>
      </p:sp>
    </p:spTree>
    <p:extLst>
      <p:ext uri="{BB962C8B-B14F-4D97-AF65-F5344CB8AC3E}">
        <p14:creationId xmlns:p14="http://schemas.microsoft.com/office/powerpoint/2010/main" val="655874769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Admin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Reading for today, next Wednesday on syllabus</a:t>
            </a:r>
          </a:p>
          <a:p>
            <a:r>
              <a:rPr lang="en-US" dirty="0"/>
              <a:t>In Lab (</a:t>
            </a:r>
            <a:r>
              <a:rPr lang="en-US" dirty="0" err="1"/>
              <a:t>Detkin</a:t>
            </a:r>
            <a:r>
              <a:rPr lang="en-US" dirty="0"/>
              <a:t>) on Monday</a:t>
            </a:r>
          </a:p>
          <a:p>
            <a:pPr lvl="1"/>
            <a:r>
              <a:rPr lang="en-US" dirty="0"/>
              <a:t>Lab posted</a:t>
            </a:r>
          </a:p>
          <a:p>
            <a:pPr lvl="1"/>
            <a:r>
              <a:rPr lang="en-US" dirty="0"/>
              <a:t>Read lab, work prelab</a:t>
            </a:r>
          </a:p>
          <a:p>
            <a:pPr lvl="1"/>
            <a:r>
              <a:rPr lang="en-US" dirty="0"/>
              <a:t>Bring USB flash drive</a:t>
            </a:r>
          </a:p>
          <a:p>
            <a:r>
              <a:rPr lang="en-US" dirty="0"/>
              <a:t>Remember feedback </a:t>
            </a:r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69B03B-8166-0F42-B8CE-697A119A2BFC}" type="slidenum">
              <a:rPr lang="en-US" smtClean="0"/>
              <a:pPr/>
              <a:t>60</a:t>
            </a:fld>
            <a:endParaRPr lang="en-US"/>
          </a:p>
        </p:txBody>
      </p:sp>
    </p:spTree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References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/>
              <a:t>S. Smith, “The Scientists and Engineer’s Guide to Digital Signal Processing,” 1997.</a:t>
            </a:r>
          </a:p>
          <a:p>
            <a:r>
              <a:rPr lang="en-US" sz="2400" dirty="0"/>
              <a:t>Wikipedia, </a:t>
            </a:r>
            <a:r>
              <a:rPr lang="en-US" sz="2400" dirty="0">
                <a:hlinkClick r:id="rId2"/>
              </a:rPr>
              <a:t>http://en.wikipedia.org/wiki/Analog-to-digital_converter</a:t>
            </a:r>
            <a:endParaRPr lang="en-US" sz="2400" dirty="0"/>
          </a:p>
          <a:p>
            <a:r>
              <a:rPr lang="en-US" sz="2400" dirty="0"/>
              <a:t>Wikipedia: </a:t>
            </a:r>
            <a:r>
              <a:rPr lang="en-US" sz="2400" dirty="0">
                <a:hlinkClick r:id="rId3"/>
              </a:rPr>
              <a:t>http://en.wikipedia.org/wiki/Pulse-code_modulation</a:t>
            </a:r>
            <a:endParaRPr lang="en-US" sz="2400" dirty="0"/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69B03B-8166-0F42-B8CE-697A119A2BFC}" type="slidenum">
              <a:rPr lang="en-US" smtClean="0"/>
              <a:pPr/>
              <a:t>61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554680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8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Introduction to Sound</a:t>
            </a:r>
          </a:p>
        </p:txBody>
      </p:sp>
      <p:sp>
        <p:nvSpPr>
          <p:cNvPr id="17408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Sound is a pressure wave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F8698C-4ED4-D14B-8C02-8C7E1D235D9E}" type="slidenum">
              <a:rPr lang="en-US" smtClean="0"/>
              <a:pPr/>
              <a:t>7</a:t>
            </a:fld>
            <a:endParaRPr lang="en-US"/>
          </a:p>
        </p:txBody>
      </p:sp>
      <p:pic>
        <p:nvPicPr>
          <p:cNvPr id="174084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38200" y="2895600"/>
            <a:ext cx="3657600" cy="251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74085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953000" y="2909888"/>
            <a:ext cx="3581400" cy="2462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74086" name="Text Box 6"/>
          <p:cNvSpPr txBox="1">
            <a:spLocks noChangeArrowheads="1"/>
          </p:cNvSpPr>
          <p:nvPr/>
        </p:nvSpPr>
        <p:spPr bwMode="auto">
          <a:xfrm>
            <a:off x="1752600" y="5867400"/>
            <a:ext cx="5969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dirty="0"/>
              <a:t>http://www.archive.org/details/SoundWavesAn</a:t>
            </a:r>
          </a:p>
        </p:txBody>
      </p:sp>
    </p:spTree>
    <p:extLst>
      <p:ext uri="{BB962C8B-B14F-4D97-AF65-F5344CB8AC3E}">
        <p14:creationId xmlns:p14="http://schemas.microsoft.com/office/powerpoint/2010/main" val="264229246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5" name="Content Placeholder 9" descr="loudspkr.gif"/>
          <p:cNvPicPr>
            <a:picLocks noGrp="1" noChangeAspect="1"/>
          </p:cNvPicPr>
          <p:nvPr>
            <p:ph idx="1"/>
          </p:nvPr>
        </p:nvPicPr>
        <p:blipFill>
          <a:blip r:embed="rId4"/>
          <a:srcRect l="-20833" r="-20833"/>
          <a:stretch>
            <a:fillRect/>
          </a:stretch>
        </p:blipFill>
        <p:spPr>
          <a:xfrm>
            <a:off x="0" y="2743200"/>
            <a:ext cx="5037138" cy="2667000"/>
          </a:xfr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38917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EFB1E94B-44E9-3A4E-9F00-8A2C59C4C9B8}" type="slidenum">
              <a:rPr lang="en-US" smtClean="0">
                <a:latin typeface="Times New Roman" pitchFamily="1" charset="0"/>
                <a:ea typeface="ＭＳ Ｐゴシック" pitchFamily="1" charset="-128"/>
                <a:cs typeface="ＭＳ Ｐゴシック" pitchFamily="1" charset="-128"/>
              </a:rPr>
              <a:pPr/>
              <a:t>8</a:t>
            </a:fld>
            <a:endParaRPr lang="en-US">
              <a:latin typeface="Times New Roman" pitchFamily="1" charset="0"/>
              <a:ea typeface="ＭＳ Ｐゴシック" pitchFamily="1" charset="-128"/>
              <a:cs typeface="ＭＳ Ｐゴシック" pitchFamily="1" charset="-128"/>
            </a:endParaRPr>
          </a:p>
        </p:txBody>
      </p:sp>
      <p:pic>
        <p:nvPicPr>
          <p:cNvPr id="38918" name="Picture 8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029200" y="2590800"/>
            <a:ext cx="3810000" cy="241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TextBox 10"/>
          <p:cNvSpPr txBox="1"/>
          <p:nvPr/>
        </p:nvSpPr>
        <p:spPr>
          <a:xfrm>
            <a:off x="-4763" y="6096000"/>
            <a:ext cx="9148763" cy="461963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en-US" dirty="0">
                <a:latin typeface="+mn-lt"/>
                <a:ea typeface="+mn-ea"/>
                <a:cs typeface="+mn-cs"/>
              </a:rPr>
              <a:t>Source: http://www.mediacollege.com/audio/01/sound-waves.html</a:t>
            </a:r>
          </a:p>
        </p:txBody>
      </p:sp>
      <p:pic>
        <p:nvPicPr>
          <p:cNvPr id="8" name="tone1k-22-8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rcRect/>
          <a:stretch>
            <a:fillRect/>
          </a:stretch>
        </p:blipFill>
        <p:spPr bwMode="auto">
          <a:xfrm>
            <a:off x="6629400" y="5257800"/>
            <a:ext cx="6858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Box 8"/>
          <p:cNvSpPr txBox="1"/>
          <p:nvPr/>
        </p:nvSpPr>
        <p:spPr>
          <a:xfrm>
            <a:off x="304800" y="1392381"/>
            <a:ext cx="4504759" cy="83099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dirty="0">
                <a:latin typeface="+mn-lt"/>
                <a:ea typeface="ＭＳ Ｐゴシック" charset="-128"/>
                <a:cs typeface="ＭＳ Ｐゴシック" charset="-128"/>
              </a:rPr>
              <a:t>Cycle = 1 iteration of sine wave</a:t>
            </a:r>
          </a:p>
          <a:p>
            <a:pPr>
              <a:defRPr/>
            </a:pPr>
            <a:r>
              <a:rPr lang="en-US" dirty="0">
                <a:latin typeface="+mn-lt"/>
                <a:ea typeface="ＭＳ Ｐゴシック" charset="-128"/>
                <a:cs typeface="ＭＳ Ｐゴシック" charset="-128"/>
              </a:rPr>
              <a:t>Hertz (Hz) = 1 cycle per second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5383212" y="1651696"/>
            <a:ext cx="3101975" cy="461963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dirty="0">
                <a:latin typeface="+mn-lt"/>
                <a:ea typeface="ＭＳ Ｐゴシック" charset="-128"/>
                <a:cs typeface="ＭＳ Ｐゴシック" charset="-128"/>
              </a:rPr>
              <a:t>1kHz = 1000 cycles/s</a:t>
            </a:r>
          </a:p>
        </p:txBody>
      </p:sp>
      <p:sp>
        <p:nvSpPr>
          <p:cNvPr id="1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Week 1: Introduction to Sound Waves</a:t>
            </a:r>
          </a:p>
        </p:txBody>
      </p:sp>
    </p:spTree>
    <p:extLst>
      <p:ext uri="{BB962C8B-B14F-4D97-AF65-F5344CB8AC3E}">
        <p14:creationId xmlns:p14="http://schemas.microsoft.com/office/powerpoint/2010/main" val="41087121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000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Preclass</a:t>
            </a:r>
            <a:r>
              <a:rPr lang="en-US" dirty="0"/>
              <a:t> 1 and 2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rgbClr val="FF6600"/>
                </a:solidFill>
              </a:rPr>
              <a:t>Frequency of sine wave?</a:t>
            </a:r>
          </a:p>
          <a:p>
            <a:endParaRPr lang="en-US" dirty="0">
              <a:solidFill>
                <a:srgbClr val="FF6600"/>
              </a:solidFill>
            </a:endParaRPr>
          </a:p>
          <a:p>
            <a:endParaRPr lang="en-US" dirty="0">
              <a:solidFill>
                <a:srgbClr val="FF6600"/>
              </a:solidFill>
            </a:endParaRPr>
          </a:p>
          <a:p>
            <a:endParaRPr lang="en-US" dirty="0">
              <a:solidFill>
                <a:srgbClr val="FF6600"/>
              </a:solidFill>
            </a:endParaRPr>
          </a:p>
          <a:p>
            <a:endParaRPr lang="en-US" dirty="0">
              <a:solidFill>
                <a:srgbClr val="FF6600"/>
              </a:solidFill>
            </a:endParaRPr>
          </a:p>
          <a:p>
            <a:endParaRPr lang="en-US" dirty="0">
              <a:solidFill>
                <a:srgbClr val="FF6600"/>
              </a:solidFill>
            </a:endParaRPr>
          </a:p>
          <a:p>
            <a:endParaRPr lang="en-US" dirty="0">
              <a:solidFill>
                <a:srgbClr val="FF6600"/>
              </a:solidFill>
            </a:endParaRPr>
          </a:p>
          <a:p>
            <a:r>
              <a:rPr lang="en-US" dirty="0">
                <a:solidFill>
                  <a:srgbClr val="FF6600"/>
                </a:solidFill>
              </a:rPr>
              <a:t>Relationship between period and frequency?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69B03B-8166-0F42-B8CE-697A119A2BFC}" type="slidenum">
              <a:rPr lang="en-US" smtClean="0"/>
              <a:pPr/>
              <a:t>9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91456" y="2326269"/>
            <a:ext cx="4715923" cy="2730972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346371DA-D49E-9E44-BE1D-AC9D0744AA76}"/>
              </a:ext>
            </a:extLst>
          </p:cNvPr>
          <p:cNvSpPr txBox="1"/>
          <p:nvPr/>
        </p:nvSpPr>
        <p:spPr>
          <a:xfrm>
            <a:off x="7734300" y="3515816"/>
            <a:ext cx="59503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>
                <a:latin typeface="+mn-lt"/>
              </a:rPr>
              <a:t>ms</a:t>
            </a:r>
            <a:endParaRPr lang="en-US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038894181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SE 578–">
  <a:themeElements>
    <a:clrScheme name="Grayscale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Trek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>
    <a:spDef>
      <a:spPr/>
      <a:bodyPr wrap="none">
        <a:spAutoFit/>
      </a:bodyPr>
      <a:lstStyle>
        <a:defPPr>
          <a:defRPr sz="2000" dirty="0">
            <a:latin typeface="+mj-lt"/>
          </a:defRPr>
        </a:defPPr>
      </a:lstStyle>
    </a:spDef>
    <a:lnDef>
      <a:spPr>
        <a:ln>
          <a:headEnd type="none" w="med" len="med"/>
          <a:tailEnd type="none" w="med" len="med"/>
        </a:ln>
      </a:spPr>
      <a:bodyPr/>
      <a:lstStyle/>
      <a:style>
        <a:lnRef idx="1">
          <a:schemeClr val="dk1"/>
        </a:lnRef>
        <a:fillRef idx="0">
          <a:schemeClr val="dk1"/>
        </a:fillRef>
        <a:effectRef idx="0">
          <a:schemeClr val="dk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Lecture_Template</Template>
  <TotalTime>24096</TotalTime>
  <Words>3524</Words>
  <Application>Microsoft Macintosh PowerPoint</Application>
  <PresentationFormat>On-screen Show (4:3)</PresentationFormat>
  <Paragraphs>905</Paragraphs>
  <Slides>61</Slides>
  <Notes>7</Notes>
  <HiddenSlides>2</HiddenSlides>
  <MMClips>1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61</vt:i4>
      </vt:variant>
    </vt:vector>
  </HeadingPairs>
  <TitlesOfParts>
    <vt:vector size="67" baseType="lpstr">
      <vt:lpstr>Arial</vt:lpstr>
      <vt:lpstr>Cambria Math</vt:lpstr>
      <vt:lpstr>Courier New</vt:lpstr>
      <vt:lpstr>Times New Roman</vt:lpstr>
      <vt:lpstr>Wingdings 2</vt:lpstr>
      <vt:lpstr>ESE 578–</vt:lpstr>
      <vt:lpstr>PowerPoint Presentation</vt:lpstr>
      <vt:lpstr>Lecture Topics</vt:lpstr>
      <vt:lpstr>Course Map</vt:lpstr>
      <vt:lpstr>Course Map – Week 2</vt:lpstr>
      <vt:lpstr>What we’ll Do in Lab</vt:lpstr>
      <vt:lpstr>Sound Waves</vt:lpstr>
      <vt:lpstr>Introduction to Sound</vt:lpstr>
      <vt:lpstr>Week 1: Introduction to Sound Waves</vt:lpstr>
      <vt:lpstr>Preclass 1 and 2</vt:lpstr>
      <vt:lpstr>Week 1: Pressure to Voltage</vt:lpstr>
      <vt:lpstr>Signals</vt:lpstr>
      <vt:lpstr>We need to quantify some things</vt:lpstr>
      <vt:lpstr>We need to quantify some things</vt:lpstr>
      <vt:lpstr>Big Question</vt:lpstr>
      <vt:lpstr>Connect the Dots</vt:lpstr>
      <vt:lpstr>Definitions</vt:lpstr>
      <vt:lpstr>Definitions</vt:lpstr>
      <vt:lpstr>Sampling &amp; Quantization</vt:lpstr>
      <vt:lpstr>ADC – Sampling &amp; Quantization</vt:lpstr>
      <vt:lpstr>ADC – Broken into two parts</vt:lpstr>
      <vt:lpstr>ADC – Broken into two parts</vt:lpstr>
      <vt:lpstr>ADC – Sampling</vt:lpstr>
      <vt:lpstr>ADC – Quantization</vt:lpstr>
      <vt:lpstr>ADC – Sampling &amp; Quantization</vt:lpstr>
      <vt:lpstr>ADC – Digital Conversion / Encoding</vt:lpstr>
      <vt:lpstr>ADC – Digital Conversion / Encoding</vt:lpstr>
      <vt:lpstr>ADC – Storing the Data</vt:lpstr>
      <vt:lpstr>ADC – An approximation at Best</vt:lpstr>
      <vt:lpstr>ADC – Broken into two parts</vt:lpstr>
      <vt:lpstr>ADC – An approximation at Best</vt:lpstr>
      <vt:lpstr>ADC – An approximation at Best</vt:lpstr>
      <vt:lpstr>DAC - Filtering</vt:lpstr>
      <vt:lpstr>ADC / DAC – The full picture</vt:lpstr>
      <vt:lpstr>ADC / DAC – The full picture</vt:lpstr>
      <vt:lpstr>PCM</vt:lpstr>
      <vt:lpstr>Interlude: 2D Images</vt:lpstr>
      <vt:lpstr>Same phenomena in Images</vt:lpstr>
      <vt:lpstr>Apple Retina Display</vt:lpstr>
      <vt:lpstr>Apple Retina Display</vt:lpstr>
      <vt:lpstr>Effects of Sampling and Quantization</vt:lpstr>
      <vt:lpstr>Noise -- ``Formal” Definition</vt:lpstr>
      <vt:lpstr>Quantization Error</vt:lpstr>
      <vt:lpstr>Quantization Error</vt:lpstr>
      <vt:lpstr>Quantization Error / Noise</vt:lpstr>
      <vt:lpstr>Quantization Error / LSB</vt:lpstr>
      <vt:lpstr>Least Significant Bit</vt:lpstr>
      <vt:lpstr>Quantization Error / Design</vt:lpstr>
      <vt:lpstr>Engineering</vt:lpstr>
      <vt:lpstr>Limits of Sampling</vt:lpstr>
      <vt:lpstr>Sampling</vt:lpstr>
      <vt:lpstr>Sampling Rates: How much is necessary?</vt:lpstr>
      <vt:lpstr>Sampling Rates: How much is necessary?</vt:lpstr>
      <vt:lpstr>System Capacity</vt:lpstr>
      <vt:lpstr>Quantization, Sampling, Capacity</vt:lpstr>
      <vt:lpstr>Recall # of bits for typical song</vt:lpstr>
      <vt:lpstr>Problem Decomposition</vt:lpstr>
      <vt:lpstr>This week in Lab</vt:lpstr>
      <vt:lpstr>Learn More</vt:lpstr>
      <vt:lpstr>Big Ideas</vt:lpstr>
      <vt:lpstr>Admin</vt:lpstr>
      <vt:lpstr>References</vt:lpstr>
    </vt:vector>
  </TitlesOfParts>
  <Company>California Institute of Technology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No Slide Title</dc:title>
  <dc:creator>Andre' DeHon;Farmer</dc:creator>
  <cp:lastModifiedBy>Dehon, Andre</cp:lastModifiedBy>
  <cp:revision>219</cp:revision>
  <cp:lastPrinted>2020-01-22T01:30:32Z</cp:lastPrinted>
  <dcterms:created xsi:type="dcterms:W3CDTF">2018-01-29T01:49:07Z</dcterms:created>
  <dcterms:modified xsi:type="dcterms:W3CDTF">2020-01-22T16:37:02Z</dcterms:modified>
</cp:coreProperties>
</file>