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0"/>
  </p:notesMasterIdLst>
  <p:handoutMasterIdLst>
    <p:handoutMasterId r:id="rId61"/>
  </p:handoutMasterIdLst>
  <p:sldIdLst>
    <p:sldId id="307" r:id="rId2"/>
    <p:sldId id="308" r:id="rId3"/>
    <p:sldId id="309" r:id="rId4"/>
    <p:sldId id="311" r:id="rId5"/>
    <p:sldId id="313" r:id="rId6"/>
    <p:sldId id="318" r:id="rId7"/>
    <p:sldId id="320" r:id="rId8"/>
    <p:sldId id="322" r:id="rId9"/>
    <p:sldId id="371" r:id="rId10"/>
    <p:sldId id="324" r:id="rId11"/>
    <p:sldId id="363" r:id="rId12"/>
    <p:sldId id="383" r:id="rId13"/>
    <p:sldId id="374" r:id="rId14"/>
    <p:sldId id="327" r:id="rId15"/>
    <p:sldId id="375" r:id="rId16"/>
    <p:sldId id="326" r:id="rId17"/>
    <p:sldId id="328" r:id="rId18"/>
    <p:sldId id="384" r:id="rId19"/>
    <p:sldId id="392" r:id="rId20"/>
    <p:sldId id="386" r:id="rId21"/>
    <p:sldId id="403" r:id="rId22"/>
    <p:sldId id="399" r:id="rId23"/>
    <p:sldId id="387" r:id="rId24"/>
    <p:sldId id="331" r:id="rId25"/>
    <p:sldId id="344" r:id="rId26"/>
    <p:sldId id="404" r:id="rId27"/>
    <p:sldId id="343" r:id="rId28"/>
    <p:sldId id="389" r:id="rId29"/>
    <p:sldId id="334" r:id="rId30"/>
    <p:sldId id="333" r:id="rId31"/>
    <p:sldId id="402" r:id="rId32"/>
    <p:sldId id="405" r:id="rId33"/>
    <p:sldId id="335" r:id="rId34"/>
    <p:sldId id="337" r:id="rId35"/>
    <p:sldId id="388" r:id="rId36"/>
    <p:sldId id="380" r:id="rId37"/>
    <p:sldId id="390" r:id="rId38"/>
    <p:sldId id="377" r:id="rId39"/>
    <p:sldId id="378" r:id="rId40"/>
    <p:sldId id="379" r:id="rId41"/>
    <p:sldId id="338" r:id="rId42"/>
    <p:sldId id="345" r:id="rId43"/>
    <p:sldId id="346" r:id="rId44"/>
    <p:sldId id="347" r:id="rId45"/>
    <p:sldId id="365" r:id="rId46"/>
    <p:sldId id="351" r:id="rId47"/>
    <p:sldId id="348" r:id="rId48"/>
    <p:sldId id="349" r:id="rId49"/>
    <p:sldId id="397" r:id="rId50"/>
    <p:sldId id="406" r:id="rId51"/>
    <p:sldId id="350" r:id="rId52"/>
    <p:sldId id="395" r:id="rId53"/>
    <p:sldId id="353" r:id="rId54"/>
    <p:sldId id="368" r:id="rId55"/>
    <p:sldId id="369" r:id="rId56"/>
    <p:sldId id="287" r:id="rId57"/>
    <p:sldId id="370" r:id="rId58"/>
    <p:sldId id="317" r:id="rId5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FF0000"/>
    <a:srgbClr val="FF7900"/>
    <a:srgbClr val="33330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370"/>
    <p:restoredTop sz="94679"/>
  </p:normalViewPr>
  <p:slideViewPr>
    <p:cSldViewPr snapToGrid="0">
      <p:cViewPr varScale="1">
        <p:scale>
          <a:sx n="105" d="100"/>
          <a:sy n="105" d="100"/>
        </p:scale>
        <p:origin x="608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handoutMaster" Target="handoutMasters/handout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BD1B55-049B-42D7-8AA3-18C3C20C4336}" type="datetimeFigureOut">
              <a:rPr lang="en-US" smtClean="0"/>
              <a:pPr/>
              <a:t>1/23/20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2A1EBE-2AF2-4254-AC3F-2FEB5D0CC4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24446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655527-9B63-4AEC-8D52-31FEBD65D890}" type="datetimeFigureOut">
              <a:rPr lang="en-US" smtClean="0"/>
              <a:pPr/>
              <a:t>1/23/20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87388-6114-4FC4-A839-2F2181B232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34011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F583F7-7D16-AE46-97B7-605414FECD42}" type="slidenum">
              <a:rPr lang="en-US"/>
              <a:pPr/>
              <a:t>1</a:t>
            </a:fld>
            <a:endParaRPr lang="en-US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D38E9C-B7A5-2C40-9679-2B03633F8580}" type="slidenum">
              <a:rPr lang="en-US"/>
              <a:pPr/>
              <a:t>3</a:t>
            </a:fld>
            <a:endParaRPr lang="en-US"/>
          </a:p>
        </p:txBody>
      </p:sp>
      <p:sp>
        <p:nvSpPr>
          <p:cNvPr id="173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D38E9C-B7A5-2C40-9679-2B03633F8580}" type="slidenum">
              <a:rPr lang="en-US"/>
              <a:pPr/>
              <a:t>4</a:t>
            </a:fld>
            <a:endParaRPr lang="en-US"/>
          </a:p>
        </p:txBody>
      </p:sp>
      <p:sp>
        <p:nvSpPr>
          <p:cNvPr id="173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75C57-0957-47CC-A9CC-809F2EC380BE}" type="datetime1">
              <a:rPr lang="en-US" smtClean="0"/>
              <a:pPr/>
              <a:t>1/23/20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ESE 250 - Spring'13 DeHon, Kod &amp; Kadric</a:t>
            </a:r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" y="-48260"/>
            <a:ext cx="9151620" cy="1038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F950B-F33A-4B73-8777-E024CDA5DE5D}" type="datetime1">
              <a:rPr lang="en-US" smtClean="0"/>
              <a:pPr/>
              <a:t>1/23/20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69539-19DC-4B30-B68D-C9110802E528}" type="datetime1">
              <a:rPr lang="en-US" smtClean="0"/>
              <a:pPr/>
              <a:t>1/23/20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5A6B6-EAA9-41B8-90C2-42E5107B6818}" type="datetime1">
              <a:rPr lang="en-US" smtClean="0"/>
              <a:pPr/>
              <a:t>1/23/20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</p:cSld>
  <p:clrMapOvr>
    <a:masterClrMapping/>
  </p:clrMapOvr>
  <p:transition>
    <p:fade/>
  </p:transition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5A6B6-EAA9-41B8-90C2-42E5107B6818}" type="datetime1">
              <a:rPr lang="en-US" smtClean="0"/>
              <a:pPr/>
              <a:t>1/23/20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89928781"/>
      </p:ext>
    </p:extLst>
  </p:cSld>
  <p:clrMapOvr>
    <a:masterClrMapping/>
  </p:clrMapOvr>
  <p:transition>
    <p:fade/>
  </p:transition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5A6B6-EAA9-41B8-90C2-42E5107B6818}" type="datetime1">
              <a:rPr lang="en-US" smtClean="0"/>
              <a:pPr/>
              <a:t>1/23/20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7018719"/>
      </p:ext>
    </p:extLst>
  </p:cSld>
  <p:clrMapOvr>
    <a:masterClrMapping/>
  </p:clrMapOvr>
  <p:transition>
    <p:fade/>
  </p:transition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5A6B6-EAA9-41B8-90C2-42E5107B6818}" type="datetime1">
              <a:rPr lang="en-US" smtClean="0"/>
              <a:pPr/>
              <a:t>1/23/20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8804470"/>
      </p:ext>
    </p:extLst>
  </p:cSld>
  <p:clrMapOvr>
    <a:masterClrMapping/>
  </p:clrMapOvr>
  <p:transition>
    <p:fade/>
  </p:transition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5A6B6-EAA9-41B8-90C2-42E5107B6818}" type="datetime1">
              <a:rPr lang="en-US" smtClean="0"/>
              <a:pPr/>
              <a:t>1/23/20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3414353"/>
      </p:ext>
    </p:extLst>
  </p:cSld>
  <p:clrMapOvr>
    <a:masterClrMapping/>
  </p:clrMapOvr>
  <p:transition>
    <p:fade/>
  </p:transition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5A6B6-EAA9-41B8-90C2-42E5107B6818}" type="datetime1">
              <a:rPr lang="en-US" smtClean="0"/>
              <a:pPr/>
              <a:t>1/23/20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3414353"/>
      </p:ext>
    </p:extLst>
  </p:cSld>
  <p:clrMapOvr>
    <a:masterClrMapping/>
  </p:clrMapOvr>
  <p:transition>
    <p:fade/>
  </p:transition>
  <p:hf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5A6B6-EAA9-41B8-90C2-42E5107B6818}" type="datetime1">
              <a:rPr lang="en-US" smtClean="0"/>
              <a:pPr/>
              <a:t>1/23/20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3414353"/>
      </p:ext>
    </p:extLst>
  </p:cSld>
  <p:clrMapOvr>
    <a:masterClrMapping/>
  </p:clrMapOvr>
  <p:transition>
    <p:fade/>
  </p:transition>
  <p:hf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5A6B6-EAA9-41B8-90C2-42E5107B6818}" type="datetime1">
              <a:rPr lang="en-US" smtClean="0"/>
              <a:pPr/>
              <a:t>1/23/20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gradFill flip="none" rotWithShape="1">
            <a:gsLst>
              <a:gs pos="0">
                <a:srgbClr val="011B4E"/>
              </a:gs>
              <a:gs pos="50000">
                <a:srgbClr val="011F5B"/>
              </a:gs>
              <a:gs pos="100000">
                <a:srgbClr val="011F5B"/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small" baseline="0"/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846638"/>
          </a:xfrm>
        </p:spPr>
        <p:txBody>
          <a:bodyPr>
            <a:normAutofit/>
          </a:bodyPr>
          <a:lstStyle>
            <a:lvl1pPr>
              <a:defRPr sz="2800" b="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A715E-755C-488E-A7F0-4DC0E3A54954}" type="datetime1">
              <a:rPr lang="en-US" smtClean="0"/>
              <a:pPr/>
              <a:t>1/23/20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534912"/>
            <a:ext cx="758952" cy="246888"/>
          </a:xfrm>
        </p:spPr>
        <p:txBody>
          <a:bodyPr/>
          <a:lstStyle>
            <a:lvl1pPr>
              <a:defRPr sz="1400" b="1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gradFill flip="none" rotWithShape="1">
            <a:gsLst>
              <a:gs pos="0">
                <a:srgbClr val="011B4E"/>
              </a:gs>
              <a:gs pos="50000">
                <a:srgbClr val="011F5B"/>
              </a:gs>
              <a:gs pos="100000">
                <a:srgbClr val="011F5B"/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5A6B6-EAA9-41B8-90C2-42E5107B6818}" type="datetime1">
              <a:rPr lang="en-US" smtClean="0"/>
              <a:pPr/>
              <a:t>1/23/20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  <p:hf hd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5A6B6-EAA9-41B8-90C2-42E5107B6818}" type="datetime1">
              <a:rPr lang="en-US" smtClean="0"/>
              <a:pPr/>
              <a:t>1/23/20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  <p:hf hd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5A6B6-EAA9-41B8-90C2-42E5107B6818}" type="datetime1">
              <a:rPr lang="en-US" smtClean="0"/>
              <a:pPr/>
              <a:t>1/23/20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  <p:hf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5A6B6-EAA9-41B8-90C2-42E5107B6818}" type="datetime1">
              <a:rPr lang="en-US" smtClean="0"/>
              <a:pPr/>
              <a:t>1/23/20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  <p:hf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5A6B6-EAA9-41B8-90C2-42E5107B6818}" type="datetime1">
              <a:rPr lang="en-US" smtClean="0"/>
              <a:pPr/>
              <a:t>1/23/20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  <p:hf hd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5A6B6-EAA9-41B8-90C2-42E5107B6818}" type="datetime1">
              <a:rPr lang="en-US" smtClean="0"/>
              <a:pPr/>
              <a:t>1/23/20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  <p:hf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5A6B6-EAA9-41B8-90C2-42E5107B6818}" type="datetime1">
              <a:rPr lang="en-US" smtClean="0"/>
              <a:pPr/>
              <a:t>1/23/20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6805E-1D09-481B-989B-DDCEB6817352}" type="datetime1">
              <a:rPr lang="en-US" smtClean="0"/>
              <a:pPr/>
              <a:t>1/23/20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A737E-C098-4C72-A5D9-081BF6BEAE62}" type="datetime1">
              <a:rPr lang="en-US" smtClean="0"/>
              <a:pPr/>
              <a:t>1/23/20</a:t>
            </a:fld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B39E6-083C-427E-BFC5-BAC7B8B12156}" type="datetime1">
              <a:rPr lang="en-US" smtClean="0"/>
              <a:pPr/>
              <a:t>1/23/20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8F2D5-EC41-4D26-B054-0AE76096061B}" type="datetime1">
              <a:rPr lang="en-US" smtClean="0"/>
              <a:pPr/>
              <a:t>1/23/20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74174-8509-4CC6-B426-0967D399E45D}" type="datetime1">
              <a:rPr lang="en-US" smtClean="0"/>
              <a:pPr/>
              <a:t>1/23/20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C048D-4375-401E-BA4B-1AF87E096186}" type="datetime1">
              <a:rPr lang="en-US" smtClean="0"/>
              <a:pPr/>
              <a:t>1/23/20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97023-D04D-4867-BB4D-A390E03C071C}" type="datetime1">
              <a:rPr lang="en-US" smtClean="0"/>
              <a:pPr/>
              <a:t>1/23/20</a:t>
            </a:fld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305A6B6-EAA9-41B8-90C2-42E5107B6818}" type="datetime1">
              <a:rPr lang="en-US" smtClean="0"/>
              <a:pPr/>
              <a:t>1/23/20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r>
              <a:rPr lang="da-DK"/>
              <a:t>ESE 250 - Spring'13 DeHon, Kod &amp; Kadric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3600" kern="1200" cap="sm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gif"/><Relationship Id="rId3" Type="http://schemas.openxmlformats.org/officeDocument/2006/relationships/image" Target="../media/image7.gif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jpeg"/><Relationship Id="rId5" Type="http://schemas.openxmlformats.org/officeDocument/2006/relationships/image" Target="../media/image9.wmf"/><Relationship Id="rId10" Type="http://schemas.openxmlformats.org/officeDocument/2006/relationships/image" Target="../media/image14.jpeg"/><Relationship Id="rId4" Type="http://schemas.openxmlformats.org/officeDocument/2006/relationships/image" Target="../media/image8.gif"/><Relationship Id="rId9" Type="http://schemas.openxmlformats.org/officeDocument/2006/relationships/image" Target="../media/image13.jpeg"/><Relationship Id="rId14" Type="http://schemas.openxmlformats.org/officeDocument/2006/relationships/image" Target="../media/image18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jHS9JGkEOmA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7.gif"/><Relationship Id="rId7" Type="http://schemas.openxmlformats.org/officeDocument/2006/relationships/image" Target="../media/image17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0.png"/><Relationship Id="rId4" Type="http://schemas.openxmlformats.org/officeDocument/2006/relationships/image" Target="../media/image8.gi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youtube.com/watch?v=jHS9JGkEOmA" TargetMode="External"/><Relationship Id="rId4" Type="http://schemas.openxmlformats.org/officeDocument/2006/relationships/image" Target="../media/image36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emf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Nyquist_rate" TargetMode="External"/><Relationship Id="rId7" Type="http://schemas.openxmlformats.org/officeDocument/2006/relationships/hyperlink" Target="http://electronics.howstuffworks.com/telephone6.htm" TargetMode="External"/><Relationship Id="rId2" Type="http://schemas.openxmlformats.org/officeDocument/2006/relationships/hyperlink" Target="http://en.wikipedia.org/wiki/Nyquist_frequency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Hearing_range" TargetMode="External"/><Relationship Id="rId5" Type="http://schemas.openxmlformats.org/officeDocument/2006/relationships/hyperlink" Target="http://en.wikipedia.org/wiki/Sampling_rate" TargetMode="External"/><Relationship Id="rId4" Type="http://schemas.openxmlformats.org/officeDocument/2006/relationships/hyperlink" Target="http://en.wikipedia.org/wiki/Oversampling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5257331" y="5943600"/>
            <a:ext cx="3658070" cy="531812"/>
          </a:xfrm>
        </p:spPr>
        <p:txBody>
          <a:bodyPr/>
          <a:lstStyle/>
          <a:p>
            <a:pPr algn="r"/>
            <a:r>
              <a:rPr lang="en-US" sz="1400" b="1" dirty="0">
                <a:solidFill>
                  <a:schemeClr val="tx1"/>
                </a:solidFill>
                <a:latin typeface="+mj-lt"/>
              </a:rPr>
              <a:t>Based on slides © 2009--2020 </a:t>
            </a:r>
          </a:p>
          <a:p>
            <a:pPr algn="r"/>
            <a:r>
              <a:rPr lang="en-US" sz="1400" b="1" dirty="0">
                <a:solidFill>
                  <a:schemeClr val="tx1"/>
                </a:solidFill>
                <a:latin typeface="+mj-lt"/>
              </a:rPr>
              <a:t>DeHon and </a:t>
            </a:r>
            <a:r>
              <a:rPr lang="en-US" sz="1400" b="1" dirty="0" err="1">
                <a:solidFill>
                  <a:schemeClr val="tx1"/>
                </a:solidFill>
                <a:latin typeface="+mj-lt"/>
              </a:rPr>
              <a:t>Koditschek</a:t>
            </a:r>
            <a:endParaRPr lang="en-US" sz="1400" b="1" dirty="0">
              <a:solidFill>
                <a:schemeClr val="tx1"/>
              </a:solidFill>
              <a:latin typeface="+mj-lt"/>
            </a:endParaRPr>
          </a:p>
          <a:p>
            <a:pPr algn="r"/>
            <a:r>
              <a:rPr lang="en-US" sz="1400" b="1" dirty="0">
                <a:solidFill>
                  <a:schemeClr val="tx1"/>
                </a:solidFill>
                <a:latin typeface="+mj-lt"/>
              </a:rPr>
              <a:t>Additional Material © 2014 Farmer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5C20A-B789-3C45-8C0A-FDB5AD81E208}" type="slidenum">
              <a:rPr lang="en-US"/>
              <a:pPr/>
              <a:t>1</a:t>
            </a:fld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81000" y="5410200"/>
            <a:ext cx="8458200" cy="1222375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sm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3200" b="1" dirty="0"/>
              <a:t>ESE 150 – </a:t>
            </a:r>
            <a:br>
              <a:rPr lang="en-US" sz="3200" b="1" dirty="0"/>
            </a:br>
            <a:r>
              <a:rPr lang="en-US" sz="3200" b="1" dirty="0"/>
              <a:t>Digital Audio Basics</a:t>
            </a: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381000" y="4419600"/>
            <a:ext cx="8458200" cy="914400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2000"/>
              <a:t>Lecture #2 </a:t>
            </a:r>
            <a:r>
              <a:rPr lang="en-US" sz="2000" dirty="0"/>
              <a:t>– Nyquist-Shannon Sampling Theorem</a:t>
            </a:r>
          </a:p>
        </p:txBody>
      </p:sp>
      <p:pic>
        <p:nvPicPr>
          <p:cNvPr id="177156" name="Picture 4" descr="http://3.bp.blogspot.com/_CB5_yShYrgU/TPQ2GWHjoGI/AAAAAAAACAE/0eKUBuVC1Ls/s1600/digital%2Baudio_wav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817" y="2697162"/>
            <a:ext cx="2906183" cy="2179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7158" name="Picture 6" descr="http://cdn6.igeeksblog.com/wp-content/uploads/Bose-SoundDock-Series-III-Best-iPhone-5-Speaker-Docks.jpg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72"/>
          <a:stretch/>
        </p:blipFill>
        <p:spPr bwMode="auto">
          <a:xfrm>
            <a:off x="0" y="2143125"/>
            <a:ext cx="3419475" cy="2880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7154" name="Picture 2" descr="http://www.sageaudio.com/blog/wp-content/uploads/2012/09/audio-mastering-digital-quality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114935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81679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 of increasing Quantization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6862" y="1554162"/>
            <a:ext cx="4794738" cy="4846638"/>
          </a:xfrm>
        </p:spPr>
        <p:txBody>
          <a:bodyPr/>
          <a:lstStyle/>
          <a:p>
            <a:r>
              <a:rPr lang="en-US" dirty="0"/>
              <a:t>Dividing dependent variable up into more levels</a:t>
            </a:r>
          </a:p>
          <a:p>
            <a:pPr lvl="1"/>
            <a:r>
              <a:rPr lang="en-US" dirty="0"/>
              <a:t>Increasing resolution at each sample</a:t>
            </a:r>
          </a:p>
          <a:p>
            <a:pPr lvl="1"/>
            <a:r>
              <a:rPr lang="en-US" dirty="0"/>
              <a:t>Doesn’t change the # of samples itself!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89090" name="Picture 2" descr="code/signal_quantizati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869" y="1535723"/>
            <a:ext cx="3338945" cy="4781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71058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 of increasing Sampling Rate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Increasing how often we take samples also helps</a:t>
            </a:r>
          </a:p>
          <a:p>
            <a:pPr lvl="1"/>
            <a:r>
              <a:rPr lang="en-US" dirty="0"/>
              <a:t>Much like quantization…</a:t>
            </a:r>
          </a:p>
          <a:p>
            <a:pPr lvl="2"/>
            <a:r>
              <a:rPr lang="en-US" sz="1800" dirty="0"/>
              <a:t>1 bit was too few, 16 bits was more than enough</a:t>
            </a:r>
          </a:p>
          <a:p>
            <a:pPr lvl="2"/>
            <a:r>
              <a:rPr lang="en-US" sz="1800" dirty="0"/>
              <a:t>Is there a sweet spot for the sampling rate?</a:t>
            </a:r>
          </a:p>
          <a:p>
            <a:pPr lvl="3"/>
            <a:r>
              <a:rPr lang="en-US" sz="1600" dirty="0"/>
              <a:t>Focus for today.</a:t>
            </a:r>
          </a:p>
          <a:p>
            <a:pPr lvl="2"/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1568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Both (Quantization, Sampling) </a:t>
            </a:r>
            <a:br>
              <a:rPr lang="en-US" dirty="0"/>
            </a:br>
            <a:r>
              <a:rPr lang="en-US" dirty="0"/>
              <a:t>impact storage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How many bytes for a 3 minute song sampled at 8b precision and 1000 samples/s?</a:t>
            </a:r>
          </a:p>
          <a:p>
            <a:endParaRPr lang="en-US" dirty="0">
              <a:solidFill>
                <a:srgbClr val="FF6600"/>
              </a:solidFill>
            </a:endParaRPr>
          </a:p>
          <a:p>
            <a:r>
              <a:rPr lang="en-US" dirty="0">
                <a:solidFill>
                  <a:srgbClr val="FF6600"/>
                </a:solidFill>
              </a:rPr>
              <a:t>at 2000 samples/</a:t>
            </a:r>
            <a:r>
              <a:rPr lang="en-US" dirty="0" err="1">
                <a:solidFill>
                  <a:srgbClr val="FF6600"/>
                </a:solidFill>
              </a:rPr>
              <a:t>s</a:t>
            </a:r>
            <a:r>
              <a:rPr lang="en-US" dirty="0">
                <a:solidFill>
                  <a:srgbClr val="FF6600"/>
                </a:solidFill>
              </a:rPr>
              <a:t>?</a:t>
            </a:r>
          </a:p>
          <a:p>
            <a:endParaRPr lang="en-US" dirty="0">
              <a:solidFill>
                <a:srgbClr val="FF6600"/>
              </a:solidFill>
            </a:endParaRPr>
          </a:p>
          <a:p>
            <a:r>
              <a:rPr lang="en-US" dirty="0">
                <a:solidFill>
                  <a:srgbClr val="FF6600"/>
                </a:solidFill>
              </a:rPr>
              <a:t>16b precision at 2000 samples/</a:t>
            </a:r>
            <a:r>
              <a:rPr lang="en-US" dirty="0" err="1">
                <a:solidFill>
                  <a:srgbClr val="FF6600"/>
                </a:solidFill>
              </a:rPr>
              <a:t>s</a:t>
            </a:r>
            <a:r>
              <a:rPr lang="en-US" dirty="0">
                <a:solidFill>
                  <a:srgbClr val="FF6600"/>
                </a:solidFill>
              </a:rPr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sampling rate should we use?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 of Good Sampling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Definition of proper sampling:</a:t>
            </a:r>
          </a:p>
          <a:p>
            <a:pPr lvl="1"/>
            <a:r>
              <a:rPr lang="en-US" sz="2000" dirty="0"/>
              <a:t>Let’s say you’ve sampled an analog signal…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If you can </a:t>
            </a:r>
            <a:r>
              <a:rPr lang="en-US" sz="2000" b="1" dirty="0"/>
              <a:t>exactly</a:t>
            </a:r>
            <a:r>
              <a:rPr lang="en-US" sz="2000" dirty="0"/>
              <a:t> reconstruct the analog signal from the samples</a:t>
            </a:r>
          </a:p>
          <a:p>
            <a:pPr lvl="2"/>
            <a:r>
              <a:rPr lang="en-US" sz="1600" dirty="0"/>
              <a:t>You have done the sampling properly!</a:t>
            </a:r>
          </a:p>
          <a:p>
            <a:pPr lvl="1"/>
            <a:r>
              <a:rPr lang="en-US" sz="2000" dirty="0"/>
              <a:t>Essentially: if you can reverse the process…</a:t>
            </a:r>
          </a:p>
          <a:p>
            <a:pPr lvl="2"/>
            <a:r>
              <a:rPr lang="en-US" sz="1600" dirty="0"/>
              <a:t>You’ve capture enough information about the signal</a:t>
            </a:r>
          </a:p>
          <a:p>
            <a:endParaRPr lang="en-US" dirty="0"/>
          </a:p>
          <a:p>
            <a:r>
              <a:rPr lang="en-US" dirty="0"/>
              <a:t>Can we formalize this a bit more?</a:t>
            </a:r>
          </a:p>
          <a:p>
            <a:pPr lvl="1"/>
            <a:r>
              <a:rPr lang="en-US" dirty="0"/>
              <a:t>Yes, next few slides will try….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904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Identify frequencies</a:t>
            </a:r>
          </a:p>
          <a:p>
            <a:r>
              <a:rPr lang="en-US" dirty="0">
                <a:solidFill>
                  <a:srgbClr val="FF6600"/>
                </a:solidFill>
              </a:rPr>
              <a:t>Samples </a:t>
            </a:r>
          </a:p>
          <a:p>
            <a:r>
              <a:rPr lang="en-US" dirty="0">
                <a:solidFill>
                  <a:srgbClr val="FF6600"/>
                </a:solidFill>
              </a:rPr>
              <a:t>What’s indistinguishable at various sample rates?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Sampling – What is the minimum?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4800" y="4560277"/>
            <a:ext cx="8686800" cy="1840523"/>
          </a:xfrm>
        </p:spPr>
        <p:txBody>
          <a:bodyPr>
            <a:normAutofit/>
          </a:bodyPr>
          <a:lstStyle/>
          <a:p>
            <a:endParaRPr lang="en-US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1966" y="1541176"/>
            <a:ext cx="5735270" cy="4015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3171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Sampling – What is the minimum?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4800" y="4536831"/>
            <a:ext cx="8686800" cy="1840523"/>
          </a:xfrm>
        </p:spPr>
        <p:txBody>
          <a:bodyPr>
            <a:normAutofit/>
          </a:bodyPr>
          <a:lstStyle/>
          <a:p>
            <a:r>
              <a:rPr lang="en-US" sz="2400" dirty="0"/>
              <a:t>How much do we need to capture to reconstruct it?</a:t>
            </a:r>
          </a:p>
          <a:p>
            <a:pPr lvl="1"/>
            <a:r>
              <a:rPr lang="en-US" sz="2000" dirty="0"/>
              <a:t>If we sample at 200 Hz, capture peaks &amp; troughs of signal</a:t>
            </a:r>
          </a:p>
          <a:p>
            <a:pPr lvl="1"/>
            <a:r>
              <a:rPr lang="en-US" sz="2000" dirty="0"/>
              <a:t>Sample rate: 2 x frequency = 200 Hz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9905" y="1280687"/>
            <a:ext cx="4547250" cy="318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699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200 Hz Sample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4942948"/>
            <a:ext cx="8686800" cy="1457851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What happened here?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What did we get for the two cases?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Why?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63872"/>
            <a:ext cx="8914038" cy="3124881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738806"/>
          </a:xfrm>
        </p:spPr>
        <p:txBody>
          <a:bodyPr/>
          <a:lstStyle/>
          <a:p>
            <a:r>
              <a:rPr lang="en-US" dirty="0"/>
              <a:t>Indistinguishable at Sample Points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F34C5A0-721A-F24A-8B80-CC31C0F9BB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1784" y="3233928"/>
            <a:ext cx="4572000" cy="32004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EE5997D-330B-434B-B9A8-F37DBFE343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1510" y="1196006"/>
            <a:ext cx="5813379" cy="203792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Lecture Topics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64157"/>
            <a:ext cx="8686800" cy="4846638"/>
          </a:xfrm>
        </p:spPr>
        <p:txBody>
          <a:bodyPr>
            <a:noAutofit/>
          </a:bodyPr>
          <a:lstStyle/>
          <a:p>
            <a:r>
              <a:rPr lang="en-US" sz="2400" b="0" dirty="0"/>
              <a:t>Where are we on course map?</a:t>
            </a:r>
            <a:endParaRPr lang="en-US" sz="2000" b="0" dirty="0"/>
          </a:p>
          <a:p>
            <a:r>
              <a:rPr lang="en-US" sz="2400" b="0" dirty="0"/>
              <a:t>What we did in lab last week</a:t>
            </a:r>
          </a:p>
          <a:p>
            <a:pPr lvl="1"/>
            <a:r>
              <a:rPr lang="en-US" sz="2000" dirty="0"/>
              <a:t>How it relates to this week</a:t>
            </a:r>
          </a:p>
          <a:p>
            <a:r>
              <a:rPr lang="en-US" sz="2400" b="0" dirty="0"/>
              <a:t>Sampling/Quantization Review</a:t>
            </a:r>
          </a:p>
          <a:p>
            <a:r>
              <a:rPr lang="en-US" sz="2400" b="1" dirty="0"/>
              <a:t>Nyquist-Shannon Sampling Rate</a:t>
            </a:r>
          </a:p>
          <a:p>
            <a:r>
              <a:rPr lang="en-US" sz="2400" dirty="0"/>
              <a:t>Aliasing</a:t>
            </a:r>
          </a:p>
          <a:p>
            <a:r>
              <a:rPr lang="en-US" sz="2400" dirty="0"/>
              <a:t>Anti-Alias Filtering</a:t>
            </a:r>
          </a:p>
          <a:p>
            <a:r>
              <a:rPr lang="en-US" sz="2400" b="0" dirty="0"/>
              <a:t>Next Lab</a:t>
            </a:r>
          </a:p>
          <a:p>
            <a:r>
              <a:rPr lang="en-US" sz="2400" b="0" dirty="0"/>
              <a:t>References</a:t>
            </a:r>
          </a:p>
          <a:p>
            <a:pPr lvl="1"/>
            <a:endParaRPr lang="en-US" sz="2000" b="1" dirty="0"/>
          </a:p>
          <a:p>
            <a:pPr lvl="1"/>
            <a:endParaRPr lang="en-US" sz="2000" b="1" dirty="0"/>
          </a:p>
          <a:p>
            <a:pPr lvl="1"/>
            <a:endParaRPr lang="en-US" sz="2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6952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200 Hz Sample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5243349"/>
            <a:ext cx="8686800" cy="1157450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chemeClr val="tx1"/>
                </a:solidFill>
              </a:rPr>
              <a:t>Cannot let signal “wiggle” around between samples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Change direction</a:t>
            </a:r>
          </a:p>
          <a:p>
            <a:r>
              <a:rPr lang="en-US" dirty="0">
                <a:solidFill>
                  <a:schemeClr val="tx1"/>
                </a:solidFill>
              </a:rPr>
              <a:t>Sample too infrequently, can miss signal behavior</a:t>
            </a:r>
          </a:p>
          <a:p>
            <a:pPr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id="{137BF4FC-AAF3-424C-A93C-F73DBF1377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080" y="1232181"/>
            <a:ext cx="5730240" cy="40111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9BDEC-8613-1A4E-9EA9-7A5A26DB3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Initial Observation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FA8C5-8114-3D4F-86AD-6B2E8BE470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388" y="1554162"/>
            <a:ext cx="8686800" cy="4846638"/>
          </a:xfrm>
        </p:spPr>
        <p:txBody>
          <a:bodyPr/>
          <a:lstStyle/>
          <a:p>
            <a:r>
              <a:rPr lang="en-US" dirty="0"/>
              <a:t>Observe: </a:t>
            </a:r>
            <a:r>
              <a:rPr lang="en-US" b="0" dirty="0"/>
              <a:t>we must, at least, sample at a higher frequency than the signal we are trying to capture</a:t>
            </a:r>
          </a:p>
          <a:p>
            <a:pPr lvl="1"/>
            <a:r>
              <a:rPr lang="en-US" dirty="0"/>
              <a:t>If sample at a lower frequency,</a:t>
            </a:r>
            <a:br>
              <a:rPr lang="en-US" dirty="0"/>
            </a:br>
            <a:r>
              <a:rPr lang="en-US" dirty="0"/>
              <a:t>  signal may change directions between samples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This gives us a </a:t>
            </a:r>
            <a:br>
              <a:rPr lang="en-US" dirty="0"/>
            </a:br>
            <a:r>
              <a:rPr lang="en-US" b="1" dirty="0"/>
              <a:t>lower bound </a:t>
            </a:r>
            <a:br>
              <a:rPr lang="en-US" b="1" dirty="0"/>
            </a:br>
            <a:r>
              <a:rPr lang="en-US" dirty="0"/>
              <a:t>on sample rate</a:t>
            </a:r>
          </a:p>
          <a:p>
            <a:pPr lvl="1"/>
            <a:r>
              <a:rPr lang="en-US" dirty="0"/>
              <a:t>We’ll see this is a </a:t>
            </a:r>
            <a:br>
              <a:rPr lang="en-US" dirty="0"/>
            </a:br>
            <a:r>
              <a:rPr lang="en-US" dirty="0"/>
              <a:t>weak lower bound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839255-B94B-BA4A-8C51-7C32CE0CD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5605B063-0878-7146-BBD9-88DEFE14E8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788" y="3429000"/>
            <a:ext cx="4209288" cy="2946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510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Identify frequencies</a:t>
            </a:r>
          </a:p>
          <a:p>
            <a:r>
              <a:rPr lang="en-US" dirty="0">
                <a:solidFill>
                  <a:srgbClr val="FF6600"/>
                </a:solidFill>
              </a:rPr>
              <a:t>Samples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7321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2 – 500Hz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5270658"/>
            <a:ext cx="8686800" cy="1130142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rgbClr val="FF6600"/>
                </a:solidFill>
              </a:rPr>
              <a:t>Is this properly sampled?</a:t>
            </a:r>
          </a:p>
          <a:p>
            <a:r>
              <a:rPr lang="en-US" dirty="0">
                <a:solidFill>
                  <a:srgbClr val="FF6600"/>
                </a:solidFill>
              </a:rPr>
              <a:t>What did we get?</a:t>
            </a:r>
          </a:p>
          <a:p>
            <a:r>
              <a:rPr lang="en-US" dirty="0">
                <a:solidFill>
                  <a:srgbClr val="FF6600"/>
                </a:solidFill>
              </a:rPr>
              <a:t>How does sample rate relate to frequency?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5550" y="1193800"/>
            <a:ext cx="5943537" cy="3969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25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Sampling – What is the minimum?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4800" y="4826073"/>
            <a:ext cx="8921262" cy="1721250"/>
          </a:xfrm>
        </p:spPr>
        <p:txBody>
          <a:bodyPr>
            <a:normAutofit/>
          </a:bodyPr>
          <a:lstStyle/>
          <a:p>
            <a:r>
              <a:rPr lang="en-US" sz="2400" dirty="0"/>
              <a:t>Cannot sample lower without reconstruction error</a:t>
            </a:r>
          </a:p>
          <a:p>
            <a:pPr lvl="1"/>
            <a:r>
              <a:rPr lang="en-US" sz="2000" dirty="0"/>
              <a:t>We not only lose information…</a:t>
            </a:r>
          </a:p>
          <a:p>
            <a:pPr lvl="2"/>
            <a:r>
              <a:rPr lang="en-US" sz="1600" dirty="0"/>
              <a:t>…but when we ‘reconstruct’ the signal from the samples alone…</a:t>
            </a:r>
          </a:p>
          <a:p>
            <a:pPr lvl="2"/>
            <a:r>
              <a:rPr lang="en-US" sz="1600" dirty="0">
                <a:solidFill>
                  <a:srgbClr val="FF0000"/>
                </a:solidFill>
              </a:rPr>
              <a:t>We will reconstruct at a lower frequency!</a:t>
            </a:r>
          </a:p>
          <a:p>
            <a:pPr lvl="2"/>
            <a:r>
              <a:rPr lang="en-US" sz="1600" dirty="0">
                <a:solidFill>
                  <a:schemeClr val="tx1"/>
                </a:solidFill>
              </a:rPr>
              <a:t>This phenomenon is called: </a:t>
            </a:r>
            <a:r>
              <a:rPr lang="en-US" sz="1600" dirty="0">
                <a:solidFill>
                  <a:srgbClr val="FF0000"/>
                </a:solidFill>
              </a:rPr>
              <a:t>aliasing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A80899B-EB85-0C41-9D78-E2BD63CFD3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312" y="1104480"/>
            <a:ext cx="5516880" cy="386181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67A6B5B-74BE-1446-9339-564E81E6FE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312" y="1104480"/>
            <a:ext cx="5516880" cy="3861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379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Sampling – What is the minimum?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4800" y="4759570"/>
            <a:ext cx="8921262" cy="1840523"/>
          </a:xfrm>
        </p:spPr>
        <p:txBody>
          <a:bodyPr>
            <a:normAutofit/>
          </a:bodyPr>
          <a:lstStyle/>
          <a:p>
            <a:r>
              <a:rPr lang="en-US" sz="2400" dirty="0"/>
              <a:t>What frequency does aliasing occur?</a:t>
            </a:r>
          </a:p>
          <a:p>
            <a:pPr lvl="1"/>
            <a:r>
              <a:rPr lang="en-US" sz="2000" dirty="0"/>
              <a:t>Original Signal’s Frequency: </a:t>
            </a:r>
            <a:r>
              <a:rPr lang="en-US" sz="2000" dirty="0">
                <a:solidFill>
                  <a:srgbClr val="FF0000"/>
                </a:solidFill>
              </a:rPr>
              <a:t>500 Hz</a:t>
            </a:r>
          </a:p>
          <a:p>
            <a:pPr lvl="2"/>
            <a:r>
              <a:rPr lang="en-US" sz="1600" dirty="0"/>
              <a:t>Sampling Rate: </a:t>
            </a:r>
            <a:r>
              <a:rPr lang="en-US" sz="1600" b="1" dirty="0">
                <a:solidFill>
                  <a:srgbClr val="00B050"/>
                </a:solidFill>
              </a:rPr>
              <a:t>600 Hz</a:t>
            </a:r>
          </a:p>
          <a:p>
            <a:pPr lvl="1"/>
            <a:r>
              <a:rPr lang="en-US" sz="2000" dirty="0"/>
              <a:t>Aliasing occurs at: </a:t>
            </a:r>
            <a:r>
              <a:rPr lang="en-US" sz="2000" b="1" dirty="0">
                <a:solidFill>
                  <a:srgbClr val="00B050"/>
                </a:solidFill>
              </a:rPr>
              <a:t>600 Hz</a:t>
            </a:r>
            <a:r>
              <a:rPr lang="en-US" sz="2000" dirty="0"/>
              <a:t> – </a:t>
            </a:r>
            <a:r>
              <a:rPr lang="en-US" sz="2000" dirty="0">
                <a:solidFill>
                  <a:srgbClr val="FF0000"/>
                </a:solidFill>
              </a:rPr>
              <a:t>500 Hz </a:t>
            </a:r>
            <a:r>
              <a:rPr lang="en-US" sz="2000" dirty="0"/>
              <a:t>= </a:t>
            </a:r>
            <a:r>
              <a:rPr lang="en-US" sz="2000" dirty="0">
                <a:solidFill>
                  <a:srgbClr val="00B0F0"/>
                </a:solidFill>
              </a:rPr>
              <a:t>100 Hz</a:t>
            </a:r>
          </a:p>
          <a:p>
            <a:pPr lvl="2"/>
            <a:r>
              <a:rPr lang="en-US" sz="1600" dirty="0"/>
              <a:t>Also referred to as “Folding” – signal has “folds over” as if it were lower frequency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3481754" y="1770185"/>
            <a:ext cx="386861" cy="328246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856892" y="1535725"/>
            <a:ext cx="2544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Original Signal: 500 Hz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5339718" y="3923022"/>
            <a:ext cx="375138" cy="278448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714856" y="4016804"/>
            <a:ext cx="3429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Aliased (Folded) Signal: 100 Hz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728CCBF-0F01-1E46-837A-3E97F88E0F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304" y="1008005"/>
            <a:ext cx="5516880" cy="3861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0336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CEA21-61C6-4249-A9F7-7C9342CF1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Observation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0B8C41-C3D2-1340-8144-D5FC5740B8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Observation: </a:t>
            </a:r>
            <a:r>
              <a:rPr lang="en-US" b="0" dirty="0"/>
              <a:t>sampling at less than twice the frequency of the signal can lead to aliasing</a:t>
            </a:r>
          </a:p>
          <a:p>
            <a:pPr lvl="1"/>
            <a:r>
              <a:rPr lang="en-US" dirty="0"/>
              <a:t>Alias Signal = Sampling Frequency – Signal Frequency</a:t>
            </a:r>
            <a:endParaRPr lang="en-US" b="0" dirty="0"/>
          </a:p>
          <a:p>
            <a:pPr lvl="1"/>
            <a:r>
              <a:rPr lang="en-US" dirty="0"/>
              <a:t>Hint will need to sample at, at least, twice the frequency of our sample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111357-76F9-E44C-84E9-672C1914B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39A099-DDDB-9E45-971E-8FE08441C7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1456" y="3797515"/>
            <a:ext cx="3535680" cy="247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9180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Sampling – What is the minimum?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942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93" b="20801"/>
          <a:stretch/>
        </p:blipFill>
        <p:spPr bwMode="auto">
          <a:xfrm>
            <a:off x="1706880" y="1295400"/>
            <a:ext cx="4620768" cy="2184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139787" y="3711641"/>
            <a:ext cx="8686800" cy="1946030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2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Another example/effect of aliasing</a:t>
            </a:r>
          </a:p>
          <a:p>
            <a:pPr lvl="1"/>
            <a:r>
              <a:rPr lang="en-US" sz="2000" dirty="0"/>
              <a:t>The dots represent the samples, we can see an inverse sine-wave</a:t>
            </a:r>
          </a:p>
          <a:p>
            <a:pPr lvl="1"/>
            <a:r>
              <a:rPr lang="en-US" sz="2000" dirty="0"/>
              <a:t>Not only has the frequency of the original signal changed…</a:t>
            </a:r>
          </a:p>
          <a:p>
            <a:pPr lvl="2"/>
            <a:r>
              <a:rPr lang="en-US" sz="1600" dirty="0"/>
              <a:t>But phase of the signal has changed too!</a:t>
            </a:r>
          </a:p>
          <a:p>
            <a:pPr lvl="2"/>
            <a:r>
              <a:rPr lang="en-US" sz="1600" dirty="0"/>
              <a:t>Original signal: sine wave + 0</a:t>
            </a:r>
            <a:r>
              <a:rPr lang="en-US" sz="1600" baseline="30000" dirty="0"/>
              <a:t>o</a:t>
            </a:r>
            <a:r>
              <a:rPr lang="en-US" sz="1600" dirty="0"/>
              <a:t> phase</a:t>
            </a:r>
          </a:p>
          <a:p>
            <a:pPr lvl="2"/>
            <a:r>
              <a:rPr lang="en-US" sz="1600" dirty="0"/>
              <a:t>Aliased signal: sine wave w/different frequency + 180</a:t>
            </a:r>
            <a:r>
              <a:rPr lang="en-US" sz="1600" baseline="30000" dirty="0"/>
              <a:t>o</a:t>
            </a:r>
            <a:r>
              <a:rPr lang="en-US" sz="1600" dirty="0"/>
              <a:t> phase shift!</a:t>
            </a:r>
          </a:p>
          <a:p>
            <a:pPr lvl="1"/>
            <a:endParaRPr lang="en-US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42A33C-8912-4E45-87E6-AD58A0BEB06E}"/>
              </a:ext>
            </a:extLst>
          </p:cNvPr>
          <p:cNvSpPr txBox="1"/>
          <p:nvPr/>
        </p:nvSpPr>
        <p:spPr>
          <a:xfrm>
            <a:off x="469812" y="5800635"/>
            <a:ext cx="83567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3"/>
                </a:solidFill>
                <a:latin typeface="+mn-lt"/>
              </a:rPr>
              <a:t>Figures from reading: </a:t>
            </a:r>
            <a:r>
              <a:rPr lang="en-US" i="1" dirty="0">
                <a:solidFill>
                  <a:schemeClr val="accent3"/>
                </a:solidFill>
                <a:latin typeface="+mn-lt"/>
              </a:rPr>
              <a:t>The Scientist and Engineer's Guide to</a:t>
            </a:r>
            <a:br>
              <a:rPr lang="en-US" i="1" dirty="0">
                <a:solidFill>
                  <a:schemeClr val="accent3"/>
                </a:solidFill>
                <a:latin typeface="+mn-lt"/>
              </a:rPr>
            </a:br>
            <a:r>
              <a:rPr lang="en-US" i="1" dirty="0">
                <a:solidFill>
                  <a:schemeClr val="accent3"/>
                </a:solidFill>
                <a:latin typeface="+mn-lt"/>
              </a:rPr>
              <a:t>Digital Signal Processing</a:t>
            </a:r>
            <a:r>
              <a:rPr lang="en-US" dirty="0">
                <a:solidFill>
                  <a:schemeClr val="accent3"/>
                </a:solidFill>
                <a:latin typeface="+mn-lt"/>
              </a:rPr>
              <a:t>, By Steven W. Smith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098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Sampling Rate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Established (by counterexamples) that we can sample too infrequently</a:t>
            </a:r>
          </a:p>
          <a:p>
            <a:pPr lvl="1"/>
            <a:r>
              <a:rPr lang="en-US" b="1" dirty="0"/>
              <a:t>Necessary</a:t>
            </a:r>
            <a:r>
              <a:rPr lang="en-US" dirty="0"/>
              <a:t> to sample at 2x highest frequency present</a:t>
            </a:r>
          </a:p>
          <a:p>
            <a:pPr lvl="1"/>
            <a:endParaRPr lang="en-US" dirty="0"/>
          </a:p>
          <a:p>
            <a:r>
              <a:rPr lang="en-US" dirty="0"/>
              <a:t>Haven’t shown clearly that 2x is sufficient</a:t>
            </a:r>
          </a:p>
          <a:p>
            <a:pPr lvl="1"/>
            <a:r>
              <a:rPr lang="en-US" dirty="0"/>
              <a:t>(won’t in this class)</a:t>
            </a:r>
          </a:p>
          <a:p>
            <a:pPr lvl="1"/>
            <a:r>
              <a:rPr lang="en-US" dirty="0"/>
              <a:t>Just giving you intuition</a:t>
            </a:r>
          </a:p>
          <a:p>
            <a:pPr lvl="2"/>
            <a:r>
              <a:rPr lang="en-US" dirty="0"/>
              <a:t>Capture all the peaks and troughs</a:t>
            </a:r>
          </a:p>
          <a:p>
            <a:pPr lvl="2"/>
            <a:r>
              <a:rPr lang="en-US" dirty="0"/>
              <a:t>Sufficient to guarantee signal doesn’t </a:t>
            </a:r>
            <a:br>
              <a:rPr lang="en-US" dirty="0"/>
            </a:br>
            <a:r>
              <a:rPr lang="en-US" dirty="0"/>
              <a:t>”wiggle” between samples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3C4669-B184-EF4C-BCE2-4B8A5B62B2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5280" y="3977481"/>
            <a:ext cx="2928720" cy="20507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Sampling – What is the minimum?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997568"/>
            <a:ext cx="8686800" cy="240323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Harry Nyquist </a:t>
            </a:r>
          </a:p>
          <a:p>
            <a:pPr lvl="1"/>
            <a:r>
              <a:rPr lang="en-US" dirty="0"/>
              <a:t>Electronic Engineer for AT&amp;T from 1917 to 1954</a:t>
            </a:r>
          </a:p>
          <a:p>
            <a:pPr lvl="1"/>
            <a:r>
              <a:rPr lang="en-US" dirty="0"/>
              <a:t>Published paper in 1928 defining the: Sampling Theorem</a:t>
            </a:r>
          </a:p>
          <a:p>
            <a:pPr lvl="2"/>
            <a:r>
              <a:rPr lang="en-US" b="1" dirty="0"/>
              <a:t>Nyquist Sampling Rate</a:t>
            </a:r>
            <a:r>
              <a:rPr lang="en-US" dirty="0"/>
              <a:t> = 2 x frequency of signal</a:t>
            </a:r>
          </a:p>
          <a:p>
            <a:pPr lvl="3"/>
            <a:r>
              <a:rPr lang="en-US" dirty="0"/>
              <a:t>Anything less: </a:t>
            </a:r>
            <a:r>
              <a:rPr lang="en-US" i="1" dirty="0"/>
              <a:t>under-sampling</a:t>
            </a:r>
            <a:r>
              <a:rPr lang="en-US" dirty="0"/>
              <a:t> – leads to aliasing</a:t>
            </a:r>
          </a:p>
          <a:p>
            <a:pPr lvl="3"/>
            <a:r>
              <a:rPr lang="en-US" dirty="0"/>
              <a:t>Anything more: </a:t>
            </a:r>
            <a:r>
              <a:rPr lang="en-US" i="1" dirty="0"/>
              <a:t>over-sampling</a:t>
            </a:r>
            <a:r>
              <a:rPr lang="en-US" dirty="0"/>
              <a:t> – waste of space?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90114" name="Picture 2" descr="File:Harry Nyqui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6652" y="1312985"/>
            <a:ext cx="233362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86218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Course Map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5F412-9866-D249-BF71-6D9420ED886F}" type="slidenum">
              <a:rPr lang="en-US"/>
              <a:pPr/>
              <a:t>3</a:t>
            </a:fld>
            <a:endParaRPr lang="en-US"/>
          </a:p>
        </p:txBody>
      </p:sp>
      <p:pic>
        <p:nvPicPr>
          <p:cNvPr id="177154" name="Picture 2" descr="http://cdn.scratch.mit.edu/static/site/projects/thumbnails/32/2502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3"/>
          <a:stretch/>
        </p:blipFill>
        <p:spPr bwMode="auto">
          <a:xfrm>
            <a:off x="0" y="1364906"/>
            <a:ext cx="1885388" cy="1452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7156" name="Picture 4" descr="Loudspeaker and Waveform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27" r="49086" b="59789"/>
          <a:stretch/>
        </p:blipFill>
        <p:spPr bwMode="auto">
          <a:xfrm>
            <a:off x="1676400" y="1364906"/>
            <a:ext cx="1188055" cy="1452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EAEAEA"/>
              </a:clrFrom>
              <a:clrTo>
                <a:srgbClr val="EAEAEA">
                  <a:alpha val="0"/>
                </a:srgbClr>
              </a:clrTo>
            </a:clrChange>
          </a:blip>
          <a:srcRect l="32523" t="50000" r="25121" b="10610"/>
          <a:stretch/>
        </p:blipFill>
        <p:spPr bwMode="auto">
          <a:xfrm>
            <a:off x="4876800" y="1423343"/>
            <a:ext cx="1611775" cy="1376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715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375900"/>
            <a:ext cx="1177810" cy="65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7158" name="Picture 6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834"/>
          <a:stretch/>
        </p:blipFill>
        <p:spPr bwMode="auto">
          <a:xfrm>
            <a:off x="3844810" y="3337682"/>
            <a:ext cx="965911" cy="696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7159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25" y="3338250"/>
            <a:ext cx="1209675" cy="757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14" descr="http://hdwallres.com/wp-content/uploads/2013/10/internet-2014-PC-wallpaper.jpg"/>
          <p:cNvSpPr>
            <a:spLocks noChangeAspect="1" noChangeArrowheads="1"/>
          </p:cNvSpPr>
          <p:nvPr/>
        </p:nvSpPr>
        <p:spPr bwMode="auto">
          <a:xfrm>
            <a:off x="63500" y="-136525"/>
            <a:ext cx="721995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7168" name="Picture 16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9729" y="934450"/>
            <a:ext cx="1433294" cy="1219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7170" name="Picture 18" descr="http://www.mushroomsys.com/websiteContent/graphics/DAP/cloudcomputing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1209" y="3400480"/>
            <a:ext cx="1944532" cy="1552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7173" name="Picture 21" descr="http://www.urmc.rochester.edu/libraries/miner/images/IPADwireless-network-symbol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4" t="12495" r="8970" b="16065"/>
          <a:stretch/>
        </p:blipFill>
        <p:spPr bwMode="auto">
          <a:xfrm rot="9787514">
            <a:off x="7619625" y="2771955"/>
            <a:ext cx="980404" cy="744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ectangle 29"/>
          <p:cNvSpPr/>
          <p:nvPr/>
        </p:nvSpPr>
        <p:spPr>
          <a:xfrm>
            <a:off x="7561429" y="2362200"/>
            <a:ext cx="762000" cy="3655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NIC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626735" y="528935"/>
            <a:ext cx="22124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10101001101</a:t>
            </a:r>
          </a:p>
        </p:txBody>
      </p:sp>
      <p:sp>
        <p:nvSpPr>
          <p:cNvPr id="32" name="Rectangle 31"/>
          <p:cNvSpPr/>
          <p:nvPr/>
        </p:nvSpPr>
        <p:spPr>
          <a:xfrm>
            <a:off x="6082658" y="3331356"/>
            <a:ext cx="755671" cy="8177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177174" name="Picture 2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069" y="4788975"/>
            <a:ext cx="2309929" cy="168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63520" y="5017575"/>
            <a:ext cx="853773" cy="14478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800" b="1" dirty="0">
                <a:solidFill>
                  <a:schemeClr val="tx1"/>
                </a:solidFill>
              </a:rPr>
              <a:t>EULA</a:t>
            </a:r>
          </a:p>
          <a:p>
            <a:pPr algn="ctr"/>
            <a:r>
              <a:rPr lang="en-US" sz="1800" b="1" dirty="0">
                <a:solidFill>
                  <a:schemeClr val="tx1"/>
                </a:solidFill>
              </a:rPr>
              <a:t>----------------</a:t>
            </a:r>
            <a:r>
              <a:rPr lang="en-US" sz="1800" b="1" i="1" dirty="0">
                <a:solidFill>
                  <a:schemeClr val="tx1"/>
                </a:solidFill>
              </a:rPr>
              <a:t>click</a:t>
            </a:r>
          </a:p>
          <a:p>
            <a:pPr algn="ctr"/>
            <a:r>
              <a:rPr lang="en-US" sz="1800" b="1" i="1" dirty="0">
                <a:solidFill>
                  <a:schemeClr val="tx1"/>
                </a:solidFill>
              </a:rPr>
              <a:t>OK</a:t>
            </a:r>
          </a:p>
        </p:txBody>
      </p:sp>
      <p:pic>
        <p:nvPicPr>
          <p:cNvPr id="37" name="Content Placeholder 9" descr="loudspkr.gif"/>
          <p:cNvPicPr>
            <a:picLocks noGrp="1" noChangeAspect="1"/>
          </p:cNvPicPr>
          <p:nvPr>
            <p:ph idx="1"/>
          </p:nvPr>
        </p:nvPicPr>
        <p:blipFill>
          <a:blip r:embed="rId13"/>
          <a:srcRect l="-20833" r="-20833"/>
          <a:stretch>
            <a:fillRect/>
          </a:stretch>
        </p:blipFill>
        <p:spPr>
          <a:xfrm flipH="1">
            <a:off x="1524000" y="4872017"/>
            <a:ext cx="2577606" cy="1364758"/>
          </a:xfrm>
        </p:spPr>
      </p:pic>
      <p:pic>
        <p:nvPicPr>
          <p:cNvPr id="39" name="Picture 5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EAEAEA"/>
              </a:clrFrom>
              <a:clrTo>
                <a:srgbClr val="EAEAEA">
                  <a:alpha val="0"/>
                </a:srgbClr>
              </a:clrTo>
            </a:clrChange>
          </a:blip>
          <a:srcRect l="32523" t="50000" r="25121" b="10610"/>
          <a:stretch/>
        </p:blipFill>
        <p:spPr bwMode="auto">
          <a:xfrm>
            <a:off x="5041903" y="4981248"/>
            <a:ext cx="1281567" cy="1094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" name="Picture 21" descr="http://www.urmc.rochester.edu/libraries/miner/images/IPADwireless-network-symbol.jpg"/>
          <p:cNvPicPr>
            <a:picLocks noChangeAspect="1" noChangeArrowheads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4" t="12495" r="8970" b="16065"/>
          <a:stretch/>
        </p:blipFill>
        <p:spPr bwMode="auto">
          <a:xfrm rot="2936238">
            <a:off x="6894380" y="4661437"/>
            <a:ext cx="980404" cy="744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Rectangle 40"/>
          <p:cNvSpPr/>
          <p:nvPr/>
        </p:nvSpPr>
        <p:spPr>
          <a:xfrm>
            <a:off x="6400800" y="5375943"/>
            <a:ext cx="762000" cy="3655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NIC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2590800" y="2792878"/>
            <a:ext cx="400943" cy="850110"/>
          </a:xfrm>
          <a:prstGeom prst="line">
            <a:avLst/>
          </a:prstGeom>
          <a:ln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 flipV="1">
            <a:off x="6400800" y="2770674"/>
            <a:ext cx="437529" cy="565416"/>
          </a:xfrm>
          <a:prstGeom prst="line">
            <a:avLst/>
          </a:prstGeom>
          <a:ln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2033" name="Straight Arrow Connector 172032"/>
          <p:cNvCxnSpPr>
            <a:stCxn id="10" idx="3"/>
          </p:cNvCxnSpPr>
          <p:nvPr/>
        </p:nvCxnSpPr>
        <p:spPr>
          <a:xfrm flipV="1">
            <a:off x="6488575" y="1905000"/>
            <a:ext cx="293225" cy="2064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10" idx="3"/>
            <a:endCxn id="30" idx="1"/>
          </p:cNvCxnSpPr>
          <p:nvPr/>
        </p:nvCxnSpPr>
        <p:spPr>
          <a:xfrm>
            <a:off x="6488575" y="2111497"/>
            <a:ext cx="1072854" cy="4334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2037" name="Rectangle 172036"/>
          <p:cNvSpPr/>
          <p:nvPr/>
        </p:nvSpPr>
        <p:spPr>
          <a:xfrm>
            <a:off x="5334000" y="1066800"/>
            <a:ext cx="7280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+mj-lt"/>
              </a:rPr>
              <a:t>CPU</a:t>
            </a:r>
            <a:endParaRPr lang="en-US" sz="2000" dirty="0">
              <a:latin typeface="+mj-lt"/>
            </a:endParaRPr>
          </a:p>
        </p:txBody>
      </p:sp>
      <p:cxnSp>
        <p:nvCxnSpPr>
          <p:cNvPr id="66" name="Straight Arrow Connector 65"/>
          <p:cNvCxnSpPr>
            <a:endCxn id="4" idx="1"/>
          </p:cNvCxnSpPr>
          <p:nvPr/>
        </p:nvCxnSpPr>
        <p:spPr>
          <a:xfrm flipV="1">
            <a:off x="3739949" y="2094953"/>
            <a:ext cx="222451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V="1">
            <a:off x="4654349" y="2090976"/>
            <a:ext cx="222451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3962400" y="1614573"/>
            <a:ext cx="762000" cy="9607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A/D</a:t>
            </a:r>
          </a:p>
        </p:txBody>
      </p:sp>
      <p:pic>
        <p:nvPicPr>
          <p:cNvPr id="177160" name="Picture 8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857500" y="1337716"/>
            <a:ext cx="95250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" name="Rectangle 72"/>
          <p:cNvSpPr/>
          <p:nvPr/>
        </p:nvSpPr>
        <p:spPr>
          <a:xfrm>
            <a:off x="2667000" y="3962400"/>
            <a:ext cx="10679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+mj-lt"/>
              </a:rPr>
              <a:t>sample</a:t>
            </a:r>
            <a:endParaRPr lang="en-US" sz="2000" dirty="0">
              <a:latin typeface="+mj-lt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3899024" y="2971800"/>
            <a:ext cx="10054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dirty="0">
                <a:latin typeface="+mj-lt"/>
              </a:rPr>
              <a:t>domain </a:t>
            </a:r>
          </a:p>
          <a:p>
            <a:pPr algn="ctr"/>
            <a:r>
              <a:rPr lang="en-US" sz="1200" b="1" dirty="0">
                <a:latin typeface="+mj-lt"/>
              </a:rPr>
              <a:t>conversion</a:t>
            </a:r>
            <a:endParaRPr lang="en-US" sz="1200" dirty="0">
              <a:latin typeface="+mj-lt"/>
            </a:endParaRPr>
          </a:p>
        </p:txBody>
      </p:sp>
      <p:cxnSp>
        <p:nvCxnSpPr>
          <p:cNvPr id="75" name="Straight Connector 74"/>
          <p:cNvCxnSpPr/>
          <p:nvPr/>
        </p:nvCxnSpPr>
        <p:spPr>
          <a:xfrm flipV="1">
            <a:off x="6219357" y="4162455"/>
            <a:ext cx="618972" cy="905123"/>
          </a:xfrm>
          <a:prstGeom prst="line">
            <a:avLst/>
          </a:prstGeom>
          <a:ln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H="1" flipV="1">
            <a:off x="2590800" y="4095516"/>
            <a:ext cx="393372" cy="785381"/>
          </a:xfrm>
          <a:prstGeom prst="line">
            <a:avLst/>
          </a:prstGeom>
          <a:ln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2051" name="Right Brace 172050"/>
          <p:cNvSpPr/>
          <p:nvPr/>
        </p:nvSpPr>
        <p:spPr>
          <a:xfrm rot="5400000">
            <a:off x="5423438" y="4432838"/>
            <a:ext cx="506924" cy="3428999"/>
          </a:xfrm>
          <a:prstGeom prst="rightBrace">
            <a:avLst>
              <a:gd name="adj1" fmla="val 8333"/>
              <a:gd name="adj2" fmla="val 11363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6963595" y="6200001"/>
            <a:ext cx="218040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dirty="0">
                <a:latin typeface="+mj-lt"/>
              </a:rPr>
              <a:t>MP3 Player / iPhone / Droid</a:t>
            </a:r>
            <a:endParaRPr lang="en-US" sz="1200" dirty="0">
              <a:latin typeface="+mj-lt"/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8001000" y="990600"/>
            <a:ext cx="109677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+mj-lt"/>
              </a:rPr>
              <a:t>File-</a:t>
            </a:r>
          </a:p>
          <a:p>
            <a:r>
              <a:rPr lang="en-US" sz="2000" b="1" dirty="0">
                <a:latin typeface="+mj-lt"/>
              </a:rPr>
              <a:t>System</a:t>
            </a:r>
            <a:endParaRPr lang="en-US" sz="2000" dirty="0">
              <a:latin typeface="+mj-lt"/>
            </a:endParaRPr>
          </a:p>
        </p:txBody>
      </p:sp>
      <p:sp>
        <p:nvSpPr>
          <p:cNvPr id="88" name="TextBox 87"/>
          <p:cNvSpPr txBox="1"/>
          <p:nvPr/>
        </p:nvSpPr>
        <p:spPr>
          <a:xfrm rot="1293133">
            <a:off x="6333270" y="2269482"/>
            <a:ext cx="12073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10101001101</a:t>
            </a:r>
          </a:p>
        </p:txBody>
      </p:sp>
      <p:sp>
        <p:nvSpPr>
          <p:cNvPr id="172052" name="TextBox 172051"/>
          <p:cNvSpPr txBox="1"/>
          <p:nvPr/>
        </p:nvSpPr>
        <p:spPr>
          <a:xfrm rot="2700000">
            <a:off x="5923325" y="3530654"/>
            <a:ext cx="10743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+mj-lt"/>
              </a:rPr>
              <a:t>compress</a:t>
            </a:r>
          </a:p>
        </p:txBody>
      </p:sp>
      <p:sp>
        <p:nvSpPr>
          <p:cNvPr id="90" name="Rectangle 89"/>
          <p:cNvSpPr/>
          <p:nvPr/>
        </p:nvSpPr>
        <p:spPr>
          <a:xfrm>
            <a:off x="3979427" y="3962400"/>
            <a:ext cx="6687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err="1">
                <a:latin typeface="+mj-lt"/>
              </a:rPr>
              <a:t>freq</a:t>
            </a:r>
            <a:endParaRPr lang="en-US" sz="2000" dirty="0">
              <a:latin typeface="+mj-lt"/>
            </a:endParaRPr>
          </a:p>
        </p:txBody>
      </p:sp>
      <p:sp>
        <p:nvSpPr>
          <p:cNvPr id="172054" name="Rectangle 172053"/>
          <p:cNvSpPr/>
          <p:nvPr/>
        </p:nvSpPr>
        <p:spPr>
          <a:xfrm>
            <a:off x="4889362" y="3962400"/>
            <a:ext cx="11304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 err="1">
                <a:latin typeface="+mj-lt"/>
              </a:rPr>
              <a:t>pyscho</a:t>
            </a:r>
            <a:r>
              <a:rPr lang="en-US" sz="1600" b="1" dirty="0">
                <a:latin typeface="+mj-lt"/>
              </a:rPr>
              <a:t>-</a:t>
            </a:r>
          </a:p>
          <a:p>
            <a:pPr algn="ctr"/>
            <a:r>
              <a:rPr lang="en-US" sz="1600" b="1" dirty="0">
                <a:latin typeface="+mj-lt"/>
              </a:rPr>
              <a:t>acoustics</a:t>
            </a:r>
            <a:endParaRPr lang="en-US" sz="1600" dirty="0">
              <a:latin typeface="+mj-lt"/>
            </a:endParaRPr>
          </a:p>
        </p:txBody>
      </p:sp>
      <p:cxnSp>
        <p:nvCxnSpPr>
          <p:cNvPr id="94" name="Straight Arrow Connector 93"/>
          <p:cNvCxnSpPr/>
          <p:nvPr/>
        </p:nvCxnSpPr>
        <p:spPr>
          <a:xfrm flipH="1">
            <a:off x="3729548" y="5558709"/>
            <a:ext cx="38525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4038600" y="5170985"/>
            <a:ext cx="615026" cy="7754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tx1"/>
                </a:solidFill>
              </a:rPr>
              <a:t>D/A</a:t>
            </a:r>
          </a:p>
        </p:txBody>
      </p:sp>
      <p:cxnSp>
        <p:nvCxnSpPr>
          <p:cNvPr id="99" name="Straight Arrow Connector 98"/>
          <p:cNvCxnSpPr/>
          <p:nvPr/>
        </p:nvCxnSpPr>
        <p:spPr>
          <a:xfrm flipH="1">
            <a:off x="4654642" y="5558709"/>
            <a:ext cx="38525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>
            <a:stCxn id="41" idx="1"/>
          </p:cNvCxnSpPr>
          <p:nvPr/>
        </p:nvCxnSpPr>
        <p:spPr>
          <a:xfrm flipH="1">
            <a:off x="6244148" y="5558709"/>
            <a:ext cx="15665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2" name="Rectangle 101"/>
          <p:cNvSpPr/>
          <p:nvPr/>
        </p:nvSpPr>
        <p:spPr>
          <a:xfrm>
            <a:off x="3200400" y="1090568"/>
            <a:ext cx="6543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+mj-lt"/>
              </a:rPr>
              <a:t>MIC</a:t>
            </a:r>
            <a:endParaRPr lang="en-US" sz="2000" dirty="0">
              <a:latin typeface="+mj-lt"/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2819400" y="6153090"/>
            <a:ext cx="11544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+mj-lt"/>
              </a:rPr>
              <a:t>speaker</a:t>
            </a:r>
            <a:endParaRPr lang="en-US" sz="2000" dirty="0">
              <a:latin typeface="+mj-lt"/>
            </a:endParaRPr>
          </a:p>
        </p:txBody>
      </p:sp>
      <p:cxnSp>
        <p:nvCxnSpPr>
          <p:cNvPr id="104" name="Straight Arrow Connector 103"/>
          <p:cNvCxnSpPr/>
          <p:nvPr/>
        </p:nvCxnSpPr>
        <p:spPr>
          <a:xfrm flipV="1">
            <a:off x="3704053" y="3685885"/>
            <a:ext cx="222451" cy="1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/>
          <p:nvPr/>
        </p:nvCxnSpPr>
        <p:spPr>
          <a:xfrm flipV="1">
            <a:off x="4667691" y="3685885"/>
            <a:ext cx="222451" cy="1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/>
          <p:nvPr/>
        </p:nvCxnSpPr>
        <p:spPr>
          <a:xfrm flipV="1">
            <a:off x="5873549" y="3685884"/>
            <a:ext cx="222451" cy="1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5" name="Group 34"/>
          <p:cNvGrpSpPr/>
          <p:nvPr/>
        </p:nvGrpSpPr>
        <p:grpSpPr>
          <a:xfrm>
            <a:off x="3158686" y="4284202"/>
            <a:ext cx="545367" cy="516398"/>
            <a:chOff x="1447800" y="3446002"/>
            <a:chExt cx="545367" cy="516398"/>
          </a:xfrm>
        </p:grpSpPr>
        <p:sp>
          <p:nvSpPr>
            <p:cNvPr id="33" name="Oval 32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2063" name="TextBox 172062"/>
            <p:cNvSpPr txBox="1"/>
            <p:nvPr/>
          </p:nvSpPr>
          <p:spPr>
            <a:xfrm>
              <a:off x="1447800" y="3505200"/>
              <a:ext cx="54053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2,4</a:t>
              </a:r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4161479" y="4343400"/>
            <a:ext cx="410521" cy="411444"/>
            <a:chOff x="1447800" y="3446002"/>
            <a:chExt cx="545367" cy="546593"/>
          </a:xfrm>
        </p:grpSpPr>
        <p:sp>
          <p:nvSpPr>
            <p:cNvPr id="114" name="Oval 113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1487018" y="3461059"/>
              <a:ext cx="434855" cy="531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5</a:t>
              </a:r>
            </a:p>
          </p:txBody>
        </p:sp>
      </p:grpSp>
      <p:grpSp>
        <p:nvGrpSpPr>
          <p:cNvPr id="116" name="Group 115"/>
          <p:cNvGrpSpPr/>
          <p:nvPr/>
        </p:nvGrpSpPr>
        <p:grpSpPr>
          <a:xfrm>
            <a:off x="5209701" y="3170178"/>
            <a:ext cx="410521" cy="411444"/>
            <a:chOff x="1447800" y="3446002"/>
            <a:chExt cx="545367" cy="546593"/>
          </a:xfrm>
        </p:grpSpPr>
        <p:sp>
          <p:nvSpPr>
            <p:cNvPr id="117" name="Oval 116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1487018" y="3461059"/>
              <a:ext cx="434855" cy="531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6</a:t>
              </a:r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6142679" y="4191002"/>
            <a:ext cx="410521" cy="411589"/>
            <a:chOff x="1447800" y="3415614"/>
            <a:chExt cx="545367" cy="546786"/>
          </a:xfrm>
        </p:grpSpPr>
        <p:sp>
          <p:nvSpPr>
            <p:cNvPr id="120" name="Oval 119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1473199" y="3415614"/>
              <a:ext cx="434821" cy="531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3</a:t>
              </a:r>
            </a:p>
          </p:txBody>
        </p:sp>
      </p:grpSp>
      <p:grpSp>
        <p:nvGrpSpPr>
          <p:cNvPr id="125" name="Group 124"/>
          <p:cNvGrpSpPr/>
          <p:nvPr/>
        </p:nvGrpSpPr>
        <p:grpSpPr>
          <a:xfrm>
            <a:off x="5410200" y="457200"/>
            <a:ext cx="755110" cy="516398"/>
            <a:chOff x="1447800" y="3446002"/>
            <a:chExt cx="755110" cy="516398"/>
          </a:xfrm>
        </p:grpSpPr>
        <p:sp>
          <p:nvSpPr>
            <p:cNvPr id="126" name="Oval 125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1447800" y="3505200"/>
              <a:ext cx="7551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7,8,9</a:t>
              </a:r>
            </a:p>
          </p:txBody>
        </p:sp>
      </p:grpSp>
      <p:grpSp>
        <p:nvGrpSpPr>
          <p:cNvPr id="131" name="Group 130"/>
          <p:cNvGrpSpPr/>
          <p:nvPr/>
        </p:nvGrpSpPr>
        <p:grpSpPr>
          <a:xfrm>
            <a:off x="8292999" y="1698486"/>
            <a:ext cx="470000" cy="411444"/>
            <a:chOff x="1407375" y="3446002"/>
            <a:chExt cx="624383" cy="546593"/>
          </a:xfrm>
        </p:grpSpPr>
        <p:sp>
          <p:nvSpPr>
            <p:cNvPr id="132" name="Oval 131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1407375" y="3461059"/>
              <a:ext cx="624383" cy="531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10</a:t>
              </a:r>
            </a:p>
          </p:txBody>
        </p:sp>
      </p:grpSp>
      <p:grpSp>
        <p:nvGrpSpPr>
          <p:cNvPr id="134" name="Group 133"/>
          <p:cNvGrpSpPr/>
          <p:nvPr/>
        </p:nvGrpSpPr>
        <p:grpSpPr>
          <a:xfrm>
            <a:off x="8636825" y="4800600"/>
            <a:ext cx="450957" cy="411444"/>
            <a:chOff x="1407375" y="3446002"/>
            <a:chExt cx="599085" cy="546593"/>
          </a:xfrm>
        </p:grpSpPr>
        <p:sp>
          <p:nvSpPr>
            <p:cNvPr id="135" name="Oval 134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1407375" y="3461059"/>
              <a:ext cx="599085" cy="531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11</a:t>
              </a:r>
            </a:p>
          </p:txBody>
        </p:sp>
      </p:grpSp>
      <p:grpSp>
        <p:nvGrpSpPr>
          <p:cNvPr id="137" name="Group 136"/>
          <p:cNvGrpSpPr/>
          <p:nvPr/>
        </p:nvGrpSpPr>
        <p:grpSpPr>
          <a:xfrm>
            <a:off x="264927" y="4556854"/>
            <a:ext cx="469950" cy="411444"/>
            <a:chOff x="1407374" y="3446002"/>
            <a:chExt cx="624316" cy="546593"/>
          </a:xfrm>
        </p:grpSpPr>
        <p:sp>
          <p:nvSpPr>
            <p:cNvPr id="138" name="Oval 137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1407374" y="3461059"/>
              <a:ext cx="624316" cy="531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13</a:t>
              </a:r>
            </a:p>
          </p:txBody>
        </p:sp>
      </p:grpSp>
      <p:grpSp>
        <p:nvGrpSpPr>
          <p:cNvPr id="140" name="Group 139"/>
          <p:cNvGrpSpPr/>
          <p:nvPr/>
        </p:nvGrpSpPr>
        <p:grpSpPr>
          <a:xfrm>
            <a:off x="7759601" y="6446556"/>
            <a:ext cx="469950" cy="411444"/>
            <a:chOff x="1407375" y="3446002"/>
            <a:chExt cx="624316" cy="546593"/>
          </a:xfrm>
        </p:grpSpPr>
        <p:sp>
          <p:nvSpPr>
            <p:cNvPr id="141" name="Oval 140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1407375" y="3461059"/>
              <a:ext cx="624316" cy="531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12</a:t>
              </a: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380509" y="2895600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latin typeface="+mj-lt"/>
              </a:rPr>
              <a:t>Music</a:t>
            </a:r>
          </a:p>
        </p:txBody>
      </p:sp>
      <p:sp>
        <p:nvSpPr>
          <p:cNvPr id="43" name="Rectangle 42"/>
          <p:cNvSpPr/>
          <p:nvPr/>
        </p:nvSpPr>
        <p:spPr>
          <a:xfrm>
            <a:off x="473930" y="3512403"/>
            <a:ext cx="15937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i="1" dirty="0">
                <a:solidFill>
                  <a:schemeClr val="accent2"/>
                </a:solidFill>
                <a:latin typeface="Arial" pitchFamily="-107" charset="0"/>
                <a:ea typeface="Arial" pitchFamily="-107" charset="0"/>
                <a:cs typeface="Arial" pitchFamily="-107" charset="0"/>
              </a:rPr>
              <a:t>Numbers correspond to course weeks</a:t>
            </a:r>
          </a:p>
        </p:txBody>
      </p:sp>
      <p:grpSp>
        <p:nvGrpSpPr>
          <p:cNvPr id="145" name="Group 144"/>
          <p:cNvGrpSpPr/>
          <p:nvPr/>
        </p:nvGrpSpPr>
        <p:grpSpPr>
          <a:xfrm>
            <a:off x="1680127" y="2919767"/>
            <a:ext cx="410521" cy="411589"/>
            <a:chOff x="1447800" y="3415614"/>
            <a:chExt cx="545367" cy="546786"/>
          </a:xfrm>
        </p:grpSpPr>
        <p:sp>
          <p:nvSpPr>
            <p:cNvPr id="146" name="Oval 145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1514142" y="3415614"/>
              <a:ext cx="434855" cy="531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674235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</a:t>
            </a:r>
            <a:r>
              <a:rPr lang="en-US" dirty="0" err="1"/>
              <a:t>Multirate</a:t>
            </a:r>
            <a:r>
              <a:rPr lang="en-US" dirty="0"/>
              <a:t> Signals?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4665785"/>
            <a:ext cx="8686800" cy="1770183"/>
          </a:xfrm>
        </p:spPr>
        <p:txBody>
          <a:bodyPr>
            <a:noAutofit/>
          </a:bodyPr>
          <a:lstStyle/>
          <a:p>
            <a:r>
              <a:rPr lang="en-US" sz="2400" dirty="0"/>
              <a:t>Fourier’s Theorem (week 4 preview!): </a:t>
            </a:r>
          </a:p>
          <a:p>
            <a:pPr lvl="1"/>
            <a:r>
              <a:rPr lang="en-US" sz="2000" dirty="0"/>
              <a:t>We can decompose continuous signal in terms of a </a:t>
            </a:r>
            <a:r>
              <a:rPr lang="en-US" sz="2000" u="sng" dirty="0"/>
              <a:t>sum of sines</a:t>
            </a:r>
            <a:r>
              <a:rPr lang="en-US" sz="2000" dirty="0"/>
              <a:t> and </a:t>
            </a:r>
            <a:r>
              <a:rPr lang="en-US" sz="2000" u="sng" dirty="0"/>
              <a:t>cosines</a:t>
            </a:r>
            <a:r>
              <a:rPr lang="en-US" sz="2000" dirty="0"/>
              <a:t> at different frequencies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EAD9F18-C0D9-9644-AC1C-1E36CF43CE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816" y="1366441"/>
            <a:ext cx="45720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2353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Identify frequencies (left, middle)</a:t>
            </a:r>
          </a:p>
          <a:p>
            <a:r>
              <a:rPr lang="en-US" dirty="0">
                <a:solidFill>
                  <a:srgbClr val="FF6600"/>
                </a:solidFill>
              </a:rPr>
              <a:t>Samples  (left, middle, right)</a:t>
            </a:r>
          </a:p>
          <a:p>
            <a:r>
              <a:rPr lang="en-US" dirty="0">
                <a:solidFill>
                  <a:srgbClr val="FF6600"/>
                </a:solidFill>
              </a:rPr>
              <a:t>Relation?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3A513FD-08DB-2149-BC76-14CE3AC1DE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653040"/>
            <a:ext cx="3681984" cy="257738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557326B-302C-D146-AB4C-DE7A97BE50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653039"/>
            <a:ext cx="3681984" cy="2577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2967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</a:t>
            </a:r>
            <a:r>
              <a:rPr lang="en-US" dirty="0" err="1"/>
              <a:t>Multirate</a:t>
            </a:r>
            <a:r>
              <a:rPr lang="en-US" dirty="0"/>
              <a:t> Signals?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4665785"/>
            <a:ext cx="8686800" cy="1770183"/>
          </a:xfrm>
        </p:spPr>
        <p:txBody>
          <a:bodyPr>
            <a:noAutofit/>
          </a:bodyPr>
          <a:lstStyle/>
          <a:p>
            <a:r>
              <a:rPr lang="en-US" sz="2400" dirty="0"/>
              <a:t>Fourier’s Theorem (week 4 preview!): </a:t>
            </a:r>
          </a:p>
          <a:p>
            <a:pPr lvl="1"/>
            <a:r>
              <a:rPr lang="en-US" sz="2000" dirty="0"/>
              <a:t>We can decompose continuous signal in terms of a </a:t>
            </a:r>
            <a:r>
              <a:rPr lang="en-US" sz="2000" u="sng" dirty="0"/>
              <a:t>sum of </a:t>
            </a:r>
            <a:r>
              <a:rPr lang="en-US" sz="2000" u="sng" dirty="0" err="1"/>
              <a:t>sines</a:t>
            </a:r>
            <a:r>
              <a:rPr lang="en-US" sz="2000" dirty="0"/>
              <a:t> and </a:t>
            </a:r>
            <a:r>
              <a:rPr lang="en-US" sz="2000" u="sng" dirty="0"/>
              <a:t>cosines</a:t>
            </a:r>
            <a:r>
              <a:rPr lang="en-US" sz="2000" dirty="0"/>
              <a:t> at different frequencies</a:t>
            </a:r>
          </a:p>
          <a:p>
            <a:pPr lvl="1"/>
            <a:r>
              <a:rPr lang="en-US" sz="2000" dirty="0"/>
              <a:t>This waveform: sum of sine waves at 100Hz and 250Hz</a:t>
            </a:r>
            <a:endParaRPr lang="en-US" sz="2000" dirty="0">
              <a:solidFill>
                <a:srgbClr val="FF0000"/>
              </a:solidFill>
            </a:endParaRPr>
          </a:p>
          <a:p>
            <a:pPr lvl="2"/>
            <a:r>
              <a:rPr lang="en-US" sz="1800" dirty="0">
                <a:solidFill>
                  <a:srgbClr val="FF6600"/>
                </a:solidFill>
              </a:rPr>
              <a:t>What’s the Nyquist Sampling Rate then?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FC32156-0CDF-9742-9076-E3C1CF414E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816" y="1366441"/>
            <a:ext cx="45720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5700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</a:t>
            </a:r>
            <a:r>
              <a:rPr lang="en-US" dirty="0" err="1"/>
              <a:t>Multirate</a:t>
            </a:r>
            <a:r>
              <a:rPr lang="en-US" dirty="0"/>
              <a:t> Signals?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04801" y="4700955"/>
            <a:ext cx="8686800" cy="1770183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2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Fourier’s Theorem &amp; Nyquist Rate: </a:t>
            </a:r>
          </a:p>
          <a:p>
            <a:pPr lvl="1"/>
            <a:r>
              <a:rPr lang="en-US" sz="2000" dirty="0">
                <a:solidFill>
                  <a:srgbClr val="FF7900"/>
                </a:solidFill>
              </a:rPr>
              <a:t>Highest component’s frequency?</a:t>
            </a:r>
          </a:p>
          <a:p>
            <a:pPr lvl="1"/>
            <a:r>
              <a:rPr lang="en-US" sz="2000" dirty="0">
                <a:solidFill>
                  <a:srgbClr val="FF7900"/>
                </a:solidFill>
              </a:rPr>
              <a:t>What is Nyquist Sampling Rate?  </a:t>
            </a:r>
          </a:p>
          <a:p>
            <a:pPr lvl="2"/>
            <a:r>
              <a:rPr lang="en-US" sz="1800" dirty="0">
                <a:solidFill>
                  <a:srgbClr val="FF0000"/>
                </a:solidFill>
              </a:rPr>
              <a:t>2 x highest frequency contained in the signal </a:t>
            </a:r>
          </a:p>
          <a:p>
            <a:pPr lvl="2"/>
            <a:r>
              <a:rPr lang="en-US" sz="1800" dirty="0"/>
              <a:t>Sampling at this rate: avoids aliasing problem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13D6D81-7105-154B-A3A6-7485154D5B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816" y="1366441"/>
            <a:ext cx="45720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61133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Nyquist Rate vs Frequency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799" y="1554162"/>
            <a:ext cx="8932985" cy="4846638"/>
          </a:xfrm>
        </p:spPr>
        <p:txBody>
          <a:bodyPr/>
          <a:lstStyle/>
          <a:p>
            <a:r>
              <a:rPr lang="en-US" dirty="0"/>
              <a:t>Nyquist Sampling Rate: </a:t>
            </a:r>
          </a:p>
          <a:p>
            <a:pPr lvl="1"/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baseline="-25000" dirty="0"/>
              <a:t>s </a:t>
            </a:r>
            <a:r>
              <a:rPr lang="en-US" dirty="0"/>
              <a:t> =  2 x highest frequency component of signal</a:t>
            </a:r>
          </a:p>
          <a:p>
            <a:pPr lvl="2"/>
            <a:r>
              <a:rPr lang="en-US" dirty="0"/>
              <a:t>Minimum sampling rate that satisfies: Nyquist Sampling Criterion for a given signal or family of signals</a:t>
            </a:r>
          </a:p>
          <a:p>
            <a:pPr lvl="2"/>
            <a:r>
              <a:rPr lang="en-US" dirty="0"/>
              <a:t>Minimum sampling rate that avoids aliasing</a:t>
            </a:r>
          </a:p>
          <a:p>
            <a:pPr lvl="2"/>
            <a:r>
              <a:rPr lang="en-US" dirty="0">
                <a:solidFill>
                  <a:srgbClr val="FF0000"/>
                </a:solidFill>
              </a:rPr>
              <a:t>Property of a continuous-time signal</a:t>
            </a:r>
          </a:p>
          <a:p>
            <a:r>
              <a:rPr lang="en-US" dirty="0"/>
              <a:t>Nyquist Frequency:</a:t>
            </a:r>
          </a:p>
          <a:p>
            <a:pPr lvl="1"/>
            <a:r>
              <a:rPr lang="en-US" dirty="0"/>
              <a:t>½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baseline="-25000" dirty="0"/>
              <a:t>s</a:t>
            </a:r>
            <a:r>
              <a:rPr lang="en-US" dirty="0"/>
              <a:t> = ½ sampling rate</a:t>
            </a:r>
          </a:p>
          <a:p>
            <a:pPr lvl="2"/>
            <a:r>
              <a:rPr lang="en-US" dirty="0"/>
              <a:t>Highest frequency that can be recovered from samples</a:t>
            </a:r>
          </a:p>
          <a:p>
            <a:pPr lvl="2"/>
            <a:r>
              <a:rPr lang="en-US" dirty="0">
                <a:solidFill>
                  <a:srgbClr val="FF0000"/>
                </a:solidFill>
              </a:rPr>
              <a:t>Property of a discrete-time signal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5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at Frequency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What happens if we sample 100Hz signal at 100Hz?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What do we get for our sample values?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1424" y="3022564"/>
            <a:ext cx="4731190" cy="331288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Interlude</a:t>
            </a:r>
          </a:p>
        </p:txBody>
      </p:sp>
    </p:spTree>
    <p:extLst>
      <p:ext uri="{BB962C8B-B14F-4D97-AF65-F5344CB8AC3E}">
        <p14:creationId xmlns:p14="http://schemas.microsoft.com/office/powerpoint/2010/main" val="124544176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How many frames/second for video (TV, Film?)</a:t>
            </a:r>
          </a:p>
          <a:p>
            <a:endParaRPr lang="en-US" sz="2400" dirty="0"/>
          </a:p>
          <a:p>
            <a:r>
              <a:rPr lang="en-US" sz="2400" dirty="0">
                <a:solidFill>
                  <a:schemeClr val="bg1"/>
                </a:solidFill>
                <a:hlinkClick r:id="rId2"/>
              </a:rPr>
              <a:t>http://www.youtube.com/watch?v=jHS9JGkEOmA</a:t>
            </a:r>
            <a:endParaRPr lang="en-US" sz="2400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Aliasing in Movies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Called visual aliasing</a:t>
            </a:r>
          </a:p>
          <a:p>
            <a:pPr lvl="1"/>
            <a:r>
              <a:rPr lang="en-US" dirty="0"/>
              <a:t>See it all the time on TV/Film</a:t>
            </a:r>
          </a:p>
          <a:p>
            <a:pPr lvl="2"/>
            <a:r>
              <a:rPr lang="en-US" dirty="0"/>
              <a:t>Wheels tend to move backwards on moving cars…why?</a:t>
            </a:r>
          </a:p>
          <a:p>
            <a:pPr lvl="1"/>
            <a:r>
              <a:rPr lang="en-US" dirty="0"/>
              <a:t>What is it?</a:t>
            </a:r>
          </a:p>
          <a:p>
            <a:pPr lvl="2"/>
            <a:r>
              <a:rPr lang="en-US" dirty="0"/>
              <a:t>Primer: Movies are just pictures (frames) flying by quickly</a:t>
            </a:r>
          </a:p>
          <a:p>
            <a:pPr lvl="2"/>
            <a:r>
              <a:rPr lang="en-US" dirty="0"/>
              <a:t>Movies “sample” real life at roughly 24 frames per second</a:t>
            </a:r>
          </a:p>
          <a:p>
            <a:pPr lvl="1"/>
            <a:r>
              <a:rPr lang="en-US" dirty="0"/>
              <a:t>What do we know from Nyquist Sampling Theorem?</a:t>
            </a:r>
          </a:p>
          <a:p>
            <a:pPr lvl="2"/>
            <a:r>
              <a:rPr lang="en-US" dirty="0"/>
              <a:t>Aliasing will occur if changes occur faster than ½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baseline="-25000" dirty="0"/>
              <a:t>s</a:t>
            </a:r>
            <a:r>
              <a:rPr lang="en-US" dirty="0"/>
              <a:t> </a:t>
            </a:r>
          </a:p>
          <a:p>
            <a:pPr lvl="2"/>
            <a:r>
              <a:rPr lang="en-US" dirty="0"/>
              <a:t>Film Example: </a:t>
            </a:r>
          </a:p>
          <a:p>
            <a:pPr lvl="3"/>
            <a:r>
              <a:rPr lang="en-US" dirty="0"/>
              <a:t>If </a:t>
            </a:r>
            <a:r>
              <a:rPr lang="en-US" b="1" dirty="0"/>
              <a:t>light to dark transitions </a:t>
            </a:r>
            <a:r>
              <a:rPr lang="en-US" dirty="0"/>
              <a:t>occur faster than ½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baseline="-25000" dirty="0"/>
              <a:t>s</a:t>
            </a:r>
            <a:r>
              <a:rPr lang="en-US" dirty="0"/>
              <a:t> aka: 12 frame/sec</a:t>
            </a:r>
          </a:p>
          <a:p>
            <a:pPr lvl="3"/>
            <a:r>
              <a:rPr lang="en-US" dirty="0"/>
              <a:t>Aliasing will occur…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095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“Wagon Wheel” Effect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Consider a wagon wheel with 8 spokes: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pPr lvl="1"/>
            <a:r>
              <a:rPr lang="en-US" sz="2000" dirty="0"/>
              <a:t>Let’s say it turns at a rate of 3 revolutions per second clockwise</a:t>
            </a:r>
          </a:p>
          <a:p>
            <a:pPr lvl="2"/>
            <a:r>
              <a:rPr lang="en-US" sz="1600" dirty="0"/>
              <a:t>That’s 180 rpm</a:t>
            </a:r>
          </a:p>
          <a:p>
            <a:pPr lvl="1"/>
            <a:r>
              <a:rPr lang="en-US" sz="2000" dirty="0"/>
              <a:t>On film this wheel will appear to </a:t>
            </a:r>
            <a:r>
              <a:rPr lang="en-US" sz="2000" u="sng" dirty="0"/>
              <a:t>stand still</a:t>
            </a:r>
            <a:r>
              <a:rPr lang="en-US" sz="2000" dirty="0"/>
              <a:t>!   </a:t>
            </a:r>
            <a:r>
              <a:rPr lang="en-US" sz="2000" dirty="0">
                <a:solidFill>
                  <a:srgbClr val="FF6600"/>
                </a:solidFill>
              </a:rPr>
              <a:t>Why?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92163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7657" y="1723661"/>
            <a:ext cx="2047143" cy="193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606061" y="4844825"/>
                <a:ext cx="5896707" cy="12371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3 </m:t>
                              </m:r>
                              <m:f>
                                <m:f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>
                                      <a:latin typeface="Cambria Math"/>
                                    </a:rPr>
                                    <m:t>𝑟𝑒𝑣𝑜𝑙𝑢𝑡𝑖𝑜𝑛𝑠</m:t>
                                  </m:r>
                                </m:num>
                                <m:den>
                                  <m:r>
                                    <a:rPr lang="en-US" sz="2000" i="1">
                                      <a:latin typeface="Cambria Math"/>
                                    </a:rPr>
                                    <m:t>𝑠𝑒𝑐</m:t>
                                  </m:r>
                                </m:den>
                              </m:f>
                            </m:e>
                          </m:d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×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8 </m:t>
                              </m:r>
                              <m:f>
                                <m:f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𝑠𝑝𝑜𝑘𝑒𝑠</m:t>
                                  </m:r>
                                </m:num>
                                <m:den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𝑟𝑒𝑣𝑜𝑙𝑢𝑡𝑖𝑜𝑛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24 </m:t>
                              </m:r>
                              <m:f>
                                <m:f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𝑓𝑟𝑎𝑚𝑒𝑠</m:t>
                                  </m:r>
                                </m:num>
                                <m:den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𝑠𝑒𝑐</m:t>
                                  </m:r>
                                </m:den>
                              </m:f>
                            </m:e>
                          </m:d>
                        </m:den>
                      </m:f>
                      <m:r>
                        <a:rPr lang="en-US" sz="2000" i="1">
                          <a:latin typeface="Cambria Math"/>
                          <a:ea typeface="Cambria Math"/>
                        </a:rPr>
                        <m:t>=1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𝑠𝑝𝑜𝑘𝑒</m:t>
                          </m:r>
                        </m:num>
                        <m:den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𝑓𝑟𝑎𝑚𝑒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 xmlns:mv="urn:schemas-microsoft-com:mac:vml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6061" y="4844825"/>
                <a:ext cx="5896707" cy="123719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0633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2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Map – Week 3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5F412-9866-D249-BF71-6D9420ED886F}" type="slidenum">
              <a:rPr lang="en-US"/>
              <a:pPr/>
              <a:t>4</a:t>
            </a:fld>
            <a:endParaRPr lang="en-US"/>
          </a:p>
        </p:txBody>
      </p:sp>
      <p:pic>
        <p:nvPicPr>
          <p:cNvPr id="177154" name="Picture 2" descr="http://cdn.scratch.mit.edu/static/site/projects/thumbnails/32/2502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3"/>
          <a:stretch/>
        </p:blipFill>
        <p:spPr bwMode="auto">
          <a:xfrm>
            <a:off x="0" y="1364906"/>
            <a:ext cx="1885388" cy="1452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7156" name="Picture 4" descr="Loudspeaker and Waveform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27" r="49086" b="59789"/>
          <a:stretch/>
        </p:blipFill>
        <p:spPr bwMode="auto">
          <a:xfrm>
            <a:off x="1676400" y="1364906"/>
            <a:ext cx="1188055" cy="1452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715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375900"/>
            <a:ext cx="1177810" cy="65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14" descr="http://hdwallres.com/wp-content/uploads/2013/10/internet-2014-PC-wallpaper.jpg"/>
          <p:cNvSpPr>
            <a:spLocks noChangeAspect="1" noChangeArrowheads="1"/>
          </p:cNvSpPr>
          <p:nvPr/>
        </p:nvSpPr>
        <p:spPr bwMode="auto">
          <a:xfrm>
            <a:off x="63500" y="-136525"/>
            <a:ext cx="721995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7174" name="Picture 2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069" y="4788975"/>
            <a:ext cx="2309929" cy="168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Content Placeholder 9" descr="loudspkr.gif"/>
          <p:cNvPicPr>
            <a:picLocks noGrp="1" noChangeAspect="1"/>
          </p:cNvPicPr>
          <p:nvPr>
            <p:ph idx="1"/>
          </p:nvPr>
        </p:nvPicPr>
        <p:blipFill>
          <a:blip r:embed="rId7"/>
          <a:srcRect l="-20833" r="-20833"/>
          <a:stretch>
            <a:fillRect/>
          </a:stretch>
        </p:blipFill>
        <p:spPr>
          <a:xfrm flipH="1">
            <a:off x="1524000" y="4872017"/>
            <a:ext cx="2577606" cy="1364758"/>
          </a:xfrm>
        </p:spPr>
      </p:pic>
      <p:cxnSp>
        <p:nvCxnSpPr>
          <p:cNvPr id="17" name="Straight Connector 16"/>
          <p:cNvCxnSpPr/>
          <p:nvPr/>
        </p:nvCxnSpPr>
        <p:spPr>
          <a:xfrm flipV="1">
            <a:off x="2590800" y="2792878"/>
            <a:ext cx="400943" cy="850110"/>
          </a:xfrm>
          <a:prstGeom prst="line">
            <a:avLst/>
          </a:prstGeom>
          <a:ln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endCxn id="4" idx="1"/>
          </p:cNvCxnSpPr>
          <p:nvPr/>
        </p:nvCxnSpPr>
        <p:spPr>
          <a:xfrm flipV="1">
            <a:off x="3739949" y="2094953"/>
            <a:ext cx="222451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V="1">
            <a:off x="4654349" y="2090976"/>
            <a:ext cx="222451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3962400" y="1614573"/>
            <a:ext cx="762000" cy="9607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A/D</a:t>
            </a:r>
          </a:p>
        </p:txBody>
      </p:sp>
      <p:pic>
        <p:nvPicPr>
          <p:cNvPr id="177160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857500" y="1337716"/>
            <a:ext cx="95250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" name="Rectangle 72"/>
          <p:cNvSpPr/>
          <p:nvPr/>
        </p:nvSpPr>
        <p:spPr>
          <a:xfrm>
            <a:off x="2667000" y="3962400"/>
            <a:ext cx="10679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+mj-lt"/>
              </a:rPr>
              <a:t>sample</a:t>
            </a:r>
            <a:endParaRPr lang="en-US" sz="2000" dirty="0">
              <a:latin typeface="+mj-lt"/>
            </a:endParaRPr>
          </a:p>
        </p:txBody>
      </p:sp>
      <p:cxnSp>
        <p:nvCxnSpPr>
          <p:cNvPr id="78" name="Straight Connector 77"/>
          <p:cNvCxnSpPr/>
          <p:nvPr/>
        </p:nvCxnSpPr>
        <p:spPr>
          <a:xfrm flipH="1" flipV="1">
            <a:off x="2590800" y="4095516"/>
            <a:ext cx="393372" cy="785381"/>
          </a:xfrm>
          <a:prstGeom prst="line">
            <a:avLst/>
          </a:prstGeom>
          <a:ln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2051" name="Right Brace 172050"/>
          <p:cNvSpPr/>
          <p:nvPr/>
        </p:nvSpPr>
        <p:spPr>
          <a:xfrm rot="5400000">
            <a:off x="5423438" y="4432838"/>
            <a:ext cx="506924" cy="3428999"/>
          </a:xfrm>
          <a:prstGeom prst="rightBrace">
            <a:avLst>
              <a:gd name="adj1" fmla="val 8333"/>
              <a:gd name="adj2" fmla="val 11363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6963595" y="6200001"/>
            <a:ext cx="218040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dirty="0">
                <a:latin typeface="+mj-lt"/>
              </a:rPr>
              <a:t>MP3 Player / iPhone / Droid</a:t>
            </a:r>
            <a:endParaRPr lang="en-US" sz="1200" dirty="0">
              <a:latin typeface="+mj-lt"/>
            </a:endParaRPr>
          </a:p>
        </p:txBody>
      </p:sp>
      <p:cxnSp>
        <p:nvCxnSpPr>
          <p:cNvPr id="94" name="Straight Arrow Connector 93"/>
          <p:cNvCxnSpPr/>
          <p:nvPr/>
        </p:nvCxnSpPr>
        <p:spPr>
          <a:xfrm flipH="1">
            <a:off x="3729548" y="5558709"/>
            <a:ext cx="38525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4038600" y="5170985"/>
            <a:ext cx="615026" cy="7754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tx1"/>
                </a:solidFill>
              </a:rPr>
              <a:t>D/A</a:t>
            </a:r>
          </a:p>
        </p:txBody>
      </p:sp>
      <p:cxnSp>
        <p:nvCxnSpPr>
          <p:cNvPr id="99" name="Straight Arrow Connector 98"/>
          <p:cNvCxnSpPr/>
          <p:nvPr/>
        </p:nvCxnSpPr>
        <p:spPr>
          <a:xfrm flipH="1">
            <a:off x="4654642" y="5558709"/>
            <a:ext cx="38525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2" name="Rectangle 101"/>
          <p:cNvSpPr/>
          <p:nvPr/>
        </p:nvSpPr>
        <p:spPr>
          <a:xfrm>
            <a:off x="3200400" y="1090568"/>
            <a:ext cx="6543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+mj-lt"/>
              </a:rPr>
              <a:t>MIC</a:t>
            </a:r>
            <a:endParaRPr lang="en-US" sz="2000" dirty="0">
              <a:latin typeface="+mj-lt"/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2819400" y="6153090"/>
            <a:ext cx="11544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+mj-lt"/>
              </a:rPr>
              <a:t>speaker</a:t>
            </a:r>
            <a:endParaRPr lang="en-US" sz="2000" dirty="0">
              <a:latin typeface="+mj-lt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3266310" y="4334741"/>
            <a:ext cx="545367" cy="516398"/>
            <a:chOff x="1447800" y="3446002"/>
            <a:chExt cx="545367" cy="516398"/>
          </a:xfrm>
        </p:grpSpPr>
        <p:sp>
          <p:nvSpPr>
            <p:cNvPr id="33" name="Oval 32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2063" name="TextBox 172062"/>
            <p:cNvSpPr txBox="1"/>
            <p:nvPr/>
          </p:nvSpPr>
          <p:spPr>
            <a:xfrm>
              <a:off x="1447800" y="3505200"/>
              <a:ext cx="54120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2,4</a:t>
              </a: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380509" y="2895600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latin typeface="+mj-lt"/>
              </a:rPr>
              <a:t>Music</a:t>
            </a:r>
          </a:p>
        </p:txBody>
      </p:sp>
      <p:sp>
        <p:nvSpPr>
          <p:cNvPr id="43" name="Rectangle 42"/>
          <p:cNvSpPr/>
          <p:nvPr/>
        </p:nvSpPr>
        <p:spPr>
          <a:xfrm>
            <a:off x="473930" y="3512403"/>
            <a:ext cx="15937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i="1" dirty="0">
                <a:solidFill>
                  <a:schemeClr val="accent2"/>
                </a:solidFill>
                <a:latin typeface="Arial" pitchFamily="-107" charset="0"/>
                <a:ea typeface="Arial" pitchFamily="-107" charset="0"/>
                <a:cs typeface="Arial" pitchFamily="-107" charset="0"/>
              </a:rPr>
              <a:t>Numbers correspond to course weeks</a:t>
            </a:r>
          </a:p>
        </p:txBody>
      </p:sp>
      <p:grpSp>
        <p:nvGrpSpPr>
          <p:cNvPr id="145" name="Group 144"/>
          <p:cNvGrpSpPr/>
          <p:nvPr/>
        </p:nvGrpSpPr>
        <p:grpSpPr>
          <a:xfrm>
            <a:off x="1680127" y="2919767"/>
            <a:ext cx="410521" cy="411589"/>
            <a:chOff x="1447800" y="3415614"/>
            <a:chExt cx="545367" cy="546786"/>
          </a:xfrm>
        </p:grpSpPr>
        <p:sp>
          <p:nvSpPr>
            <p:cNvPr id="146" name="Oval 145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1514142" y="3415614"/>
              <a:ext cx="434855" cy="531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1</a:t>
              </a:r>
            </a:p>
          </p:txBody>
        </p:sp>
      </p:grpSp>
      <p:sp>
        <p:nvSpPr>
          <p:cNvPr id="89" name="TextBox 88"/>
          <p:cNvSpPr txBox="1"/>
          <p:nvPr/>
        </p:nvSpPr>
        <p:spPr>
          <a:xfrm>
            <a:off x="4874135" y="1828800"/>
            <a:ext cx="22124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10101001101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5026535" y="5334000"/>
            <a:ext cx="22124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10101001101</a:t>
            </a:r>
          </a:p>
        </p:txBody>
      </p:sp>
    </p:spTree>
    <p:extLst>
      <p:ext uri="{BB962C8B-B14F-4D97-AF65-F5344CB8AC3E}">
        <p14:creationId xmlns:p14="http://schemas.microsoft.com/office/powerpoint/2010/main" val="3947321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“Wagon Wheel” Effect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456238"/>
          </a:xfrm>
        </p:spPr>
        <p:txBody>
          <a:bodyPr>
            <a:normAutofit/>
          </a:bodyPr>
          <a:lstStyle/>
          <a:p>
            <a:r>
              <a:rPr lang="en-US" sz="2400" dirty="0"/>
              <a:t>What if it moved a little slower?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pPr lvl="1"/>
            <a:r>
              <a:rPr lang="en-US" sz="2000" dirty="0"/>
              <a:t>Let’s say it turns at a rate of 2.5 revolutions per second clockwise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Our brain could interpret this in two possible ways:</a:t>
            </a:r>
          </a:p>
          <a:p>
            <a:pPr lvl="2"/>
            <a:r>
              <a:rPr lang="en-US" sz="1600" dirty="0"/>
              <a:t>Wheel has moved clockwise by 83% of spoke interval in clockwise direction</a:t>
            </a:r>
          </a:p>
          <a:p>
            <a:pPr lvl="2"/>
            <a:r>
              <a:rPr lang="en-US" sz="1600" dirty="0"/>
              <a:t>OR: wheel has moved counter-clockwise by 17%</a:t>
            </a:r>
          </a:p>
          <a:p>
            <a:pPr lvl="3"/>
            <a:r>
              <a:rPr lang="en-US" sz="1400" dirty="0">
                <a:solidFill>
                  <a:srgbClr val="FF0000"/>
                </a:solidFill>
              </a:rPr>
              <a:t>Our brains prefer this view!  So we see the wheel moving backwards!  </a:t>
            </a:r>
            <a:r>
              <a:rPr lang="en-US" sz="1400" i="1" dirty="0">
                <a:solidFill>
                  <a:srgbClr val="FF0000"/>
                </a:solidFill>
              </a:rPr>
              <a:t>(thanks aliasing!)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606061" y="4121177"/>
                <a:ext cx="6283570" cy="10081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2.5</m:t>
                              </m:r>
                              <m:f>
                                <m:f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i="1">
                                      <a:latin typeface="Cambria Math"/>
                                    </a:rPr>
                                    <m:t>𝑟𝑒𝑣𝑜𝑙𝑢𝑡𝑖𝑜𝑛𝑠</m:t>
                                  </m:r>
                                </m:num>
                                <m:den>
                                  <m:r>
                                    <a:rPr lang="en-US" sz="1600" i="1">
                                      <a:latin typeface="Cambria Math"/>
                                    </a:rPr>
                                    <m:t>𝑠𝑒𝑐</m:t>
                                  </m:r>
                                </m:den>
                              </m:f>
                            </m:e>
                          </m:d>
                          <m:r>
                            <a:rPr lang="en-US" sz="1600" i="1">
                              <a:latin typeface="Cambria Math"/>
                              <a:ea typeface="Cambria Math"/>
                            </a:rPr>
                            <m:t>×</m:t>
                          </m:r>
                          <m:d>
                            <m:dPr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latin typeface="Cambria Math"/>
                                  <a:ea typeface="Cambria Math"/>
                                </a:rPr>
                                <m:t>8 </m:t>
                              </m:r>
                              <m:f>
                                <m:f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i="1">
                                      <a:latin typeface="Cambria Math"/>
                                      <a:ea typeface="Cambria Math"/>
                                    </a:rPr>
                                    <m:t>𝑠𝑝𝑜𝑘𝑒𝑠</m:t>
                                  </m:r>
                                </m:num>
                                <m:den>
                                  <m:r>
                                    <a:rPr lang="en-US" sz="1600" i="1">
                                      <a:latin typeface="Cambria Math"/>
                                      <a:ea typeface="Cambria Math"/>
                                    </a:rPr>
                                    <m:t>𝑟𝑒𝑣𝑜𝑙𝑢𝑡𝑖𝑜𝑛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latin typeface="Cambria Math"/>
                                  <a:ea typeface="Cambria Math"/>
                                </a:rPr>
                                <m:t>24 </m:t>
                              </m:r>
                              <m:f>
                                <m:f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i="1">
                                      <a:latin typeface="Cambria Math"/>
                                      <a:ea typeface="Cambria Math"/>
                                    </a:rPr>
                                    <m:t>𝑓𝑟𝑎𝑚𝑒𝑠</m:t>
                                  </m:r>
                                </m:num>
                                <m:den>
                                  <m:r>
                                    <a:rPr lang="en-US" sz="1600" i="1">
                                      <a:latin typeface="Cambria Math"/>
                                      <a:ea typeface="Cambria Math"/>
                                    </a:rPr>
                                    <m:t>𝑠𝑒𝑐</m:t>
                                  </m:r>
                                </m:den>
                              </m:f>
                            </m:e>
                          </m:d>
                        </m:den>
                      </m:f>
                      <m:r>
                        <a:rPr lang="en-US" sz="1600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1600" b="0" i="1" smtClean="0">
                          <a:latin typeface="Cambria Math"/>
                          <a:ea typeface="Cambria Math"/>
                        </a:rPr>
                        <m:t>.83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/>
                              <a:ea typeface="Cambria Math"/>
                            </a:rPr>
                            <m:t>𝑠𝑝𝑜𝑘𝑒</m:t>
                          </m:r>
                        </m:num>
                        <m:den>
                          <m:r>
                            <a:rPr lang="en-US" sz="1600" i="1">
                              <a:latin typeface="Cambria Math"/>
                              <a:ea typeface="Cambria Math"/>
                            </a:rPr>
                            <m:t>𝑓𝑟𝑎𝑚𝑒</m:t>
                          </m:r>
                        </m:den>
                      </m:f>
                    </m:oMath>
                  </m:oMathPara>
                </a14:m>
                <a:endParaRPr lang="en-US" sz="1600" dirty="0"/>
              </a:p>
            </p:txBody>
          </p:sp>
        </mc:Choice>
        <mc:Fallback xmlns="" xmlns:mv="urn:schemas-microsoft-com:mac:vml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6061" y="4121177"/>
                <a:ext cx="6283570" cy="100816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3186" name="Picture 2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066"/>
          <a:stretch/>
        </p:blipFill>
        <p:spPr bwMode="auto">
          <a:xfrm>
            <a:off x="1052146" y="1954335"/>
            <a:ext cx="1761392" cy="1928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33"/>
          <a:stretch/>
        </p:blipFill>
        <p:spPr bwMode="auto">
          <a:xfrm>
            <a:off x="2813538" y="1954335"/>
            <a:ext cx="2649416" cy="1928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18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0282" y="1710794"/>
            <a:ext cx="2886488" cy="1946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644769" y="6495021"/>
            <a:ext cx="72448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Fool your brain:  </a:t>
            </a:r>
            <a:r>
              <a:rPr lang="en-US" dirty="0">
                <a:solidFill>
                  <a:schemeClr val="bg1"/>
                </a:solidFill>
                <a:hlinkClick r:id="rId5"/>
              </a:rPr>
              <a:t>http://www.youtube.com/watch?v=jHS9JGkEOmA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141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3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Effects of Aliasing</a:t>
            </a:r>
          </a:p>
        </p:txBody>
      </p:sp>
    </p:spTree>
    <p:extLst>
      <p:ext uri="{BB962C8B-B14F-4D97-AF65-F5344CB8AC3E}">
        <p14:creationId xmlns:p14="http://schemas.microsoft.com/office/powerpoint/2010/main" val="124544176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Aliasing in Music…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0" y="4315455"/>
            <a:ext cx="9143999" cy="215568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2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err="1"/>
              <a:t>Multirate</a:t>
            </a:r>
            <a:r>
              <a:rPr lang="en-US" sz="2400" dirty="0"/>
              <a:t> Signals and Aliasing</a:t>
            </a:r>
          </a:p>
          <a:p>
            <a:pPr lvl="1"/>
            <a:r>
              <a:rPr lang="en-US" sz="2000" dirty="0"/>
              <a:t>Imagine the above is a music signal (100Hz + 750Hz)</a:t>
            </a:r>
          </a:p>
          <a:p>
            <a:pPr lvl="2"/>
            <a:r>
              <a:rPr lang="en-US" sz="1600" dirty="0"/>
              <a:t>What happens if we </a:t>
            </a:r>
            <a:r>
              <a:rPr lang="en-US" sz="1600" dirty="0" err="1"/>
              <a:t>undersample</a:t>
            </a:r>
            <a:r>
              <a:rPr lang="en-US" sz="1600" dirty="0"/>
              <a:t>?  Should sample at 1500 Hz, but instead 1000 Hz</a:t>
            </a:r>
          </a:p>
          <a:p>
            <a:pPr lvl="2"/>
            <a:r>
              <a:rPr lang="en-US" sz="1600" dirty="0"/>
              <a:t>The 100 Hz signal will be sampled just fine  (as 200 Hz is </a:t>
            </a:r>
            <a:r>
              <a:rPr lang="en-US" sz="1600" i="1" dirty="0"/>
              <a:t>2 x</a:t>
            </a:r>
            <a:r>
              <a:rPr lang="en-US" sz="1600" dirty="0"/>
              <a:t> 100 Hz)</a:t>
            </a:r>
          </a:p>
          <a:p>
            <a:pPr lvl="2"/>
            <a:r>
              <a:rPr lang="en-US" sz="1600" dirty="0"/>
              <a:t>But what happens to 750 Hz Signal?</a:t>
            </a:r>
          </a:p>
          <a:p>
            <a:pPr lvl="3"/>
            <a:r>
              <a:rPr lang="en-US" sz="1400" dirty="0"/>
              <a:t>Fold baby fold!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7683007-811F-6040-B551-1B0854467C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1150877"/>
            <a:ext cx="4572000" cy="32004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67C3BAD-F401-BF40-BD6A-3AADDFB6B2F2}"/>
              </a:ext>
            </a:extLst>
          </p:cNvPr>
          <p:cNvSpPr txBox="1"/>
          <p:nvPr/>
        </p:nvSpPr>
        <p:spPr>
          <a:xfrm>
            <a:off x="902208" y="2109216"/>
            <a:ext cx="26340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 Class example</a:t>
            </a:r>
          </a:p>
          <a:p>
            <a:r>
              <a:rPr lang="en-US" dirty="0"/>
              <a:t>(back of </a:t>
            </a:r>
            <a:r>
              <a:rPr lang="en-US" dirty="0" err="1"/>
              <a:t>preclass</a:t>
            </a:r>
            <a:r>
              <a:rPr lang="en-US" dirty="0"/>
              <a:t> sheet)</a:t>
            </a:r>
          </a:p>
        </p:txBody>
      </p:sp>
    </p:spTree>
    <p:extLst>
      <p:ext uri="{BB962C8B-B14F-4D97-AF65-F5344CB8AC3E}">
        <p14:creationId xmlns:p14="http://schemas.microsoft.com/office/powerpoint/2010/main" val="89610436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Aliasing in Music…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04801" y="4273877"/>
            <a:ext cx="8686800" cy="232621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2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err="1"/>
              <a:t>Multirate</a:t>
            </a:r>
            <a:r>
              <a:rPr lang="en-US" sz="2400" dirty="0"/>
              <a:t> Signals and Aliasing</a:t>
            </a:r>
          </a:p>
          <a:p>
            <a:pPr lvl="1"/>
            <a:r>
              <a:rPr lang="en-US" sz="2000" dirty="0"/>
              <a:t>Imagine the above is a music signal (100 Hz and </a:t>
            </a:r>
            <a:r>
              <a:rPr lang="en-US" sz="2000" dirty="0">
                <a:solidFill>
                  <a:srgbClr val="FF0000"/>
                </a:solidFill>
              </a:rPr>
              <a:t>750 Hz</a:t>
            </a:r>
            <a:r>
              <a:rPr lang="en-US" sz="2000" dirty="0"/>
              <a:t> chord)</a:t>
            </a:r>
          </a:p>
          <a:p>
            <a:pPr lvl="2"/>
            <a:r>
              <a:rPr lang="en-US" sz="1600" dirty="0">
                <a:solidFill>
                  <a:srgbClr val="FF6600"/>
                </a:solidFill>
              </a:rPr>
              <a:t>Where will folding occur?</a:t>
            </a:r>
          </a:p>
          <a:p>
            <a:pPr lvl="3"/>
            <a:r>
              <a:rPr lang="en-US" sz="1400" dirty="0"/>
              <a:t> folding occurs at: </a:t>
            </a:r>
            <a:r>
              <a:rPr lang="en-US" sz="1400" b="1" dirty="0">
                <a:solidFill>
                  <a:srgbClr val="00B050"/>
                </a:solidFill>
              </a:rPr>
              <a:t>1000 Hz</a:t>
            </a:r>
            <a:r>
              <a:rPr lang="en-US" sz="1400" dirty="0"/>
              <a:t> – </a:t>
            </a:r>
            <a:r>
              <a:rPr lang="en-US" sz="1400" dirty="0">
                <a:solidFill>
                  <a:srgbClr val="FF0000"/>
                </a:solidFill>
              </a:rPr>
              <a:t>750 Hz</a:t>
            </a:r>
            <a:r>
              <a:rPr lang="en-US" sz="1400" dirty="0"/>
              <a:t>  = </a:t>
            </a:r>
            <a:r>
              <a:rPr lang="en-US" sz="1400" dirty="0">
                <a:solidFill>
                  <a:srgbClr val="00B0F0"/>
                </a:solidFill>
              </a:rPr>
              <a:t>250 Hz</a:t>
            </a:r>
          </a:p>
          <a:p>
            <a:pPr lvl="3"/>
            <a:r>
              <a:rPr lang="en-US" sz="1200" dirty="0">
                <a:solidFill>
                  <a:srgbClr val="00B050"/>
                </a:solidFill>
              </a:rPr>
              <a:t>Sample rate </a:t>
            </a:r>
            <a:r>
              <a:rPr lang="en-US" sz="1400" dirty="0">
                <a:solidFill>
                  <a:srgbClr val="FF0000"/>
                </a:solidFill>
              </a:rPr>
              <a:t>– frequency </a:t>
            </a:r>
            <a:r>
              <a:rPr lang="en-US" sz="1400" dirty="0">
                <a:solidFill>
                  <a:srgbClr val="00B0F0"/>
                </a:solidFill>
              </a:rPr>
              <a:t>= aliasing/folding frequency</a:t>
            </a:r>
          </a:p>
          <a:p>
            <a:pPr lvl="2"/>
            <a:r>
              <a:rPr lang="en-US" sz="1600" dirty="0"/>
              <a:t>But what happens to 750 Hz signal?  </a:t>
            </a:r>
          </a:p>
          <a:p>
            <a:pPr lvl="3"/>
            <a:r>
              <a:rPr lang="en-US" sz="1400" dirty="0"/>
              <a:t>It will “fold over” and sound like a 250 Hz signal!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1CF835-B546-044C-B18E-C9AF4FA596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98" y="1327053"/>
            <a:ext cx="4267200" cy="29870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93F4C41-B2EA-B346-9E89-191A3C2DE7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398" y="1408055"/>
            <a:ext cx="4196701" cy="2937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2322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Anti-Aliasing</a:t>
            </a:r>
          </a:p>
        </p:txBody>
      </p:sp>
    </p:spTree>
    <p:extLst>
      <p:ext uri="{BB962C8B-B14F-4D97-AF65-F5344CB8AC3E}">
        <p14:creationId xmlns:p14="http://schemas.microsoft.com/office/powerpoint/2010/main" val="293410781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fix this?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It’s simple…sample at the Nyquist Rate</a:t>
            </a:r>
          </a:p>
          <a:p>
            <a:pPr lvl="1"/>
            <a:r>
              <a:rPr lang="en-US" dirty="0"/>
              <a:t>But…what if your rate is fixed?  Like 24 frames/sec?</a:t>
            </a:r>
          </a:p>
          <a:p>
            <a:pPr lvl="1"/>
            <a:r>
              <a:rPr lang="en-US" dirty="0"/>
              <a:t>Or our eye’s sampling rate: 60 cycles/degree</a:t>
            </a:r>
          </a:p>
          <a:p>
            <a:pPr lvl="2"/>
            <a:r>
              <a:rPr lang="en-US" dirty="0"/>
              <a:t>Spatial variations finer than this are undetectable!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18560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 we need the </a:t>
            </a:r>
            <a:r>
              <a:rPr lang="en-US" dirty="0" err="1"/>
              <a:t>antialias</a:t>
            </a:r>
            <a:r>
              <a:rPr lang="en-US" dirty="0"/>
              <a:t> filter?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799" y="1554162"/>
            <a:ext cx="8931797" cy="4846638"/>
          </a:xfrm>
        </p:spPr>
        <p:txBody>
          <a:bodyPr>
            <a:normAutofit/>
          </a:bodyPr>
          <a:lstStyle/>
          <a:p>
            <a:r>
              <a:rPr lang="en-US" dirty="0"/>
              <a:t>If we can’t hear anything above 20kHz…</a:t>
            </a:r>
          </a:p>
          <a:p>
            <a:pPr lvl="1"/>
            <a:r>
              <a:rPr lang="en-US" dirty="0"/>
              <a:t>Why do we need to filter it out?</a:t>
            </a:r>
          </a:p>
          <a:p>
            <a:pPr lvl="2"/>
            <a:r>
              <a:rPr lang="en-US" dirty="0"/>
              <a:t>Dog’s can hear from 40 Hz to 60 kHz</a:t>
            </a:r>
          </a:p>
          <a:p>
            <a:pPr lvl="3"/>
            <a:r>
              <a:rPr lang="en-US" dirty="0"/>
              <a:t>so clearly there are sounds above 20 kHz</a:t>
            </a:r>
          </a:p>
          <a:p>
            <a:pPr lvl="1"/>
            <a:r>
              <a:rPr lang="en-US" dirty="0"/>
              <a:t>Let’s imagine a high frequency noise in music studio</a:t>
            </a:r>
          </a:p>
          <a:p>
            <a:pPr lvl="2"/>
            <a:r>
              <a:rPr lang="en-US" dirty="0"/>
              <a:t>Let’s say it’s a vibration occurring at 25 kHz</a:t>
            </a:r>
          </a:p>
          <a:p>
            <a:pPr lvl="3"/>
            <a:r>
              <a:rPr lang="en-US" dirty="0"/>
              <a:t>No human can hear it, why filter it out?</a:t>
            </a:r>
          </a:p>
          <a:p>
            <a:pPr lvl="2"/>
            <a:r>
              <a:rPr lang="en-US" dirty="0"/>
              <a:t>Because of aliasing:</a:t>
            </a:r>
          </a:p>
          <a:p>
            <a:pPr lvl="3"/>
            <a:r>
              <a:rPr lang="en-US" dirty="0"/>
              <a:t>Frequency aliasing/folding will occur: </a:t>
            </a:r>
          </a:p>
          <a:p>
            <a:pPr lvl="3"/>
            <a:r>
              <a:rPr lang="en-US" sz="1400" dirty="0">
                <a:solidFill>
                  <a:srgbClr val="00B050"/>
                </a:solidFill>
              </a:rPr>
              <a:t>Sample rate </a:t>
            </a:r>
            <a:r>
              <a:rPr lang="en-US" sz="1600" dirty="0">
                <a:solidFill>
                  <a:srgbClr val="FF0000"/>
                </a:solidFill>
              </a:rPr>
              <a:t>– frequency </a:t>
            </a:r>
            <a:r>
              <a:rPr lang="en-US" sz="1600" dirty="0">
                <a:solidFill>
                  <a:srgbClr val="00B0F0"/>
                </a:solidFill>
              </a:rPr>
              <a:t>= aliasing/folding frequency</a:t>
            </a:r>
          </a:p>
          <a:p>
            <a:pPr lvl="3"/>
            <a:r>
              <a:rPr lang="en-US" sz="1600" dirty="0">
                <a:solidFill>
                  <a:srgbClr val="00B050"/>
                </a:solidFill>
              </a:rPr>
              <a:t>40 kHz - </a:t>
            </a:r>
            <a:r>
              <a:rPr lang="en-US" sz="1600" dirty="0">
                <a:solidFill>
                  <a:srgbClr val="FF0000"/>
                </a:solidFill>
              </a:rPr>
              <a:t>25 kHz </a:t>
            </a:r>
            <a:r>
              <a:rPr lang="en-US" sz="1600" dirty="0">
                <a:solidFill>
                  <a:srgbClr val="00B0F0"/>
                </a:solidFill>
              </a:rPr>
              <a:t>= 15 kHz</a:t>
            </a:r>
          </a:p>
          <a:p>
            <a:pPr lvl="3"/>
            <a:r>
              <a:rPr lang="en-US" dirty="0">
                <a:solidFill>
                  <a:schemeClr val="tx1"/>
                </a:solidFill>
              </a:rPr>
              <a:t>The 25 kHz vibration will fold-over to a 15 kHz “hum” or audible noise</a:t>
            </a:r>
          </a:p>
          <a:p>
            <a:pPr lvl="4"/>
            <a:r>
              <a:rPr lang="en-US" dirty="0">
                <a:solidFill>
                  <a:schemeClr val="tx1"/>
                </a:solidFill>
              </a:rPr>
              <a:t>It will ruin our recording and source of noise wouldn’t be obvious!</a:t>
            </a:r>
          </a:p>
          <a:p>
            <a:pPr lvl="3"/>
            <a:endParaRPr lang="en-US" sz="1600" dirty="0">
              <a:solidFill>
                <a:srgbClr val="00B0F0"/>
              </a:solidFill>
            </a:endParaRPr>
          </a:p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772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to Avoid Aliasing with Digital Music?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If we simply sample at </a:t>
            </a:r>
            <a:r>
              <a:rPr lang="en-US" sz="2400" i="1" dirty="0"/>
              <a:t>2 x highest frequency of signal</a:t>
            </a:r>
            <a:r>
              <a:rPr lang="en-US" sz="2400" dirty="0"/>
              <a:t>…</a:t>
            </a:r>
          </a:p>
          <a:p>
            <a:pPr lvl="1"/>
            <a:r>
              <a:rPr lang="en-US" sz="2000" dirty="0"/>
              <a:t>(AKA: Nyquist Rate)</a:t>
            </a:r>
          </a:p>
          <a:p>
            <a:pPr lvl="1"/>
            <a:r>
              <a:rPr lang="en-US" sz="2000" dirty="0"/>
              <a:t>…we won’t encounter aliasing!</a:t>
            </a:r>
          </a:p>
          <a:p>
            <a:r>
              <a:rPr lang="en-US" sz="2000" dirty="0"/>
              <a:t>But how do we guarantee highest frequency of our signal?</a:t>
            </a:r>
          </a:p>
          <a:p>
            <a:pPr lvl="1"/>
            <a:r>
              <a:rPr lang="en-US" sz="2000" dirty="0"/>
              <a:t>Audio: this is easy!</a:t>
            </a:r>
          </a:p>
          <a:p>
            <a:pPr lvl="2"/>
            <a:r>
              <a:rPr lang="en-US" sz="1800" dirty="0"/>
              <a:t>We know the range of human ear: 20 Hz to 20 kHz…</a:t>
            </a:r>
          </a:p>
          <a:p>
            <a:pPr lvl="2"/>
            <a:r>
              <a:rPr lang="en-US" sz="1800" dirty="0"/>
              <a:t>The highest frequency component in music is then: 20 kHz</a:t>
            </a:r>
          </a:p>
          <a:p>
            <a:pPr lvl="2"/>
            <a:r>
              <a:rPr lang="en-US" sz="1800" dirty="0"/>
              <a:t>…so, before sound goes into ADC, we apply a filter!</a:t>
            </a:r>
          </a:p>
          <a:p>
            <a:pPr lvl="3"/>
            <a:r>
              <a:rPr lang="en-US" sz="1600" dirty="0"/>
              <a:t>Blocks any frequency above 20 kHz from going into ADC</a:t>
            </a:r>
          </a:p>
          <a:p>
            <a:pPr lvl="2"/>
            <a:r>
              <a:rPr lang="en-US" dirty="0"/>
              <a:t>Essentially, we are fixing our sampling rate &amp; ‘</a:t>
            </a:r>
            <a:r>
              <a:rPr lang="en-US" dirty="0" err="1"/>
              <a:t>bluring</a:t>
            </a:r>
            <a:r>
              <a:rPr lang="en-US" dirty="0"/>
              <a:t>’ or filtering our incoming signal</a:t>
            </a:r>
          </a:p>
          <a:p>
            <a:pPr lvl="3"/>
            <a:endParaRPr lang="en-US" sz="1600" dirty="0"/>
          </a:p>
          <a:p>
            <a:endParaRPr lang="en-US" sz="1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906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 descr="http://adleystump.com/wp-content/uploads/2013/07/coffee-cup-0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288" y="4133727"/>
            <a:ext cx="3341226" cy="250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know how to avoid aliasing…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What is a filter you ask?</a:t>
            </a:r>
          </a:p>
          <a:p>
            <a:pPr lvl="1"/>
            <a:r>
              <a:rPr lang="en-US" sz="1600" dirty="0"/>
              <a:t>Imagine a coffee filter…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9" name="Trapezoid 8"/>
          <p:cNvSpPr/>
          <p:nvPr/>
        </p:nvSpPr>
        <p:spPr>
          <a:xfrm flipV="1">
            <a:off x="1893932" y="3396753"/>
            <a:ext cx="1863969" cy="822373"/>
          </a:xfrm>
          <a:prstGeom prst="trapezoid">
            <a:avLst>
              <a:gd name="adj" fmla="val 554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376633" y="4051487"/>
            <a:ext cx="160020" cy="160020"/>
          </a:xfrm>
          <a:prstGeom prst="ellipse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555703" y="4051487"/>
            <a:ext cx="160020" cy="160020"/>
          </a:xfrm>
          <a:prstGeom prst="ellipse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746203" y="4051487"/>
            <a:ext cx="160020" cy="160020"/>
          </a:xfrm>
          <a:prstGeom prst="ellipse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932893" y="4052658"/>
            <a:ext cx="160020" cy="160020"/>
          </a:xfrm>
          <a:prstGeom prst="ellipse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115773" y="4052658"/>
            <a:ext cx="160020" cy="160020"/>
          </a:xfrm>
          <a:prstGeom prst="ellipse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2456643" y="3891467"/>
            <a:ext cx="160020" cy="160020"/>
          </a:xfrm>
          <a:prstGeom prst="ellipse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2635713" y="3891467"/>
            <a:ext cx="160020" cy="160020"/>
          </a:xfrm>
          <a:prstGeom prst="ellipse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2826213" y="3891467"/>
            <a:ext cx="160020" cy="160020"/>
          </a:xfrm>
          <a:prstGeom prst="ellipse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3012903" y="3892638"/>
            <a:ext cx="160020" cy="160020"/>
          </a:xfrm>
          <a:prstGeom prst="ellipse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2551893" y="3722359"/>
            <a:ext cx="160020" cy="160020"/>
          </a:xfrm>
          <a:prstGeom prst="ellipse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2730963" y="3722359"/>
            <a:ext cx="160020" cy="160020"/>
          </a:xfrm>
          <a:prstGeom prst="ellipse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2921463" y="3722359"/>
            <a:ext cx="160020" cy="160020"/>
          </a:xfrm>
          <a:prstGeom prst="ellipse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2631903" y="3562339"/>
            <a:ext cx="160020" cy="160020"/>
          </a:xfrm>
          <a:prstGeom prst="ellipse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2810973" y="3562339"/>
            <a:ext cx="160020" cy="160020"/>
          </a:xfrm>
          <a:prstGeom prst="ellipse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2722756" y="3396754"/>
            <a:ext cx="160020" cy="160020"/>
          </a:xfrm>
          <a:prstGeom prst="ellipse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Block Arc 30"/>
          <p:cNvSpPr/>
          <p:nvPr/>
        </p:nvSpPr>
        <p:spPr>
          <a:xfrm>
            <a:off x="1732563" y="2234324"/>
            <a:ext cx="1203767" cy="1242440"/>
          </a:xfrm>
          <a:prstGeom prst="blockArc">
            <a:avLst>
              <a:gd name="adj1" fmla="val 14501954"/>
              <a:gd name="adj2" fmla="val 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11913" y="2855544"/>
            <a:ext cx="179070" cy="54120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900" dirty="0"/>
              <a:t>WATER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3555" y="2326502"/>
            <a:ext cx="154029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Water,</a:t>
            </a:r>
          </a:p>
          <a:p>
            <a:pPr algn="ctr"/>
            <a:r>
              <a:rPr lang="en-US" sz="1600" dirty="0"/>
              <a:t>Ground coffee </a:t>
            </a:r>
          </a:p>
          <a:p>
            <a:pPr algn="ctr"/>
            <a:r>
              <a:rPr lang="en-US" sz="1600" dirty="0"/>
              <a:t>beans go into</a:t>
            </a:r>
          </a:p>
          <a:p>
            <a:pPr algn="ctr"/>
            <a:r>
              <a:rPr lang="en-US" sz="1600" dirty="0"/>
              <a:t>Filter…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-21433" y="4783485"/>
            <a:ext cx="204414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Only delicious</a:t>
            </a:r>
          </a:p>
          <a:p>
            <a:pPr algn="ctr"/>
            <a:r>
              <a:rPr lang="en-US" sz="1600" dirty="0"/>
              <a:t>coffee passes</a:t>
            </a:r>
          </a:p>
          <a:p>
            <a:pPr algn="ctr"/>
            <a:r>
              <a:rPr lang="en-US" sz="1600" dirty="0"/>
              <a:t>through filter…</a:t>
            </a:r>
          </a:p>
          <a:p>
            <a:pPr algn="ctr"/>
            <a:r>
              <a:rPr lang="en-US" sz="1600" dirty="0"/>
              <a:t>“grinds” cannot pass</a:t>
            </a:r>
          </a:p>
        </p:txBody>
      </p:sp>
      <p:sp>
        <p:nvSpPr>
          <p:cNvPr id="33" name="Rectangle 32"/>
          <p:cNvSpPr/>
          <p:nvPr/>
        </p:nvSpPr>
        <p:spPr>
          <a:xfrm>
            <a:off x="2725103" y="4219126"/>
            <a:ext cx="179070" cy="541209"/>
          </a:xfrm>
          <a:prstGeom prst="rect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800" dirty="0"/>
              <a:t>COFFEE</a:t>
            </a:r>
          </a:p>
        </p:txBody>
      </p:sp>
      <p:sp>
        <p:nvSpPr>
          <p:cNvPr id="18" name="TextBox 17"/>
          <p:cNvSpPr txBox="1"/>
          <p:nvPr/>
        </p:nvSpPr>
        <p:spPr>
          <a:xfrm rot="18079704">
            <a:off x="2114666" y="3564395"/>
            <a:ext cx="6719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grinds</a:t>
            </a:r>
          </a:p>
        </p:txBody>
      </p:sp>
      <p:sp>
        <p:nvSpPr>
          <p:cNvPr id="34" name="TextBox 33"/>
          <p:cNvSpPr txBox="1"/>
          <p:nvPr/>
        </p:nvSpPr>
        <p:spPr>
          <a:xfrm rot="3381772">
            <a:off x="2857391" y="3589470"/>
            <a:ext cx="6719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grinds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60527" y="3691434"/>
            <a:ext cx="12249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/>
              <a:t>Coffee Filter</a:t>
            </a:r>
          </a:p>
        </p:txBody>
      </p:sp>
      <p:cxnSp>
        <p:nvCxnSpPr>
          <p:cNvPr id="27" name="Straight Arrow Connector 26"/>
          <p:cNvCxnSpPr>
            <a:stCxn id="35" idx="3"/>
          </p:cNvCxnSpPr>
          <p:nvPr/>
        </p:nvCxnSpPr>
        <p:spPr>
          <a:xfrm flipV="1">
            <a:off x="1685478" y="3844153"/>
            <a:ext cx="343280" cy="11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Trapezoid 36"/>
          <p:cNvSpPr/>
          <p:nvPr/>
        </p:nvSpPr>
        <p:spPr>
          <a:xfrm flipV="1">
            <a:off x="4754785" y="3410401"/>
            <a:ext cx="1863969" cy="822373"/>
          </a:xfrm>
          <a:prstGeom prst="trapezoid">
            <a:avLst>
              <a:gd name="adj" fmla="val 554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5098559" y="3495948"/>
            <a:ext cx="11977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Electronic</a:t>
            </a:r>
          </a:p>
          <a:p>
            <a:pPr algn="ctr"/>
            <a:r>
              <a:rPr lang="en-US" dirty="0"/>
              <a:t>Filter</a:t>
            </a:r>
          </a:p>
        </p:txBody>
      </p:sp>
      <p:pic>
        <p:nvPicPr>
          <p:cNvPr id="95236" name="Picture 4" descr="File:EM Spectrum Properties edit.sv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3" t="7512" b="76082"/>
          <a:stretch/>
        </p:blipFill>
        <p:spPr bwMode="auto">
          <a:xfrm rot="5400000">
            <a:off x="4560527" y="1931142"/>
            <a:ext cx="2273823" cy="625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" descr="File:EM Spectrum Properties edit.sv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3" t="7512" r="33153" b="76082"/>
          <a:stretch/>
        </p:blipFill>
        <p:spPr bwMode="auto">
          <a:xfrm rot="5400000">
            <a:off x="5007864" y="4622301"/>
            <a:ext cx="1357807" cy="625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Left Brace 45"/>
          <p:cNvSpPr/>
          <p:nvPr/>
        </p:nvSpPr>
        <p:spPr>
          <a:xfrm flipH="1">
            <a:off x="6192433" y="1106747"/>
            <a:ext cx="532435" cy="2221370"/>
          </a:xfrm>
          <a:prstGeom prst="leftBrac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6686622" y="1757930"/>
            <a:ext cx="199926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Signals ranging </a:t>
            </a:r>
          </a:p>
          <a:p>
            <a:pPr algn="ctr"/>
            <a:r>
              <a:rPr lang="en-US" sz="1600" dirty="0"/>
              <a:t>in frequencies </a:t>
            </a:r>
          </a:p>
          <a:p>
            <a:pPr algn="ctr"/>
            <a:r>
              <a:rPr lang="en-US" sz="1600" dirty="0"/>
              <a:t>from 20Hz to 40kHz</a:t>
            </a:r>
          </a:p>
          <a:p>
            <a:pPr algn="ctr"/>
            <a:r>
              <a:rPr lang="en-US" sz="1600" dirty="0"/>
              <a:t>go into filter</a:t>
            </a:r>
          </a:p>
        </p:txBody>
      </p:sp>
      <p:sp>
        <p:nvSpPr>
          <p:cNvPr id="51" name="Left Brace 50"/>
          <p:cNvSpPr/>
          <p:nvPr/>
        </p:nvSpPr>
        <p:spPr>
          <a:xfrm flipH="1">
            <a:off x="6192432" y="4283634"/>
            <a:ext cx="532435" cy="1411110"/>
          </a:xfrm>
          <a:prstGeom prst="leftBrac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6686622" y="4483392"/>
            <a:ext cx="199926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Only “delicious”</a:t>
            </a:r>
          </a:p>
          <a:p>
            <a:pPr algn="ctr"/>
            <a:r>
              <a:rPr lang="en-US" sz="1600" dirty="0"/>
              <a:t>signals ranging</a:t>
            </a:r>
          </a:p>
          <a:p>
            <a:pPr algn="ctr"/>
            <a:r>
              <a:rPr lang="en-US" sz="1600" dirty="0"/>
              <a:t>from 20Hz to 20kHz</a:t>
            </a:r>
          </a:p>
          <a:p>
            <a:pPr algn="ctr"/>
            <a:r>
              <a:rPr lang="en-US" sz="1600" dirty="0"/>
              <a:t>pass through filter</a:t>
            </a:r>
          </a:p>
          <a:p>
            <a:pPr algn="ctr"/>
            <a:r>
              <a:rPr lang="en-US" sz="1600" dirty="0"/>
              <a:t>(aka Audio Signals)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6851385" y="3499131"/>
            <a:ext cx="229261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i="1" dirty="0"/>
              <a:t>Called a “low pass” filter</a:t>
            </a:r>
          </a:p>
          <a:p>
            <a:pPr algn="ctr"/>
            <a:r>
              <a:rPr lang="en-US" sz="1400" b="1" i="1" dirty="0"/>
              <a:t>Has a “cutoff” frequency</a:t>
            </a:r>
          </a:p>
          <a:p>
            <a:pPr algn="ctr"/>
            <a:r>
              <a:rPr lang="en-US" sz="1400" b="1" i="1" dirty="0"/>
              <a:t>of 20 kHz</a:t>
            </a:r>
          </a:p>
          <a:p>
            <a:pPr algn="ctr"/>
            <a:endParaRPr lang="en-US" sz="1400" b="1" i="1" dirty="0"/>
          </a:p>
        </p:txBody>
      </p:sp>
      <p:cxnSp>
        <p:nvCxnSpPr>
          <p:cNvPr id="54" name="Straight Arrow Connector 53"/>
          <p:cNvCxnSpPr/>
          <p:nvPr/>
        </p:nvCxnSpPr>
        <p:spPr>
          <a:xfrm flipH="1" flipV="1">
            <a:off x="6559005" y="3848625"/>
            <a:ext cx="343280" cy="11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9438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95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95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 animBg="1"/>
      <p:bldP spid="37" grpId="0" animBg="1"/>
      <p:bldP spid="36" grpId="0"/>
      <p:bldP spid="46" grpId="0" animBg="1"/>
      <p:bldP spid="47" grpId="0"/>
      <p:bldP spid="51" grpId="0" animBg="1"/>
      <p:bldP spid="52" grpId="0"/>
      <p:bldP spid="53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Low Pass Analog Filtering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0987"/>
            <a:ext cx="9367520" cy="48466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Can limit rate of change</a:t>
            </a:r>
          </a:p>
          <a:p>
            <a:pPr lvl="1"/>
            <a:r>
              <a:rPr lang="en-US" dirty="0"/>
              <a:t>Set a minimum time period to charge output voltage</a:t>
            </a:r>
          </a:p>
          <a:p>
            <a:pPr lvl="1"/>
            <a:r>
              <a:rPr lang="en-US" dirty="0"/>
              <a:t>Relatively easy with electronics</a:t>
            </a:r>
          </a:p>
          <a:p>
            <a:pPr lvl="2"/>
            <a:r>
              <a:rPr lang="en-US" dirty="0"/>
              <a:t>One of the things we use capacitance for </a:t>
            </a:r>
          </a:p>
          <a:p>
            <a:pPr lvl="3"/>
            <a:r>
              <a:rPr lang="en-US" dirty="0"/>
              <a:t>Think about filling up a glass/bottle (analog to charge in capacitor)</a:t>
            </a:r>
          </a:p>
          <a:p>
            <a:pPr lvl="4"/>
            <a:r>
              <a:rPr lang="en-US" dirty="0"/>
              <a:t>If make the cylinder larger, it takes longer to fill</a:t>
            </a:r>
          </a:p>
          <a:p>
            <a:r>
              <a:rPr lang="en-US" dirty="0"/>
              <a:t>If signal tries to move too fast (high frequency)</a:t>
            </a:r>
          </a:p>
          <a:p>
            <a:pPr lvl="1"/>
            <a:r>
              <a:rPr lang="en-US" dirty="0"/>
              <a:t>The input change won’t be reflected in the output</a:t>
            </a:r>
          </a:p>
          <a:p>
            <a:r>
              <a:rPr lang="en-US" dirty="0"/>
              <a:t>Ideal:  </a:t>
            </a:r>
            <a:r>
              <a:rPr lang="en-US" b="0" dirty="0"/>
              <a:t>fast inputs “erased” from output</a:t>
            </a:r>
          </a:p>
          <a:p>
            <a:r>
              <a:rPr lang="en-US" dirty="0"/>
              <a:t>In practice:  </a:t>
            </a:r>
            <a:r>
              <a:rPr lang="en-US" b="0" dirty="0"/>
              <a:t>magnitude reduced</a:t>
            </a:r>
          </a:p>
          <a:p>
            <a:r>
              <a:rPr lang="en-US" b="0" dirty="0"/>
              <a:t>Can engineer filters to get closer to ideal 215, 319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10" name="Straight Connector 349"/>
          <p:cNvSpPr>
            <a:spLocks noChangeShapeType="1"/>
          </p:cNvSpPr>
          <p:nvPr/>
        </p:nvSpPr>
        <p:spPr bwMode="auto">
          <a:xfrm>
            <a:off x="-8314926" y="2977244"/>
            <a:ext cx="0" cy="3406239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arrow" w="med" len="med"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652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3721010" y="1782249"/>
            <a:ext cx="8210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+mj-lt"/>
              </a:rPr>
              <a:t>Analog</a:t>
            </a:r>
          </a:p>
          <a:p>
            <a:pPr algn="ctr"/>
            <a:r>
              <a:rPr lang="en-US" sz="1600" dirty="0">
                <a:latin typeface="+mj-lt"/>
              </a:rPr>
              <a:t>input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 did in Lab…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352800"/>
            <a:ext cx="9017330" cy="3048000"/>
          </a:xfrm>
        </p:spPr>
        <p:txBody>
          <a:bodyPr>
            <a:normAutofit/>
          </a:bodyPr>
          <a:lstStyle/>
          <a:p>
            <a:r>
              <a:rPr lang="en-US" sz="2000" dirty="0"/>
              <a:t>Week 1: Converted Sound to analog voltage signal</a:t>
            </a:r>
          </a:p>
          <a:p>
            <a:pPr marL="742950" lvl="2" indent="-342900">
              <a:buFont typeface="Wingdings 2"/>
              <a:buChar char=""/>
            </a:pPr>
            <a:r>
              <a:rPr lang="en-US" sz="1600" dirty="0"/>
              <a:t>a “pressure wave” that changes air molecules w/ respect to time</a:t>
            </a:r>
          </a:p>
          <a:p>
            <a:pPr marL="742950" lvl="2" indent="-342900">
              <a:buFont typeface="Wingdings 2"/>
              <a:buChar char=""/>
            </a:pPr>
            <a:r>
              <a:rPr lang="en-US" sz="1600" dirty="0"/>
              <a:t>a “voltage wave” that changes amplitude w/ respect to time</a:t>
            </a:r>
            <a:endParaRPr lang="en-US" sz="2000" dirty="0"/>
          </a:p>
          <a:p>
            <a:pPr lvl="1"/>
            <a:r>
              <a:rPr lang="en-US" sz="1600" u="sng" dirty="0"/>
              <a:t>Sample</a:t>
            </a:r>
            <a:r>
              <a:rPr lang="en-US" sz="1600" dirty="0"/>
              <a:t>: Break up independent variable, take discrete ‘samples’</a:t>
            </a:r>
          </a:p>
          <a:p>
            <a:pPr lvl="1"/>
            <a:r>
              <a:rPr lang="en-US" sz="1600" u="sng" dirty="0"/>
              <a:t>Quantize</a:t>
            </a:r>
            <a:r>
              <a:rPr lang="en-US" sz="1600" dirty="0"/>
              <a:t>: Break up dependent variable into n-levels (need 2</a:t>
            </a:r>
            <a:r>
              <a:rPr lang="en-US" sz="1600" baseline="30000" dirty="0"/>
              <a:t>n</a:t>
            </a:r>
            <a:r>
              <a:rPr lang="en-US" sz="1600" dirty="0"/>
              <a:t> bits to digitize)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15" name="Picture 2" descr="http://cdn.scratch.mit.edu/static/site/projects/thumbnails/32/2502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3"/>
          <a:stretch/>
        </p:blipFill>
        <p:spPr bwMode="auto">
          <a:xfrm>
            <a:off x="0" y="1364906"/>
            <a:ext cx="1885388" cy="1452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Loudspeaker and Wavefor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27" r="49086" b="59789"/>
          <a:stretch/>
        </p:blipFill>
        <p:spPr bwMode="auto">
          <a:xfrm>
            <a:off x="1676400" y="1364906"/>
            <a:ext cx="1188055" cy="1452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traight Arrow Connector 16"/>
          <p:cNvCxnSpPr/>
          <p:nvPr/>
        </p:nvCxnSpPr>
        <p:spPr>
          <a:xfrm>
            <a:off x="3810000" y="2078811"/>
            <a:ext cx="762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857500" y="1337716"/>
            <a:ext cx="95250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4" descr="http://3.bp.blogspot.com/_CB5_yShYrgU/TPQ2GWHjoGI/AAAAAAAACAE/0eKUBuVC1Ls/s1600/digital%2Baudio_wav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3961" y="1604000"/>
            <a:ext cx="1349274" cy="1011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angle 26"/>
          <p:cNvSpPr/>
          <p:nvPr/>
        </p:nvSpPr>
        <p:spPr>
          <a:xfrm>
            <a:off x="4595446" y="1734267"/>
            <a:ext cx="769472" cy="75142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 rtlCol="0" anchor="ctr">
            <a:noAutofit/>
          </a:bodyPr>
          <a:lstStyle/>
          <a:p>
            <a:pPr algn="ctr"/>
            <a:r>
              <a:rPr lang="en-US" sz="2000" dirty="0">
                <a:latin typeface="+mj-lt"/>
              </a:rPr>
              <a:t>ADC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5353043" y="2121854"/>
            <a:ext cx="5724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5257800" y="1837708"/>
            <a:ext cx="8018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+mj-lt"/>
              </a:rPr>
              <a:t>Digital</a:t>
            </a:r>
          </a:p>
          <a:p>
            <a:pPr algn="ctr"/>
            <a:r>
              <a:rPr lang="en-US" sz="1600" dirty="0">
                <a:latin typeface="+mj-lt"/>
              </a:rPr>
              <a:t>Output</a:t>
            </a:r>
          </a:p>
        </p:txBody>
      </p:sp>
    </p:spTree>
    <p:extLst>
      <p:ext uri="{BB962C8B-B14F-4D97-AF65-F5344CB8AC3E}">
        <p14:creationId xmlns:p14="http://schemas.microsoft.com/office/powerpoint/2010/main" val="993969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0DFD2-3B97-DB4F-9CCA-342BA0107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 and Signal Change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C1B0E6-3842-864E-B617-9B8131392E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752" y="1435290"/>
            <a:ext cx="8686800" cy="4846638"/>
          </a:xfrm>
        </p:spPr>
        <p:txBody>
          <a:bodyPr/>
          <a:lstStyle/>
          <a:p>
            <a:r>
              <a:rPr lang="en-US" dirty="0"/>
              <a:t>There’s a direct relationship between frequency of a signal and rate at which signal changes</a:t>
            </a:r>
          </a:p>
          <a:p>
            <a:pPr lvl="1"/>
            <a:r>
              <a:rPr lang="en-US" dirty="0"/>
              <a:t>Higher frequency </a:t>
            </a:r>
            <a:r>
              <a:rPr lang="en-US" dirty="0">
                <a:sym typeface="Wingdings" pitchFamily="2" charset="2"/>
              </a:rPr>
              <a:t> higher △V/ △T</a:t>
            </a:r>
          </a:p>
          <a:p>
            <a:pPr lvl="1"/>
            <a:r>
              <a:rPr lang="en-US" dirty="0">
                <a:sym typeface="Wingdings" pitchFamily="2" charset="2"/>
              </a:rPr>
              <a:t>Limit rise time  limit frequency can represent</a:t>
            </a:r>
          </a:p>
          <a:p>
            <a:pPr lvl="1"/>
            <a:r>
              <a:rPr lang="en-US" dirty="0">
                <a:sym typeface="Wingdings" pitchFamily="2" charset="2"/>
              </a:rPr>
              <a:t>Maximum frequency  limits the rise-time will have</a:t>
            </a:r>
          </a:p>
          <a:p>
            <a:pPr lvl="2"/>
            <a:r>
              <a:rPr lang="en-US" dirty="0">
                <a:sym typeface="Wingdings" pitchFamily="2" charset="2"/>
              </a:rPr>
              <a:t>Will rise over 1/2 of the period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DFDDE5-65B4-C143-B505-239C2BDA6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A63629-CA89-DF4B-A25C-1AC2133DC6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43" y="4048282"/>
            <a:ext cx="2931968" cy="205237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B19610A-A292-FE46-8C4F-BE030E1C3C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100" y="4048282"/>
            <a:ext cx="3051100" cy="213577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748054F-ED69-904C-8E05-8829997D4A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6069" y="4048282"/>
            <a:ext cx="3073671" cy="2151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032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 Block Diagram of DSP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752" y="3947598"/>
            <a:ext cx="8686800" cy="2322831"/>
          </a:xfrm>
        </p:spPr>
        <p:txBody>
          <a:bodyPr>
            <a:normAutofit/>
          </a:bodyPr>
          <a:lstStyle/>
          <a:p>
            <a:r>
              <a:rPr lang="en-US" sz="2400" dirty="0"/>
              <a:t>Before ADC, we put music signal through </a:t>
            </a:r>
            <a:r>
              <a:rPr lang="en-US" sz="2400" i="1" dirty="0" err="1"/>
              <a:t>antialias</a:t>
            </a:r>
            <a:r>
              <a:rPr lang="en-US" sz="2400" dirty="0"/>
              <a:t> filter</a:t>
            </a:r>
          </a:p>
          <a:p>
            <a:pPr lvl="1"/>
            <a:r>
              <a:rPr lang="en-US" sz="2000" dirty="0"/>
              <a:t>Filter blocks any signals higher than 20 kHz (prevents aliasing!)</a:t>
            </a:r>
            <a:endParaRPr lang="en-US" sz="1200" dirty="0"/>
          </a:p>
          <a:p>
            <a:pPr lvl="1"/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51</a:t>
            </a:fld>
            <a:endParaRPr lang="en-US"/>
          </a:p>
        </p:txBody>
      </p:sp>
      <p:pic>
        <p:nvPicPr>
          <p:cNvPr id="9830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52" y="1379439"/>
            <a:ext cx="8112205" cy="2484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0583F41-5DA1-0546-89C1-2715991A0B05}"/>
              </a:ext>
            </a:extLst>
          </p:cNvPr>
          <p:cNvSpPr txBox="1"/>
          <p:nvPr/>
        </p:nvSpPr>
        <p:spPr>
          <a:xfrm>
            <a:off x="469812" y="5657671"/>
            <a:ext cx="83567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3"/>
                </a:solidFill>
                <a:latin typeface="+mn-lt"/>
              </a:rPr>
              <a:t>Figures from reading: </a:t>
            </a:r>
            <a:r>
              <a:rPr lang="en-US" i="1" dirty="0">
                <a:solidFill>
                  <a:schemeClr val="accent3"/>
                </a:solidFill>
                <a:latin typeface="+mn-lt"/>
              </a:rPr>
              <a:t>The Scientist and Engineer's Guide to</a:t>
            </a:r>
            <a:br>
              <a:rPr lang="en-US" i="1" dirty="0">
                <a:solidFill>
                  <a:schemeClr val="accent3"/>
                </a:solidFill>
                <a:latin typeface="+mn-lt"/>
              </a:rPr>
            </a:br>
            <a:r>
              <a:rPr lang="en-US" i="1" dirty="0">
                <a:solidFill>
                  <a:schemeClr val="accent3"/>
                </a:solidFill>
                <a:latin typeface="+mn-lt"/>
              </a:rPr>
              <a:t>Digital Signal Processing</a:t>
            </a:r>
            <a:r>
              <a:rPr lang="en-US" dirty="0">
                <a:solidFill>
                  <a:schemeClr val="accent3"/>
                </a:solidFill>
                <a:latin typeface="+mn-lt"/>
              </a:rPr>
              <a:t>, By Steven W. Smith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22094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 Block Diagram of DSP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752" y="3476106"/>
            <a:ext cx="8686800" cy="2794323"/>
          </a:xfrm>
        </p:spPr>
        <p:txBody>
          <a:bodyPr>
            <a:normAutofit/>
          </a:bodyPr>
          <a:lstStyle/>
          <a:p>
            <a:r>
              <a:rPr lang="en-US" sz="2400" dirty="0"/>
              <a:t>Before ADC, we put music signal through </a:t>
            </a:r>
            <a:r>
              <a:rPr lang="en-US" sz="2400" i="1" dirty="0" err="1"/>
              <a:t>antialias</a:t>
            </a:r>
            <a:r>
              <a:rPr lang="en-US" sz="2400" dirty="0"/>
              <a:t> filter</a:t>
            </a:r>
          </a:p>
          <a:p>
            <a:pPr lvl="1"/>
            <a:r>
              <a:rPr lang="en-US" sz="2000" dirty="0"/>
              <a:t>Filter blocks any signals higher than 20 kHz (prevents aliasing!)</a:t>
            </a:r>
            <a:endParaRPr lang="en-US" sz="1200" dirty="0"/>
          </a:p>
          <a:p>
            <a:pPr lvl="1"/>
            <a:r>
              <a:rPr lang="en-US" sz="2000" dirty="0"/>
              <a:t>Then our ADC can safely sample at 2 x 20 kHz without aliasing</a:t>
            </a:r>
          </a:p>
          <a:p>
            <a:pPr lvl="2"/>
            <a:r>
              <a:rPr lang="en-US" sz="1600" dirty="0"/>
              <a:t>What is our </a:t>
            </a:r>
            <a:r>
              <a:rPr lang="en-US" sz="1600" u="sng" dirty="0"/>
              <a:t>Nyquist Rate</a:t>
            </a:r>
            <a:r>
              <a:rPr lang="en-US" sz="1600" dirty="0"/>
              <a:t>? </a:t>
            </a:r>
          </a:p>
          <a:p>
            <a:pPr lvl="3"/>
            <a:r>
              <a:rPr lang="en-US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1600" b="1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=2 x</a:t>
            </a:r>
            <a:r>
              <a:rPr lang="en-US" sz="1600" dirty="0"/>
              <a:t> 20 kHz = 40 kHz, or 40 thousand samples per second!</a:t>
            </a:r>
          </a:p>
          <a:p>
            <a:pPr lvl="2"/>
            <a:r>
              <a:rPr lang="en-US" sz="1600" dirty="0"/>
              <a:t>What is our </a:t>
            </a:r>
            <a:r>
              <a:rPr lang="en-US" sz="1600" u="sng" dirty="0"/>
              <a:t>Nyquist Frequency</a:t>
            </a:r>
            <a:r>
              <a:rPr lang="en-US" sz="1600" dirty="0"/>
              <a:t>? </a:t>
            </a:r>
          </a:p>
          <a:p>
            <a:pPr lvl="3"/>
            <a:r>
              <a:rPr lang="en-US" sz="1600" dirty="0"/>
              <a:t>½ </a:t>
            </a:r>
            <a:r>
              <a:rPr lang="en-US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1600" b="1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1600" dirty="0"/>
              <a:t>20 kHz</a:t>
            </a:r>
          </a:p>
          <a:p>
            <a:pPr lvl="1"/>
            <a:r>
              <a:rPr lang="en-US" sz="2000" dirty="0"/>
              <a:t>Cutoff frequency of our filter?  Has to be the Nyquist Frequency</a:t>
            </a:r>
            <a:endParaRPr lang="en-US" sz="1200" dirty="0"/>
          </a:p>
          <a:p>
            <a:pPr lvl="1"/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52</a:t>
            </a:fld>
            <a:endParaRPr lang="en-US"/>
          </a:p>
        </p:txBody>
      </p:sp>
      <p:pic>
        <p:nvPicPr>
          <p:cNvPr id="9830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104" y="1207446"/>
            <a:ext cx="7585496" cy="2322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88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Compact Disc (CD)</a:t>
            </a:r>
            <a:endParaRPr lang="en-US" dirty="0"/>
          </a:p>
        </p:txBody>
      </p:sp>
      <p:sp>
        <p:nvSpPr>
          <p:cNvPr id="292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CD (late 20</a:t>
            </a:r>
            <a:r>
              <a:rPr lang="en-US" baseline="30000" dirty="0"/>
              <a:t>th</a:t>
            </a:r>
            <a:r>
              <a:rPr lang="en-US" dirty="0"/>
              <a:t> century)</a:t>
            </a:r>
          </a:p>
          <a:p>
            <a:pPr lvl="1"/>
            <a:r>
              <a:rPr lang="en-US" dirty="0"/>
              <a:t>First form of digitized music</a:t>
            </a:r>
          </a:p>
          <a:p>
            <a:pPr lvl="2"/>
            <a:r>
              <a:rPr lang="en-US" dirty="0"/>
              <a:t>ADC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DSP </a:t>
            </a:r>
            <a:r>
              <a:rPr lang="en-US" dirty="0">
                <a:sym typeface="Wingdings" panose="05000000000000000000" pitchFamily="2" charset="2"/>
              </a:rPr>
              <a:t> DAC</a:t>
            </a:r>
            <a:endParaRPr lang="en-US" dirty="0"/>
          </a:p>
          <a:p>
            <a:pPr lvl="1"/>
            <a:r>
              <a:rPr lang="en-US" dirty="0"/>
              <a:t>Up until this time, music was…</a:t>
            </a:r>
          </a:p>
          <a:p>
            <a:pPr lvl="2"/>
            <a:r>
              <a:rPr lang="en-US" dirty="0"/>
              <a:t>…exact reproduction (record, tape)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Nyquist Sampling Rate: 44.1 kHz</a:t>
            </a:r>
          </a:p>
          <a:p>
            <a:pPr lvl="1"/>
            <a:r>
              <a:rPr lang="en-US" dirty="0"/>
              <a:t>Nyquist Frequency: ½ (44.1 kHz) = 22.05 kHz</a:t>
            </a:r>
          </a:p>
          <a:p>
            <a:pPr lvl="2"/>
            <a:r>
              <a:rPr lang="en-US" dirty="0"/>
              <a:t>AKA – upper range of audio</a:t>
            </a:r>
          </a:p>
          <a:p>
            <a:pPr lvl="2"/>
            <a:r>
              <a:rPr lang="en-US" dirty="0"/>
              <a:t>22.05 = cutoff frequency for low-pass </a:t>
            </a:r>
            <a:r>
              <a:rPr lang="en-US" dirty="0" err="1"/>
              <a:t>antialias</a:t>
            </a:r>
            <a:r>
              <a:rPr lang="en-US" dirty="0"/>
              <a:t> filter</a:t>
            </a: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3581400" y="76200"/>
            <a:ext cx="2895600" cy="288925"/>
          </a:xfrm>
          <a:prstGeom prst="rect">
            <a:avLst/>
          </a:prstGeom>
        </p:spPr>
        <p:txBody>
          <a:bodyPr/>
          <a:lstStyle/>
          <a:p>
            <a:fld id="{D6E73BEC-2FBD-49A0-BB48-A54429DF400F}" type="slidenum">
              <a:rPr lang="en-US" smtClean="0"/>
              <a:pPr/>
              <a:t>53</a:t>
            </a:fld>
            <a:endParaRPr lang="en-US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74715" y="640773"/>
            <a:ext cx="2247900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008967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2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2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2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2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Compact Disc (CD)</a:t>
            </a:r>
            <a:endParaRPr lang="en-US" dirty="0"/>
          </a:p>
        </p:txBody>
      </p:sp>
      <p:sp>
        <p:nvSpPr>
          <p:cNvPr id="292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54162"/>
            <a:ext cx="8839200" cy="484663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CD (late 20</a:t>
            </a:r>
            <a:r>
              <a:rPr lang="en-US" baseline="30000" dirty="0"/>
              <a:t>th</a:t>
            </a:r>
            <a:r>
              <a:rPr lang="en-US" dirty="0"/>
              <a:t> century)</a:t>
            </a:r>
          </a:p>
          <a:p>
            <a:pPr lvl="1"/>
            <a:r>
              <a:rPr lang="en-US" dirty="0"/>
              <a:t>Quick Math:</a:t>
            </a:r>
          </a:p>
          <a:p>
            <a:pPr lvl="1"/>
            <a:r>
              <a:rPr lang="en-US" dirty="0"/>
              <a:t>Sampling Rate: 44.1 kHz</a:t>
            </a:r>
          </a:p>
          <a:p>
            <a:pPr lvl="1"/>
            <a:r>
              <a:rPr lang="en-US" dirty="0"/>
              <a:t>Sampling Rate: 44,100 Hz</a:t>
            </a:r>
          </a:p>
          <a:p>
            <a:pPr lvl="1"/>
            <a:r>
              <a:rPr lang="en-US" dirty="0"/>
              <a:t>That means we collect 44,100 Samples in 1 second!</a:t>
            </a:r>
          </a:p>
          <a:p>
            <a:pPr lvl="2"/>
            <a:r>
              <a:rPr lang="en-US" dirty="0"/>
              <a:t>In 60 seconds, we collect: 2,646,000 samples</a:t>
            </a:r>
          </a:p>
          <a:p>
            <a:pPr lvl="3"/>
            <a:r>
              <a:rPr lang="en-US" i="1" dirty="0"/>
              <a:t>(44,100 samples/sec * 60 sec) =2,646,000 samples/minute</a:t>
            </a:r>
          </a:p>
          <a:p>
            <a:pPr lvl="2"/>
            <a:r>
              <a:rPr lang="en-US" dirty="0"/>
              <a:t>For a 3 minute song: 7,938,000 samples / song!</a:t>
            </a:r>
          </a:p>
          <a:p>
            <a:pPr lvl="3"/>
            <a:r>
              <a:rPr lang="en-US" i="1" dirty="0"/>
              <a:t>(2,646,000 samples/minute) * (3 minutes) = 7,938,000 samples/song</a:t>
            </a:r>
          </a:p>
          <a:p>
            <a:pPr lvl="2"/>
            <a:r>
              <a:rPr lang="en-US" dirty="0"/>
              <a:t>If each sample requires 16-bits to store:</a:t>
            </a:r>
          </a:p>
          <a:p>
            <a:pPr lvl="3"/>
            <a:r>
              <a:rPr lang="en-US" i="1" dirty="0"/>
              <a:t>(7,938,000 samples/song) * (16 bits/sample) = 127,008,000 bits/song</a:t>
            </a:r>
          </a:p>
          <a:p>
            <a:pPr lvl="3"/>
            <a:r>
              <a:rPr lang="en-US" dirty="0"/>
              <a:t>That’s 15,876,000 bytes per song</a:t>
            </a:r>
          </a:p>
          <a:p>
            <a:pPr lvl="3"/>
            <a:r>
              <a:rPr lang="en-US" i="1" dirty="0"/>
              <a:t>15,504 kB = </a:t>
            </a:r>
            <a:r>
              <a:rPr lang="en-US" b="1" i="1" dirty="0"/>
              <a:t>15.14 MB </a:t>
            </a:r>
            <a:r>
              <a:rPr lang="en-US" i="1" dirty="0"/>
              <a:t>per song!</a:t>
            </a:r>
          </a:p>
          <a:p>
            <a:pPr lvl="2"/>
            <a:r>
              <a:rPr lang="en-US" dirty="0"/>
              <a:t>What about stereo recordings?  Double that!</a:t>
            </a:r>
          </a:p>
          <a:p>
            <a:pPr lvl="3"/>
            <a:r>
              <a:rPr lang="en-US" b="1" dirty="0"/>
              <a:t>30.28 MB</a:t>
            </a:r>
            <a:r>
              <a:rPr lang="en-US" dirty="0"/>
              <a:t> per 3 minute stereo song!!</a:t>
            </a:r>
          </a:p>
          <a:p>
            <a:pPr lvl="2"/>
            <a:r>
              <a:rPr lang="en-US" dirty="0"/>
              <a:t>This is why a CD can only hold about 80 minutes of digital audio!</a:t>
            </a: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3581400" y="76200"/>
            <a:ext cx="2895600" cy="288925"/>
          </a:xfrm>
          <a:prstGeom prst="rect">
            <a:avLst/>
          </a:prstGeom>
        </p:spPr>
        <p:txBody>
          <a:bodyPr/>
          <a:lstStyle/>
          <a:p>
            <a:fld id="{D6E73BEC-2FBD-49A0-BB48-A54429DF400F}" type="slidenum">
              <a:rPr lang="en-US" smtClean="0"/>
              <a:pPr/>
              <a:t>54</a:t>
            </a:fld>
            <a:endParaRPr lang="en-US"/>
          </a:p>
        </p:txBody>
      </p:sp>
      <p:pic>
        <p:nvPicPr>
          <p:cNvPr id="29286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74715" y="640773"/>
            <a:ext cx="2247900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74783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2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2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2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2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2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28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28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28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9286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9286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286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Big Ideas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Sample at twice the maximum frequency</a:t>
            </a:r>
          </a:p>
          <a:p>
            <a:pPr lvl="1"/>
            <a:r>
              <a:rPr lang="en-US" dirty="0"/>
              <a:t>Can reconstruct perfectly</a:t>
            </a:r>
          </a:p>
          <a:p>
            <a:endParaRPr lang="en-US" dirty="0"/>
          </a:p>
          <a:p>
            <a:r>
              <a:rPr lang="en-US" dirty="0"/>
              <a:t>If have frequencies &gt; sample_freq/2</a:t>
            </a:r>
          </a:p>
          <a:p>
            <a:pPr lvl="1"/>
            <a:r>
              <a:rPr lang="en-US" dirty="0"/>
              <a:t>Will get aliasing … as high frequencies fold</a:t>
            </a:r>
          </a:p>
          <a:p>
            <a:pPr lvl="1"/>
            <a:endParaRPr lang="en-US" dirty="0"/>
          </a:p>
          <a:p>
            <a:r>
              <a:rPr lang="en-US" dirty="0"/>
              <a:t>Avoid aliasing with analog Anti-Alias </a:t>
            </a:r>
            <a:r>
              <a:rPr lang="en-US" dirty="0" err="1"/>
              <a:t>prefilter</a:t>
            </a:r>
            <a:r>
              <a:rPr lang="en-US" dirty="0"/>
              <a:t> before sampling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This Week In Lab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Lab 2: D2A </a:t>
            </a:r>
            <a:r>
              <a:rPr lang="en-US" b="0" dirty="0"/>
              <a:t>– play back the samples you recorded last week</a:t>
            </a:r>
          </a:p>
          <a:p>
            <a:endParaRPr lang="en-US" b="0" dirty="0"/>
          </a:p>
          <a:p>
            <a:endParaRPr lang="en-US" b="0" dirty="0"/>
          </a:p>
          <a:p>
            <a:r>
              <a:rPr lang="en-US" b="0" dirty="0"/>
              <a:t>Reminder: lab writeups due on Friday.</a:t>
            </a:r>
          </a:p>
          <a:p>
            <a:endParaRPr lang="en-US" b="0" dirty="0"/>
          </a:p>
          <a:p>
            <a:pPr marL="0" indent="0">
              <a:buNone/>
            </a:pPr>
            <a:endParaRPr lang="en-US" dirty="0"/>
          </a:p>
          <a:p>
            <a:endParaRPr lang="en-US" b="1" i="1" dirty="0"/>
          </a:p>
          <a:p>
            <a:endParaRPr lang="en-US" b="1" i="1" dirty="0"/>
          </a:p>
          <a:p>
            <a:endParaRPr lang="en-US" b="1" i="1" dirty="0"/>
          </a:p>
          <a:p>
            <a:endParaRPr lang="en-US" b="1" i="1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2819400" y="6356350"/>
            <a:ext cx="3581400" cy="365125"/>
          </a:xfrm>
        </p:spPr>
        <p:txBody>
          <a:bodyPr/>
          <a:lstStyle/>
          <a:p>
            <a:r>
              <a:rPr lang="da-DK" dirty="0"/>
              <a:t>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56</a:t>
            </a:fld>
            <a:endParaRPr lang="en-US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 More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ESE215 – include analog filtering</a:t>
            </a:r>
          </a:p>
          <a:p>
            <a:r>
              <a:rPr lang="en-US" dirty="0"/>
              <a:t>ESE319 – active analog filtering</a:t>
            </a:r>
          </a:p>
          <a:p>
            <a:r>
              <a:rPr lang="en-US" dirty="0"/>
              <a:t>ESE224 – Signal Processing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57</a:t>
            </a:fld>
            <a:endParaRPr lang="en-US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2000" dirty="0"/>
              <a:t>S. Smith, “The Scientists and Engineer’s Guide to Digital Signal Processing,” 1997.</a:t>
            </a:r>
          </a:p>
          <a:p>
            <a:pPr lvl="1"/>
            <a:r>
              <a:rPr lang="en-US" dirty="0">
                <a:hlinkClick r:id="rId2"/>
              </a:rPr>
              <a:t>http://en.wikipedia.org/wiki/Nyquist_frequency</a:t>
            </a:r>
            <a:endParaRPr lang="en-US" dirty="0"/>
          </a:p>
          <a:p>
            <a:pPr lvl="1"/>
            <a:r>
              <a:rPr lang="en-US" dirty="0">
                <a:hlinkClick r:id="rId3"/>
              </a:rPr>
              <a:t>http://en.wikipedia.org/wiki/Nyquist_rate</a:t>
            </a:r>
            <a:endParaRPr lang="en-US" dirty="0"/>
          </a:p>
          <a:p>
            <a:pPr lvl="1"/>
            <a:r>
              <a:rPr lang="en-US" dirty="0">
                <a:hlinkClick r:id="rId4"/>
              </a:rPr>
              <a:t>http://en.wikipedia.org/wiki/Oversampling</a:t>
            </a:r>
            <a:endParaRPr lang="en-US" dirty="0"/>
          </a:p>
          <a:p>
            <a:pPr lvl="1"/>
            <a:r>
              <a:rPr lang="en-US" dirty="0">
                <a:hlinkClick r:id="rId5"/>
              </a:rPr>
              <a:t>http://en.wikipedia.org/wiki/Sampling_rate</a:t>
            </a:r>
            <a:endParaRPr lang="en-US" dirty="0"/>
          </a:p>
          <a:p>
            <a:pPr lvl="1"/>
            <a:r>
              <a:rPr lang="en-US" dirty="0">
                <a:hlinkClick r:id="rId6"/>
              </a:rPr>
              <a:t>http://en.wikipedia.org/wiki/Hearing_range</a:t>
            </a:r>
            <a:endParaRPr lang="en-US" dirty="0"/>
          </a:p>
          <a:p>
            <a:pPr lvl="1"/>
            <a:r>
              <a:rPr lang="en-US" dirty="0">
                <a:hlinkClick r:id="rId7"/>
              </a:rPr>
              <a:t>http://electronics.howstuffworks.com/telephone6.htm</a:t>
            </a:r>
            <a:endParaRPr lang="en-US" dirty="0"/>
          </a:p>
          <a:p>
            <a:pPr lvl="1"/>
            <a:r>
              <a:rPr lang="en-US" dirty="0"/>
              <a:t>B. </a:t>
            </a:r>
            <a:r>
              <a:rPr lang="en-US" dirty="0" err="1"/>
              <a:t>Olshausen</a:t>
            </a:r>
            <a:r>
              <a:rPr lang="en-US" dirty="0"/>
              <a:t>, “Aliasing”, PSC 129 – Sensory Processes Course Notes, UC Davis</a:t>
            </a:r>
          </a:p>
          <a:p>
            <a:endParaRPr lang="en-US" sz="2400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9069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Sampling vs Quantization Review</a:t>
            </a:r>
          </a:p>
        </p:txBody>
      </p:sp>
    </p:spTree>
    <p:extLst>
      <p:ext uri="{BB962C8B-B14F-4D97-AF65-F5344CB8AC3E}">
        <p14:creationId xmlns:p14="http://schemas.microsoft.com/office/powerpoint/2010/main" val="3017246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ADC – Sampling &amp; Quantization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48" y="1554162"/>
            <a:ext cx="9067800" cy="4846638"/>
          </a:xfrm>
        </p:spPr>
        <p:txBody>
          <a:bodyPr>
            <a:normAutofit/>
          </a:bodyPr>
          <a:lstStyle/>
          <a:p>
            <a:r>
              <a:rPr lang="en-US" dirty="0"/>
              <a:t>Analog-to-Digital (ADC) Conversion </a:t>
            </a:r>
          </a:p>
          <a:p>
            <a:pPr lvl="1"/>
            <a:r>
              <a:rPr lang="en-US" dirty="0"/>
              <a:t>Converting analog (continuous) signal to digital signal </a:t>
            </a:r>
          </a:p>
          <a:p>
            <a:pPr lvl="1"/>
            <a:r>
              <a:rPr lang="en-US" dirty="0"/>
              <a:t>Digitization process has two important aspects:</a:t>
            </a:r>
          </a:p>
          <a:p>
            <a:pPr lvl="2"/>
            <a:r>
              <a:rPr lang="en-US" i="1" dirty="0"/>
              <a:t>1) Sampling</a:t>
            </a:r>
          </a:p>
          <a:p>
            <a:pPr lvl="3"/>
            <a:r>
              <a:rPr lang="en-US" dirty="0"/>
              <a:t>Converting </a:t>
            </a:r>
            <a:r>
              <a:rPr lang="en-US" b="1" i="1" dirty="0"/>
              <a:t>independent</a:t>
            </a:r>
            <a:r>
              <a:rPr lang="en-US" dirty="0"/>
              <a:t> variable of signal from continuous to discrete</a:t>
            </a:r>
          </a:p>
          <a:p>
            <a:pPr lvl="3"/>
            <a:r>
              <a:rPr lang="en-US" dirty="0"/>
              <a:t>e.g.: breaking continuous </a:t>
            </a:r>
            <a:r>
              <a:rPr lang="en-US" i="1" dirty="0"/>
              <a:t>time</a:t>
            </a:r>
            <a:r>
              <a:rPr lang="en-US" dirty="0"/>
              <a:t> down into intervals</a:t>
            </a:r>
          </a:p>
          <a:p>
            <a:pPr lvl="2"/>
            <a:r>
              <a:rPr lang="en-US" i="1" dirty="0"/>
              <a:t>2) Quantization</a:t>
            </a:r>
          </a:p>
          <a:p>
            <a:pPr lvl="3"/>
            <a:r>
              <a:rPr lang="en-US" dirty="0"/>
              <a:t>Converting </a:t>
            </a:r>
            <a:r>
              <a:rPr lang="en-US" b="1" i="1" dirty="0"/>
              <a:t>dependent</a:t>
            </a:r>
            <a:r>
              <a:rPr lang="en-US" dirty="0"/>
              <a:t> variable of signal from continuous to discrete</a:t>
            </a:r>
          </a:p>
          <a:p>
            <a:pPr lvl="3"/>
            <a:r>
              <a:rPr lang="en-US" dirty="0"/>
              <a:t>e.g.: breaking continuous </a:t>
            </a:r>
            <a:r>
              <a:rPr lang="en-US" i="1" dirty="0"/>
              <a:t>voltage </a:t>
            </a:r>
            <a:r>
              <a:rPr lang="en-US" dirty="0"/>
              <a:t>down into levels</a:t>
            </a:r>
          </a:p>
          <a:p>
            <a:pPr lvl="3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002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ADC – Sampling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514" y="1376476"/>
            <a:ext cx="9648092" cy="4846638"/>
          </a:xfrm>
        </p:spPr>
        <p:txBody>
          <a:bodyPr>
            <a:normAutofit/>
          </a:bodyPr>
          <a:lstStyle/>
          <a:p>
            <a:r>
              <a:rPr lang="en-US" sz="2000" b="1" i="1" u="sng" dirty="0"/>
              <a:t>Sampling</a:t>
            </a:r>
            <a:r>
              <a:rPr lang="en-US" sz="2000" dirty="0"/>
              <a:t>: breaking independent variable (time) into intervals</a:t>
            </a:r>
          </a:p>
          <a:p>
            <a:pPr marL="342900" lvl="1" indent="-342900">
              <a:buFont typeface="Wingdings 2"/>
              <a:buChar char=""/>
            </a:pPr>
            <a:r>
              <a:rPr lang="en-US" sz="2000" b="1" i="1" u="sng" dirty="0"/>
              <a:t>Quantization</a:t>
            </a:r>
            <a:r>
              <a:rPr lang="en-US" sz="2000" b="1" dirty="0"/>
              <a:t>: breaking dependent variable (voltage) into levels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4255072" y="2341672"/>
            <a:ext cx="17748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+mj-lt"/>
              </a:rPr>
              <a:t>Samples</a:t>
            </a:r>
          </a:p>
          <a:p>
            <a:pPr algn="ctr"/>
            <a:r>
              <a:rPr lang="en-US" sz="1600" dirty="0">
                <a:latin typeface="+mj-lt"/>
              </a:rPr>
              <a:t> @ 1ms intervals:</a:t>
            </a:r>
          </a:p>
        </p:txBody>
      </p:sp>
      <p:sp>
        <p:nvSpPr>
          <p:cNvPr id="49" name="Rectangle 48"/>
          <p:cNvSpPr/>
          <p:nvPr/>
        </p:nvSpPr>
        <p:spPr>
          <a:xfrm>
            <a:off x="4234298" y="3247706"/>
            <a:ext cx="178593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+mj-lt"/>
              </a:rPr>
              <a:t>{ </a:t>
            </a:r>
            <a:r>
              <a:rPr lang="en-US" sz="1600" dirty="0">
                <a:solidFill>
                  <a:srgbClr val="00B050"/>
                </a:solidFill>
                <a:latin typeface="+mj-lt"/>
              </a:rPr>
              <a:t>1 </a:t>
            </a:r>
            <a:r>
              <a:rPr lang="en-US" sz="1600" dirty="0" err="1">
                <a:solidFill>
                  <a:srgbClr val="00B050"/>
                </a:solidFill>
                <a:latin typeface="+mj-lt"/>
              </a:rPr>
              <a:t>ms</a:t>
            </a:r>
            <a:r>
              <a:rPr lang="en-US" sz="1600" dirty="0">
                <a:latin typeface="+mj-lt"/>
              </a:rPr>
              <a:t>, </a:t>
            </a:r>
            <a:r>
              <a:rPr lang="en-US" sz="1600" dirty="0">
                <a:solidFill>
                  <a:srgbClr val="FF0000"/>
                </a:solidFill>
                <a:latin typeface="+mj-lt"/>
              </a:rPr>
              <a:t>2.2 Volts</a:t>
            </a:r>
            <a:r>
              <a:rPr lang="en-US" sz="1600" dirty="0">
                <a:latin typeface="+mj-lt"/>
              </a:rPr>
              <a:t> }</a:t>
            </a:r>
          </a:p>
        </p:txBody>
      </p:sp>
      <p:sp>
        <p:nvSpPr>
          <p:cNvPr id="50" name="Rectangle 49"/>
          <p:cNvSpPr/>
          <p:nvPr/>
        </p:nvSpPr>
        <p:spPr>
          <a:xfrm>
            <a:off x="4232475" y="3625883"/>
            <a:ext cx="161441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+mj-lt"/>
              </a:rPr>
              <a:t>{ </a:t>
            </a:r>
            <a:r>
              <a:rPr lang="en-US" sz="1600" dirty="0">
                <a:solidFill>
                  <a:srgbClr val="00B050"/>
                </a:solidFill>
                <a:latin typeface="+mj-lt"/>
              </a:rPr>
              <a:t>2 </a:t>
            </a:r>
            <a:r>
              <a:rPr lang="en-US" sz="1600" dirty="0" err="1">
                <a:solidFill>
                  <a:srgbClr val="00B050"/>
                </a:solidFill>
                <a:latin typeface="+mj-lt"/>
              </a:rPr>
              <a:t>ms</a:t>
            </a:r>
            <a:r>
              <a:rPr lang="en-US" sz="1600" dirty="0">
                <a:latin typeface="+mj-lt"/>
              </a:rPr>
              <a:t>, </a:t>
            </a:r>
            <a:r>
              <a:rPr lang="en-US" sz="1600" dirty="0">
                <a:solidFill>
                  <a:srgbClr val="FF0000"/>
                </a:solidFill>
                <a:latin typeface="+mj-lt"/>
              </a:rPr>
              <a:t>3 Volts</a:t>
            </a:r>
            <a:r>
              <a:rPr lang="en-US" sz="1600" dirty="0">
                <a:latin typeface="+mj-lt"/>
              </a:rPr>
              <a:t> }</a:t>
            </a:r>
          </a:p>
        </p:txBody>
      </p:sp>
      <p:sp>
        <p:nvSpPr>
          <p:cNvPr id="51" name="Rectangle 50"/>
          <p:cNvSpPr/>
          <p:nvPr/>
        </p:nvSpPr>
        <p:spPr>
          <a:xfrm>
            <a:off x="4232475" y="4005883"/>
            <a:ext cx="178593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+mj-lt"/>
              </a:rPr>
              <a:t>{ </a:t>
            </a:r>
            <a:r>
              <a:rPr lang="en-US" sz="1600" dirty="0">
                <a:solidFill>
                  <a:srgbClr val="00B050"/>
                </a:solidFill>
                <a:latin typeface="+mj-lt"/>
              </a:rPr>
              <a:t>3 </a:t>
            </a:r>
            <a:r>
              <a:rPr lang="en-US" sz="1600" dirty="0" err="1">
                <a:solidFill>
                  <a:srgbClr val="00B050"/>
                </a:solidFill>
                <a:latin typeface="+mj-lt"/>
              </a:rPr>
              <a:t>ms</a:t>
            </a:r>
            <a:r>
              <a:rPr lang="en-US" sz="1600" dirty="0">
                <a:latin typeface="+mj-lt"/>
              </a:rPr>
              <a:t>, </a:t>
            </a:r>
            <a:r>
              <a:rPr lang="en-US" sz="1600" dirty="0">
                <a:solidFill>
                  <a:srgbClr val="FF0000"/>
                </a:solidFill>
                <a:latin typeface="+mj-lt"/>
              </a:rPr>
              <a:t>2.2 Volts</a:t>
            </a:r>
            <a:r>
              <a:rPr lang="en-US" sz="1600" dirty="0">
                <a:latin typeface="+mj-lt"/>
              </a:rPr>
              <a:t> }</a:t>
            </a:r>
          </a:p>
        </p:txBody>
      </p:sp>
      <p:sp>
        <p:nvSpPr>
          <p:cNvPr id="52" name="Rectangle 51"/>
          <p:cNvSpPr/>
          <p:nvPr/>
        </p:nvSpPr>
        <p:spPr>
          <a:xfrm>
            <a:off x="4230500" y="4383908"/>
            <a:ext cx="161441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+mj-lt"/>
              </a:rPr>
              <a:t>{ </a:t>
            </a:r>
            <a:r>
              <a:rPr lang="en-US" sz="1600" dirty="0">
                <a:solidFill>
                  <a:srgbClr val="00B050"/>
                </a:solidFill>
                <a:latin typeface="+mj-lt"/>
              </a:rPr>
              <a:t>4 </a:t>
            </a:r>
            <a:r>
              <a:rPr lang="en-US" sz="1600" dirty="0" err="1">
                <a:solidFill>
                  <a:srgbClr val="00B050"/>
                </a:solidFill>
                <a:latin typeface="+mj-lt"/>
              </a:rPr>
              <a:t>ms</a:t>
            </a:r>
            <a:r>
              <a:rPr lang="en-US" sz="1600" dirty="0">
                <a:latin typeface="+mj-lt"/>
              </a:rPr>
              <a:t>, </a:t>
            </a:r>
            <a:r>
              <a:rPr lang="en-US" sz="1600" dirty="0">
                <a:solidFill>
                  <a:srgbClr val="FF0000"/>
                </a:solidFill>
                <a:latin typeface="+mj-lt"/>
              </a:rPr>
              <a:t>0 Volts</a:t>
            </a:r>
            <a:r>
              <a:rPr lang="en-US" sz="1600" dirty="0">
                <a:latin typeface="+mj-lt"/>
              </a:rPr>
              <a:t> }</a:t>
            </a:r>
          </a:p>
        </p:txBody>
      </p:sp>
      <p:sp>
        <p:nvSpPr>
          <p:cNvPr id="53" name="Rectangle 52"/>
          <p:cNvSpPr/>
          <p:nvPr/>
        </p:nvSpPr>
        <p:spPr>
          <a:xfrm>
            <a:off x="4230500" y="4763908"/>
            <a:ext cx="185486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+mj-lt"/>
              </a:rPr>
              <a:t>{ </a:t>
            </a:r>
            <a:r>
              <a:rPr lang="en-US" sz="1600" dirty="0">
                <a:solidFill>
                  <a:srgbClr val="00B050"/>
                </a:solidFill>
                <a:latin typeface="+mj-lt"/>
              </a:rPr>
              <a:t>5 </a:t>
            </a:r>
            <a:r>
              <a:rPr lang="en-US" sz="1600" dirty="0" err="1">
                <a:solidFill>
                  <a:srgbClr val="00B050"/>
                </a:solidFill>
                <a:latin typeface="+mj-lt"/>
              </a:rPr>
              <a:t>ms</a:t>
            </a:r>
            <a:r>
              <a:rPr lang="en-US" sz="1600" dirty="0">
                <a:latin typeface="+mj-lt"/>
              </a:rPr>
              <a:t>, </a:t>
            </a:r>
            <a:r>
              <a:rPr lang="en-US" sz="1600" dirty="0">
                <a:solidFill>
                  <a:srgbClr val="FF0000"/>
                </a:solidFill>
                <a:latin typeface="+mj-lt"/>
              </a:rPr>
              <a:t>-2.2 Volts</a:t>
            </a:r>
            <a:r>
              <a:rPr lang="en-US" sz="1600" dirty="0">
                <a:latin typeface="+mj-lt"/>
              </a:rPr>
              <a:t> }</a:t>
            </a:r>
          </a:p>
        </p:txBody>
      </p:sp>
      <p:sp>
        <p:nvSpPr>
          <p:cNvPr id="54" name="Rectangle 53"/>
          <p:cNvSpPr/>
          <p:nvPr/>
        </p:nvSpPr>
        <p:spPr>
          <a:xfrm>
            <a:off x="4230500" y="5143908"/>
            <a:ext cx="168334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+mj-lt"/>
              </a:rPr>
              <a:t>{ </a:t>
            </a:r>
            <a:r>
              <a:rPr lang="en-US" sz="1600" dirty="0">
                <a:solidFill>
                  <a:srgbClr val="00B050"/>
                </a:solidFill>
                <a:latin typeface="+mj-lt"/>
              </a:rPr>
              <a:t>6 </a:t>
            </a:r>
            <a:r>
              <a:rPr lang="en-US" sz="1600" dirty="0" err="1">
                <a:solidFill>
                  <a:srgbClr val="00B050"/>
                </a:solidFill>
                <a:latin typeface="+mj-lt"/>
              </a:rPr>
              <a:t>ms</a:t>
            </a:r>
            <a:r>
              <a:rPr lang="en-US" sz="1600" dirty="0">
                <a:latin typeface="+mj-lt"/>
              </a:rPr>
              <a:t>, </a:t>
            </a:r>
            <a:r>
              <a:rPr lang="en-US" sz="1600" dirty="0">
                <a:solidFill>
                  <a:srgbClr val="FF0000"/>
                </a:solidFill>
                <a:latin typeface="+mj-lt"/>
              </a:rPr>
              <a:t>-3 Volts</a:t>
            </a:r>
            <a:r>
              <a:rPr lang="en-US" sz="1600" dirty="0">
                <a:latin typeface="+mj-lt"/>
              </a:rPr>
              <a:t> }</a:t>
            </a:r>
          </a:p>
        </p:txBody>
      </p:sp>
      <p:sp>
        <p:nvSpPr>
          <p:cNvPr id="55" name="Rectangle 54"/>
          <p:cNvSpPr/>
          <p:nvPr/>
        </p:nvSpPr>
        <p:spPr>
          <a:xfrm>
            <a:off x="4228525" y="5510058"/>
            <a:ext cx="185486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+mj-lt"/>
              </a:rPr>
              <a:t>{ </a:t>
            </a:r>
            <a:r>
              <a:rPr lang="en-US" sz="1600" dirty="0">
                <a:solidFill>
                  <a:srgbClr val="00B050"/>
                </a:solidFill>
                <a:latin typeface="+mj-lt"/>
              </a:rPr>
              <a:t>7 </a:t>
            </a:r>
            <a:r>
              <a:rPr lang="en-US" sz="1600" dirty="0" err="1">
                <a:solidFill>
                  <a:srgbClr val="00B050"/>
                </a:solidFill>
                <a:latin typeface="+mj-lt"/>
              </a:rPr>
              <a:t>ms</a:t>
            </a:r>
            <a:r>
              <a:rPr lang="en-US" sz="1600" dirty="0">
                <a:latin typeface="+mj-lt"/>
              </a:rPr>
              <a:t>, </a:t>
            </a:r>
            <a:r>
              <a:rPr lang="en-US" sz="1600" dirty="0">
                <a:solidFill>
                  <a:srgbClr val="FF0000"/>
                </a:solidFill>
                <a:latin typeface="+mj-lt"/>
              </a:rPr>
              <a:t>-2.2 Volts</a:t>
            </a:r>
            <a:r>
              <a:rPr lang="en-US" sz="1600" dirty="0">
                <a:latin typeface="+mj-lt"/>
              </a:rPr>
              <a:t> }</a:t>
            </a:r>
          </a:p>
        </p:txBody>
      </p:sp>
      <p:sp>
        <p:nvSpPr>
          <p:cNvPr id="56" name="Rectangle 55"/>
          <p:cNvSpPr/>
          <p:nvPr/>
        </p:nvSpPr>
        <p:spPr>
          <a:xfrm>
            <a:off x="4226550" y="5864333"/>
            <a:ext cx="161441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+mj-lt"/>
              </a:rPr>
              <a:t>{ </a:t>
            </a:r>
            <a:r>
              <a:rPr lang="en-US" sz="1600" dirty="0">
                <a:solidFill>
                  <a:srgbClr val="00B050"/>
                </a:solidFill>
                <a:latin typeface="+mj-lt"/>
              </a:rPr>
              <a:t>8 </a:t>
            </a:r>
            <a:r>
              <a:rPr lang="en-US" sz="1600" dirty="0" err="1">
                <a:solidFill>
                  <a:srgbClr val="00B050"/>
                </a:solidFill>
                <a:latin typeface="+mj-lt"/>
              </a:rPr>
              <a:t>ms</a:t>
            </a:r>
            <a:r>
              <a:rPr lang="en-US" sz="1600" dirty="0">
                <a:latin typeface="+mj-lt"/>
              </a:rPr>
              <a:t>, </a:t>
            </a:r>
            <a:r>
              <a:rPr lang="en-US" sz="1600" dirty="0">
                <a:solidFill>
                  <a:srgbClr val="FF0000"/>
                </a:solidFill>
                <a:latin typeface="+mj-lt"/>
              </a:rPr>
              <a:t>0 Volts</a:t>
            </a:r>
            <a:r>
              <a:rPr lang="en-US" sz="1600" dirty="0">
                <a:latin typeface="+mj-lt"/>
              </a:rPr>
              <a:t> }</a:t>
            </a:r>
          </a:p>
        </p:txBody>
      </p:sp>
      <p:grpSp>
        <p:nvGrpSpPr>
          <p:cNvPr id="57" name="Group 56"/>
          <p:cNvGrpSpPr/>
          <p:nvPr/>
        </p:nvGrpSpPr>
        <p:grpSpPr>
          <a:xfrm>
            <a:off x="-356730" y="2672446"/>
            <a:ext cx="4599628" cy="3406239"/>
            <a:chOff x="1593363" y="2438400"/>
            <a:chExt cx="5331385" cy="3948141"/>
          </a:xfrm>
        </p:grpSpPr>
        <p:grpSp>
          <p:nvGrpSpPr>
            <p:cNvPr id="58" name="Group 41"/>
            <p:cNvGrpSpPr>
              <a:grpSpLocks/>
            </p:cNvGrpSpPr>
            <p:nvPr/>
          </p:nvGrpSpPr>
          <p:grpSpPr bwMode="auto">
            <a:xfrm>
              <a:off x="1593363" y="2438400"/>
              <a:ext cx="5331385" cy="3948141"/>
              <a:chOff x="6898859" y="2438400"/>
              <a:chExt cx="1993458" cy="1634065"/>
            </a:xfrm>
          </p:grpSpPr>
          <p:sp>
            <p:nvSpPr>
              <p:cNvPr id="61" name="Straight Connector 350"/>
              <p:cNvSpPr>
                <a:spLocks noChangeShapeType="1"/>
              </p:cNvSpPr>
              <p:nvPr/>
            </p:nvSpPr>
            <p:spPr bwMode="auto">
              <a:xfrm flipH="1">
                <a:off x="6898859" y="3337669"/>
                <a:ext cx="1924705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arrow" w="med" len="med"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" name="Straight Connector 349"/>
              <p:cNvSpPr>
                <a:spLocks noChangeShapeType="1"/>
              </p:cNvSpPr>
              <p:nvPr/>
            </p:nvSpPr>
            <p:spPr bwMode="auto">
              <a:xfrm>
                <a:off x="7315200" y="2438400"/>
                <a:ext cx="0" cy="163406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arrow" w="med" len="med"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" name="TextBox 11"/>
              <p:cNvSpPr txBox="1">
                <a:spLocks noChangeArrowheads="1"/>
              </p:cNvSpPr>
              <p:nvPr/>
            </p:nvSpPr>
            <p:spPr bwMode="auto">
              <a:xfrm>
                <a:off x="8350285" y="2994381"/>
                <a:ext cx="542032" cy="1919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dirty="0">
                    <a:solidFill>
                      <a:srgbClr val="00B050"/>
                    </a:solidFill>
                    <a:latin typeface="+mj-lt"/>
                    <a:cs typeface="Times New Roman" pitchFamily="18" charset="0"/>
                  </a:rPr>
                  <a:t>time (</a:t>
                </a:r>
                <a:r>
                  <a:rPr lang="en-US" sz="2000" dirty="0" err="1">
                    <a:solidFill>
                      <a:srgbClr val="00B050"/>
                    </a:solidFill>
                    <a:latin typeface="+mj-lt"/>
                    <a:cs typeface="Times New Roman" pitchFamily="18" charset="0"/>
                  </a:rPr>
                  <a:t>ms</a:t>
                </a:r>
                <a:r>
                  <a:rPr lang="en-US" sz="2000" dirty="0">
                    <a:solidFill>
                      <a:srgbClr val="00B050"/>
                    </a:solidFill>
                    <a:latin typeface="+mj-lt"/>
                    <a:cs typeface="Times New Roman" pitchFamily="18" charset="0"/>
                  </a:rPr>
                  <a:t>)</a:t>
                </a:r>
              </a:p>
            </p:txBody>
          </p:sp>
        </p:grpSp>
        <p:sp>
          <p:nvSpPr>
            <p:cNvPr id="59" name="Freeform 58"/>
            <p:cNvSpPr/>
            <p:nvPr/>
          </p:nvSpPr>
          <p:spPr>
            <a:xfrm>
              <a:off x="2708645" y="2944073"/>
              <a:ext cx="1842654" cy="1704127"/>
            </a:xfrm>
            <a:custGeom>
              <a:avLst/>
              <a:gdLst>
                <a:gd name="connsiteX0" fmla="*/ 0 w 1842654"/>
                <a:gd name="connsiteY0" fmla="*/ 1676418 h 1704127"/>
                <a:gd name="connsiteX1" fmla="*/ 955964 w 1842654"/>
                <a:gd name="connsiteY1" fmla="*/ 18 h 1704127"/>
                <a:gd name="connsiteX2" fmla="*/ 1842654 w 1842654"/>
                <a:gd name="connsiteY2" fmla="*/ 1704127 h 1704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42654" h="1704127">
                  <a:moveTo>
                    <a:pt x="0" y="1676418"/>
                  </a:moveTo>
                  <a:cubicBezTo>
                    <a:pt x="324427" y="835909"/>
                    <a:pt x="648855" y="-4600"/>
                    <a:pt x="955964" y="18"/>
                  </a:cubicBezTo>
                  <a:cubicBezTo>
                    <a:pt x="1263073" y="4636"/>
                    <a:pt x="1552863" y="854381"/>
                    <a:pt x="1842654" y="1704127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 59"/>
            <p:cNvSpPr/>
            <p:nvPr/>
          </p:nvSpPr>
          <p:spPr>
            <a:xfrm flipV="1">
              <a:off x="4551300" y="4620473"/>
              <a:ext cx="1842654" cy="1704127"/>
            </a:xfrm>
            <a:custGeom>
              <a:avLst/>
              <a:gdLst>
                <a:gd name="connsiteX0" fmla="*/ 0 w 1842654"/>
                <a:gd name="connsiteY0" fmla="*/ 1676418 h 1704127"/>
                <a:gd name="connsiteX1" fmla="*/ 955964 w 1842654"/>
                <a:gd name="connsiteY1" fmla="*/ 18 h 1704127"/>
                <a:gd name="connsiteX2" fmla="*/ 1842654 w 1842654"/>
                <a:gd name="connsiteY2" fmla="*/ 1704127 h 1704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42654" h="1704127">
                  <a:moveTo>
                    <a:pt x="0" y="1676418"/>
                  </a:moveTo>
                  <a:cubicBezTo>
                    <a:pt x="324427" y="835909"/>
                    <a:pt x="648855" y="-4600"/>
                    <a:pt x="955964" y="18"/>
                  </a:cubicBezTo>
                  <a:cubicBezTo>
                    <a:pt x="1263073" y="4636"/>
                    <a:pt x="1552863" y="854381"/>
                    <a:pt x="1842654" y="1704127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4" name="Rectangle 63"/>
          <p:cNvSpPr/>
          <p:nvPr/>
        </p:nvSpPr>
        <p:spPr>
          <a:xfrm>
            <a:off x="68870" y="2261283"/>
            <a:ext cx="10409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Voltage</a:t>
            </a:r>
          </a:p>
        </p:txBody>
      </p:sp>
      <p:cxnSp>
        <p:nvCxnSpPr>
          <p:cNvPr id="65" name="Straight Connector 64"/>
          <p:cNvCxnSpPr/>
          <p:nvPr/>
        </p:nvCxnSpPr>
        <p:spPr>
          <a:xfrm>
            <a:off x="2185570" y="4349892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3764434" y="4356489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887199" y="4682845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1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1265224" y="468087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2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1635360" y="4680631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3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2013385" y="4678656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4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2437239" y="4681867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5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2815264" y="4679892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6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3185400" y="4679653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7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3614225" y="4677678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8</a:t>
            </a:r>
          </a:p>
        </p:txBody>
      </p:sp>
      <p:sp>
        <p:nvSpPr>
          <p:cNvPr id="75" name="Oval 74"/>
          <p:cNvSpPr/>
          <p:nvPr/>
        </p:nvSpPr>
        <p:spPr>
          <a:xfrm>
            <a:off x="994643" y="3456917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6" name="Oval 75"/>
          <p:cNvSpPr/>
          <p:nvPr/>
        </p:nvSpPr>
        <p:spPr>
          <a:xfrm>
            <a:off x="1370131" y="3058874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7" name="Oval 76"/>
          <p:cNvSpPr/>
          <p:nvPr/>
        </p:nvSpPr>
        <p:spPr>
          <a:xfrm>
            <a:off x="1756887" y="3462071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8" name="Oval 77"/>
          <p:cNvSpPr/>
          <p:nvPr/>
        </p:nvSpPr>
        <p:spPr>
          <a:xfrm>
            <a:off x="2141777" y="4491420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9" name="Oval 78"/>
          <p:cNvSpPr/>
          <p:nvPr/>
        </p:nvSpPr>
        <p:spPr>
          <a:xfrm>
            <a:off x="2547467" y="5522658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0" name="Oval 79"/>
          <p:cNvSpPr/>
          <p:nvPr/>
        </p:nvSpPr>
        <p:spPr>
          <a:xfrm>
            <a:off x="2936803" y="5971807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1" name="Oval 80"/>
          <p:cNvSpPr/>
          <p:nvPr/>
        </p:nvSpPr>
        <p:spPr>
          <a:xfrm>
            <a:off x="3332135" y="5530228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2" name="Oval 81"/>
          <p:cNvSpPr/>
          <p:nvPr/>
        </p:nvSpPr>
        <p:spPr>
          <a:xfrm>
            <a:off x="3710995" y="4501580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3" name="Oval 82"/>
          <p:cNvSpPr/>
          <p:nvPr/>
        </p:nvSpPr>
        <p:spPr>
          <a:xfrm>
            <a:off x="550480" y="4492936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4" name="Straight Connector 83"/>
          <p:cNvCxnSpPr/>
          <p:nvPr/>
        </p:nvCxnSpPr>
        <p:spPr>
          <a:xfrm rot="5400000">
            <a:off x="596200" y="3414460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rot="5400000">
            <a:off x="596200" y="3881820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rot="5400000">
            <a:off x="595353" y="4855793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rot="5400000">
            <a:off x="595353" y="5297688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rot="5400000">
            <a:off x="595353" y="5790513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9" name="TextBox 88"/>
          <p:cNvSpPr txBox="1"/>
          <p:nvPr/>
        </p:nvSpPr>
        <p:spPr>
          <a:xfrm>
            <a:off x="66943" y="2913655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3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66943" y="3431815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2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66943" y="3889015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1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77103" y="4397015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0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-28359" y="4881065"/>
            <a:ext cx="367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-1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-28359" y="5333120"/>
            <a:ext cx="367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-2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-28359" y="5825945"/>
            <a:ext cx="367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-3</a:t>
            </a:r>
          </a:p>
        </p:txBody>
      </p:sp>
      <p:cxnSp>
        <p:nvCxnSpPr>
          <p:cNvPr id="105" name="Straight Connector 104"/>
          <p:cNvCxnSpPr/>
          <p:nvPr/>
        </p:nvCxnSpPr>
        <p:spPr>
          <a:xfrm flipV="1">
            <a:off x="1048082" y="3512822"/>
            <a:ext cx="0" cy="1049818"/>
          </a:xfrm>
          <a:prstGeom prst="line">
            <a:avLst/>
          </a:prstGeom>
          <a:ln>
            <a:solidFill>
              <a:srgbClr val="00B05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>
            <a:off x="595353" y="3515362"/>
            <a:ext cx="1198282" cy="0"/>
          </a:xfrm>
          <a:prstGeom prst="line">
            <a:avLst/>
          </a:prstGeom>
          <a:ln>
            <a:solidFill>
              <a:srgbClr val="FF000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 flipH="1" flipV="1">
            <a:off x="1419760" y="3165752"/>
            <a:ext cx="5321" cy="1413188"/>
          </a:xfrm>
          <a:prstGeom prst="line">
            <a:avLst/>
          </a:prstGeom>
          <a:ln>
            <a:solidFill>
              <a:srgbClr val="00B05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>
            <a:off x="605474" y="3117280"/>
            <a:ext cx="807161" cy="0"/>
          </a:xfrm>
          <a:prstGeom prst="line">
            <a:avLst/>
          </a:prstGeom>
          <a:ln>
            <a:solidFill>
              <a:srgbClr val="FF000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>
            <a:off x="595353" y="3515510"/>
            <a:ext cx="436282" cy="0"/>
          </a:xfrm>
          <a:prstGeom prst="line">
            <a:avLst/>
          </a:prstGeom>
          <a:ln>
            <a:solidFill>
              <a:srgbClr val="FF000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 flipV="1">
            <a:off x="1799027" y="3505200"/>
            <a:ext cx="0" cy="1049818"/>
          </a:xfrm>
          <a:prstGeom prst="line">
            <a:avLst/>
          </a:prstGeom>
          <a:ln>
            <a:solidFill>
              <a:srgbClr val="00B05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>
            <a:off x="1799027" y="4349892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>
            <a:off x="1423570" y="4349279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>
            <a:off x="1048082" y="4351042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 rot="5400000">
            <a:off x="596200" y="2926780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>
            <a:off x="2596466" y="4440912"/>
            <a:ext cx="0" cy="1049818"/>
          </a:xfrm>
          <a:prstGeom prst="line">
            <a:avLst/>
          </a:prstGeom>
          <a:ln>
            <a:solidFill>
              <a:srgbClr val="00B05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 flipH="1">
            <a:off x="2986913" y="4552796"/>
            <a:ext cx="5321" cy="1413188"/>
          </a:xfrm>
          <a:prstGeom prst="line">
            <a:avLst/>
          </a:prstGeom>
          <a:ln>
            <a:solidFill>
              <a:srgbClr val="00B05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>
            <a:off x="3383112" y="4440912"/>
            <a:ext cx="0" cy="1049818"/>
          </a:xfrm>
          <a:prstGeom prst="line">
            <a:avLst/>
          </a:prstGeom>
          <a:ln>
            <a:solidFill>
              <a:srgbClr val="00B05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>
            <a:off x="3377891" y="4356489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>
            <a:off x="2990242" y="4355876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>
            <a:off x="2596466" y="4357639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>
            <a:off x="578668" y="5982916"/>
            <a:ext cx="2351103" cy="0"/>
          </a:xfrm>
          <a:prstGeom prst="line">
            <a:avLst/>
          </a:prstGeom>
          <a:ln>
            <a:solidFill>
              <a:srgbClr val="FF000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>
            <a:endCxn id="79" idx="6"/>
          </p:cNvCxnSpPr>
          <p:nvPr/>
        </p:nvCxnSpPr>
        <p:spPr>
          <a:xfrm flipV="1">
            <a:off x="613280" y="5576097"/>
            <a:ext cx="2041065" cy="5321"/>
          </a:xfrm>
          <a:prstGeom prst="line">
            <a:avLst/>
          </a:prstGeom>
          <a:ln>
            <a:solidFill>
              <a:srgbClr val="FF000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 flipV="1">
            <a:off x="2633180" y="5575201"/>
            <a:ext cx="653829" cy="896"/>
          </a:xfrm>
          <a:prstGeom prst="line">
            <a:avLst/>
          </a:prstGeom>
          <a:ln>
            <a:solidFill>
              <a:srgbClr val="FF000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4234297" y="2904885"/>
            <a:ext cx="161441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{ </a:t>
            </a:r>
            <a:r>
              <a:rPr lang="en-US" sz="1600" dirty="0">
                <a:solidFill>
                  <a:srgbClr val="00B050"/>
                </a:solidFill>
              </a:rPr>
              <a:t>0 </a:t>
            </a:r>
            <a:r>
              <a:rPr lang="en-US" sz="1600" dirty="0" err="1">
                <a:solidFill>
                  <a:srgbClr val="00B050"/>
                </a:solidFill>
              </a:rPr>
              <a:t>ms</a:t>
            </a:r>
            <a:r>
              <a:rPr lang="en-US" sz="1600" dirty="0"/>
              <a:t>, </a:t>
            </a:r>
            <a:r>
              <a:rPr lang="en-US" sz="1600" dirty="0">
                <a:solidFill>
                  <a:srgbClr val="FF0000"/>
                </a:solidFill>
              </a:rPr>
              <a:t>0 Volts </a:t>
            </a:r>
            <a:r>
              <a:rPr lang="en-US" sz="1600" dirty="0"/>
              <a:t>}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6361383" y="2341673"/>
            <a:ext cx="12666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+mj-lt"/>
              </a:rPr>
              <a:t>Quantized</a:t>
            </a:r>
          </a:p>
          <a:p>
            <a:pPr algn="ctr"/>
            <a:r>
              <a:rPr lang="en-US" sz="1600" dirty="0">
                <a:latin typeface="+mj-lt"/>
              </a:rPr>
              <a:t>into 7 levels</a:t>
            </a:r>
          </a:p>
        </p:txBody>
      </p:sp>
      <p:sp>
        <p:nvSpPr>
          <p:cNvPr id="125" name="Rectangle 124"/>
          <p:cNvSpPr/>
          <p:nvPr/>
        </p:nvSpPr>
        <p:spPr>
          <a:xfrm>
            <a:off x="6086533" y="3247707"/>
            <a:ext cx="167212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+mj-lt"/>
              </a:rPr>
              <a:t>{ </a:t>
            </a:r>
            <a:r>
              <a:rPr lang="en-US" sz="1600" dirty="0">
                <a:solidFill>
                  <a:srgbClr val="00B050"/>
                </a:solidFill>
                <a:latin typeface="+mj-lt"/>
              </a:rPr>
              <a:t>1 </a:t>
            </a:r>
            <a:r>
              <a:rPr lang="en-US" sz="1600" dirty="0" err="1">
                <a:solidFill>
                  <a:srgbClr val="00B050"/>
                </a:solidFill>
                <a:latin typeface="+mj-lt"/>
              </a:rPr>
              <a:t>ms</a:t>
            </a:r>
            <a:r>
              <a:rPr lang="en-US" sz="1600" dirty="0">
                <a:latin typeface="+mj-lt"/>
              </a:rPr>
              <a:t>, </a:t>
            </a:r>
            <a:r>
              <a:rPr lang="en-US" sz="1600" dirty="0">
                <a:solidFill>
                  <a:srgbClr val="FF0000"/>
                </a:solidFill>
                <a:latin typeface="+mj-lt"/>
              </a:rPr>
              <a:t>2 Volts</a:t>
            </a:r>
            <a:r>
              <a:rPr lang="en-US" sz="1600" dirty="0">
                <a:latin typeface="+mj-lt"/>
              </a:rPr>
              <a:t> }</a:t>
            </a:r>
          </a:p>
        </p:txBody>
      </p:sp>
      <p:sp>
        <p:nvSpPr>
          <p:cNvPr id="126" name="Rectangle 125"/>
          <p:cNvSpPr/>
          <p:nvPr/>
        </p:nvSpPr>
        <p:spPr>
          <a:xfrm>
            <a:off x="6084710" y="3625884"/>
            <a:ext cx="161441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+mj-lt"/>
              </a:rPr>
              <a:t>{ </a:t>
            </a:r>
            <a:r>
              <a:rPr lang="en-US" sz="1600" dirty="0">
                <a:solidFill>
                  <a:srgbClr val="00B050"/>
                </a:solidFill>
                <a:latin typeface="+mj-lt"/>
              </a:rPr>
              <a:t>2 </a:t>
            </a:r>
            <a:r>
              <a:rPr lang="en-US" sz="1600" dirty="0" err="1">
                <a:solidFill>
                  <a:srgbClr val="00B050"/>
                </a:solidFill>
                <a:latin typeface="+mj-lt"/>
              </a:rPr>
              <a:t>ms</a:t>
            </a:r>
            <a:r>
              <a:rPr lang="en-US" sz="1600" dirty="0">
                <a:latin typeface="+mj-lt"/>
              </a:rPr>
              <a:t>, </a:t>
            </a:r>
            <a:r>
              <a:rPr lang="en-US" sz="1600" dirty="0">
                <a:solidFill>
                  <a:srgbClr val="FF0000"/>
                </a:solidFill>
                <a:latin typeface="+mj-lt"/>
              </a:rPr>
              <a:t>3 Volts</a:t>
            </a:r>
            <a:r>
              <a:rPr lang="en-US" sz="1600" dirty="0">
                <a:latin typeface="+mj-lt"/>
              </a:rPr>
              <a:t> }</a:t>
            </a:r>
          </a:p>
        </p:txBody>
      </p:sp>
      <p:sp>
        <p:nvSpPr>
          <p:cNvPr id="127" name="Rectangle 126"/>
          <p:cNvSpPr/>
          <p:nvPr/>
        </p:nvSpPr>
        <p:spPr>
          <a:xfrm>
            <a:off x="6084710" y="4005884"/>
            <a:ext cx="167212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+mj-lt"/>
              </a:rPr>
              <a:t>{ </a:t>
            </a:r>
            <a:r>
              <a:rPr lang="en-US" sz="1600" dirty="0">
                <a:solidFill>
                  <a:srgbClr val="00B050"/>
                </a:solidFill>
                <a:latin typeface="+mj-lt"/>
              </a:rPr>
              <a:t>3 </a:t>
            </a:r>
            <a:r>
              <a:rPr lang="en-US" sz="1600" dirty="0" err="1">
                <a:solidFill>
                  <a:srgbClr val="00B050"/>
                </a:solidFill>
                <a:latin typeface="+mj-lt"/>
              </a:rPr>
              <a:t>ms</a:t>
            </a:r>
            <a:r>
              <a:rPr lang="en-US" sz="1600" dirty="0">
                <a:latin typeface="+mj-lt"/>
              </a:rPr>
              <a:t>, </a:t>
            </a:r>
            <a:r>
              <a:rPr lang="en-US" sz="1600" dirty="0">
                <a:solidFill>
                  <a:srgbClr val="FF0000"/>
                </a:solidFill>
                <a:latin typeface="+mj-lt"/>
              </a:rPr>
              <a:t>2 Volts</a:t>
            </a:r>
            <a:r>
              <a:rPr lang="en-US" sz="1600" dirty="0">
                <a:latin typeface="+mj-lt"/>
              </a:rPr>
              <a:t> }</a:t>
            </a:r>
          </a:p>
        </p:txBody>
      </p:sp>
      <p:sp>
        <p:nvSpPr>
          <p:cNvPr id="128" name="Rectangle 127"/>
          <p:cNvSpPr/>
          <p:nvPr/>
        </p:nvSpPr>
        <p:spPr>
          <a:xfrm>
            <a:off x="6082735" y="4383909"/>
            <a:ext cx="161441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+mj-lt"/>
              </a:rPr>
              <a:t>{ </a:t>
            </a:r>
            <a:r>
              <a:rPr lang="en-US" sz="1600" dirty="0">
                <a:solidFill>
                  <a:srgbClr val="00B050"/>
                </a:solidFill>
                <a:latin typeface="+mj-lt"/>
              </a:rPr>
              <a:t>4 </a:t>
            </a:r>
            <a:r>
              <a:rPr lang="en-US" sz="1600" dirty="0" err="1">
                <a:solidFill>
                  <a:srgbClr val="00B050"/>
                </a:solidFill>
                <a:latin typeface="+mj-lt"/>
              </a:rPr>
              <a:t>ms</a:t>
            </a:r>
            <a:r>
              <a:rPr lang="en-US" sz="1600" dirty="0">
                <a:latin typeface="+mj-lt"/>
              </a:rPr>
              <a:t>, </a:t>
            </a:r>
            <a:r>
              <a:rPr lang="en-US" sz="1600" dirty="0">
                <a:solidFill>
                  <a:srgbClr val="FF0000"/>
                </a:solidFill>
                <a:latin typeface="+mj-lt"/>
              </a:rPr>
              <a:t>0 Volts</a:t>
            </a:r>
            <a:r>
              <a:rPr lang="en-US" sz="1600" dirty="0">
                <a:latin typeface="+mj-lt"/>
              </a:rPr>
              <a:t> }</a:t>
            </a:r>
          </a:p>
        </p:txBody>
      </p:sp>
      <p:sp>
        <p:nvSpPr>
          <p:cNvPr id="129" name="Rectangle 128"/>
          <p:cNvSpPr/>
          <p:nvPr/>
        </p:nvSpPr>
        <p:spPr>
          <a:xfrm>
            <a:off x="6082735" y="4763909"/>
            <a:ext cx="174105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+mj-lt"/>
              </a:rPr>
              <a:t>{ </a:t>
            </a:r>
            <a:r>
              <a:rPr lang="en-US" sz="1600" dirty="0">
                <a:solidFill>
                  <a:srgbClr val="00B050"/>
                </a:solidFill>
                <a:latin typeface="+mj-lt"/>
              </a:rPr>
              <a:t>5 </a:t>
            </a:r>
            <a:r>
              <a:rPr lang="en-US" sz="1600" dirty="0" err="1">
                <a:solidFill>
                  <a:srgbClr val="00B050"/>
                </a:solidFill>
                <a:latin typeface="+mj-lt"/>
              </a:rPr>
              <a:t>ms</a:t>
            </a:r>
            <a:r>
              <a:rPr lang="en-US" sz="1600" dirty="0">
                <a:latin typeface="+mj-lt"/>
              </a:rPr>
              <a:t>, </a:t>
            </a:r>
            <a:r>
              <a:rPr lang="en-US" sz="1600" dirty="0">
                <a:solidFill>
                  <a:srgbClr val="FF0000"/>
                </a:solidFill>
                <a:latin typeface="+mj-lt"/>
              </a:rPr>
              <a:t>-2 Volts</a:t>
            </a:r>
            <a:r>
              <a:rPr lang="en-US" sz="1600" dirty="0">
                <a:latin typeface="+mj-lt"/>
              </a:rPr>
              <a:t> }</a:t>
            </a:r>
          </a:p>
        </p:txBody>
      </p:sp>
      <p:sp>
        <p:nvSpPr>
          <p:cNvPr id="130" name="Rectangle 129"/>
          <p:cNvSpPr/>
          <p:nvPr/>
        </p:nvSpPr>
        <p:spPr>
          <a:xfrm>
            <a:off x="6082735" y="5143909"/>
            <a:ext cx="168334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+mj-lt"/>
              </a:rPr>
              <a:t>{ </a:t>
            </a:r>
            <a:r>
              <a:rPr lang="en-US" sz="1600" dirty="0">
                <a:solidFill>
                  <a:srgbClr val="00B050"/>
                </a:solidFill>
                <a:latin typeface="+mj-lt"/>
              </a:rPr>
              <a:t>6 </a:t>
            </a:r>
            <a:r>
              <a:rPr lang="en-US" sz="1600" dirty="0" err="1">
                <a:solidFill>
                  <a:srgbClr val="00B050"/>
                </a:solidFill>
                <a:latin typeface="+mj-lt"/>
              </a:rPr>
              <a:t>ms</a:t>
            </a:r>
            <a:r>
              <a:rPr lang="en-US" sz="1600" dirty="0">
                <a:latin typeface="+mj-lt"/>
              </a:rPr>
              <a:t>, </a:t>
            </a:r>
            <a:r>
              <a:rPr lang="en-US" sz="1600" dirty="0">
                <a:solidFill>
                  <a:srgbClr val="FF0000"/>
                </a:solidFill>
                <a:latin typeface="+mj-lt"/>
              </a:rPr>
              <a:t>-3 Volts</a:t>
            </a:r>
            <a:r>
              <a:rPr lang="en-US" sz="1600" dirty="0">
                <a:latin typeface="+mj-lt"/>
              </a:rPr>
              <a:t> }</a:t>
            </a:r>
          </a:p>
        </p:txBody>
      </p:sp>
      <p:sp>
        <p:nvSpPr>
          <p:cNvPr id="131" name="Rectangle 130"/>
          <p:cNvSpPr/>
          <p:nvPr/>
        </p:nvSpPr>
        <p:spPr>
          <a:xfrm>
            <a:off x="6080760" y="5510059"/>
            <a:ext cx="174105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+mj-lt"/>
              </a:rPr>
              <a:t>{ </a:t>
            </a:r>
            <a:r>
              <a:rPr lang="en-US" sz="1600" dirty="0">
                <a:solidFill>
                  <a:srgbClr val="00B050"/>
                </a:solidFill>
                <a:latin typeface="+mj-lt"/>
              </a:rPr>
              <a:t>7 </a:t>
            </a:r>
            <a:r>
              <a:rPr lang="en-US" sz="1600" dirty="0" err="1">
                <a:solidFill>
                  <a:srgbClr val="00B050"/>
                </a:solidFill>
                <a:latin typeface="+mj-lt"/>
              </a:rPr>
              <a:t>ms</a:t>
            </a:r>
            <a:r>
              <a:rPr lang="en-US" sz="1600" dirty="0">
                <a:latin typeface="+mj-lt"/>
              </a:rPr>
              <a:t>, </a:t>
            </a:r>
            <a:r>
              <a:rPr lang="en-US" sz="1600" dirty="0">
                <a:solidFill>
                  <a:srgbClr val="FF0000"/>
                </a:solidFill>
                <a:latin typeface="+mj-lt"/>
              </a:rPr>
              <a:t>-2 Volts</a:t>
            </a:r>
            <a:r>
              <a:rPr lang="en-US" sz="1600" dirty="0">
                <a:latin typeface="+mj-lt"/>
              </a:rPr>
              <a:t> }</a:t>
            </a:r>
          </a:p>
        </p:txBody>
      </p:sp>
      <p:sp>
        <p:nvSpPr>
          <p:cNvPr id="132" name="Rectangle 131"/>
          <p:cNvSpPr/>
          <p:nvPr/>
        </p:nvSpPr>
        <p:spPr>
          <a:xfrm>
            <a:off x="6078785" y="5864334"/>
            <a:ext cx="161441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+mj-lt"/>
              </a:rPr>
              <a:t>{ </a:t>
            </a:r>
            <a:r>
              <a:rPr lang="en-US" sz="1600" dirty="0">
                <a:solidFill>
                  <a:srgbClr val="00B050"/>
                </a:solidFill>
                <a:latin typeface="+mj-lt"/>
              </a:rPr>
              <a:t>8 </a:t>
            </a:r>
            <a:r>
              <a:rPr lang="en-US" sz="1600" dirty="0" err="1">
                <a:solidFill>
                  <a:srgbClr val="00B050"/>
                </a:solidFill>
                <a:latin typeface="+mj-lt"/>
              </a:rPr>
              <a:t>ms</a:t>
            </a:r>
            <a:r>
              <a:rPr lang="en-US" sz="1600" dirty="0">
                <a:latin typeface="+mj-lt"/>
              </a:rPr>
              <a:t>, </a:t>
            </a:r>
            <a:r>
              <a:rPr lang="en-US" sz="1600" dirty="0">
                <a:solidFill>
                  <a:srgbClr val="FF0000"/>
                </a:solidFill>
                <a:latin typeface="+mj-lt"/>
              </a:rPr>
              <a:t>0 Volts</a:t>
            </a:r>
            <a:r>
              <a:rPr lang="en-US" sz="1600" dirty="0">
                <a:latin typeface="+mj-lt"/>
              </a:rPr>
              <a:t> }</a:t>
            </a:r>
          </a:p>
        </p:txBody>
      </p:sp>
      <p:sp>
        <p:nvSpPr>
          <p:cNvPr id="133" name="Rectangle 132"/>
          <p:cNvSpPr/>
          <p:nvPr/>
        </p:nvSpPr>
        <p:spPr>
          <a:xfrm>
            <a:off x="6086532" y="2904886"/>
            <a:ext cx="161441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{ </a:t>
            </a:r>
            <a:r>
              <a:rPr lang="en-US" sz="1600" dirty="0">
                <a:solidFill>
                  <a:srgbClr val="00B050"/>
                </a:solidFill>
              </a:rPr>
              <a:t>0 </a:t>
            </a:r>
            <a:r>
              <a:rPr lang="en-US" sz="1600" dirty="0" err="1">
                <a:solidFill>
                  <a:srgbClr val="00B050"/>
                </a:solidFill>
              </a:rPr>
              <a:t>ms</a:t>
            </a:r>
            <a:r>
              <a:rPr lang="en-US" sz="1600" dirty="0"/>
              <a:t>, </a:t>
            </a:r>
            <a:r>
              <a:rPr lang="en-US" sz="1600" dirty="0">
                <a:solidFill>
                  <a:srgbClr val="FF0000"/>
                </a:solidFill>
              </a:rPr>
              <a:t>0 Volts </a:t>
            </a:r>
            <a:r>
              <a:rPr lang="en-US" sz="1600" dirty="0"/>
              <a:t>}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7659616" y="2350282"/>
            <a:ext cx="15840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+mj-lt"/>
              </a:rPr>
              <a:t>Levels digitized</a:t>
            </a:r>
          </a:p>
          <a:p>
            <a:pPr algn="ctr"/>
            <a:r>
              <a:rPr lang="en-US" sz="1600" dirty="0">
                <a:latin typeface="+mj-lt"/>
              </a:rPr>
              <a:t>into 3-bits</a:t>
            </a:r>
          </a:p>
        </p:txBody>
      </p:sp>
      <p:sp>
        <p:nvSpPr>
          <p:cNvPr id="135" name="Rectangle 134"/>
          <p:cNvSpPr/>
          <p:nvPr/>
        </p:nvSpPr>
        <p:spPr>
          <a:xfrm>
            <a:off x="8191961" y="3263932"/>
            <a:ext cx="52610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101</a:t>
            </a:r>
          </a:p>
        </p:txBody>
      </p:sp>
      <p:sp>
        <p:nvSpPr>
          <p:cNvPr id="136" name="Rectangle 135"/>
          <p:cNvSpPr/>
          <p:nvPr/>
        </p:nvSpPr>
        <p:spPr>
          <a:xfrm>
            <a:off x="8192651" y="3642326"/>
            <a:ext cx="51084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110</a:t>
            </a:r>
          </a:p>
        </p:txBody>
      </p:sp>
      <p:sp>
        <p:nvSpPr>
          <p:cNvPr id="137" name="Rectangle 136"/>
          <p:cNvSpPr/>
          <p:nvPr/>
        </p:nvSpPr>
        <p:spPr>
          <a:xfrm>
            <a:off x="8192154" y="4024099"/>
            <a:ext cx="52610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101</a:t>
            </a:r>
          </a:p>
        </p:txBody>
      </p:sp>
      <p:sp>
        <p:nvSpPr>
          <p:cNvPr id="138" name="Rectangle 137"/>
          <p:cNvSpPr/>
          <p:nvPr/>
        </p:nvSpPr>
        <p:spPr>
          <a:xfrm>
            <a:off x="8206309" y="4421912"/>
            <a:ext cx="51084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011</a:t>
            </a:r>
          </a:p>
        </p:txBody>
      </p:sp>
      <p:sp>
        <p:nvSpPr>
          <p:cNvPr id="139" name="Rectangle 138"/>
          <p:cNvSpPr/>
          <p:nvPr/>
        </p:nvSpPr>
        <p:spPr>
          <a:xfrm>
            <a:off x="8190032" y="4785719"/>
            <a:ext cx="52610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001</a:t>
            </a:r>
          </a:p>
        </p:txBody>
      </p:sp>
      <p:sp>
        <p:nvSpPr>
          <p:cNvPr id="140" name="Rectangle 139"/>
          <p:cNvSpPr/>
          <p:nvPr/>
        </p:nvSpPr>
        <p:spPr>
          <a:xfrm>
            <a:off x="8189739" y="5172233"/>
            <a:ext cx="52610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000</a:t>
            </a:r>
          </a:p>
        </p:txBody>
      </p:sp>
      <p:sp>
        <p:nvSpPr>
          <p:cNvPr id="141" name="Rectangle 140"/>
          <p:cNvSpPr/>
          <p:nvPr/>
        </p:nvSpPr>
        <p:spPr>
          <a:xfrm>
            <a:off x="8192404" y="5535637"/>
            <a:ext cx="52610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001</a:t>
            </a:r>
          </a:p>
        </p:txBody>
      </p:sp>
      <p:sp>
        <p:nvSpPr>
          <p:cNvPr id="142" name="Rectangle 141"/>
          <p:cNvSpPr/>
          <p:nvPr/>
        </p:nvSpPr>
        <p:spPr>
          <a:xfrm>
            <a:off x="8205683" y="5889846"/>
            <a:ext cx="51084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011</a:t>
            </a:r>
          </a:p>
        </p:txBody>
      </p:sp>
      <p:cxnSp>
        <p:nvCxnSpPr>
          <p:cNvPr id="143" name="Straight Arrow Connector 142"/>
          <p:cNvCxnSpPr/>
          <p:nvPr/>
        </p:nvCxnSpPr>
        <p:spPr>
          <a:xfrm>
            <a:off x="7588308" y="3082932"/>
            <a:ext cx="594373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4" name="Straight Arrow Connector 143"/>
          <p:cNvCxnSpPr/>
          <p:nvPr/>
        </p:nvCxnSpPr>
        <p:spPr>
          <a:xfrm>
            <a:off x="7588307" y="3440833"/>
            <a:ext cx="594373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5" name="Straight Arrow Connector 144"/>
          <p:cNvCxnSpPr/>
          <p:nvPr/>
        </p:nvCxnSpPr>
        <p:spPr>
          <a:xfrm>
            <a:off x="7588306" y="3809310"/>
            <a:ext cx="594373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6" name="Straight Arrow Connector 145"/>
          <p:cNvCxnSpPr/>
          <p:nvPr/>
        </p:nvCxnSpPr>
        <p:spPr>
          <a:xfrm>
            <a:off x="7600028" y="4191738"/>
            <a:ext cx="594373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7" name="Straight Arrow Connector 146"/>
          <p:cNvCxnSpPr/>
          <p:nvPr/>
        </p:nvCxnSpPr>
        <p:spPr>
          <a:xfrm>
            <a:off x="7588304" y="4586575"/>
            <a:ext cx="594373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8" name="Straight Arrow Connector 147"/>
          <p:cNvCxnSpPr/>
          <p:nvPr/>
        </p:nvCxnSpPr>
        <p:spPr>
          <a:xfrm>
            <a:off x="7662764" y="4951844"/>
            <a:ext cx="476584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9" name="Straight Arrow Connector 148"/>
          <p:cNvCxnSpPr/>
          <p:nvPr/>
        </p:nvCxnSpPr>
        <p:spPr>
          <a:xfrm>
            <a:off x="7662764" y="5345628"/>
            <a:ext cx="476584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0" name="Straight Arrow Connector 149"/>
          <p:cNvCxnSpPr/>
          <p:nvPr/>
        </p:nvCxnSpPr>
        <p:spPr>
          <a:xfrm>
            <a:off x="7662764" y="5700640"/>
            <a:ext cx="476584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1" name="Straight Arrow Connector 150"/>
          <p:cNvCxnSpPr/>
          <p:nvPr/>
        </p:nvCxnSpPr>
        <p:spPr>
          <a:xfrm>
            <a:off x="7588303" y="6053517"/>
            <a:ext cx="594373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8203391" y="2911611"/>
            <a:ext cx="51084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</a:rPr>
              <a:t>011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3178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" grpId="0"/>
      <p:bldP spid="125" grpId="0"/>
      <p:bldP spid="126" grpId="0"/>
      <p:bldP spid="127" grpId="0"/>
      <p:bldP spid="128" grpId="0"/>
      <p:bldP spid="129" grpId="0"/>
      <p:bldP spid="130" grpId="0"/>
      <p:bldP spid="131" grpId="0"/>
      <p:bldP spid="132" grpId="0"/>
      <p:bldP spid="133" grpId="0"/>
      <p:bldP spid="134" grpId="0"/>
      <p:bldP spid="135" grpId="0"/>
      <p:bldP spid="136" grpId="0"/>
      <p:bldP spid="137" grpId="0"/>
      <p:bldP spid="138" grpId="0"/>
      <p:bldP spid="139" grpId="0"/>
      <p:bldP spid="140" grpId="0"/>
      <p:bldP spid="141" grpId="0"/>
      <p:bldP spid="142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Knobs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Quantization level (bits/sample)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Sampling rate (samples/second)</a:t>
            </a:r>
          </a:p>
          <a:p>
            <a:endParaRPr lang="en-US" dirty="0"/>
          </a:p>
          <a:p>
            <a:r>
              <a:rPr lang="en-US" dirty="0"/>
              <a:t>Impact Quality of sound</a:t>
            </a:r>
          </a:p>
          <a:p>
            <a:pPr lvl="1"/>
            <a:r>
              <a:rPr lang="en-US" dirty="0"/>
              <a:t>Potential error introduced in reconstruction </a:t>
            </a:r>
            <a:r>
              <a:rPr lang="en-US" dirty="0">
                <a:sym typeface="Wingdings" pitchFamily="2" charset="2"/>
              </a:rPr>
              <a:t> noise</a:t>
            </a:r>
            <a:endParaRPr lang="en-US" dirty="0"/>
          </a:p>
          <a:p>
            <a:r>
              <a:rPr lang="en-US" dirty="0"/>
              <a:t>Impact costs (resources -- #bits needs to store)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E 578–">
  <a:themeElements>
    <a:clrScheme name="Custom 3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FF0000"/>
      </a:hlink>
      <a:folHlink>
        <a:srgbClr val="FF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>
    <a:lnDef>
      <a:spPr>
        <a:ln>
          <a:tailEnd type="arrow"/>
        </a:ln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Lecture_Template</Template>
  <TotalTime>38423</TotalTime>
  <Words>2976</Words>
  <Application>Microsoft Macintosh PowerPoint</Application>
  <PresentationFormat>On-screen Show (4:3)</PresentationFormat>
  <Paragraphs>552</Paragraphs>
  <Slides>58</Slides>
  <Notes>3</Notes>
  <HiddenSlides>2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5" baseType="lpstr">
      <vt:lpstr>Arial</vt:lpstr>
      <vt:lpstr>Calibri</vt:lpstr>
      <vt:lpstr>Cambria Math</vt:lpstr>
      <vt:lpstr>Courier New</vt:lpstr>
      <vt:lpstr>Times New Roman</vt:lpstr>
      <vt:lpstr>Wingdings 2</vt:lpstr>
      <vt:lpstr>ESE 578–</vt:lpstr>
      <vt:lpstr>PowerPoint Presentation</vt:lpstr>
      <vt:lpstr>Lecture Topics</vt:lpstr>
      <vt:lpstr>Course Map</vt:lpstr>
      <vt:lpstr>Course Map – Week 3</vt:lpstr>
      <vt:lpstr>What we did in Lab…</vt:lpstr>
      <vt:lpstr>Sampling vs Quantization Review</vt:lpstr>
      <vt:lpstr>ADC – Sampling &amp; Quantization</vt:lpstr>
      <vt:lpstr>ADC – Sampling</vt:lpstr>
      <vt:lpstr>Two Knobs</vt:lpstr>
      <vt:lpstr>Effect of increasing Quantization</vt:lpstr>
      <vt:lpstr>Effect of increasing Sampling Rate</vt:lpstr>
      <vt:lpstr>Both (Quantization, Sampling)  impact storage</vt:lpstr>
      <vt:lpstr>Key Question</vt:lpstr>
      <vt:lpstr>Definition of Good Sampling</vt:lpstr>
      <vt:lpstr>Preclass 1</vt:lpstr>
      <vt:lpstr>Sampling – What is the minimum?</vt:lpstr>
      <vt:lpstr>Sampling – What is the minimum?</vt:lpstr>
      <vt:lpstr>200 Hz Sample</vt:lpstr>
      <vt:lpstr>Indistinguishable at Sample Points</vt:lpstr>
      <vt:lpstr>200 Hz Sample</vt:lpstr>
      <vt:lpstr>Initial Observation </vt:lpstr>
      <vt:lpstr>Preclass 2</vt:lpstr>
      <vt:lpstr>Preclass 2 – 500Hz</vt:lpstr>
      <vt:lpstr>Sampling – What is the minimum?</vt:lpstr>
      <vt:lpstr>Sampling – What is the minimum?</vt:lpstr>
      <vt:lpstr>Next Observation</vt:lpstr>
      <vt:lpstr>Sampling – What is the minimum?</vt:lpstr>
      <vt:lpstr>Sampling Rate</vt:lpstr>
      <vt:lpstr>Sampling – What is the minimum?</vt:lpstr>
      <vt:lpstr>What about Multirate Signals?</vt:lpstr>
      <vt:lpstr>Preclass 3</vt:lpstr>
      <vt:lpstr>What about Multirate Signals?</vt:lpstr>
      <vt:lpstr>What about Multirate Signals?</vt:lpstr>
      <vt:lpstr>Nyquist Rate vs Frequency</vt:lpstr>
      <vt:lpstr>Sample at Frequency</vt:lpstr>
      <vt:lpstr>Interlude</vt:lpstr>
      <vt:lpstr>Video</vt:lpstr>
      <vt:lpstr>Aliasing in Movies</vt:lpstr>
      <vt:lpstr>The “Wagon Wheel” Effect</vt:lpstr>
      <vt:lpstr>The “Wagon Wheel” Effect</vt:lpstr>
      <vt:lpstr>Effects of Aliasing</vt:lpstr>
      <vt:lpstr>Aliasing in Music…</vt:lpstr>
      <vt:lpstr>Aliasing in Music…</vt:lpstr>
      <vt:lpstr>Anti-Aliasing</vt:lpstr>
      <vt:lpstr>How do we fix this?</vt:lpstr>
      <vt:lpstr>Why do we need the antialias filter?</vt:lpstr>
      <vt:lpstr>How to Avoid Aliasing with Digital Music?</vt:lpstr>
      <vt:lpstr>We know how to avoid aliasing…</vt:lpstr>
      <vt:lpstr>Low Pass Analog Filtering</vt:lpstr>
      <vt:lpstr>Frequency and Signal Change</vt:lpstr>
      <vt:lpstr>Full Block Diagram of DSP System</vt:lpstr>
      <vt:lpstr>Full Block Diagram of DSP System</vt:lpstr>
      <vt:lpstr>Compact Disc (CD)</vt:lpstr>
      <vt:lpstr>Compact Disc (CD)</vt:lpstr>
      <vt:lpstr>Big Ideas</vt:lpstr>
      <vt:lpstr>This Week In Lab</vt:lpstr>
      <vt:lpstr>Learn More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ESE 250: Digital Audio Basics</dc:title>
  <dc:creator>Edin;Farmer</dc:creator>
  <cp:lastModifiedBy>Dehon, Andre</cp:lastModifiedBy>
  <cp:revision>520</cp:revision>
  <cp:lastPrinted>2020-01-29T04:06:10Z</cp:lastPrinted>
  <dcterms:created xsi:type="dcterms:W3CDTF">2018-03-14T12:28:59Z</dcterms:created>
  <dcterms:modified xsi:type="dcterms:W3CDTF">2020-01-29T16:28:02Z</dcterms:modified>
</cp:coreProperties>
</file>