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256" r:id="rId2"/>
    <p:sldId id="342" r:id="rId3"/>
    <p:sldId id="379" r:id="rId4"/>
    <p:sldId id="426" r:id="rId5"/>
    <p:sldId id="275" r:id="rId6"/>
    <p:sldId id="466" r:id="rId7"/>
    <p:sldId id="468" r:id="rId8"/>
    <p:sldId id="470" r:id="rId9"/>
    <p:sldId id="471" r:id="rId10"/>
    <p:sldId id="473" r:id="rId11"/>
    <p:sldId id="474" r:id="rId12"/>
    <p:sldId id="475" r:id="rId13"/>
    <p:sldId id="476" r:id="rId14"/>
    <p:sldId id="477" r:id="rId15"/>
    <p:sldId id="428" r:id="rId16"/>
    <p:sldId id="431" r:id="rId17"/>
    <p:sldId id="430" r:id="rId18"/>
    <p:sldId id="432" r:id="rId19"/>
    <p:sldId id="391" r:id="rId20"/>
    <p:sldId id="434" r:id="rId21"/>
    <p:sldId id="438" r:id="rId22"/>
    <p:sldId id="436" r:id="rId23"/>
    <p:sldId id="439" r:id="rId24"/>
    <p:sldId id="441" r:id="rId25"/>
    <p:sldId id="442" r:id="rId26"/>
    <p:sldId id="454" r:id="rId27"/>
    <p:sldId id="444" r:id="rId28"/>
    <p:sldId id="445" r:id="rId29"/>
    <p:sldId id="446" r:id="rId30"/>
    <p:sldId id="447" r:id="rId31"/>
    <p:sldId id="448" r:id="rId32"/>
    <p:sldId id="478" r:id="rId33"/>
    <p:sldId id="450" r:id="rId34"/>
    <p:sldId id="480" r:id="rId35"/>
    <p:sldId id="479" r:id="rId36"/>
    <p:sldId id="481" r:id="rId37"/>
    <p:sldId id="482" r:id="rId38"/>
    <p:sldId id="494" r:id="rId39"/>
    <p:sldId id="495" r:id="rId40"/>
    <p:sldId id="489" r:id="rId41"/>
    <p:sldId id="490" r:id="rId42"/>
    <p:sldId id="452" r:id="rId43"/>
    <p:sldId id="483" r:id="rId44"/>
    <p:sldId id="496" r:id="rId45"/>
    <p:sldId id="487" r:id="rId46"/>
    <p:sldId id="451" r:id="rId47"/>
    <p:sldId id="469" r:id="rId48"/>
    <p:sldId id="424" r:id="rId49"/>
    <p:sldId id="464" r:id="rId50"/>
    <p:sldId id="455" r:id="rId51"/>
    <p:sldId id="453" r:id="rId52"/>
    <p:sldId id="456" r:id="rId53"/>
    <p:sldId id="488" r:id="rId54"/>
    <p:sldId id="458" r:id="rId55"/>
    <p:sldId id="484" r:id="rId56"/>
    <p:sldId id="485" r:id="rId57"/>
    <p:sldId id="497" r:id="rId58"/>
    <p:sldId id="463" r:id="rId59"/>
    <p:sldId id="486" r:id="rId60"/>
    <p:sldId id="416" r:id="rId61"/>
    <p:sldId id="465" r:id="rId62"/>
    <p:sldId id="467" r:id="rId63"/>
    <p:sldId id="420" r:id="rId6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6600"/>
    <a:srgbClr val="FF0000"/>
    <a:srgbClr val="990099"/>
    <a:srgbClr val="33CC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566" autoAdjust="0"/>
  </p:normalViewPr>
  <p:slideViewPr>
    <p:cSldViewPr snapToGrid="0">
      <p:cViewPr varScale="1">
        <p:scale>
          <a:sx n="104" d="100"/>
          <a:sy n="104" d="100"/>
        </p:scale>
        <p:origin x="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93D725D-D098-498D-88CD-C305AF4DB602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27</a:t>
            </a:fld>
            <a:endParaRPr/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11CD84B-1DF3-43A9-8E89-D068B95304B0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28</a:t>
            </a:fld>
            <a:endParaRPr/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BB6CD7B-2FA9-4164-9AA0-1520A57D9346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29</a:t>
            </a:fld>
            <a:endParaRPr/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2D57A4F-765E-4A19-916C-C33513F97B42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46</a:t>
            </a:fld>
            <a:endParaRPr/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BB6CD7B-2FA9-4164-9AA0-1520A57D9346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54</a:t>
            </a:fld>
            <a:endParaRPr/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O8x8eoU3L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source=images&amp;cd=&amp;cad=rja&amp;docid=A2CQleH40tGh3M&amp;tbnid=FdkwGIFQRmbj9M:&amp;ved=0CAUQjRw&amp;url=http://www.dreamstime.com/stock-photos-limbo-dance-illustration-man-doing-image30438883&amp;ei=QczwUp6LGPPLsQTYgoKgDw&amp;bvm=bv.60444564,d.aWc&amp;psig=AFQjCNFkaQxxZQJsIvV9Fac-GGpErQFW9A&amp;ust=139159899614704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jpeg"/><Relationship Id="rId5" Type="http://schemas.openxmlformats.org/officeDocument/2006/relationships/image" Target="../media/image13.wmf"/><Relationship Id="rId10" Type="http://schemas.openxmlformats.org/officeDocument/2006/relationships/image" Target="../media/image17.jpeg"/><Relationship Id="rId4" Type="http://schemas.openxmlformats.org/officeDocument/2006/relationships/image" Target="../media/image8.gif"/><Relationship Id="rId9" Type="http://schemas.openxmlformats.org/officeDocument/2006/relationships/image" Target="../media/image16.png"/><Relationship Id="rId1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tiff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nJq3Py0dy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035826" y="5943600"/>
            <a:ext cx="3879574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2009--2020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/>
              <a:t>Lecture #3 </a:t>
            </a:r>
            <a:r>
              <a:rPr lang="en-US" sz="2000" dirty="0"/>
              <a:t>– Compression	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Tell me and</a:t>
            </a:r>
            <a:r>
              <a:rPr lang="en-US" dirty="0"/>
              <a:t>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Using uniform encoding (from question 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bits to encode first 10 symbols?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using encoding given (Q5a)?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Tell me and I forget, te</a:t>
            </a:r>
            <a:r>
              <a:rPr lang="en-US" dirty="0"/>
              <a:t>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Using uniform encoding (from question 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bits to encode first 24 symbols?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using encoding given (Q5b)?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Using uniform encoding (question 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bits to encode all 73 symbols?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using encoding given (Q5c)?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encode with (on average) fewer bits than log</a:t>
            </a:r>
            <a:r>
              <a:rPr lang="en-US" baseline="-25000" dirty="0"/>
              <a:t>2</a:t>
            </a:r>
            <a:r>
              <a:rPr lang="en-US" dirty="0"/>
              <a:t>(unique-symbols)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Compression</a:t>
            </a:r>
          </a:p>
        </p:txBody>
      </p:sp>
    </p:spTree>
    <p:extLst>
      <p:ext uri="{BB962C8B-B14F-4D97-AF65-F5344CB8AC3E}">
        <p14:creationId xmlns:p14="http://schemas.microsoft.com/office/powerpoint/2010/main" val="48597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What is </a:t>
            </a:r>
            <a:r>
              <a:rPr lang="en-US" sz="2400" u="sng" dirty="0"/>
              <a:t>compression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Encoding information using fewer bits than the original representation</a:t>
            </a:r>
          </a:p>
          <a:p>
            <a:r>
              <a:rPr lang="en-US" sz="2400" dirty="0"/>
              <a:t>Why do we need </a:t>
            </a:r>
            <a:r>
              <a:rPr lang="en-US" sz="2400" u="sng" dirty="0"/>
              <a:t>compression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Most digital data is not sampled/quantized/represented in the most compact form</a:t>
            </a:r>
          </a:p>
          <a:p>
            <a:pPr lvl="2"/>
            <a:r>
              <a:rPr lang="en-US" sz="1600" dirty="0"/>
              <a:t>It takes up more space on a hard drive/memory</a:t>
            </a:r>
          </a:p>
          <a:p>
            <a:pPr lvl="2"/>
            <a:r>
              <a:rPr lang="en-US" sz="1600" dirty="0"/>
              <a:t>It takes longer to transmit over a network</a:t>
            </a:r>
          </a:p>
          <a:p>
            <a:pPr lvl="1"/>
            <a:r>
              <a:rPr lang="en-US" sz="2000" dirty="0"/>
              <a:t>Why?  Because data is represented in so that it is easiest to use</a:t>
            </a:r>
          </a:p>
          <a:p>
            <a:r>
              <a:rPr lang="en-US" sz="2400" dirty="0"/>
              <a:t>Two broad categories of compression algorithms: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Lossless</a:t>
            </a:r>
            <a:r>
              <a:rPr lang="en-US" sz="2000" dirty="0"/>
              <a:t> – when data is un-compressed, data is its original form</a:t>
            </a:r>
          </a:p>
          <a:p>
            <a:pPr lvl="2"/>
            <a:r>
              <a:rPr lang="en-US" sz="1600" dirty="0"/>
              <a:t>No data is lost or distorted</a:t>
            </a:r>
          </a:p>
          <a:p>
            <a:pPr lvl="1"/>
            <a:r>
              <a:rPr lang="en-US" sz="2000" b="1" dirty="0" err="1">
                <a:solidFill>
                  <a:srgbClr val="0070C0"/>
                </a:solidFill>
              </a:rPr>
              <a:t>Lossy</a:t>
            </a:r>
            <a:r>
              <a:rPr lang="en-US" sz="2000" dirty="0"/>
              <a:t> – when data is un-compressed, data is in </a:t>
            </a:r>
            <a:r>
              <a:rPr lang="en-US" sz="2000" b="1" dirty="0">
                <a:solidFill>
                  <a:srgbClr val="FF0000"/>
                </a:solidFill>
              </a:rPr>
              <a:t>approximate</a:t>
            </a:r>
            <a:r>
              <a:rPr lang="en-US" sz="2000" dirty="0"/>
              <a:t> form</a:t>
            </a:r>
          </a:p>
          <a:p>
            <a:pPr lvl="2"/>
            <a:r>
              <a:rPr lang="en-US" sz="1600" dirty="0"/>
              <a:t>Some of the original data is lost</a:t>
            </a:r>
          </a:p>
          <a:p>
            <a:endParaRPr lang="en-US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Representation of Data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512461"/>
              </p:ext>
            </p:extLst>
          </p:nvPr>
        </p:nvGraphicFramePr>
        <p:xfrm>
          <a:off x="626300" y="1335818"/>
          <a:ext cx="2267211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Numeric</a:t>
                      </a:r>
                      <a:r>
                        <a:rPr lang="en-US" sz="1600" b="1" baseline="0" dirty="0"/>
                        <a:t> Encoding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1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26579" y="2403694"/>
            <a:ext cx="36792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How to encode alphabet?</a:t>
            </a:r>
          </a:p>
          <a:p>
            <a:pPr algn="ctr"/>
            <a:endParaRPr lang="en-US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Easy to map/encode:</a:t>
            </a:r>
          </a:p>
          <a:p>
            <a:pPr algn="ctr"/>
            <a:r>
              <a:rPr lang="en-US" dirty="0">
                <a:latin typeface="+mj-lt"/>
              </a:rPr>
              <a:t> A</a:t>
            </a:r>
            <a:r>
              <a:rPr lang="en-US" dirty="0">
                <a:latin typeface="+mj-lt"/>
                <a:sym typeface="Wingdings" pitchFamily="2" charset="2"/>
              </a:rPr>
              <a:t>0 and Z25</a:t>
            </a:r>
          </a:p>
          <a:p>
            <a:pPr algn="ctr"/>
            <a:endParaRPr lang="en-US" dirty="0">
              <a:latin typeface="+mj-lt"/>
              <a:sym typeface="Wingdings" pitchFamily="2" charset="2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98856"/>
              </p:ext>
            </p:extLst>
          </p:nvPr>
        </p:nvGraphicFramePr>
        <p:xfrm>
          <a:off x="3171171" y="1340128"/>
          <a:ext cx="2290178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Numeric</a:t>
                      </a:r>
                      <a:r>
                        <a:rPr lang="en-US" sz="1600" b="1" baseline="0" dirty="0"/>
                        <a:t> Encoding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309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Bits to represent all letters?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1009" y="1814808"/>
            <a:ext cx="350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  <a:sym typeface="Wingdings" pitchFamily="2" charset="2"/>
              </a:rPr>
              <a:t>Including upper and lower case?</a:t>
            </a:r>
          </a:p>
          <a:p>
            <a:r>
              <a:rPr lang="en-US" sz="1800" dirty="0">
                <a:solidFill>
                  <a:srgbClr val="FF6600"/>
                </a:solidFill>
                <a:latin typeface="+mj-lt"/>
                <a:sym typeface="Wingdings" pitchFamily="2" charset="2"/>
              </a:rPr>
              <a:t>…and numbers, how many bits?</a:t>
            </a:r>
          </a:p>
          <a:p>
            <a:endParaRPr lang="en-US" sz="1800" dirty="0">
              <a:latin typeface="+mj-lt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805511"/>
              </p:ext>
            </p:extLst>
          </p:nvPr>
        </p:nvGraphicFramePr>
        <p:xfrm>
          <a:off x="636200" y="1333843"/>
          <a:ext cx="2267211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Binary </a:t>
                      </a:r>
                      <a:r>
                        <a:rPr lang="en-US" sz="1600" b="1" baseline="0" dirty="0"/>
                        <a:t>Encoding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1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052295"/>
              </p:ext>
            </p:extLst>
          </p:nvPr>
        </p:nvGraphicFramePr>
        <p:xfrm>
          <a:off x="3181071" y="1338153"/>
          <a:ext cx="2290178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Binary</a:t>
                      </a:r>
                    </a:p>
                    <a:p>
                      <a:pPr algn="ctr"/>
                      <a:r>
                        <a:rPr lang="en-US" sz="1600" b="1" baseline="0" dirty="0"/>
                        <a:t>Encoding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Encoding  (7-bit encoding)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256749"/>
              </p:ext>
            </p:extLst>
          </p:nvPr>
        </p:nvGraphicFramePr>
        <p:xfrm>
          <a:off x="920161" y="1115177"/>
          <a:ext cx="5413404" cy="5715929"/>
        </p:xfrm>
        <a:graphic>
          <a:graphicData uri="http://schemas.openxmlformats.org/drawingml/2006/table">
            <a:tbl>
              <a:tblPr/>
              <a:tblGrid>
                <a:gridCol w="90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357">
                <a:tc>
                  <a:txBody>
                    <a:bodyPr/>
                    <a:lstStyle/>
                    <a:p>
                      <a:r>
                        <a:rPr lang="en-US" sz="1200" dirty="0"/>
                        <a:t>Letter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ASCII Code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Binary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Letter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ASCII Code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Binary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01101111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q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Q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01110110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01111010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090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32980" y="1814984"/>
            <a:ext cx="29324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  <a:sym typeface="Wingdings" pitchFamily="2" charset="2"/>
              </a:rPr>
              <a:t>ASCII:</a:t>
            </a:r>
          </a:p>
          <a:p>
            <a:r>
              <a:rPr lang="en-US" sz="2000" b="1" i="1" dirty="0">
                <a:latin typeface="+mj-lt"/>
              </a:rPr>
              <a:t>American Standard </a:t>
            </a:r>
          </a:p>
          <a:p>
            <a:r>
              <a:rPr lang="en-US" sz="2000" b="1" i="1" dirty="0">
                <a:latin typeface="+mj-lt"/>
              </a:rPr>
              <a:t>Code for Information </a:t>
            </a:r>
          </a:p>
          <a:p>
            <a:r>
              <a:rPr lang="en-US" sz="2000" b="1" i="1" dirty="0">
                <a:latin typeface="+mj-lt"/>
              </a:rPr>
              <a:t>Interchange</a:t>
            </a:r>
            <a:r>
              <a:rPr lang="en-US" sz="2000" dirty="0">
                <a:latin typeface="+mj-lt"/>
              </a:rPr>
              <a:t> </a:t>
            </a:r>
          </a:p>
          <a:p>
            <a:r>
              <a:rPr lang="en-US" sz="2000" dirty="0">
                <a:latin typeface="+mj-lt"/>
              </a:rPr>
              <a:t>2</a:t>
            </a:r>
            <a:r>
              <a:rPr lang="en-US" sz="2000" baseline="30000" dirty="0">
                <a:latin typeface="+mj-lt"/>
              </a:rPr>
              <a:t>7</a:t>
            </a:r>
            <a:r>
              <a:rPr lang="en-US" sz="2000" dirty="0">
                <a:latin typeface="+mj-lt"/>
              </a:rPr>
              <a:t>=128 combinations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Standard encoding,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developed in the 1960’s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Didn’t take into account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international standards!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UNICODE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8-bit encoding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2</a:t>
            </a:r>
            <a:r>
              <a:rPr lang="en-US" sz="2000" baseline="30000" dirty="0">
                <a:latin typeface="+mj-lt"/>
                <a:sym typeface="Wingdings" pitchFamily="2" charset="2"/>
              </a:rPr>
              <a:t>8</a:t>
            </a:r>
            <a:r>
              <a:rPr lang="en-US" sz="2000" dirty="0">
                <a:latin typeface="+mj-lt"/>
                <a:sym typeface="Wingdings" pitchFamily="2" charset="2"/>
              </a:rPr>
              <a:t>=256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1802641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ADC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 have 7 discrete voltages, # of bits to represent 7 things?</a:t>
            </a:r>
          </a:p>
          <a:p>
            <a:pPr lvl="1"/>
            <a:r>
              <a:rPr lang="en-US" sz="2000" b="1" dirty="0"/>
              <a:t>3-bits!  Why?  2</a:t>
            </a:r>
            <a:r>
              <a:rPr lang="en-US" sz="2000" b="1" baseline="30000" dirty="0"/>
              <a:t>3-bits</a:t>
            </a:r>
            <a:r>
              <a:rPr lang="en-US" sz="2000" b="1" dirty="0"/>
              <a:t> = 8 (1 unused state)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87751" y="2432343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Binary </a:t>
            </a:r>
          </a:p>
          <a:p>
            <a:pPr algn="ctr"/>
            <a:r>
              <a:rPr lang="en-US" sz="1800" dirty="0">
                <a:latin typeface="+mj-lt"/>
              </a:rPr>
              <a:t>Encoding: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01231" y="338019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110297" y="3790622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98077" y="418001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119852" y="4569915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106002" y="49360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115902" y="53259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113429" y="568342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123329" y="60495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983" y="6475235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Encoding: mapping data from one form to another (not always conversion)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40831" y="318097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03231" y="359462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503231" y="398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526981" y="436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515106" y="474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17543" y="51207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603693" y="55106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603693" y="5878756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525006" y="62288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8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Where are we on course map?</a:t>
            </a:r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400" dirty="0">
                <a:solidFill>
                  <a:schemeClr val="accent3"/>
                </a:solidFill>
              </a:rPr>
              <a:t>What we did in lab last week</a:t>
            </a:r>
          </a:p>
          <a:p>
            <a:pPr lvl="1"/>
            <a:r>
              <a:rPr lang="en-US" sz="2000" dirty="0">
                <a:solidFill>
                  <a:schemeClr val="accent3"/>
                </a:solidFill>
              </a:rPr>
              <a:t>How it relates to this week</a:t>
            </a:r>
          </a:p>
          <a:p>
            <a:r>
              <a:rPr lang="en-US" sz="2400" b="1" dirty="0"/>
              <a:t>Lossless Compression</a:t>
            </a:r>
          </a:p>
          <a:p>
            <a:pPr lvl="1"/>
            <a:r>
              <a:rPr lang="en-US" sz="2000" dirty="0"/>
              <a:t>What is it, examples, classifications</a:t>
            </a:r>
          </a:p>
          <a:p>
            <a:pPr lvl="1"/>
            <a:r>
              <a:rPr lang="en-US" sz="2000" dirty="0"/>
              <a:t>Probability-based lossless compression</a:t>
            </a:r>
          </a:p>
          <a:p>
            <a:pPr lvl="2"/>
            <a:r>
              <a:rPr lang="en-US" sz="1800" dirty="0"/>
              <a:t>Huffman Encoding</a:t>
            </a:r>
          </a:p>
          <a:p>
            <a:pPr lvl="1"/>
            <a:r>
              <a:rPr lang="en-US" sz="1800" dirty="0"/>
              <a:t>Entropy</a:t>
            </a:r>
          </a:p>
          <a:p>
            <a:pPr lvl="2"/>
            <a:r>
              <a:rPr lang="en-US" sz="1400" dirty="0"/>
              <a:t>Shannon Limits</a:t>
            </a:r>
            <a:endParaRPr lang="en-US" sz="1600" dirty="0"/>
          </a:p>
          <a:p>
            <a:r>
              <a:rPr lang="en-US" sz="2400" dirty="0">
                <a:solidFill>
                  <a:schemeClr val="accent3"/>
                </a:solidFill>
              </a:rPr>
              <a:t>Next Lab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Lossy</a:t>
            </a:r>
            <a:r>
              <a:rPr lang="en-US" dirty="0"/>
              <a:t>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 marL="342900" lvl="2" indent="-342900">
              <a:buFont typeface="Wingdings 2"/>
              <a:buChar char=""/>
            </a:pPr>
            <a:r>
              <a:rPr lang="en-US" sz="1800" dirty="0"/>
              <a:t>Sample Rate: </a:t>
            </a:r>
            <a:r>
              <a:rPr lang="en-US" sz="1800" b="1" dirty="0"/>
              <a:t>1000 samples/sec</a:t>
            </a:r>
            <a:r>
              <a:rPr lang="en-US" sz="1800" dirty="0"/>
              <a:t>, Resolution: </a:t>
            </a:r>
            <a:r>
              <a:rPr lang="en-US" sz="1800" b="1" dirty="0"/>
              <a:t>3-bits</a:t>
            </a:r>
            <a:r>
              <a:rPr lang="en-US" sz="1800" dirty="0"/>
              <a:t> per sample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</a:t>
            </a:r>
            <a:r>
              <a:rPr lang="en-US" sz="1800" u="sng" dirty="0"/>
              <a:t>Sampled Signal</a:t>
            </a:r>
            <a:r>
              <a:rPr lang="en-US" sz="1800" dirty="0"/>
              <a:t>: {0, 2.2V, 3V, 2.2V, 0, -2.2V, -3, -2.2V, 0}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</a:t>
            </a:r>
            <a:r>
              <a:rPr lang="en-US" sz="1800" u="sng" dirty="0"/>
              <a:t>Quantized Signal</a:t>
            </a:r>
            <a:r>
              <a:rPr lang="en-US" sz="1800" dirty="0"/>
              <a:t>: {0, 2V, 3, 2V, 0, -2, -3, -2, 0}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3-bit </a:t>
            </a:r>
            <a:r>
              <a:rPr lang="en-US" sz="1800" u="sng" dirty="0"/>
              <a:t>Digitized Data</a:t>
            </a:r>
            <a:r>
              <a:rPr lang="en-US" sz="1800" dirty="0"/>
              <a:t>: {</a:t>
            </a:r>
            <a:r>
              <a:rPr lang="en-US" sz="18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dirty="0"/>
              <a:t>}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/>
              <a:t>space required to store/transmit: </a:t>
            </a:r>
            <a:r>
              <a:rPr lang="en-US" b="1" dirty="0"/>
              <a:t>27 bits</a:t>
            </a:r>
          </a:p>
          <a:p>
            <a:endParaRPr lang="en-US" sz="2000" b="0" dirty="0"/>
          </a:p>
          <a:p>
            <a:r>
              <a:rPr lang="en-US" sz="2000" b="0" dirty="0"/>
              <a:t>ADC related compression algorithm: </a:t>
            </a:r>
          </a:p>
          <a:p>
            <a:pPr lvl="1"/>
            <a:r>
              <a:rPr lang="en-US" sz="1800" b="0" dirty="0"/>
              <a:t>CS&amp;Q (Coarser Sampling AND/OR Quantization)</a:t>
            </a:r>
          </a:p>
          <a:p>
            <a:pPr lvl="2"/>
            <a:r>
              <a:rPr lang="en-US" sz="1600" dirty="0"/>
              <a:t>Either reduce number of bits per sample  AND/OR discard a sample completely</a:t>
            </a:r>
          </a:p>
          <a:p>
            <a:pPr lvl="1"/>
            <a:r>
              <a:rPr lang="en-US" sz="1800" b="0" dirty="0"/>
              <a:t>Example with our digitized data:</a:t>
            </a:r>
          </a:p>
          <a:p>
            <a:pPr lvl="1"/>
            <a:r>
              <a:rPr lang="en-US" sz="1800" dirty="0"/>
              <a:t>Our 3-bit Digitized Data: {</a:t>
            </a:r>
            <a:r>
              <a:rPr lang="en-US" sz="18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dirty="0"/>
              <a:t>}</a:t>
            </a:r>
          </a:p>
          <a:p>
            <a:pPr lvl="1"/>
            <a:r>
              <a:rPr lang="en-US" sz="1800" dirty="0">
                <a:solidFill>
                  <a:srgbClr val="FF6600"/>
                </a:solidFill>
              </a:rPr>
              <a:t>I</a:t>
            </a:r>
            <a:r>
              <a:rPr lang="en-US" sz="1800" b="0" dirty="0">
                <a:solidFill>
                  <a:srgbClr val="FF6600"/>
                </a:solidFill>
              </a:rPr>
              <a:t>f we drop the sampling rate by a factor of 2, how </a:t>
            </a:r>
            <a:r>
              <a:rPr lang="en-US" sz="1800" dirty="0">
                <a:solidFill>
                  <a:srgbClr val="FF6600"/>
                </a:solidFill>
              </a:rPr>
              <a:t>impact</a:t>
            </a:r>
            <a:r>
              <a:rPr lang="en-US" sz="1800" b="0" dirty="0">
                <a:solidFill>
                  <a:srgbClr val="FF6600"/>
                </a:solidFill>
              </a:rPr>
              <a:t> number of bits needed?</a:t>
            </a:r>
            <a:endParaRPr lang="en-US" sz="1800" b="1" dirty="0">
              <a:solidFill>
                <a:srgbClr val="FF6600"/>
              </a:solidFill>
            </a:endParaRPr>
          </a:p>
          <a:p>
            <a:pPr lvl="1"/>
            <a:r>
              <a:rPr lang="en-US" sz="1800" b="1" i="1" dirty="0" err="1">
                <a:cs typeface="Courier New" panose="02070309020205020404" pitchFamily="49" charset="0"/>
              </a:rPr>
              <a:t>Lossy</a:t>
            </a:r>
            <a:r>
              <a:rPr lang="en-US" sz="1800" dirty="0">
                <a:cs typeface="Courier New" panose="02070309020205020404" pitchFamily="49" charset="0"/>
              </a:rPr>
              <a:t> because we </a:t>
            </a:r>
            <a:r>
              <a:rPr lang="en-US" sz="1800" b="1" dirty="0">
                <a:cs typeface="Courier New" panose="02070309020205020404" pitchFamily="49" charset="0"/>
              </a:rPr>
              <a:t>cannot</a:t>
            </a:r>
            <a:r>
              <a:rPr lang="en-US" sz="1800" dirty="0">
                <a:cs typeface="Courier New" panose="02070309020205020404" pitchFamily="49" charset="0"/>
              </a:rPr>
              <a:t> restore exact original</a:t>
            </a:r>
          </a:p>
          <a:p>
            <a:pPr lvl="1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De-Compression of Signal: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Decompression &amp; DAC Process</a:t>
            </a:r>
          </a:p>
          <a:p>
            <a:pPr lvl="1"/>
            <a:r>
              <a:rPr lang="en-US" sz="2000" b="1" dirty="0"/>
              <a:t>Original digital signal: {</a:t>
            </a:r>
            <a:r>
              <a:rPr lang="en-US" sz="20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2000" dirty="0"/>
              <a:t>}</a:t>
            </a:r>
          </a:p>
          <a:p>
            <a:pPr lvl="1"/>
            <a:r>
              <a:rPr lang="en-US" sz="2000" b="1" dirty="0"/>
              <a:t>Original Sampling Rate: 1000 samples/sec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50983" y="6475235"/>
            <a:ext cx="771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Original Signal (recall ADC/DAC is approximation at best anyway!)</a:t>
            </a:r>
          </a:p>
        </p:txBody>
      </p:sp>
    </p:spTree>
    <p:extLst>
      <p:ext uri="{BB962C8B-B14F-4D97-AF65-F5344CB8AC3E}">
        <p14:creationId xmlns:p14="http://schemas.microsoft.com/office/powerpoint/2010/main" val="29402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De-Compression of Signal: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Decompression &amp; DAC Process</a:t>
            </a:r>
          </a:p>
          <a:p>
            <a:pPr lvl="1"/>
            <a:r>
              <a:rPr lang="en-US" sz="2000" b="1" dirty="0"/>
              <a:t>Original compressed signal: {</a:t>
            </a:r>
            <a:r>
              <a:rPr lang="en-US" sz="2000" dirty="0">
                <a:solidFill>
                  <a:srgbClr val="FF0000"/>
                </a:solidFill>
              </a:rPr>
              <a:t>011, , 110, , 011, , 000, , 011</a:t>
            </a:r>
            <a:r>
              <a:rPr lang="en-US" sz="2000" dirty="0"/>
              <a:t>}</a:t>
            </a:r>
          </a:p>
          <a:p>
            <a:pPr lvl="1"/>
            <a:r>
              <a:rPr lang="en-US" sz="2000" b="1" dirty="0"/>
              <a:t>New Sampling Rate Due to Compression: 500 samples/sec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049414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41639" y="48551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57807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826947" y="3414776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4380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05672" y="485026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63746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16611" y="485026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412800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633046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2069614" y="3413511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flipV="1">
            <a:off x="3659356" y="4859817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50983" y="6475235"/>
            <a:ext cx="5824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Lossy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: Compression removed every other sample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8917" y="2694547"/>
            <a:ext cx="35110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+mj-lt"/>
              </a:rPr>
              <a:t>Effect of CS&amp;Q compression:</a:t>
            </a:r>
          </a:p>
          <a:p>
            <a:r>
              <a:rPr lang="en-US" sz="2000" dirty="0">
                <a:latin typeface="+mj-lt"/>
              </a:rPr>
              <a:t>   Lowered Sampling Rate</a:t>
            </a:r>
          </a:p>
          <a:p>
            <a:r>
              <a:rPr lang="en-US" sz="2000" dirty="0">
                <a:latin typeface="+mj-lt"/>
              </a:rPr>
              <a:t>   Added “noise” to signal</a:t>
            </a:r>
          </a:p>
          <a:p>
            <a:r>
              <a:rPr lang="en-US" sz="2000" dirty="0">
                <a:latin typeface="+mj-lt"/>
              </a:rPr>
              <a:t>   Listeners might not notice!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u="sng" dirty="0" err="1">
                <a:latin typeface="+mj-lt"/>
              </a:rPr>
              <a:t>Lossy</a:t>
            </a:r>
            <a:r>
              <a:rPr lang="en-US" sz="2000" u="sng" dirty="0">
                <a:latin typeface="+mj-lt"/>
              </a:rPr>
              <a:t> Compression:</a:t>
            </a:r>
          </a:p>
          <a:p>
            <a:r>
              <a:rPr lang="en-US" sz="2000" dirty="0">
                <a:latin typeface="+mj-lt"/>
              </a:rPr>
              <a:t>   One can achieve high</a:t>
            </a:r>
          </a:p>
          <a:p>
            <a:r>
              <a:rPr lang="en-US" sz="2000" dirty="0">
                <a:latin typeface="+mj-lt"/>
              </a:rPr>
              <a:t>   Compression ratios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u="sng" dirty="0">
                <a:latin typeface="+mj-lt"/>
              </a:rPr>
              <a:t>Frequently used for Audio:</a:t>
            </a:r>
          </a:p>
          <a:p>
            <a:r>
              <a:rPr lang="en-US" sz="2000" i="1" dirty="0">
                <a:latin typeface="+mj-lt"/>
              </a:rPr>
              <a:t>    MP3 format uses </a:t>
            </a:r>
            <a:r>
              <a:rPr lang="en-US" sz="2000" i="1" dirty="0" err="1">
                <a:latin typeface="+mj-lt"/>
              </a:rPr>
              <a:t>lossy</a:t>
            </a:r>
            <a:r>
              <a:rPr lang="en-US" sz="2000" i="1" dirty="0">
                <a:latin typeface="+mj-lt"/>
              </a:rPr>
              <a:t> </a:t>
            </a:r>
          </a:p>
          <a:p>
            <a:r>
              <a:rPr lang="en-US" sz="2000" i="1" dirty="0">
                <a:latin typeface="+mj-lt"/>
              </a:rPr>
              <a:t>    compression algorithm</a:t>
            </a:r>
          </a:p>
        </p:txBody>
      </p:sp>
    </p:spTree>
    <p:extLst>
      <p:ext uri="{BB962C8B-B14F-4D97-AF65-F5344CB8AC3E}">
        <p14:creationId xmlns:p14="http://schemas.microsoft.com/office/powerpoint/2010/main" val="19308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forms of classification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2571" y="1520046"/>
            <a:ext cx="408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Compression Algorithms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0558" y="270559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j-lt"/>
              </a:rPr>
              <a:t>Lossy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4722" y="270559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Lossless</a:t>
            </a: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flipH="1">
            <a:off x="2612571" y="2043266"/>
            <a:ext cx="2042098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>
          <a:xfrm>
            <a:off x="4654669" y="2043266"/>
            <a:ext cx="2042097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12571" y="3548748"/>
            <a:ext cx="408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Compression Algorithms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9933" y="4734292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Fixed Group Size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2847" y="4734292"/>
            <a:ext cx="3376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Variable Group Size</a:t>
            </a:r>
          </a:p>
        </p:txBody>
      </p:sp>
      <p:cxnSp>
        <p:nvCxnSpPr>
          <p:cNvPr id="23" name="Straight Arrow Connector 22"/>
          <p:cNvCxnSpPr>
            <a:stCxn id="20" idx="2"/>
            <a:endCxn id="21" idx="0"/>
          </p:cNvCxnSpPr>
          <p:nvPr/>
        </p:nvCxnSpPr>
        <p:spPr>
          <a:xfrm flipH="1">
            <a:off x="2641269" y="4071968"/>
            <a:ext cx="2013400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>
            <a:off x="4654669" y="4071968"/>
            <a:ext cx="2356589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511" y="5379531"/>
            <a:ext cx="8745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Examples of </a:t>
            </a:r>
            <a:r>
              <a:rPr lang="en-US" sz="2000" b="1" u="sng" dirty="0">
                <a:latin typeface="+mj-lt"/>
              </a:rPr>
              <a:t>Fixed</a:t>
            </a:r>
            <a:r>
              <a:rPr lang="en-US" sz="2000" dirty="0">
                <a:latin typeface="+mj-lt"/>
              </a:rPr>
              <a:t> Group Size: </a:t>
            </a:r>
          </a:p>
          <a:p>
            <a:r>
              <a:rPr lang="en-US" sz="2000" dirty="0">
                <a:latin typeface="+mj-lt"/>
              </a:rPr>
              <a:t>   Take in 2 samples: (6-bits) always spit out: (3-bits)</a:t>
            </a:r>
          </a:p>
          <a:p>
            <a:r>
              <a:rPr lang="en-US" sz="2000" dirty="0">
                <a:latin typeface="+mj-lt"/>
              </a:rPr>
              <a:t>   Take in 8-bit ASCII character (group), spit out 7-bit ASCII character (group)</a:t>
            </a:r>
          </a:p>
        </p:txBody>
      </p:sp>
    </p:spTree>
    <p:extLst>
      <p:ext uri="{BB962C8B-B14F-4D97-AF65-F5344CB8AC3E}">
        <p14:creationId xmlns:p14="http://schemas.microsoft.com/office/powerpoint/2010/main" val="4620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Classified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60716"/>
            <a:ext cx="8686800" cy="3040083"/>
          </a:xfrm>
        </p:spPr>
        <p:txBody>
          <a:bodyPr>
            <a:normAutofit/>
          </a:bodyPr>
          <a:lstStyle/>
          <a:p>
            <a:r>
              <a:rPr lang="en-US" sz="2400" dirty="0"/>
              <a:t>These two tables show popular compression algorithms</a:t>
            </a:r>
          </a:p>
          <a:p>
            <a:pPr lvl="1"/>
            <a:r>
              <a:rPr lang="en-US" sz="2000" dirty="0"/>
              <a:t>Sorted by the two forms of classifications</a:t>
            </a:r>
          </a:p>
          <a:p>
            <a:pPr lvl="1"/>
            <a:r>
              <a:rPr lang="en-US" sz="2000" dirty="0"/>
              <a:t>Notice: JPG, and MPEG are actually forms of compression!</a:t>
            </a:r>
          </a:p>
          <a:p>
            <a:pPr lvl="2"/>
            <a:r>
              <a:rPr lang="en-US" sz="1600" dirty="0"/>
              <a:t>Not just a file format for pictures or video </a:t>
            </a:r>
          </a:p>
          <a:p>
            <a:pPr lvl="2"/>
            <a:r>
              <a:rPr lang="en-US" sz="1600" dirty="0"/>
              <a:t>We will also learn: MP3 is a form of </a:t>
            </a:r>
            <a:r>
              <a:rPr lang="en-US" sz="1600" dirty="0" err="1"/>
              <a:t>lossy</a:t>
            </a:r>
            <a:r>
              <a:rPr lang="en-US" sz="1600" dirty="0"/>
              <a:t> compression as well</a:t>
            </a:r>
          </a:p>
          <a:p>
            <a:pPr lvl="1"/>
            <a:endParaRPr lang="en-US" dirty="0"/>
          </a:p>
          <a:p>
            <a:pPr lvl="2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0" y="1458191"/>
            <a:ext cx="7412264" cy="17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660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14"/>
            <a:ext cx="6313837" cy="499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JPG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4" y="1528556"/>
            <a:ext cx="363385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JPG </a:t>
            </a:r>
          </a:p>
          <a:p>
            <a:pPr lvl="1"/>
            <a:r>
              <a:rPr lang="en-US" sz="2000" dirty="0"/>
              <a:t>Uses “transform”</a:t>
            </a:r>
          </a:p>
          <a:p>
            <a:pPr lvl="1"/>
            <a:r>
              <a:rPr lang="en-US" sz="2000" dirty="0"/>
              <a:t>We will study in week 4</a:t>
            </a:r>
          </a:p>
          <a:p>
            <a:pPr lvl="1"/>
            <a:r>
              <a:rPr lang="en-US" sz="2000" dirty="0"/>
              <a:t>Each pixel is 8-bits</a:t>
            </a:r>
          </a:p>
          <a:p>
            <a:pPr lvl="2"/>
            <a:r>
              <a:rPr lang="en-US" sz="1600" dirty="0"/>
              <a:t>1 byte per pixel</a:t>
            </a:r>
          </a:p>
          <a:p>
            <a:pPr lvl="1"/>
            <a:r>
              <a:rPr lang="en-US" sz="2000" dirty="0"/>
              <a:t>Breaks pic into 8x8</a:t>
            </a:r>
          </a:p>
          <a:p>
            <a:pPr lvl="2"/>
            <a:r>
              <a:rPr lang="en-US" sz="1600" dirty="0"/>
              <a:t>Treats as a 64-byte group</a:t>
            </a:r>
          </a:p>
          <a:p>
            <a:pPr lvl="1"/>
            <a:r>
              <a:rPr lang="en-US" sz="2000" dirty="0" err="1"/>
              <a:t>Lossy</a:t>
            </a:r>
            <a:r>
              <a:rPr lang="en-US" sz="2000" dirty="0"/>
              <a:t> algorithm</a:t>
            </a:r>
          </a:p>
          <a:p>
            <a:pPr lvl="2"/>
            <a:r>
              <a:rPr lang="en-US" sz="1800" dirty="0"/>
              <a:t>Reduces each group to 2 to 20 bytes</a:t>
            </a:r>
          </a:p>
          <a:p>
            <a:pPr lvl="1"/>
            <a:r>
              <a:rPr lang="en-US" sz="2000" dirty="0"/>
              <a:t>Substantial savings</a:t>
            </a:r>
          </a:p>
          <a:p>
            <a:pPr lvl="2"/>
            <a:r>
              <a:rPr lang="en-US" sz="1800" dirty="0"/>
              <a:t>Not as sharp a pic as  BMP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731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Probability-Based Lossless Compression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67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Does each character contain the same amount of “information”?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90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1" name="CustomShape 2"/>
          <p:cNvSpPr/>
          <p:nvPr/>
        </p:nvSpPr>
        <p:spPr>
          <a:xfrm>
            <a:off x="685800" y="60948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2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Information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61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3200" dirty="0">
                <a:solidFill>
                  <a:srgbClr val="000000"/>
                </a:solidFill>
              </a:rPr>
              <a:t>How often does each character occur?</a:t>
            </a:r>
            <a:endParaRPr lang="en-US" dirty="0"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Capital letters versus non-capitals?</a:t>
            </a:r>
            <a:endParaRPr lang="en-US" dirty="0"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e’s in a </a:t>
            </a:r>
            <a:r>
              <a:rPr lang="en-US" sz="2800" dirty="0" err="1">
                <a:solidFill>
                  <a:srgbClr val="FF6600"/>
                </a:solidFill>
              </a:rPr>
              <a:t>preclass</a:t>
            </a:r>
            <a:r>
              <a:rPr lang="en-US" sz="2800" dirty="0">
                <a:solidFill>
                  <a:srgbClr val="FF6600"/>
                </a:solidFill>
              </a:rPr>
              <a:t> quote?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z’s?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q’s?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295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9928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7" name="CustomShape 2"/>
          <p:cNvSpPr/>
          <p:nvPr/>
        </p:nvSpPr>
        <p:spPr>
          <a:xfrm>
            <a:off x="609480" y="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8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</p:sp>
      <p:pic>
        <p:nvPicPr>
          <p:cNvPr id="29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76520" y="1295280"/>
            <a:ext cx="5713560" cy="4591080"/>
          </a:xfrm>
          <a:prstGeom prst="rect">
            <a:avLst/>
          </a:prstGeom>
        </p:spPr>
      </p:pic>
      <p:sp>
        <p:nvSpPr>
          <p:cNvPr id="300" name="CustomShape 4"/>
          <p:cNvSpPr/>
          <p:nvPr/>
        </p:nvSpPr>
        <p:spPr>
          <a:xfrm>
            <a:off x="1822680" y="5867280"/>
            <a:ext cx="610380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http://en.wikipedia.org/wiki/File:English-slf.png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English Letter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5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Analog</a:t>
            </a:r>
          </a:p>
          <a:p>
            <a:pPr algn="ctr"/>
            <a:r>
              <a:rPr lang="en-US" sz="1600" dirty="0">
                <a:latin typeface="+mj-lt"/>
              </a:rPr>
              <a:t>input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in Lab…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/>
          </a:bodyPr>
          <a:lstStyle/>
          <a:p>
            <a:r>
              <a:rPr lang="en-US" sz="2400" dirty="0"/>
              <a:t>Week 1: Converted Sound to analog voltage signal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8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800" dirty="0"/>
              <a:t>a “voltage wave” that changes amplitude w/ respect to time</a:t>
            </a:r>
          </a:p>
          <a:p>
            <a:pPr lvl="1"/>
            <a:r>
              <a:rPr lang="en-US" sz="1800" u="sng" dirty="0"/>
              <a:t>Sample</a:t>
            </a:r>
            <a:r>
              <a:rPr lang="en-US" sz="1800" dirty="0"/>
              <a:t>: Break up independent variable, take discrete ‘samples’</a:t>
            </a:r>
          </a:p>
          <a:p>
            <a:pPr lvl="1"/>
            <a:r>
              <a:rPr lang="en-US" sz="1800" u="sng" dirty="0"/>
              <a:t>Quantize</a:t>
            </a:r>
            <a:r>
              <a:rPr lang="en-US" sz="1800" dirty="0"/>
              <a:t>: Break up dependent variable into n-levels (need 2</a:t>
            </a:r>
            <a:r>
              <a:rPr lang="en-US" sz="1800" baseline="30000" dirty="0"/>
              <a:t>n</a:t>
            </a:r>
            <a:r>
              <a:rPr lang="en-US" sz="1800" dirty="0"/>
              <a:t> bits to digitize)</a:t>
            </a:r>
          </a:p>
          <a:p>
            <a:r>
              <a:rPr lang="en-US" sz="2400" dirty="0"/>
              <a:t>Week 2: Reconstructed analog signal from digital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26" y="1438590"/>
            <a:ext cx="1837943" cy="137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77694" y="1710999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S/H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331332" y="2070568"/>
            <a:ext cx="48535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804812" y="1699124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ADC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562409" y="2086711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83902" y="180256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Digital</a:t>
            </a:r>
          </a:p>
          <a:p>
            <a:pPr algn="ctr"/>
            <a:r>
              <a:rPr lang="en-US" sz="1600" dirty="0">
                <a:latin typeface="+mj-lt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317064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Developed in 1950’s (D.A. Huffman)</a:t>
            </a:r>
          </a:p>
          <a:p>
            <a:r>
              <a:rPr lang="en-US" sz="2400" dirty="0"/>
              <a:t>Takes advantage of frequency of stream of bits occurrence in data</a:t>
            </a:r>
          </a:p>
          <a:p>
            <a:pPr lvl="1"/>
            <a:r>
              <a:rPr lang="en-US" sz="2000" dirty="0"/>
              <a:t>Can be done for ASCII (8-bits per character)</a:t>
            </a:r>
          </a:p>
          <a:p>
            <a:pPr lvl="2"/>
            <a:r>
              <a:rPr lang="en-US" sz="1600" dirty="0"/>
              <a:t>Characters do not occur with equal frequency.</a:t>
            </a:r>
          </a:p>
          <a:p>
            <a:pPr lvl="2"/>
            <a:r>
              <a:rPr lang="en-US" sz="1600" dirty="0"/>
              <a:t>How can we exploit statistics (frequency) to pick character encodings?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But can also be used for anything with symbols occurring frequently</a:t>
            </a:r>
          </a:p>
          <a:p>
            <a:pPr lvl="2"/>
            <a:r>
              <a:rPr lang="en-US" sz="1800" dirty="0"/>
              <a:t>E.g., Music (drum beats…frequently occurring data)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Example of </a:t>
            </a:r>
            <a:r>
              <a:rPr lang="en-US" sz="2200" b="1" dirty="0"/>
              <a:t>variable length </a:t>
            </a:r>
            <a:r>
              <a:rPr lang="en-US" sz="2200" dirty="0"/>
              <a:t>compression algorithm</a:t>
            </a:r>
          </a:p>
          <a:p>
            <a:pPr lvl="2"/>
            <a:r>
              <a:rPr lang="en-US" sz="1800" dirty="0"/>
              <a:t>Takes in fixed size group – spits out variable size replacement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56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 – 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66716"/>
            <a:ext cx="8686800" cy="1934084"/>
          </a:xfrm>
        </p:spPr>
        <p:txBody>
          <a:bodyPr>
            <a:normAutofit/>
          </a:bodyPr>
          <a:lstStyle/>
          <a:p>
            <a:r>
              <a:rPr lang="en-US" sz="2000" dirty="0"/>
              <a:t>Example: more than 96% of file consists of 31 characters</a:t>
            </a:r>
          </a:p>
          <a:p>
            <a:r>
              <a:rPr lang="en-US" sz="2000" dirty="0"/>
              <a:t>Idea: Assign frequently used characters fewer bits</a:t>
            </a:r>
          </a:p>
          <a:p>
            <a:pPr lvl="1"/>
            <a:r>
              <a:rPr lang="en-US" sz="1600" dirty="0"/>
              <a:t>31 common characters get 5b codes 00000--11110</a:t>
            </a:r>
          </a:p>
          <a:p>
            <a:pPr lvl="1"/>
            <a:r>
              <a:rPr lang="en-US" sz="1600" dirty="0"/>
              <a:t>Rest get 13b: 11111+original 8b code </a:t>
            </a:r>
          </a:p>
          <a:p>
            <a:r>
              <a:rPr lang="en-US" sz="2000" dirty="0">
                <a:solidFill>
                  <a:srgbClr val="FF6600"/>
                </a:solidFill>
              </a:rPr>
              <a:t>How many bits do we need on average per original byte?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7" y="1571316"/>
            <a:ext cx="4079372" cy="28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Bits = #5b-characters * 5 + #13b-character * 13</a:t>
            </a:r>
          </a:p>
          <a:p>
            <a:r>
              <a:rPr lang="en-US" dirty="0"/>
              <a:t>Bits=#bytes*0.96*5 + #bytes*0.04*13</a:t>
            </a:r>
          </a:p>
          <a:p>
            <a:r>
              <a:rPr lang="en-US" dirty="0"/>
              <a:t>Bits/original-byte = 0.96*5+0.04*13</a:t>
            </a:r>
          </a:p>
          <a:p>
            <a:r>
              <a:rPr lang="en-US" dirty="0"/>
              <a:t>Bits/original-byte = 5.32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845624" y="5082228"/>
            <a:ext cx="7345875" cy="11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 – More Advanced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4466716"/>
            <a:ext cx="8957953" cy="1934084"/>
          </a:xfrm>
        </p:spPr>
        <p:txBody>
          <a:bodyPr>
            <a:normAutofit/>
          </a:bodyPr>
          <a:lstStyle/>
          <a:p>
            <a:r>
              <a:rPr lang="en-US" sz="2000" dirty="0"/>
              <a:t>Huffman goes further: Assign MOST used characters least # of bits:</a:t>
            </a:r>
          </a:p>
          <a:p>
            <a:pPr lvl="1"/>
            <a:r>
              <a:rPr lang="en-US" sz="1600" dirty="0"/>
              <a:t>Most frequent: A= 1,    least frequent: G=00011, etc.</a:t>
            </a:r>
          </a:p>
          <a:p>
            <a:pPr lvl="1"/>
            <a:r>
              <a:rPr lang="en-US" sz="1600" b="1" dirty="0"/>
              <a:t>Example</a:t>
            </a:r>
            <a:r>
              <a:rPr lang="en-US" sz="1600" dirty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68" y="1571316"/>
            <a:ext cx="3416443" cy="271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7" y="1571316"/>
            <a:ext cx="4079372" cy="28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571519" y="2676227"/>
            <a:ext cx="558621" cy="501447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894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A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B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100100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10110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M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N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570854-C853-814F-A38D-69D41E04CDB8}"/>
              </a:ext>
            </a:extLst>
          </p:cNvPr>
          <p:cNvSpPr txBox="1"/>
          <p:nvPr/>
        </p:nvSpPr>
        <p:spPr>
          <a:xfrm>
            <a:off x="2483708" y="5692914"/>
            <a:ext cx="5402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See how variable length encoding saved bits?</a:t>
            </a:r>
          </a:p>
          <a:p>
            <a:r>
              <a:rPr lang="en-US" sz="2000" dirty="0">
                <a:latin typeface="+mj-lt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B993-C95D-684B-91F2-8641E557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77E94-D86B-4E4B-9A96-660AA198D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Prefix decodable on tree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ECCB4-A3AC-8349-A703-07D61EFA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5E35D-216B-6B4B-B2B3-6EA55848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98E7D-505D-7B40-9CB7-0085EB929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2531075"/>
            <a:ext cx="8293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5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7989-451D-7348-888C-BF33952E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B321-6BC1-834E-A5E8-D3DDE722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Probability, encoding, length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D5DCD-53FE-3540-8278-7BE8D4C2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726C2-1A0E-AA41-ABD6-E7183DDE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D79CC-E79B-1841-A72F-B015EBCF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2" y="2408238"/>
            <a:ext cx="8496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8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3733800" y="3685885"/>
            <a:ext cx="229095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6800" y="186412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026535" y="532787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</p:spTree>
    <p:extLst>
      <p:ext uri="{BB962C8B-B14F-4D97-AF65-F5344CB8AC3E}">
        <p14:creationId xmlns:p14="http://schemas.microsoft.com/office/powerpoint/2010/main" val="3716872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SNL – 5 minute University</a:t>
            </a:r>
          </a:p>
          <a:p>
            <a:pPr lvl="1"/>
            <a:r>
              <a:rPr lang="en-US" dirty="0"/>
              <a:t>Father Guido </a:t>
            </a:r>
            <a:r>
              <a:rPr lang="en-US" dirty="0" err="1"/>
              <a:t>Sarducci</a:t>
            </a:r>
            <a:endParaRPr lang="en-US" dirty="0"/>
          </a:p>
          <a:p>
            <a:pPr lvl="1"/>
            <a:endParaRPr lang="en-US" dirty="0"/>
          </a:p>
          <a:p>
            <a:r>
              <a:rPr lang="en-US" sz="2400" dirty="0">
                <a:hlinkClick r:id="rId2"/>
              </a:rPr>
              <a:t>https://www.youtube.com/watch?v=kO8x8eoU3L4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6600"/>
                </a:solidFill>
              </a:rPr>
              <a:t>What form of compression here?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8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1773-8639-5F44-A2A4-706810BA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Computer 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87E02-F60C-034D-B222-4170B633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common case fast</a:t>
            </a:r>
          </a:p>
          <a:p>
            <a:endParaRPr lang="en-US" dirty="0"/>
          </a:p>
          <a:p>
            <a:r>
              <a:rPr lang="en-US" dirty="0"/>
              <a:t>Make the frequent case small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6F760-9403-0849-B12D-585510A4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05518-0C90-C94A-BBE3-74C8A7DD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Types of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example:</a:t>
            </a:r>
          </a:p>
          <a:p>
            <a:pPr lvl="1"/>
            <a:r>
              <a:rPr lang="en-US" dirty="0"/>
              <a:t>Simply looked at letters in isolation, determined frequency of occurrence</a:t>
            </a:r>
          </a:p>
          <a:p>
            <a:r>
              <a:rPr lang="en-US" dirty="0"/>
              <a:t>More advanced models:</a:t>
            </a:r>
          </a:p>
          <a:p>
            <a:pPr lvl="1"/>
            <a:r>
              <a:rPr lang="en-US" dirty="0"/>
              <a:t>Predecessor context: What’s probability of a symbol occurring, given: PREVIOUS letter.</a:t>
            </a:r>
          </a:p>
          <a:p>
            <a:pPr lvl="2"/>
            <a:endParaRPr lang="en-US" dirty="0"/>
          </a:p>
          <a:p>
            <a:r>
              <a:rPr lang="en-US" dirty="0"/>
              <a:t>Ex:  </a:t>
            </a:r>
            <a:r>
              <a:rPr lang="en-US" dirty="0">
                <a:solidFill>
                  <a:srgbClr val="FF6600"/>
                </a:solidFill>
              </a:rPr>
              <a:t>What’s most likely character to follow a 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etter_freq_prev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731" r="-24731"/>
          <a:stretch>
            <a:fillRect/>
          </a:stretch>
        </p:blipFill>
        <p:spPr>
          <a:xfrm>
            <a:off x="-1091284" y="342900"/>
            <a:ext cx="10652924" cy="5943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D2CBA-8A50-FD42-99D4-86833D7AE6DE}"/>
              </a:ext>
            </a:extLst>
          </p:cNvPr>
          <p:cNvSpPr txBox="1"/>
          <p:nvPr/>
        </p:nvSpPr>
        <p:spPr>
          <a:xfrm>
            <a:off x="0" y="6515100"/>
            <a:ext cx="9215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Found: https://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www.reddit.com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/r/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dataisbeautiful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/comments/6rk2yr/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letter_and_nextletter_frequencies_in_english_oc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/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F419-D72B-C54C-8207-D2DC814C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74EAC-1D15-4D48-B3C0-DEAF60AE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simplicity look at what follows space</a:t>
            </a:r>
          </a:p>
          <a:p>
            <a:pPr lvl="1"/>
            <a:r>
              <a:rPr lang="en-US" dirty="0"/>
              <a:t>15 spaces</a:t>
            </a:r>
          </a:p>
          <a:p>
            <a:pPr lvl="1"/>
            <a:r>
              <a:rPr lang="en-US" dirty="0"/>
              <a:t>M – 4, I – 4, A – 3, {F, T, R, L} each 1</a:t>
            </a:r>
          </a:p>
          <a:p>
            <a:r>
              <a:rPr lang="en-US" dirty="0"/>
              <a:t>Encode:</a:t>
            </a:r>
          </a:p>
          <a:p>
            <a:pPr lvl="1"/>
            <a:r>
              <a:rPr lang="en-US" dirty="0"/>
              <a:t>M 00   A 01  I 10</a:t>
            </a:r>
          </a:p>
          <a:p>
            <a:pPr lvl="1"/>
            <a:r>
              <a:rPr lang="en-US" dirty="0"/>
              <a:t>F 1100  T 1101  R 1110 L 1111</a:t>
            </a:r>
          </a:p>
          <a:p>
            <a:pPr lvl="1"/>
            <a:r>
              <a:rPr lang="en-US" dirty="0"/>
              <a:t>Encoding those 15 in: 2*11+4*4=38</a:t>
            </a:r>
          </a:p>
          <a:p>
            <a:r>
              <a:rPr lang="en-US" dirty="0"/>
              <a:t>Compare to </a:t>
            </a:r>
            <a:r>
              <a:rPr lang="en-US" dirty="0" err="1"/>
              <a:t>preclass</a:t>
            </a:r>
            <a:r>
              <a:rPr lang="en-US" dirty="0"/>
              <a:t> single-letter encoding:</a:t>
            </a:r>
          </a:p>
          <a:p>
            <a:pPr lvl="2"/>
            <a:r>
              <a:rPr lang="en-US" dirty="0"/>
              <a:t>4*4+4*4+4*4+6+5+4+4=67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99403-06B9-9D4E-B76F-BA327AE9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E99FE-779F-AE4C-9763-7FED3092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models for compression</a:t>
            </a:r>
          </a:p>
          <a:p>
            <a:pPr lvl="1"/>
            <a:r>
              <a:rPr lang="en-US" dirty="0"/>
              <a:t>Context-independent letter frequency</a:t>
            </a:r>
          </a:p>
          <a:p>
            <a:pPr lvl="1"/>
            <a:r>
              <a:rPr lang="en-US" dirty="0"/>
              <a:t>Context-dependent on previous letter</a:t>
            </a:r>
          </a:p>
          <a:p>
            <a:pPr lvl="1"/>
            <a:r>
              <a:rPr lang="en-US" dirty="0"/>
              <a:t>Context-dependent on multiple previous letters</a:t>
            </a:r>
          </a:p>
          <a:p>
            <a:pPr lvl="1"/>
            <a:r>
              <a:rPr lang="en-US" dirty="0"/>
              <a:t>Previous </a:t>
            </a:r>
            <a:r>
              <a:rPr lang="en-US" dirty="0" err="1"/>
              <a:t>occurance</a:t>
            </a:r>
            <a:r>
              <a:rPr lang="en-US" dirty="0"/>
              <a:t> of multi-letter strings…</a:t>
            </a:r>
          </a:p>
          <a:p>
            <a:r>
              <a:rPr lang="en-US" dirty="0"/>
              <a:t>Compressibility will depend on model employed</a:t>
            </a:r>
          </a:p>
          <a:p>
            <a:pPr lvl="1"/>
            <a:r>
              <a:rPr lang="en-US" dirty="0"/>
              <a:t>More context </a:t>
            </a:r>
            <a:endParaRPr lang="en-US" dirty="0">
              <a:sym typeface="Wingdings"/>
            </a:endParaRPr>
          </a:p>
          <a:p>
            <a:pPr lvl="2"/>
            <a:r>
              <a:rPr lang="en-US" dirty="0">
                <a:sym typeface="Wingdings"/>
              </a:rPr>
              <a:t>More compressibility</a:t>
            </a:r>
          </a:p>
          <a:p>
            <a:pPr lvl="2"/>
            <a:r>
              <a:rPr lang="en-US" dirty="0">
                <a:sym typeface="Wingdings"/>
              </a:rPr>
              <a:t>Must hold on to more state</a:t>
            </a:r>
          </a:p>
          <a:p>
            <a:pPr lvl="2"/>
            <a:r>
              <a:rPr lang="en-US" dirty="0">
                <a:sym typeface="Wingdings"/>
              </a:rPr>
              <a:t>More complex to encode/decode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Compressibility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Compressibility depends on  non-randomness (uniformity)</a:t>
            </a:r>
          </a:p>
          <a:p>
            <a:pPr lvl="1"/>
            <a:r>
              <a:rPr lang="en-US" dirty="0"/>
              <a:t>Structure </a:t>
            </a:r>
          </a:p>
          <a:p>
            <a:pPr lvl="1"/>
            <a:r>
              <a:rPr lang="en-US" dirty="0"/>
              <a:t>Non-uniformity</a:t>
            </a:r>
          </a:p>
          <a:p>
            <a:r>
              <a:rPr lang="en-US" dirty="0"/>
              <a:t>If every character occurred with same </a:t>
            </a:r>
            <a:r>
              <a:rPr lang="en-US" dirty="0" err="1"/>
              <a:t>freq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There’s no common case</a:t>
            </a:r>
          </a:p>
          <a:p>
            <a:pPr lvl="1"/>
            <a:r>
              <a:rPr lang="en-US" dirty="0"/>
              <a:t>To which character do we assign the shortest encoding?</a:t>
            </a:r>
          </a:p>
          <a:p>
            <a:pPr lvl="2"/>
            <a:r>
              <a:rPr lang="en-US" dirty="0"/>
              <a:t>No clear winner</a:t>
            </a:r>
          </a:p>
          <a:p>
            <a:pPr lvl="1"/>
            <a:r>
              <a:rPr lang="en-US" dirty="0"/>
              <a:t>For everything we give a short encoding, </a:t>
            </a:r>
          </a:p>
          <a:p>
            <a:pPr lvl="2"/>
            <a:r>
              <a:rPr lang="en-US" dirty="0"/>
              <a:t>Something else gets a longer encoding</a:t>
            </a:r>
          </a:p>
          <a:p>
            <a:r>
              <a:rPr lang="en-US" dirty="0">
                <a:solidFill>
                  <a:srgbClr val="0070C0"/>
                </a:solidFill>
              </a:rPr>
              <a:t>The less uniformly random data is…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the more opportunity for compression</a:t>
            </a:r>
          </a:p>
        </p:txBody>
      </p:sp>
      <p:sp>
        <p:nvSpPr>
          <p:cNvPr id="41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7374CBB-E834-4651-A2EA-4D09AA14E8BD}" type="slidenum">
              <a:rPr lang="en-US" sz="2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46</a:t>
            </a:fld>
            <a:endParaRPr/>
          </a:p>
        </p:txBody>
      </p:sp>
      <p:sp>
        <p:nvSpPr>
          <p:cNvPr id="418" name="CustomShape 2"/>
          <p:cNvSpPr/>
          <p:nvPr/>
        </p:nvSpPr>
        <p:spPr>
          <a:xfrm>
            <a:off x="685800" y="60948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19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19C05C-52C7-9046-9F17-9270CCB55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379" y="4208168"/>
            <a:ext cx="3726420" cy="10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idea in optimization engineering</a:t>
            </a:r>
          </a:p>
          <a:p>
            <a:pPr lvl="1"/>
            <a:r>
              <a:rPr lang="en-US" sz="2800" dirty="0">
                <a:solidFill>
                  <a:srgbClr val="3366FF"/>
                </a:solidFill>
              </a:rPr>
              <a:t>Make the common case inexpensive</a:t>
            </a:r>
          </a:p>
          <a:p>
            <a:r>
              <a:rPr lang="en-US" dirty="0"/>
              <a:t>Shows up throughout computer systems</a:t>
            </a:r>
          </a:p>
          <a:p>
            <a:pPr lvl="1"/>
            <a:r>
              <a:rPr lang="en-US" dirty="0"/>
              <a:t>Computer architecture</a:t>
            </a:r>
          </a:p>
          <a:p>
            <a:pPr lvl="2"/>
            <a:r>
              <a:rPr lang="en-US" dirty="0"/>
              <a:t>Caching, instruction selection, branch prediction, …</a:t>
            </a:r>
          </a:p>
          <a:p>
            <a:pPr lvl="1"/>
            <a:r>
              <a:rPr lang="en-US" dirty="0"/>
              <a:t>Networking and communication, data storage</a:t>
            </a:r>
          </a:p>
          <a:p>
            <a:pPr lvl="2"/>
            <a:r>
              <a:rPr lang="en-US" dirty="0"/>
              <a:t>Compression, error-correction/retransmission</a:t>
            </a:r>
          </a:p>
          <a:p>
            <a:pPr lvl="1"/>
            <a:r>
              <a:rPr lang="en-US" dirty="0"/>
              <a:t>Algorithms and software optimization</a:t>
            </a:r>
          </a:p>
          <a:p>
            <a:pPr lvl="1"/>
            <a:r>
              <a:rPr lang="en-US" dirty="0"/>
              <a:t>User Interfaces</a:t>
            </a:r>
          </a:p>
          <a:p>
            <a:pPr lvl="2"/>
            <a:r>
              <a:rPr lang="en-US" dirty="0"/>
              <a:t>Where things live on menus, shortcuts, …</a:t>
            </a:r>
          </a:p>
          <a:p>
            <a:pPr lvl="2"/>
            <a:r>
              <a:rPr lang="en-US" dirty="0"/>
              <a:t>How you organize your apps on screens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9748" y="3398322"/>
            <a:ext cx="8458200" cy="1219200"/>
          </a:xfrm>
        </p:spPr>
        <p:txBody>
          <a:bodyPr/>
          <a:lstStyle/>
          <a:p>
            <a:r>
              <a:rPr lang="en-US" dirty="0"/>
              <a:t>Is there a lower bound for compression?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</p:spTree>
    <p:extLst>
      <p:ext uri="{BB962C8B-B14F-4D97-AF65-F5344CB8AC3E}">
        <p14:creationId xmlns:p14="http://schemas.microsoft.com/office/powerpoint/2010/main" val="25885715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low can we go with compression?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9218" name="Picture 2" descr="http://thumbs.dreamstime.com/z/limbo-dance-illustration-man-doing-304388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5" y="2294413"/>
            <a:ext cx="3977038" cy="344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0817" y="5850883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What is the least # of bits required to encode information?</a:t>
            </a:r>
          </a:p>
        </p:txBody>
      </p:sp>
    </p:spTree>
    <p:extLst>
      <p:ext uri="{BB962C8B-B14F-4D97-AF65-F5344CB8AC3E}">
        <p14:creationId xmlns:p14="http://schemas.microsoft.com/office/powerpoint/2010/main" val="406069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5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Claude Shannon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4441370"/>
            <a:ext cx="8686800" cy="1959429"/>
          </a:xfrm>
        </p:spPr>
        <p:txBody>
          <a:bodyPr>
            <a:normAutofit/>
          </a:bodyPr>
          <a:lstStyle/>
          <a:p>
            <a:r>
              <a:rPr lang="en-US" sz="2400" dirty="0"/>
              <a:t>Father of Information Theory, brilliant mathematician</a:t>
            </a:r>
          </a:p>
          <a:p>
            <a:r>
              <a:rPr lang="en-US" sz="2400" dirty="0"/>
              <a:t>While at AT&amp;T Bell Labs, landmark paper in 1948</a:t>
            </a:r>
          </a:p>
          <a:p>
            <a:r>
              <a:rPr lang="en-US" sz="2400" dirty="0"/>
              <a:t>Determined exactly how low we can go with compression!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146" name="Picture 2" descr="File:Claude Elwood Shannon (1916-200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74" y="1266248"/>
            <a:ext cx="20574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966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Shannon’s Entropy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entropy?</a:t>
            </a:r>
          </a:p>
          <a:p>
            <a:pPr lvl="1"/>
            <a:r>
              <a:rPr lang="en-US" dirty="0"/>
              <a:t>Chaos/Disorganization/Randomness/Uncertainty</a:t>
            </a:r>
          </a:p>
          <a:p>
            <a:r>
              <a:rPr lang="en-US" dirty="0"/>
              <a:t>Shannon’s Famous Entropy Formula: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3195" y="3219242"/>
                <a:ext cx="3351943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 xmlns:mv="urn:schemas-microsoft-com:mac:vml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95" y="3219242"/>
                <a:ext cx="3351943" cy="9866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11" idx="0"/>
          </p:cNvCxnSpPr>
          <p:nvPr/>
        </p:nvCxnSpPr>
        <p:spPr>
          <a:xfrm flipH="1">
            <a:off x="1492401" y="4026763"/>
            <a:ext cx="1227050" cy="10450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202" y="5071804"/>
            <a:ext cx="2390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Shannon’s</a:t>
            </a:r>
          </a:p>
          <a:p>
            <a:pPr algn="ctr"/>
            <a:r>
              <a:rPr lang="en-US" sz="2000" dirty="0">
                <a:latin typeface="+mj-lt"/>
              </a:rPr>
              <a:t>Entropy</a:t>
            </a:r>
          </a:p>
          <a:p>
            <a:pPr algn="ctr"/>
            <a:r>
              <a:rPr lang="en-US" sz="2000" b="1" i="1" dirty="0">
                <a:latin typeface="+mj-lt"/>
              </a:rPr>
              <a:t>(measured in bits)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9451" y="5347581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Negative Sum Of:</a:t>
            </a:r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3822478" y="4050514"/>
            <a:ext cx="0" cy="129706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6" idx="0"/>
          </p:cNvCxnSpPr>
          <p:nvPr/>
        </p:nvCxnSpPr>
        <p:spPr>
          <a:xfrm>
            <a:off x="4925504" y="4050514"/>
            <a:ext cx="2210576" cy="9686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71865" y="5019168"/>
            <a:ext cx="4328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Probability of each outcome</a:t>
            </a:r>
          </a:p>
          <a:p>
            <a:pPr algn="ctr"/>
            <a:r>
              <a:rPr lang="en-US" sz="2000" dirty="0">
                <a:latin typeface="+mj-lt"/>
              </a:rPr>
              <a:t>X </a:t>
            </a:r>
          </a:p>
          <a:p>
            <a:pPr algn="ctr"/>
            <a:r>
              <a:rPr lang="en-US" sz="2000" dirty="0">
                <a:latin typeface="+mj-lt"/>
              </a:rPr>
              <a:t>log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 of (probability of each outcome)</a:t>
            </a:r>
          </a:p>
          <a:p>
            <a:pPr algn="ctr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5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Entropy of English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27 Characters (26 letters + space)</a:t>
                </a:r>
              </a:p>
              <a:p>
                <a:r>
                  <a:rPr lang="en-US" sz="2400" dirty="0"/>
                  <a:t>If we assume all characters are equally probable: </a:t>
                </a:r>
              </a:p>
              <a:p>
                <a:pPr algn="ctr"/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𝒆𝒂𝒄𝒉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𝒄𝒉𝒂𝒓𝒂𝒄𝒕𝒆𝒓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Information Entropy per character:</a:t>
                </a:r>
              </a:p>
              <a:p>
                <a:endParaRPr lang="en-US" sz="2400" dirty="0"/>
              </a:p>
            </p:txBody>
          </p:sp>
        </mc:Choice>
        <mc:Fallback xmlns="" xmlns:mv="urn:schemas-microsoft-com:mac:vml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" t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33205" y="3468624"/>
                <a:ext cx="3351943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 xmlns:mv="urn:schemas-microsoft-com:mac:vml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205" y="3468624"/>
                <a:ext cx="3351943" cy="9866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38793" y="4479133"/>
                <a:ext cx="698851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=−27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27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=+4.75 </m:t>
                      </m:r>
                      <m:r>
                        <a:rPr lang="en-US" b="0" i="1" smtClean="0">
                          <a:latin typeface="Cambria Math"/>
                        </a:rPr>
                        <m:t>𝑏𝑖𝑡𝑠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 xmlns:mv="urn:schemas-microsoft-com:mac:vml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93" y="4479133"/>
                <a:ext cx="6988516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9100" y="5892800"/>
            <a:ext cx="8055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Same thing we got when we said we needed log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(unique_things) bits</a:t>
            </a:r>
          </a:p>
        </p:txBody>
      </p:sp>
    </p:spTree>
    <p:extLst>
      <p:ext uri="{BB962C8B-B14F-4D97-AF65-F5344CB8AC3E}">
        <p14:creationId xmlns:p14="http://schemas.microsoft.com/office/powerpoint/2010/main" val="27617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says</a:t>
            </a:r>
          </a:p>
          <a:p>
            <a:pPr lvl="1"/>
            <a:r>
              <a:rPr lang="en-US" dirty="0"/>
              <a:t>Should be able to encode with log(1/p) 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587625" y="45212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6" name="Equation" r:id="rId3" imgW="1346200" imgH="355600" progId="Equation.3">
                  <p:embed/>
                </p:oleObj>
              </mc:Choice>
              <mc:Fallback>
                <p:oleObj name="Equation" r:id="rId3" imgW="1346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45212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30300" y="5715000"/>
            <a:ext cx="6381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+mj-lt"/>
              </a:rPr>
              <a:t>Where did we calculate Average Bits earlier in lecture?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EB5D3-FFE6-F54C-8D77-C931C94A0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00" y="3060700"/>
            <a:ext cx="7213600" cy="14605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2"/>
          <p:cNvSpPr/>
          <p:nvPr/>
        </p:nvSpPr>
        <p:spPr>
          <a:xfrm>
            <a:off x="609480" y="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8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</p:sp>
      <p:pic>
        <p:nvPicPr>
          <p:cNvPr id="29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51386" y="1997392"/>
            <a:ext cx="4839788" cy="3888968"/>
          </a:xfrm>
          <a:prstGeom prst="rect">
            <a:avLst/>
          </a:prstGeom>
        </p:spPr>
      </p:pic>
      <p:sp>
        <p:nvSpPr>
          <p:cNvPr id="300" name="CustomShape 4"/>
          <p:cNvSpPr/>
          <p:nvPr/>
        </p:nvSpPr>
        <p:spPr>
          <a:xfrm>
            <a:off x="1822680" y="5867280"/>
            <a:ext cx="610380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http://en.wikipedia.org/wiki/File:English-slf.png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Recall: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22117" y="1141560"/>
            <a:ext cx="407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Not all letters are equally probable</a:t>
            </a:r>
          </a:p>
          <a:p>
            <a:pPr algn="ctr"/>
            <a:r>
              <a:rPr lang="en-US" sz="2000" dirty="0">
                <a:latin typeface="+mj-lt"/>
              </a:rPr>
              <a:t>in English Language</a:t>
            </a:r>
          </a:p>
        </p:txBody>
      </p:sp>
    </p:spTree>
    <p:extLst>
      <p:ext uri="{BB962C8B-B14F-4D97-AF65-F5344CB8AC3E}">
        <p14:creationId xmlns:p14="http://schemas.microsoft.com/office/powerpoint/2010/main" val="32139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 English Letters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93364"/>
              </p:ext>
            </p:extLst>
          </p:nvPr>
        </p:nvGraphicFramePr>
        <p:xfrm>
          <a:off x="304800" y="2349500"/>
          <a:ext cx="8331200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letter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latin typeface="Verdana"/>
                        </a:rPr>
                        <a:t>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-log</a:t>
                      </a:r>
                      <a:r>
                        <a:rPr lang="en-US" sz="20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-</a:t>
                      </a:r>
                      <a:r>
                        <a:rPr lang="en-US" sz="2000" b="1" i="0" u="none" strike="noStrike" dirty="0" err="1">
                          <a:latin typeface="Verdana"/>
                        </a:rPr>
                        <a:t>p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*log</a:t>
                      </a:r>
                      <a:r>
                        <a:rPr lang="en-US" sz="20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8.17%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3.61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0.30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1.49%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6.07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2.78%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5.17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4.25%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4.56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12.70%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0.38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2.23%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5.49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333333"/>
                          </a:solidFill>
                          <a:latin typeface="Arial"/>
                        </a:rPr>
                        <a:t>z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0.07%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10.40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sum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100.00%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4.18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24125" y="13081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6" name="Equation" r:id="rId3" imgW="1346200" imgH="355600" progId="Equation.3">
                  <p:embed/>
                </p:oleObj>
              </mc:Choice>
              <mc:Fallback>
                <p:oleObj name="Equation" r:id="rId3" imgW="13462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3081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 </a:t>
            </a:r>
            <a:r>
              <a:rPr lang="en-US" dirty="0" err="1"/>
              <a:t>Preclass</a:t>
            </a:r>
            <a:r>
              <a:rPr lang="en-US" dirty="0"/>
              <a:t> Quote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24125" y="13081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0" name="Equation" r:id="rId3" imgW="1346200" imgH="355600" progId="Equation.3">
                  <p:embed/>
                </p:oleObj>
              </mc:Choice>
              <mc:Fallback>
                <p:oleObj name="Equation" r:id="rId3" imgW="13462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3081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24557"/>
              </p:ext>
            </p:extLst>
          </p:nvPr>
        </p:nvGraphicFramePr>
        <p:xfrm>
          <a:off x="152400" y="2189163"/>
          <a:ext cx="8813797" cy="418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3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-log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Verdana"/>
                        </a:rPr>
                        <a:t>-p*log</a:t>
                      </a:r>
                      <a:r>
                        <a:rPr lang="en-US" sz="18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18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p*bits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latin typeface="CMR12"/>
                        </a:rPr>
                        <a:t>(space) </a:t>
                      </a:r>
                      <a:r>
                        <a:rPr lang="en-US" sz="2800" b="0" i="0" u="none" strike="noStrike" dirty="0">
                          <a:latin typeface="Arial"/>
                        </a:rPr>
                        <a:t> </a:t>
                      </a:r>
                      <a:endParaRPr lang="en-US" sz="1800" b="0" i="0" u="none" strike="noStrike" dirty="0"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latin typeface="CMR12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2.28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A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3.60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0.33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B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C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D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4.60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E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2.73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MR12"/>
                        </a:rPr>
                        <a:t>,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5.19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latin typeface="Verdana"/>
                        </a:rPr>
                        <a:t>sum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3.77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7989-451D-7348-888C-BF33952E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B321-6BC1-834E-A5E8-D3DDE722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Probability, encoding, length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D5DCD-53FE-3540-8278-7BE8D4C2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726C2-1A0E-AA41-ABD6-E7183DDE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D79CC-E79B-1841-A72F-B015EBCF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2" y="2408238"/>
            <a:ext cx="8496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593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Summing it up: Shannon &amp;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Shannon’s Entropy represents a lower limit for lossless data compression</a:t>
            </a:r>
          </a:p>
          <a:p>
            <a:pPr lvl="1"/>
            <a:r>
              <a:rPr lang="en-US" sz="2000" dirty="0"/>
              <a:t>It tells us the minimum amount of bits that can be used to encode a message without loss (according to a particular model)</a:t>
            </a:r>
          </a:p>
          <a:p>
            <a:r>
              <a:rPr lang="en-US" sz="2400" dirty="0"/>
              <a:t>Shannon’s Source Coding Theorem:</a:t>
            </a:r>
          </a:p>
          <a:p>
            <a:pPr lvl="1"/>
            <a:r>
              <a:rPr lang="en-US" sz="2000" dirty="0"/>
              <a:t>A lossless data compression algorithm cannot compress messages to have (on average) more than 1 bit of Shannon’s Entropy per bit of encoded message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Assumed know statistics</a:t>
            </a:r>
          </a:p>
          <a:p>
            <a:r>
              <a:rPr lang="en-US" dirty="0"/>
              <a:t>What if you don’t?</a:t>
            </a:r>
          </a:p>
          <a:p>
            <a:r>
              <a:rPr lang="en-US" dirty="0"/>
              <a:t>What if it changes?</a:t>
            </a:r>
          </a:p>
          <a:p>
            <a:r>
              <a:rPr lang="en-US" dirty="0"/>
              <a:t>How could we adapt the code to changing statics?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76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Implement Compression!</a:t>
            </a:r>
          </a:p>
          <a:p>
            <a:pPr lvl="1"/>
            <a:r>
              <a:rPr lang="en-US" sz="2000" dirty="0"/>
              <a:t>Implement Huffman Compression</a:t>
            </a:r>
          </a:p>
          <a:p>
            <a:pPr lvl="1"/>
            <a:r>
              <a:rPr lang="en-US" sz="2000" b="1" dirty="0"/>
              <a:t>Note:</a:t>
            </a:r>
            <a:r>
              <a:rPr lang="en-US" sz="2000" dirty="0"/>
              <a:t> longer prelab with MATLAB intro; plan accordingly</a:t>
            </a:r>
          </a:p>
          <a:p>
            <a:pPr lvl="2"/>
            <a:r>
              <a:rPr lang="en-US" sz="1600" dirty="0"/>
              <a:t>Budget a few hours 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Remember: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Lab 2 report is due on canvas on Friday.</a:t>
            </a:r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990099"/>
                </a:solidFill>
              </a:rPr>
              <a:t>Monday: TA will be in lab ~1 hour before lab start to answer prelab and </a:t>
            </a:r>
            <a:r>
              <a:rPr lang="en-US" sz="2400" dirty="0" err="1">
                <a:solidFill>
                  <a:srgbClr val="990099"/>
                </a:solidFill>
              </a:rPr>
              <a:t>Matlab</a:t>
            </a:r>
            <a:r>
              <a:rPr lang="en-US" sz="2400" dirty="0">
                <a:solidFill>
                  <a:srgbClr val="990099"/>
                </a:solidFill>
              </a:rPr>
              <a:t> questions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999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Lossless Compression</a:t>
            </a:r>
          </a:p>
          <a:p>
            <a:pPr lvl="1"/>
            <a:r>
              <a:rPr lang="en-US" dirty="0"/>
              <a:t>Exploit non-uniform statistics of data</a:t>
            </a:r>
          </a:p>
          <a:p>
            <a:pPr lvl="1"/>
            <a:r>
              <a:rPr lang="en-US" dirty="0"/>
              <a:t>Given short encoding to most common items</a:t>
            </a:r>
          </a:p>
          <a:p>
            <a:endParaRPr lang="en-US" dirty="0"/>
          </a:p>
          <a:p>
            <a:r>
              <a:rPr lang="en-US" dirty="0"/>
              <a:t>Common Case </a:t>
            </a:r>
          </a:p>
          <a:p>
            <a:pPr lvl="1"/>
            <a:r>
              <a:rPr lang="en-US" dirty="0"/>
              <a:t>Make the common case inexpensive</a:t>
            </a:r>
          </a:p>
          <a:p>
            <a:pPr lvl="1"/>
            <a:endParaRPr lang="en-US" dirty="0"/>
          </a:p>
          <a:p>
            <a:r>
              <a:rPr lang="en-US" dirty="0"/>
              <a:t>Shannon’s Entropy</a:t>
            </a:r>
          </a:p>
          <a:p>
            <a:pPr lvl="1"/>
            <a:r>
              <a:rPr lang="en-US" dirty="0"/>
              <a:t>Gives us a formal tool to define lower bound for compressibility of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105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 301– Probability</a:t>
            </a:r>
          </a:p>
          <a:p>
            <a:pPr lvl="1"/>
            <a:r>
              <a:rPr lang="en-US" dirty="0"/>
              <a:t>Central to understanding probabilities</a:t>
            </a:r>
          </a:p>
          <a:p>
            <a:pPr lvl="2"/>
            <a:r>
              <a:rPr lang="en-US" dirty="0"/>
              <a:t>What cases are common and how common they are</a:t>
            </a:r>
          </a:p>
          <a:p>
            <a:r>
              <a:rPr lang="en-US" dirty="0"/>
              <a:t>ESE 674 – Information Theory</a:t>
            </a:r>
          </a:p>
          <a:p>
            <a:r>
              <a:rPr lang="en-US" dirty="0"/>
              <a:t>Most all computer engineering courses</a:t>
            </a:r>
          </a:p>
          <a:p>
            <a:pPr lvl="1"/>
            <a:r>
              <a:rPr lang="en-US" dirty="0"/>
              <a:t>Deal with common-case optimizations</a:t>
            </a:r>
          </a:p>
          <a:p>
            <a:pPr lvl="1"/>
            <a:r>
              <a:rPr lang="en-US" dirty="0"/>
              <a:t>CIS240, CIS371, CIS380, ESE407, ESE532….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/>
              <a:t>Shannon’s Entropy (excellent video) </a:t>
            </a:r>
            <a:r>
              <a:rPr lang="en-US" sz="2400" dirty="0">
                <a:hlinkClick r:id="rId2"/>
              </a:rPr>
              <a:t>http://www.youtube.com/watch?v=JnJq3Py0dyM</a:t>
            </a:r>
            <a:endParaRPr lang="en-US" sz="2400" dirty="0"/>
          </a:p>
          <a:p>
            <a:pPr lvl="1"/>
            <a:r>
              <a:rPr lang="en-US" sz="2000" dirty="0"/>
              <a:t>Used heavily in the creation of entropy slides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/>
              <a:t>73 symbols </a:t>
            </a:r>
            <a:r>
              <a:rPr lang="en-US" b="0" dirty="0"/>
              <a:t>(fancy, more general term for letters)</a:t>
            </a:r>
          </a:p>
          <a:p>
            <a:r>
              <a:rPr lang="en-US" dirty="0"/>
              <a:t>19 unique (ignoring case)</a:t>
            </a:r>
          </a:p>
          <a:p>
            <a:pPr lvl="1"/>
            <a:r>
              <a:rPr lang="en-US" dirty="0"/>
              <a:t>(A, B, C, D, E, F, G, H, I, L, M, N, O, R, T, V, Y, space, comma)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bits to represent each symbol?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to encode quote?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/>
              <a:t>73 symbols</a:t>
            </a:r>
          </a:p>
          <a:p>
            <a:r>
              <a:rPr lang="en-US" dirty="0"/>
              <a:t>19 unique (ignoring case)</a:t>
            </a:r>
          </a:p>
          <a:p>
            <a:r>
              <a:rPr lang="en-US" dirty="0">
                <a:solidFill>
                  <a:srgbClr val="FF6600"/>
                </a:solidFill>
              </a:rPr>
              <a:t>If symbols occurrence equally likely, how many occurrences of each symbol should we expect in quote?</a:t>
            </a:r>
          </a:p>
          <a:p>
            <a:r>
              <a:rPr lang="en-US" dirty="0">
                <a:solidFill>
                  <a:srgbClr val="FF6600"/>
                </a:solidFill>
              </a:rPr>
              <a:t>How many </a:t>
            </a:r>
            <a:r>
              <a:rPr lang="en-US" dirty="0" err="1">
                <a:solidFill>
                  <a:srgbClr val="FF6600"/>
                </a:solidFill>
              </a:rPr>
              <a:t>e’s</a:t>
            </a:r>
            <a:r>
              <a:rPr lang="en-US" dirty="0">
                <a:solidFill>
                  <a:srgbClr val="FF6600"/>
                </a:solidFill>
              </a:rPr>
              <a:t> are there in the quote?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r>
              <a:rPr lang="en-US" dirty="0"/>
              <a:t>73 symbols</a:t>
            </a:r>
          </a:p>
          <a:p>
            <a:r>
              <a:rPr lang="en-US" dirty="0"/>
              <a:t>19 unique (ignoring case)</a:t>
            </a:r>
          </a:p>
          <a:p>
            <a:r>
              <a:rPr lang="en-US" dirty="0">
                <a:solidFill>
                  <a:srgbClr val="0070C0"/>
                </a:solidFill>
              </a:rPr>
              <a:t>Conclude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Symbols do not occur equally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Symbol occurrence is not uniformly random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noAutofit/>
      </a:bodyPr>
      <a:lstStyle>
        <a:defPPr algn="ctr"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18160</TotalTime>
  <Words>3355</Words>
  <Application>Microsoft Macintosh PowerPoint</Application>
  <PresentationFormat>On-screen Show (4:3)</PresentationFormat>
  <Paragraphs>1188</Paragraphs>
  <Slides>63</Slides>
  <Notes>8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Cambria Math</vt:lpstr>
      <vt:lpstr>CMR12</vt:lpstr>
      <vt:lpstr>Courier New</vt:lpstr>
      <vt:lpstr>StarSymbol</vt:lpstr>
      <vt:lpstr>Times New Roman</vt:lpstr>
      <vt:lpstr>Verdana</vt:lpstr>
      <vt:lpstr>Wingdings 2</vt:lpstr>
      <vt:lpstr>ESE 578–</vt:lpstr>
      <vt:lpstr>Equation</vt:lpstr>
      <vt:lpstr>PowerPoint Presentation</vt:lpstr>
      <vt:lpstr>Lecture Topics</vt:lpstr>
      <vt:lpstr>What we did in Lab…</vt:lpstr>
      <vt:lpstr>Course Map – Week 3</vt:lpstr>
      <vt:lpstr>Course Map</vt:lpstr>
      <vt:lpstr>Preclass</vt:lpstr>
      <vt:lpstr>Preclass</vt:lpstr>
      <vt:lpstr>Preclass</vt:lpstr>
      <vt:lpstr>Preclass</vt:lpstr>
      <vt:lpstr>Preclass</vt:lpstr>
      <vt:lpstr>Preclass</vt:lpstr>
      <vt:lpstr>Preclass</vt:lpstr>
      <vt:lpstr>Conclude</vt:lpstr>
      <vt:lpstr>Intro to Compression</vt:lpstr>
      <vt:lpstr>Data Compression</vt:lpstr>
      <vt:lpstr>Representation of Data</vt:lpstr>
      <vt:lpstr>How many Bits to represent all letters?</vt:lpstr>
      <vt:lpstr>ASCII Encoding  (7-bit encoding)</vt:lpstr>
      <vt:lpstr>Recall ADC Process?</vt:lpstr>
      <vt:lpstr>Example of Lossy Compression</vt:lpstr>
      <vt:lpstr>De-Compression of Signal:</vt:lpstr>
      <vt:lpstr>De-Compression of Signal:</vt:lpstr>
      <vt:lpstr>Two forms of classification</vt:lpstr>
      <vt:lpstr>Algorithms Classified</vt:lpstr>
      <vt:lpstr>JPG Compression</vt:lpstr>
      <vt:lpstr>Probability-Based Lossless Compression</vt:lpstr>
      <vt:lpstr>Information Content</vt:lpstr>
      <vt:lpstr>Statistics</vt:lpstr>
      <vt:lpstr>English Letter Frequency</vt:lpstr>
      <vt:lpstr>Huffman Encoding</vt:lpstr>
      <vt:lpstr>Huffman Encoding – The Basics</vt:lpstr>
      <vt:lpstr>Calculation</vt:lpstr>
      <vt:lpstr>Huffman Encoding – More Advanced</vt:lpstr>
      <vt:lpstr>Preclass Encoding</vt:lpstr>
      <vt:lpstr>Preclass Encoding</vt:lpstr>
      <vt:lpstr>Preclass Encoding</vt:lpstr>
      <vt:lpstr>Preclass Encoding</vt:lpstr>
      <vt:lpstr>Preclass Encoding</vt:lpstr>
      <vt:lpstr>Preclass Encoding</vt:lpstr>
      <vt:lpstr>Interlude</vt:lpstr>
      <vt:lpstr>For Computer Engineering?</vt:lpstr>
      <vt:lpstr>Many Types of Frequency</vt:lpstr>
      <vt:lpstr>PowerPoint Presentation</vt:lpstr>
      <vt:lpstr>Preclass Example</vt:lpstr>
      <vt:lpstr>Models</vt:lpstr>
      <vt:lpstr>Compressibility </vt:lpstr>
      <vt:lpstr>Common Case</vt:lpstr>
      <vt:lpstr>Entropy</vt:lpstr>
      <vt:lpstr>How low can we go with compression?</vt:lpstr>
      <vt:lpstr>Claude Shannon</vt:lpstr>
      <vt:lpstr>Shannon’s Entropy</vt:lpstr>
      <vt:lpstr>Estimating Entropy of English Language</vt:lpstr>
      <vt:lpstr>Shannon Entropy</vt:lpstr>
      <vt:lpstr>Recall: </vt:lpstr>
      <vt:lpstr>Shannon Entropy English Letters</vt:lpstr>
      <vt:lpstr>Shannon Entropy Preclass Quote</vt:lpstr>
      <vt:lpstr>Preclass Encoding</vt:lpstr>
      <vt:lpstr>Summing it up: Shannon &amp; Compression</vt:lpstr>
      <vt:lpstr>To consider</vt:lpstr>
      <vt:lpstr>This week in Lab</vt:lpstr>
      <vt:lpstr>Big Ideas</vt:lpstr>
      <vt:lpstr>Learn More</vt:lpstr>
      <vt:lpstr>References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Dehon, Andre</cp:lastModifiedBy>
  <cp:revision>256</cp:revision>
  <cp:lastPrinted>2020-02-05T13:43:34Z</cp:lastPrinted>
  <dcterms:created xsi:type="dcterms:W3CDTF">2018-01-30T21:12:00Z</dcterms:created>
  <dcterms:modified xsi:type="dcterms:W3CDTF">2020-02-05T13:43:35Z</dcterms:modified>
</cp:coreProperties>
</file>