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307" r:id="rId2"/>
    <p:sldId id="405" r:id="rId3"/>
    <p:sldId id="406" r:id="rId4"/>
    <p:sldId id="308" r:id="rId5"/>
    <p:sldId id="311" r:id="rId6"/>
    <p:sldId id="313" r:id="rId7"/>
    <p:sldId id="318" r:id="rId8"/>
    <p:sldId id="368" r:id="rId9"/>
    <p:sldId id="369" r:id="rId10"/>
    <p:sldId id="370" r:id="rId11"/>
    <p:sldId id="371" r:id="rId12"/>
    <p:sldId id="372" r:id="rId13"/>
    <p:sldId id="407" r:id="rId14"/>
    <p:sldId id="408" r:id="rId15"/>
    <p:sldId id="424" r:id="rId16"/>
    <p:sldId id="425" r:id="rId17"/>
    <p:sldId id="426" r:id="rId18"/>
    <p:sldId id="435" r:id="rId19"/>
    <p:sldId id="432" r:id="rId20"/>
    <p:sldId id="433" r:id="rId21"/>
    <p:sldId id="373" r:id="rId22"/>
    <p:sldId id="374" r:id="rId23"/>
    <p:sldId id="401" r:id="rId24"/>
    <p:sldId id="378" r:id="rId25"/>
    <p:sldId id="420" r:id="rId26"/>
    <p:sldId id="421" r:id="rId27"/>
    <p:sldId id="375" r:id="rId28"/>
    <p:sldId id="402" r:id="rId29"/>
    <p:sldId id="380" r:id="rId30"/>
    <p:sldId id="409" r:id="rId31"/>
    <p:sldId id="381" r:id="rId32"/>
    <p:sldId id="383" r:id="rId33"/>
    <p:sldId id="382" r:id="rId34"/>
    <p:sldId id="393" r:id="rId35"/>
    <p:sldId id="403" r:id="rId36"/>
    <p:sldId id="386" r:id="rId37"/>
    <p:sldId id="387" r:id="rId38"/>
    <p:sldId id="428" r:id="rId39"/>
    <p:sldId id="388" r:id="rId40"/>
    <p:sldId id="430" r:id="rId41"/>
    <p:sldId id="431" r:id="rId42"/>
    <p:sldId id="394" r:id="rId43"/>
    <p:sldId id="391" r:id="rId44"/>
    <p:sldId id="418" r:id="rId45"/>
    <p:sldId id="419" r:id="rId46"/>
    <p:sldId id="392" r:id="rId47"/>
    <p:sldId id="434" r:id="rId48"/>
    <p:sldId id="390" r:id="rId49"/>
    <p:sldId id="389" r:id="rId50"/>
    <p:sldId id="395" r:id="rId51"/>
    <p:sldId id="396" r:id="rId52"/>
    <p:sldId id="397" r:id="rId53"/>
    <p:sldId id="404" r:id="rId54"/>
    <p:sldId id="398" r:id="rId55"/>
    <p:sldId id="399" r:id="rId56"/>
    <p:sldId id="400" r:id="rId57"/>
    <p:sldId id="410" r:id="rId58"/>
    <p:sldId id="413" r:id="rId59"/>
    <p:sldId id="411" r:id="rId60"/>
    <p:sldId id="31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76977" autoAdjust="0"/>
  </p:normalViewPr>
  <p:slideViewPr>
    <p:cSldViewPr snapToGrid="0">
      <p:cViewPr varScale="1">
        <p:scale>
          <a:sx n="112" d="100"/>
          <a:sy n="112" d="100"/>
        </p:scale>
        <p:origin x="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lleu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tapes" TargetMode="External"/><Relationship Id="rId4" Type="http://schemas.openxmlformats.org/officeDocument/2006/relationships/hyperlink" Target="http://en.wikipedia.org/wiki/Incus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68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calculate actual value of sound pressure.  dB</a:t>
            </a:r>
            <a:r>
              <a:rPr lang="en-US" baseline="0" dirty="0"/>
              <a:t> in this context is an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calculate actual value of sound pressure.  dB</a:t>
            </a:r>
            <a:r>
              <a:rPr lang="en-US" baseline="0" dirty="0"/>
              <a:t> in this context is an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black contours represent how wide masking pattern is, given intensity of masking signal</a:t>
            </a:r>
          </a:p>
          <a:p>
            <a:r>
              <a:rPr lang="en-US" baseline="0" dirty="0"/>
              <a:t>More intense masker is, wider its masking pattern</a:t>
            </a:r>
          </a:p>
          <a:p>
            <a:r>
              <a:rPr lang="en-US" baseline="0" dirty="0"/>
              <a:t>See “Similar Frequencies” on https://</a:t>
            </a:r>
            <a:r>
              <a:rPr lang="en-US" baseline="0" dirty="0" err="1"/>
              <a:t>en.wikipedia.org/wiki/Auditory_masking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7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3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5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Ossicles</a:t>
            </a:r>
            <a:r>
              <a:rPr lang="en-US" baseline="0" dirty="0"/>
              <a:t> – group of 3 bones: </a:t>
            </a:r>
            <a:r>
              <a:rPr lang="en-US" dirty="0">
                <a:hlinkClick r:id="rId3" tooltip="Malleus"/>
              </a:rPr>
              <a:t>malleus</a:t>
            </a:r>
            <a:r>
              <a:rPr lang="en-US" baseline="0" dirty="0"/>
              <a:t> (hammer)</a:t>
            </a:r>
            <a:r>
              <a:rPr lang="en-US" dirty="0"/>
              <a:t> the </a:t>
            </a:r>
            <a:r>
              <a:rPr lang="en-US" dirty="0">
                <a:hlinkClick r:id="rId4" tooltip="Incus"/>
              </a:rPr>
              <a:t>incus</a:t>
            </a:r>
            <a:r>
              <a:rPr lang="en-US" dirty="0"/>
              <a:t> (anvil), and the </a:t>
            </a:r>
            <a:r>
              <a:rPr lang="en-US" dirty="0">
                <a:hlinkClick r:id="rId5" tooltip="Stapes"/>
              </a:rPr>
              <a:t>stapes</a:t>
            </a:r>
            <a:r>
              <a:rPr lang="en-US" dirty="0"/>
              <a:t> (stirrup) of the middle ear.  Smallest bones in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34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2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length of </a:t>
            </a:r>
            <a:r>
              <a:rPr lang="en-US" dirty="0" err="1"/>
              <a:t>choclea</a:t>
            </a:r>
            <a:r>
              <a:rPr lang="en-US" dirty="0"/>
              <a:t>:</a:t>
            </a:r>
            <a:r>
              <a:rPr lang="en-US" baseline="0" dirty="0"/>
              <a:t> 31.5mm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2/18/20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zeg4qTnYOpw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upload.wikimedia.org/wikipedia/commons/a/a6/Cochlea.sv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ewt.phys.unsw.edu.au/jw/fluteacoustics.html" TargetMode="External"/><Relationship Id="rId2" Type="http://schemas.openxmlformats.org/officeDocument/2006/relationships/hyperlink" Target="http://newt.phys.unsw.edu.au/jw/woodwin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upload.wikimedia.org/wikipedia/commons/1/18/Band-pass_filter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6.wav"/><Relationship Id="rId7" Type="http://schemas.openxmlformats.org/officeDocument/2006/relationships/hyperlink" Target="http://upload.wikimedia.org/wikipedia/commons/9/91/Beat.png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3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3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guide.com/ch22/1.htm" TargetMode="External"/><Relationship Id="rId2" Type="http://schemas.openxmlformats.org/officeDocument/2006/relationships/hyperlink" Target="http://www.ugr.es/~atv/web_ci_SIM/en/seccion_4_en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2009—2020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/>
              <a:t>Lecture #5 – </a:t>
            </a:r>
            <a:r>
              <a:rPr lang="en-US" sz="2000" dirty="0"/>
              <a:t>Psychoacoustics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study of Psychoacoustics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Structure of Human Ear / encoding signals to brain</a:t>
            </a:r>
          </a:p>
          <a:p>
            <a:r>
              <a:rPr lang="en-US" sz="2400" dirty="0"/>
              <a:t>Human Hearing Limits</a:t>
            </a:r>
          </a:p>
          <a:p>
            <a:r>
              <a:rPr lang="en-US" sz="2400" dirty="0"/>
              <a:t>Critical Bands</a:t>
            </a:r>
          </a:p>
          <a:p>
            <a:r>
              <a:rPr lang="en-US" sz="2400" dirty="0"/>
              <a:t>Frequency Bins</a:t>
            </a:r>
          </a:p>
          <a:p>
            <a:r>
              <a:rPr lang="en-US" sz="2400" dirty="0"/>
              <a:t>Masking (Spatial vs. Temporal)</a:t>
            </a:r>
          </a:p>
          <a:p>
            <a:r>
              <a:rPr lang="en-US" sz="2400" dirty="0"/>
              <a:t>Applied Psychoacoustics (mostly next lecture)</a:t>
            </a:r>
          </a:p>
          <a:p>
            <a:pPr lvl="1"/>
            <a:r>
              <a:rPr lang="en-US" sz="2000" dirty="0"/>
              <a:t>Using all of the above to build...the “</a:t>
            </a:r>
            <a:r>
              <a:rPr lang="en-US" sz="2000" dirty="0" err="1"/>
              <a:t>Psychoacoustical</a:t>
            </a:r>
            <a:r>
              <a:rPr lang="en-US" sz="2000" dirty="0"/>
              <a:t> Model”</a:t>
            </a:r>
          </a:p>
          <a:p>
            <a:pPr lvl="1"/>
            <a:r>
              <a:rPr lang="en-US" sz="2000" dirty="0"/>
              <a:t>Perceptual Coding in MP3 (using the model to compress MP3s)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25757" r="8842" b="40909"/>
          <a:stretch>
            <a:fillRect/>
          </a:stretch>
        </p:blipFill>
        <p:spPr bwMode="auto">
          <a:xfrm>
            <a:off x="0" y="1275640"/>
            <a:ext cx="5445369" cy="40602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Outer Ear</a:t>
            </a:r>
          </a:p>
          <a:p>
            <a:pPr lvl="1"/>
            <a:r>
              <a:rPr lang="en-US" sz="1600" dirty="0"/>
              <a:t>Guides sound waves into ‘auditory canal’</a:t>
            </a:r>
          </a:p>
          <a:p>
            <a:r>
              <a:rPr lang="en-US" sz="2000" dirty="0"/>
              <a:t>Middle Ear</a:t>
            </a:r>
          </a:p>
          <a:p>
            <a:pPr lvl="1"/>
            <a:r>
              <a:rPr lang="en-US" sz="1600" dirty="0"/>
              <a:t>Ear Drum – transmits sound from air to 3 bones in inner ear: </a:t>
            </a:r>
            <a:r>
              <a:rPr lang="en-US" sz="1600" dirty="0" err="1"/>
              <a:t>ossicles</a:t>
            </a:r>
            <a:r>
              <a:rPr lang="en-US" sz="1600" dirty="0"/>
              <a:t> (</a:t>
            </a:r>
            <a:r>
              <a:rPr lang="en-US" sz="1600" i="1" dirty="0"/>
              <a:t>hammer, anvil, stirrup</a:t>
            </a:r>
            <a:r>
              <a:rPr lang="en-US" sz="1600" dirty="0"/>
              <a:t>)</a:t>
            </a:r>
          </a:p>
          <a:p>
            <a:r>
              <a:rPr lang="en-US" sz="2000" dirty="0"/>
              <a:t>Inner Ear</a:t>
            </a:r>
          </a:p>
          <a:p>
            <a:pPr lvl="1"/>
            <a:r>
              <a:rPr lang="en-US" sz="1600" dirty="0" err="1"/>
              <a:t>Ossicles</a:t>
            </a:r>
            <a:r>
              <a:rPr lang="en-US" sz="1600" dirty="0"/>
              <a:t> – transmit sound from air to fluid-filled “</a:t>
            </a:r>
            <a:r>
              <a:rPr lang="en-US" sz="1600" dirty="0" err="1"/>
              <a:t>chochlea</a:t>
            </a:r>
            <a:r>
              <a:rPr lang="en-US" sz="1600" dirty="0"/>
              <a:t>”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http://upload.wikimedia.org/wikipedia/commons/c/c0/Slide1gh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8151" r="9961" b="3434"/>
          <a:stretch/>
        </p:blipFill>
        <p:spPr bwMode="auto">
          <a:xfrm>
            <a:off x="5628251" y="4356395"/>
            <a:ext cx="3302417" cy="23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766" y="5577839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Converts vibrations in air (sound) into </a:t>
            </a:r>
          </a:p>
          <a:p>
            <a:r>
              <a:rPr lang="en-US" i="1" dirty="0"/>
              <a:t>mechanical motion in the middle-ear!</a:t>
            </a:r>
          </a:p>
        </p:txBody>
      </p:sp>
    </p:spTree>
    <p:extLst>
      <p:ext uri="{BB962C8B-B14F-4D97-AF65-F5344CB8AC3E}">
        <p14:creationId xmlns:p14="http://schemas.microsoft.com/office/powerpoint/2010/main" val="3735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“Cochlea”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 – “snail shell”</a:t>
            </a:r>
          </a:p>
          <a:p>
            <a:pPr lvl="1"/>
            <a:r>
              <a:rPr lang="en-US" sz="1600" dirty="0"/>
              <a:t>Fluid-filled “labyrinth”</a:t>
            </a:r>
          </a:p>
          <a:p>
            <a:pPr lvl="1"/>
            <a:r>
              <a:rPr lang="en-US" sz="1600" dirty="0"/>
              <a:t>Located in: “inner-ear”</a:t>
            </a:r>
          </a:p>
          <a:p>
            <a:pPr lvl="1"/>
            <a:r>
              <a:rPr lang="en-US" sz="1600" dirty="0"/>
              <a:t>Spiral Shaped (snail shell)</a:t>
            </a:r>
          </a:p>
          <a:p>
            <a:pPr lvl="1"/>
            <a:r>
              <a:rPr lang="en-US" sz="1600" i="1" u="sng" dirty="0"/>
              <a:t>Hair</a:t>
            </a:r>
            <a:r>
              <a:rPr lang="en-US" sz="1600" dirty="0"/>
              <a:t> inside cochlea ‘resonates’ according to incoming vibrations in the liquid</a:t>
            </a:r>
          </a:p>
          <a:p>
            <a:pPr lvl="2"/>
            <a:r>
              <a:rPr lang="en-US" sz="1200" dirty="0" err="1"/>
              <a:t>Stereovilli</a:t>
            </a:r>
            <a:r>
              <a:rPr lang="en-US" sz="1200" dirty="0"/>
              <a:t> (name of hair)</a:t>
            </a:r>
          </a:p>
          <a:p>
            <a:pPr lvl="1"/>
            <a:r>
              <a:rPr lang="en-US" sz="1600" i="1" u="sng" dirty="0"/>
              <a:t>Hairs</a:t>
            </a:r>
            <a:r>
              <a:rPr lang="en-US" sz="1600" dirty="0"/>
              <a:t> convert vibration into nerve impulses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3074" name="Picture 2" descr="File:Cochlea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42" y="4187436"/>
            <a:ext cx="3815558" cy="21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07" y="6488668"/>
            <a:ext cx="666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http://www.youtube.com/watch?v=zeg4qTnYOpw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Cochlea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www.youtube.com/watch?v</a:t>
            </a:r>
            <a:r>
              <a:rPr lang="en-US" dirty="0"/>
              <a:t>=</a:t>
            </a:r>
            <a:r>
              <a:rPr lang="en-US" dirty="0" err="1"/>
              <a:t>dyenMluFaUw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</a:t>
            </a:r>
          </a:p>
          <a:p>
            <a:pPr lvl="1"/>
            <a:r>
              <a:rPr lang="en-US" sz="1800" dirty="0"/>
              <a:t>directly senses frequencies</a:t>
            </a:r>
          </a:p>
          <a:p>
            <a:pPr lvl="1"/>
            <a:r>
              <a:rPr lang="en-US" sz="1800" dirty="0"/>
              <a:t>Captures frequency domain</a:t>
            </a:r>
          </a:p>
          <a:p>
            <a:pPr lvl="1"/>
            <a:r>
              <a:rPr lang="en-US" sz="1800" dirty="0"/>
              <a:t>…not time domain</a:t>
            </a:r>
          </a:p>
          <a:p>
            <a:endParaRPr lang="en-US" sz="2200" dirty="0"/>
          </a:p>
          <a:p>
            <a:r>
              <a:rPr lang="en-US" sz="2200" dirty="0"/>
              <a:t>Frequency sensitive locations </a:t>
            </a:r>
          </a:p>
          <a:p>
            <a:pPr lvl="1"/>
            <a:r>
              <a:rPr lang="en-US" sz="1800" dirty="0"/>
              <a:t>activated by sound waves</a:t>
            </a:r>
          </a:p>
          <a:p>
            <a:r>
              <a:rPr lang="en-US" sz="2200" dirty="0"/>
              <a:t>Neurons sense activation</a:t>
            </a:r>
          </a:p>
          <a:p>
            <a:pPr lvl="1"/>
            <a:endParaRPr lang="en-US" sz="1800" dirty="0"/>
          </a:p>
          <a:p>
            <a:pPr lvl="1"/>
            <a:endParaRPr lang="en-US" sz="500" dirty="0"/>
          </a:p>
          <a:p>
            <a:pPr lvl="1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F335-0503-7E43-9227-CB540E14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6172-276D-1C44-9FDB-2F6CDAC63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ear works in the frequency domain.</a:t>
            </a:r>
          </a:p>
          <a:p>
            <a:endParaRPr lang="en-US" dirty="0"/>
          </a:p>
          <a:p>
            <a:r>
              <a:rPr lang="en-US" dirty="0"/>
              <a:t>We could consider devices that</a:t>
            </a:r>
          </a:p>
          <a:p>
            <a:pPr lvl="1"/>
            <a:r>
              <a:rPr lang="en-US" dirty="0"/>
              <a:t>Directly recorded frequencies</a:t>
            </a:r>
          </a:p>
          <a:p>
            <a:pPr lvl="2"/>
            <a:r>
              <a:rPr lang="en-US" dirty="0"/>
              <a:t>Collection of resonators?</a:t>
            </a:r>
          </a:p>
          <a:p>
            <a:pPr lvl="1"/>
            <a:r>
              <a:rPr lang="en-US" dirty="0"/>
              <a:t>Directly produced frequencies</a:t>
            </a:r>
          </a:p>
          <a:p>
            <a:pPr lvl="2"/>
            <a:r>
              <a:rPr lang="en-US" dirty="0"/>
              <a:t>Collection of vibrators</a:t>
            </a:r>
          </a:p>
          <a:p>
            <a:pPr lvl="3"/>
            <a:r>
              <a:rPr lang="en-US" dirty="0"/>
              <a:t>Tuning forks</a:t>
            </a:r>
          </a:p>
          <a:p>
            <a:pPr lvl="3"/>
            <a:r>
              <a:rPr lang="en-US" dirty="0"/>
              <a:t>Strings</a:t>
            </a:r>
          </a:p>
          <a:p>
            <a:pPr lvl="3"/>
            <a:r>
              <a:rPr lang="en-US" dirty="0"/>
              <a:t>Pipes</a:t>
            </a:r>
          </a:p>
          <a:p>
            <a:pPr lvl="3"/>
            <a:r>
              <a:rPr lang="en-US" dirty="0"/>
              <a:t>…sound familiar?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9BCCB-B733-5849-A3C5-6C95FD8B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E26B-ED4C-4343-9144-CB6657BE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Frequency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64E8-C21F-434C-B38C-9804FA063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554162"/>
            <a:ext cx="9029700" cy="4846638"/>
          </a:xfrm>
        </p:spPr>
        <p:txBody>
          <a:bodyPr/>
          <a:lstStyle/>
          <a:p>
            <a:r>
              <a:rPr lang="en-US" dirty="0"/>
              <a:t>All traditional musical instruments work that way!</a:t>
            </a:r>
          </a:p>
          <a:p>
            <a:pPr lvl="1"/>
            <a:r>
              <a:rPr lang="en-US" dirty="0"/>
              <a:t>Piano, guitar, violin – vibrating strings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B034-BEB2-C747-8AB9-91AC368D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CF334-BED1-D840-A2D4-1588196BDD43}"/>
              </a:ext>
            </a:extLst>
          </p:cNvPr>
          <p:cNvSpPr txBox="1"/>
          <p:nvPr/>
        </p:nvSpPr>
        <p:spPr>
          <a:xfrm>
            <a:off x="2646478" y="5763691"/>
            <a:ext cx="638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user:Mjchael</a:t>
            </a:r>
            <a:r>
              <a:rPr lang="en-US" dirty="0"/>
              <a:t> - made by me (Corel-Draw), CC BY-SA 2.5, 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=1251597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D26656-11D6-714A-B028-B50CF79C1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9310" y="2032939"/>
            <a:ext cx="3291840" cy="3730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AA02D-494D-E840-B235-622EE6957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5" y="2519211"/>
            <a:ext cx="3898900" cy="259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1170F8-EA26-FE4E-BB06-5110D6A0195B}"/>
              </a:ext>
            </a:extLst>
          </p:cNvPr>
          <p:cNvSpPr txBox="1"/>
          <p:nvPr/>
        </p:nvSpPr>
        <p:spPr>
          <a:xfrm>
            <a:off x="0" y="5121971"/>
            <a:ext cx="5964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" dirty="0"/>
              <a:t>Feliciano Guimarães </a:t>
            </a:r>
            <a:r>
              <a:rPr lang="pt" dirty="0" err="1"/>
              <a:t>from</a:t>
            </a:r>
            <a:r>
              <a:rPr lang="pt" dirty="0"/>
              <a:t> Guimarães, Portugal / CC BY </a:t>
            </a:r>
          </a:p>
          <a:p>
            <a:r>
              <a:rPr lang="pt" dirty="0"/>
              <a:t>(</a:t>
            </a:r>
            <a:r>
              <a:rPr lang="pt" dirty="0" err="1"/>
              <a:t>https</a:t>
            </a:r>
            <a:r>
              <a:rPr lang="pt" dirty="0"/>
              <a:t>://</a:t>
            </a:r>
            <a:r>
              <a:rPr lang="pt" dirty="0" err="1"/>
              <a:t>creativecommons.org</a:t>
            </a:r>
            <a:r>
              <a:rPr lang="pt" dirty="0"/>
              <a:t>/</a:t>
            </a:r>
            <a:r>
              <a:rPr lang="pt" dirty="0" err="1"/>
              <a:t>licenses</a:t>
            </a:r>
            <a:r>
              <a:rPr lang="pt" dirty="0"/>
              <a:t>/</a:t>
            </a:r>
            <a:r>
              <a:rPr lang="pt" dirty="0" err="1"/>
              <a:t>by</a:t>
            </a:r>
            <a:r>
              <a:rPr lang="pt" dirty="0"/>
              <a:t>/2.0)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7A870-8B87-734C-B704-C2A48AF4E93E}"/>
              </a:ext>
            </a:extLst>
          </p:cNvPr>
          <p:cNvSpPr txBox="1"/>
          <p:nvPr/>
        </p:nvSpPr>
        <p:spPr>
          <a:xfrm>
            <a:off x="388927" y="6510245"/>
            <a:ext cx="784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More: </a:t>
            </a:r>
            <a:r>
              <a:rPr lang="en-US" dirty="0" err="1">
                <a:solidFill>
                  <a:schemeClr val="bg1"/>
                </a:solidFill>
              </a:rPr>
              <a:t>Lhttps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err="1">
                <a:solidFill>
                  <a:schemeClr val="bg1"/>
                </a:solidFill>
              </a:rPr>
              <a:t>www.zmescience.com</a:t>
            </a:r>
            <a:r>
              <a:rPr lang="en-US" dirty="0">
                <a:solidFill>
                  <a:schemeClr val="bg1"/>
                </a:solidFill>
              </a:rPr>
              <a:t>/science/physics/guitar-strings-vibrate/</a:t>
            </a:r>
          </a:p>
        </p:txBody>
      </p:sp>
    </p:spTree>
    <p:extLst>
      <p:ext uri="{BB962C8B-B14F-4D97-AF65-F5344CB8AC3E}">
        <p14:creationId xmlns:p14="http://schemas.microsoft.com/office/powerpoint/2010/main" val="2876523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E26B-ED4C-4343-9144-CB6657BE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Frequency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64E8-C21F-434C-B38C-9804FA063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554162"/>
            <a:ext cx="9029700" cy="4846638"/>
          </a:xfrm>
        </p:spPr>
        <p:txBody>
          <a:bodyPr/>
          <a:lstStyle/>
          <a:p>
            <a:r>
              <a:rPr lang="en-US" dirty="0"/>
              <a:t>All traditional musical instruments work that way!</a:t>
            </a:r>
          </a:p>
          <a:p>
            <a:pPr lvl="1"/>
            <a:r>
              <a:rPr lang="en-US" dirty="0"/>
              <a:t>Piano, guitar, violin – vibrating strings</a:t>
            </a:r>
          </a:p>
          <a:p>
            <a:pPr lvl="1"/>
            <a:r>
              <a:rPr lang="en-US" dirty="0"/>
              <a:t>Flute, trumpet, pipe organ – pipes</a:t>
            </a:r>
          </a:p>
          <a:p>
            <a:pPr lvl="2"/>
            <a:r>
              <a:rPr lang="en-US" dirty="0">
                <a:hlinkClick r:id="rId2"/>
              </a:rPr>
              <a:t>http://newt.phys.unsw.edu.au/jw/woodwind.html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http://newt.phys.unsw.edu.au/jw/fluteacoustics.html</a:t>
            </a:r>
            <a:r>
              <a:rPr lang="en-US" dirty="0"/>
              <a:t> (below, right)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B034-BEB2-C747-8AB9-91AC368D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1C57D-DDA1-0A43-88EF-E0CCBA940175}"/>
              </a:ext>
            </a:extLst>
          </p:cNvPr>
          <p:cNvSpPr txBox="1"/>
          <p:nvPr/>
        </p:nvSpPr>
        <p:spPr>
          <a:xfrm>
            <a:off x="0" y="5805368"/>
            <a:ext cx="8148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Photo by Yasuhiko Sano, Nov 2005 - http://homepage2.nifty.com/</a:t>
            </a:r>
            <a:r>
              <a:rPr lang="en-US" dirty="0" err="1"/>
              <a:t>iwatake</a:t>
            </a:r>
            <a:r>
              <a:rPr lang="en-US" dirty="0"/>
              <a:t>/, </a:t>
            </a:r>
          </a:p>
          <a:p>
            <a:r>
              <a:rPr lang="en-US" dirty="0"/>
              <a:t>Public Domain,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=435915</a:t>
            </a:r>
          </a:p>
        </p:txBody>
      </p:sp>
      <p:pic>
        <p:nvPicPr>
          <p:cNvPr id="9" name="Picture 8" descr="A picture containing music, pipe&#13;&#10;&#13;&#10;Description automatically generated">
            <a:extLst>
              <a:ext uri="{FF2B5EF4-FFF2-40B4-BE49-F238E27FC236}">
                <a16:creationId xmlns:a16="http://schemas.microsoft.com/office/drawing/2014/main" id="{D157E82B-AC77-634F-B329-72FD3B8DF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68247"/>
            <a:ext cx="4625340" cy="2137121"/>
          </a:xfrm>
          <a:prstGeom prst="rect">
            <a:avLst/>
          </a:prstGeom>
        </p:spPr>
      </p:pic>
      <p:pic>
        <p:nvPicPr>
          <p:cNvPr id="11" name="Picture 10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EED00053-AF67-C944-A653-45D331EDC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24" y="3863694"/>
            <a:ext cx="3552300" cy="754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3D86A-C5F2-0244-A8FB-81CD7DAC4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62" y="4917231"/>
            <a:ext cx="3752590" cy="7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31E1-07DC-824D-9D27-089B2120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Advantage?</a:t>
            </a:r>
          </a:p>
        </p:txBody>
      </p:sp>
      <p:pic>
        <p:nvPicPr>
          <p:cNvPr id="6" name="Content Placeholder 5" descr="A picture containing brass, music&#13;&#10;&#13;&#10;Description automatically generated">
            <a:extLst>
              <a:ext uri="{FF2B5EF4-FFF2-40B4-BE49-F238E27FC236}">
                <a16:creationId xmlns:a16="http://schemas.microsoft.com/office/drawing/2014/main" id="{0630CC65-522A-3A40-B970-C4FFE557D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33" y="1491837"/>
            <a:ext cx="2726233" cy="48466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A374D-0298-0D43-BE5A-7DA4F63B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CE1AE9-D9A6-0540-8440-4E252188576F}"/>
              </a:ext>
            </a:extLst>
          </p:cNvPr>
          <p:cNvGrpSpPr/>
          <p:nvPr/>
        </p:nvGrpSpPr>
        <p:grpSpPr>
          <a:xfrm>
            <a:off x="3457363" y="1663419"/>
            <a:ext cx="6318674" cy="4271727"/>
            <a:chOff x="3457363" y="1663419"/>
            <a:chExt cx="6318674" cy="4271727"/>
          </a:xfrm>
        </p:grpSpPr>
        <p:pic>
          <p:nvPicPr>
            <p:cNvPr id="7" name="Content Placeholder 7" descr="musrange.gif">
              <a:extLst>
                <a:ext uri="{FF2B5EF4-FFF2-40B4-BE49-F238E27FC236}">
                  <a16:creationId xmlns:a16="http://schemas.microsoft.com/office/drawing/2014/main" id="{3FD3AEF6-31D5-BA4E-BBA6-836019443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31642" r="-31642"/>
            <a:stretch>
              <a:fillRect/>
            </a:stretch>
          </p:blipFill>
          <p:spPr>
            <a:xfrm>
              <a:off x="3457363" y="1663419"/>
              <a:ext cx="6318674" cy="33451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33692E-C595-ED4B-9C94-63FBB0316433}"/>
                </a:ext>
              </a:extLst>
            </p:cNvPr>
            <p:cNvSpPr txBox="1"/>
            <p:nvPr/>
          </p:nvSpPr>
          <p:spPr>
            <a:xfrm>
              <a:off x="5034958" y="5411926"/>
              <a:ext cx="360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Larry </a:t>
              </a:r>
              <a:r>
                <a:rPr lang="en-US" sz="1400" dirty="0" err="1">
                  <a:latin typeface="+mn-lt"/>
                </a:rPr>
                <a:t>Solomn</a:t>
              </a:r>
              <a:r>
                <a:rPr lang="en-US" sz="1400" dirty="0">
                  <a:latin typeface="+mn-lt"/>
                </a:rPr>
                <a:t>: http://</a:t>
              </a:r>
              <a:r>
                <a:rPr lang="en-US" sz="1400" dirty="0" err="1">
                  <a:latin typeface="+mn-lt"/>
                </a:rPr>
                <a:t>solomonsmusic.net/insrange.htm</a:t>
              </a:r>
              <a:endParaRPr lang="en-US" sz="1400" dirty="0">
                <a:latin typeface="+mn-lt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65DE36-75BE-6249-AEA7-C440FD644D62}"/>
              </a:ext>
            </a:extLst>
          </p:cNvPr>
          <p:cNvCxnSpPr>
            <a:cxnSpLocks/>
          </p:cNvCxnSpPr>
          <p:nvPr/>
        </p:nvCxnSpPr>
        <p:spPr>
          <a:xfrm>
            <a:off x="5394960" y="3080385"/>
            <a:ext cx="0" cy="697230"/>
          </a:xfrm>
          <a:prstGeom prst="line">
            <a:avLst/>
          </a:prstGeom>
          <a:ln w="222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2B4FF-0644-4845-8B97-5987A1E3CFC9}"/>
              </a:ext>
            </a:extLst>
          </p:cNvPr>
          <p:cNvGrpSpPr/>
          <p:nvPr/>
        </p:nvGrpSpPr>
        <p:grpSpPr>
          <a:xfrm>
            <a:off x="5394960" y="3097530"/>
            <a:ext cx="1360170" cy="697230"/>
            <a:chOff x="5394960" y="3097530"/>
            <a:chExt cx="1360170" cy="69723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ED6ECE-2ECB-BD40-9BA9-92882F05EE95}"/>
                </a:ext>
              </a:extLst>
            </p:cNvPr>
            <p:cNvCxnSpPr/>
            <p:nvPr/>
          </p:nvCxnSpPr>
          <p:spPr>
            <a:xfrm>
              <a:off x="5394960" y="3097530"/>
              <a:ext cx="914400" cy="0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1DDD94-28B6-3846-A401-0A1A7769DA6B}"/>
                </a:ext>
              </a:extLst>
            </p:cNvPr>
            <p:cNvCxnSpPr>
              <a:cxnSpLocks/>
            </p:cNvCxnSpPr>
            <p:nvPr/>
          </p:nvCxnSpPr>
          <p:spPr>
            <a:xfrm>
              <a:off x="6518910" y="3101340"/>
              <a:ext cx="236220" cy="0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499FD9-3383-E646-9551-C3BF8C8ED949}"/>
                </a:ext>
              </a:extLst>
            </p:cNvPr>
            <p:cNvCxnSpPr>
              <a:cxnSpLocks/>
            </p:cNvCxnSpPr>
            <p:nvPr/>
          </p:nvCxnSpPr>
          <p:spPr>
            <a:xfrm>
              <a:off x="6755130" y="3097530"/>
              <a:ext cx="0" cy="697230"/>
            </a:xfrm>
            <a:prstGeom prst="line">
              <a:avLst/>
            </a:prstGeom>
            <a:ln w="222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60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1C35-E093-2C41-89A0-35663CF4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Advantage?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94DAFA-DDEE-584C-ADEB-D5C6B981A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9" y="1735416"/>
            <a:ext cx="3759200" cy="4191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12C39-B2E7-5444-9283-9D2231DF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EDD94-6266-3A4E-BDBC-398702E03AD4}"/>
              </a:ext>
            </a:extLst>
          </p:cNvPr>
          <p:cNvSpPr txBox="1"/>
          <p:nvPr/>
        </p:nvSpPr>
        <p:spPr>
          <a:xfrm>
            <a:off x="4665338" y="6111082"/>
            <a:ext cx="447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www.dimensions.guide</a:t>
            </a:r>
            <a:r>
              <a:rPr lang="en-US" sz="1200" dirty="0"/>
              <a:t>/element/apple-iphone-6s-6s-plus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7822F-09DB-9442-9C32-67EBA1784BFE}"/>
              </a:ext>
            </a:extLst>
          </p:cNvPr>
          <p:cNvSpPr txBox="1"/>
          <p:nvPr/>
        </p:nvSpPr>
        <p:spPr>
          <a:xfrm>
            <a:off x="160020" y="5741750"/>
            <a:ext cx="473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www.bluebookofpianos.com</a:t>
            </a:r>
            <a:r>
              <a:rPr lang="en-US" dirty="0"/>
              <a:t>/</a:t>
            </a:r>
            <a:r>
              <a:rPr lang="en-US" dirty="0" err="1"/>
              <a:t>types.html</a:t>
            </a:r>
            <a:endParaRPr lang="en-US" dirty="0"/>
          </a:p>
        </p:txBody>
      </p:sp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B2C957E-B2F2-EF46-B76C-7FC16DCC7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09" y="2038430"/>
            <a:ext cx="3703320" cy="3703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5D499-A4E7-D54C-9552-FB02515C49DB}"/>
              </a:ext>
            </a:extLst>
          </p:cNvPr>
          <p:cNvSpPr txBox="1"/>
          <p:nvPr/>
        </p:nvSpPr>
        <p:spPr>
          <a:xfrm>
            <a:off x="1211580" y="13944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1.5m x 2.4m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325B3-8885-264C-84C6-49A47A54FC56}"/>
              </a:ext>
            </a:extLst>
          </p:cNvPr>
          <p:cNvSpPr txBox="1"/>
          <p:nvPr/>
        </p:nvSpPr>
        <p:spPr>
          <a:xfrm>
            <a:off x="5921066" y="166473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0.007m x 0.014m</a:t>
            </a:r>
          </a:p>
        </p:txBody>
      </p:sp>
    </p:spTree>
    <p:extLst>
      <p:ext uri="{BB962C8B-B14F-4D97-AF65-F5344CB8AC3E}">
        <p14:creationId xmlns:p14="http://schemas.microsoft.com/office/powerpoint/2010/main" val="1761372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hear whistle?</a:t>
            </a:r>
          </a:p>
          <a:p>
            <a:endParaRPr lang="en-US" dirty="0"/>
          </a:p>
          <a:p>
            <a:r>
              <a:rPr lang="en-US" dirty="0"/>
              <a:t>Can you hear mouse eliminator?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1C35-E093-2C41-89A0-35663CF4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Domain Advantage?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12C39-B2E7-5444-9283-9D2231DF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EDD94-6266-3A4E-BDBC-398702E03AD4}"/>
              </a:ext>
            </a:extLst>
          </p:cNvPr>
          <p:cNvSpPr txBox="1"/>
          <p:nvPr/>
        </p:nvSpPr>
        <p:spPr>
          <a:xfrm>
            <a:off x="4665338" y="6111082"/>
            <a:ext cx="447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www.dimensions.guide</a:t>
            </a:r>
            <a:r>
              <a:rPr lang="en-US" sz="1200" dirty="0"/>
              <a:t>/element/apple-iphone-6s-6s-plus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7822F-09DB-9442-9C32-67EBA1784BFE}"/>
              </a:ext>
            </a:extLst>
          </p:cNvPr>
          <p:cNvSpPr txBox="1"/>
          <p:nvPr/>
        </p:nvSpPr>
        <p:spPr>
          <a:xfrm>
            <a:off x="160020" y="5741750"/>
            <a:ext cx="473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www.bluebookofpianos.com</a:t>
            </a:r>
            <a:r>
              <a:rPr lang="en-US" dirty="0"/>
              <a:t>/</a:t>
            </a:r>
            <a:r>
              <a:rPr lang="en-US" dirty="0" err="1"/>
              <a:t>types.html</a:t>
            </a:r>
            <a:endParaRPr lang="en-US" dirty="0"/>
          </a:p>
        </p:txBody>
      </p:sp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4B2C957E-B2F2-EF46-B76C-7FC16DCC7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17" y="4834428"/>
            <a:ext cx="1153633" cy="1153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734B-E8BA-C948-8040-C230B3B2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1541443"/>
            <a:ext cx="8686800" cy="4846638"/>
          </a:xfrm>
        </p:spPr>
        <p:txBody>
          <a:bodyPr/>
          <a:lstStyle/>
          <a:p>
            <a:r>
              <a:rPr lang="en-US" dirty="0"/>
              <a:t>Can produce (receive) many frequencies</a:t>
            </a:r>
          </a:p>
          <a:p>
            <a:pPr lvl="1"/>
            <a:r>
              <a:rPr lang="en-US" dirty="0"/>
              <a:t>Without large number of strings (vibrators, pipes)</a:t>
            </a:r>
          </a:p>
          <a:p>
            <a:pPr lvl="1"/>
            <a:r>
              <a:rPr lang="en-US" dirty="0"/>
              <a:t>Without large footprint for strings and resonant cavities</a:t>
            </a:r>
          </a:p>
          <a:p>
            <a:r>
              <a:rPr lang="en-US" dirty="0"/>
              <a:t>Smaller/cheaper</a:t>
            </a:r>
          </a:p>
          <a:p>
            <a:pPr lvl="1"/>
            <a:r>
              <a:rPr lang="en-US" dirty="0"/>
              <a:t>Exploiting cheep processing</a:t>
            </a:r>
            <a:br>
              <a:rPr lang="en-US" dirty="0"/>
            </a:br>
            <a:r>
              <a:rPr lang="en-US" dirty="0"/>
              <a:t>from Moore’s Law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FC7FB83-F702-7744-9FA0-C7B7410F9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98" y="3429000"/>
            <a:ext cx="2295400" cy="25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 knowledge of structure/function of ear:</a:t>
            </a:r>
          </a:p>
          <a:p>
            <a:pPr lvl="1"/>
            <a:r>
              <a:rPr lang="en-US" sz="2000" dirty="0"/>
              <a:t>We can model cochlea’s behavior as </a:t>
            </a:r>
            <a:r>
              <a:rPr lang="en-US" sz="2000" u="sng" dirty="0"/>
              <a:t>bank of filters</a:t>
            </a:r>
            <a:r>
              <a:rPr lang="en-US" sz="2000" dirty="0"/>
              <a:t> / </a:t>
            </a:r>
            <a:r>
              <a:rPr lang="en-US" sz="2000" dirty="0" err="1"/>
              <a:t>bandpass</a:t>
            </a:r>
            <a:r>
              <a:rPr lang="en-US" sz="2000" dirty="0"/>
              <a:t> filters</a:t>
            </a:r>
          </a:p>
          <a:p>
            <a:pPr lvl="2"/>
            <a:r>
              <a:rPr lang="en-US" sz="1600" dirty="0"/>
              <a:t>Cochlea breaks down auditory input into frequency ranges</a:t>
            </a:r>
          </a:p>
          <a:p>
            <a:pPr lvl="2"/>
            <a:r>
              <a:rPr lang="en-US" sz="1600" dirty="0"/>
              <a:t>Sends different frequencies down different nerve pathways!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 descr="http://www.ugr.es/~atv/web_ci_SIM/Figuras/bloques_ic_en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DCA"/>
              </a:clrFrom>
              <a:clrTo>
                <a:srgbClr val="FA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r="27888" b="6311"/>
          <a:stretch/>
        </p:blipFill>
        <p:spPr bwMode="auto">
          <a:xfrm>
            <a:off x="1681983" y="3054997"/>
            <a:ext cx="4522875" cy="34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6531429" y="3265714"/>
            <a:ext cx="339634" cy="3095897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7405" y="3683716"/>
            <a:ext cx="25699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Each Frequency</a:t>
            </a:r>
          </a:p>
          <a:p>
            <a:pPr algn="ctr"/>
            <a:r>
              <a:rPr lang="en-US" dirty="0"/>
              <a:t>encoded independently</a:t>
            </a:r>
          </a:p>
          <a:p>
            <a:pPr algn="ctr"/>
            <a:r>
              <a:rPr lang="en-US" dirty="0"/>
              <a:t>on the auditory nerve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Brain ultimately </a:t>
            </a:r>
          </a:p>
          <a:p>
            <a:pPr algn="ctr"/>
            <a:r>
              <a:rPr lang="en-US" dirty="0"/>
              <a:t>“interprets” these </a:t>
            </a:r>
          </a:p>
          <a:p>
            <a:pPr algn="ctr"/>
            <a:r>
              <a:rPr lang="en-US" dirty="0"/>
              <a:t>Encoded signals </a:t>
            </a:r>
          </a:p>
          <a:p>
            <a:pPr algn="ctr"/>
            <a:r>
              <a:rPr lang="en-US" dirty="0"/>
              <a:t>as sound</a:t>
            </a:r>
          </a:p>
        </p:txBody>
      </p:sp>
    </p:spTree>
    <p:extLst>
      <p:ext uri="{BB962C8B-B14F-4D97-AF65-F5344CB8AC3E}">
        <p14:creationId xmlns:p14="http://schemas.microsoft.com/office/powerpoint/2010/main" val="21877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Ear – Limits of Human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Critical Frequency Bands</a:t>
            </a:r>
          </a:p>
          <a:p>
            <a:pPr lvl="1"/>
            <a:r>
              <a:rPr lang="en-US" dirty="0"/>
              <a:t>Refers to ‘frequency bandwidth’ of each filter in the ear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2" indent="-342900">
              <a:buFont typeface="Wingdings 2"/>
              <a:buChar char=""/>
            </a:pPr>
            <a:r>
              <a:rPr lang="en-US" sz="2400" dirty="0"/>
              <a:t>A ‘sharply tuned’ filter has good frequency resolution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Allows frequencies in band pass well, but not others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Brain can then ‘resolve’ different frequencies</a:t>
            </a:r>
          </a:p>
          <a:p>
            <a:endParaRPr lang="en-US" dirty="0"/>
          </a:p>
          <a:p>
            <a:endParaRPr lang="en-US" sz="20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2" descr="File:Band-pass filte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5" y="2467553"/>
            <a:ext cx="4808311" cy="26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6" y="247481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6" y="247085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6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2" name="Picture 4" descr="Zwicker-JASA'61-SubdivisionAudibleCriticalBands"/>
          <p:cNvPicPr>
            <a:picLocks noChangeAspect="1" noChangeArrowheads="1"/>
          </p:cNvPicPr>
          <p:nvPr/>
        </p:nvPicPr>
        <p:blipFill rotWithShape="1">
          <a:blip r:embed="rId2" cstate="print"/>
          <a:srcRect l="50000" t="20511" b="54741"/>
          <a:stretch/>
        </p:blipFill>
        <p:spPr bwMode="auto">
          <a:xfrm>
            <a:off x="0" y="2689493"/>
            <a:ext cx="5281748" cy="3785006"/>
          </a:xfrm>
          <a:prstGeom prst="rect">
            <a:avLst/>
          </a:prstGeom>
          <a:noFill/>
        </p:spPr>
      </p:pic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Frequency Bands – How many?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r>
              <a:rPr lang="en-US" sz="2000" dirty="0"/>
              <a:t>24 frequency bins (or “barks”), get wider as frequency increases!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b="12247"/>
          <a:stretch/>
        </p:blipFill>
        <p:spPr bwMode="auto">
          <a:xfrm>
            <a:off x="5447209" y="3265584"/>
            <a:ext cx="3696789" cy="320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0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How well can you hear? (range)</a:t>
            </a:r>
          </a:p>
          <a:p>
            <a:pPr lvl="1"/>
            <a:r>
              <a:rPr lang="en-US" sz="2000" dirty="0"/>
              <a:t>20 Hz to 20kHz – frequency increasing over 20 seconds</a:t>
            </a:r>
          </a:p>
          <a:p>
            <a:pPr lvl="1"/>
            <a:r>
              <a:rPr lang="en-US" sz="2000" dirty="0"/>
              <a:t>Can you hear tone the entire time, or do is it appear to go </a:t>
            </a:r>
            <a:br>
              <a:rPr lang="en-US" sz="2000" dirty="0"/>
            </a:br>
            <a:r>
              <a:rPr lang="en-US" sz="2000" dirty="0"/>
              <a:t>silent at some point?</a:t>
            </a:r>
          </a:p>
          <a:p>
            <a:pPr lvl="1"/>
            <a:r>
              <a:rPr lang="en-US" sz="2000" dirty="0"/>
              <a:t>Tells you how high (and maybe how low) of frequencies you can hear</a:t>
            </a:r>
          </a:p>
          <a:p>
            <a:pPr lvl="2"/>
            <a:r>
              <a:rPr lang="en-US" sz="1600" dirty="0"/>
              <a:t>Probably need to switch to audacity on laptop to see when still playing…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slide19_chirp20_22000.wav">
            <a:hlinkClick r:id="" action="ppaction://media"/>
            <a:extLst>
              <a:ext uri="{FF2B5EF4-FFF2-40B4-BE49-F238E27FC236}">
                <a16:creationId xmlns:a16="http://schemas.microsoft.com/office/drawing/2014/main" id="{BE0A77ED-6A71-A841-9A64-A7D9F3AEC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0232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Can you hear two frequencies at once? (selectivity)</a:t>
            </a:r>
          </a:p>
          <a:p>
            <a:pPr lvl="1"/>
            <a:r>
              <a:rPr lang="en-US" sz="2000" dirty="0"/>
              <a:t>Let’s try: 400 Hz and 1000 Hz</a:t>
            </a:r>
          </a:p>
          <a:p>
            <a:pPr lvl="1"/>
            <a:r>
              <a:rPr lang="en-US" sz="2000" dirty="0"/>
              <a:t>First independent references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Then together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slide19_400.wav">
            <a:hlinkClick r:id="" action="ppaction://media"/>
            <a:extLst>
              <a:ext uri="{FF2B5EF4-FFF2-40B4-BE49-F238E27FC236}">
                <a16:creationId xmlns:a16="http://schemas.microsoft.com/office/drawing/2014/main" id="{A040C8AB-E38E-A349-BCC2-5EC54267E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4766" y="2870200"/>
            <a:ext cx="812800" cy="812800"/>
          </a:xfrm>
          <a:prstGeom prst="rect">
            <a:avLst/>
          </a:prstGeom>
        </p:spPr>
      </p:pic>
      <p:pic>
        <p:nvPicPr>
          <p:cNvPr id="6" name="slide19_1000.wav">
            <a:hlinkClick r:id="" action="ppaction://media"/>
            <a:extLst>
              <a:ext uri="{FF2B5EF4-FFF2-40B4-BE49-F238E27FC236}">
                <a16:creationId xmlns:a16="http://schemas.microsoft.com/office/drawing/2014/main" id="{58CA616F-D533-8E4A-8A01-C9BAA3CE24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880" y="2839720"/>
            <a:ext cx="812800" cy="812800"/>
          </a:xfrm>
          <a:prstGeom prst="rect">
            <a:avLst/>
          </a:prstGeom>
        </p:spPr>
      </p:pic>
      <p:pic>
        <p:nvPicPr>
          <p:cNvPr id="7" name="slide19_400_1000.wav">
            <a:hlinkClick r:id="" action="ppaction://media"/>
            <a:extLst>
              <a:ext uri="{FF2B5EF4-FFF2-40B4-BE49-F238E27FC236}">
                <a16:creationId xmlns:a16="http://schemas.microsoft.com/office/drawing/2014/main" id="{D4C89094-D2ED-6B4A-A405-50B4743A4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7960" y="4257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Frequency Resolution…(bands)</a:t>
            </a:r>
          </a:p>
          <a:p>
            <a:pPr lvl="1"/>
            <a:r>
              <a:rPr lang="en-US" sz="2000" dirty="0"/>
              <a:t>In 1000 Hz to 2000 Hz octave…</a:t>
            </a:r>
          </a:p>
          <a:p>
            <a:pPr lvl="2"/>
            <a:r>
              <a:rPr lang="en-US" sz="1800" dirty="0"/>
              <a:t>Brain can’t perceive changes in frequency </a:t>
            </a:r>
          </a:p>
          <a:p>
            <a:pPr lvl="2"/>
            <a:r>
              <a:rPr lang="en-US" sz="1800" dirty="0"/>
              <a:t>    smaller than 3.6 Hz</a:t>
            </a:r>
          </a:p>
          <a:p>
            <a:pPr lvl="1"/>
            <a:r>
              <a:rPr lang="en-US" sz="2200" dirty="0"/>
              <a:t>Plays 1500Hz tone then 1502Hz</a:t>
            </a:r>
          </a:p>
          <a:p>
            <a:pPr lvl="2"/>
            <a:r>
              <a:rPr lang="en-US" sz="1800" dirty="0"/>
              <a:t>Aside from maybe a click in the middle,</a:t>
            </a:r>
            <a:br>
              <a:rPr lang="en-US" sz="1800" dirty="0"/>
            </a:br>
            <a:r>
              <a:rPr lang="en-US" sz="1800" dirty="0"/>
              <a:t>  can you tell difference between tones?</a:t>
            </a:r>
          </a:p>
          <a:p>
            <a:pPr lvl="2"/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lvl="2"/>
            <a:r>
              <a:rPr lang="en-US" sz="1800" dirty="0"/>
              <a:t>Keep same tones, but add a 1500Hz tone </a:t>
            </a:r>
            <a:br>
              <a:rPr lang="en-US" sz="1800" dirty="0"/>
            </a:br>
            <a:r>
              <a:rPr lang="en-US" sz="1800" dirty="0"/>
              <a:t>on second track playing whole time.</a:t>
            </a:r>
          </a:p>
          <a:p>
            <a:pPr lvl="2"/>
            <a:r>
              <a:rPr lang="en-US" sz="1800" dirty="0"/>
              <a:t>Now hear interference demonstrating </a:t>
            </a:r>
            <a:br>
              <a:rPr lang="en-US" sz="1800" dirty="0"/>
            </a:br>
            <a:r>
              <a:rPr lang="en-US" sz="1800" dirty="0"/>
              <a:t>that first track did change tones.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98" name="Picture 2" descr="File:Beat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7" y="2899953"/>
            <a:ext cx="3304903" cy="36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19_1500_1502.wav">
            <a:hlinkClick r:id="" action="ppaction://media"/>
            <a:extLst>
              <a:ext uri="{FF2B5EF4-FFF2-40B4-BE49-F238E27FC236}">
                <a16:creationId xmlns:a16="http://schemas.microsoft.com/office/drawing/2014/main" id="{48F905F2-E83C-4E4C-8200-46F064D96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5824" y="3941170"/>
            <a:ext cx="812800" cy="812800"/>
          </a:xfrm>
          <a:prstGeom prst="rect">
            <a:avLst/>
          </a:prstGeom>
        </p:spPr>
      </p:pic>
      <p:pic>
        <p:nvPicPr>
          <p:cNvPr id="6" name="slide19_1500_1502_and_1500.wav">
            <a:hlinkClick r:id="" action="ppaction://media"/>
            <a:extLst>
              <a:ext uri="{FF2B5EF4-FFF2-40B4-BE49-F238E27FC236}">
                <a16:creationId xmlns:a16="http://schemas.microsoft.com/office/drawing/2014/main" id="{E131098A-AF7C-0C4C-8E19-1DD8CFB76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7303" y="57221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 of Human Hearing…easy to see from Cochlea</a:t>
            </a:r>
          </a:p>
          <a:p>
            <a:pPr lvl="1"/>
            <a:r>
              <a:rPr lang="en-US" dirty="0"/>
              <a:t>Cochlea only so long…</a:t>
            </a:r>
          </a:p>
          <a:p>
            <a:pPr lvl="2"/>
            <a:r>
              <a:rPr lang="en-US" dirty="0"/>
              <a:t>lowest frequencies: 20 Hz</a:t>
            </a:r>
          </a:p>
          <a:p>
            <a:pPr lvl="2"/>
            <a:r>
              <a:rPr lang="en-US" dirty="0"/>
              <a:t>Highest frequencies: 20 kHz</a:t>
            </a:r>
          </a:p>
          <a:p>
            <a:r>
              <a:rPr lang="en-US" dirty="0"/>
              <a:t>Also helps us understand ‘selectivity’</a:t>
            </a:r>
          </a:p>
          <a:p>
            <a:pPr lvl="1"/>
            <a:r>
              <a:rPr lang="en-US" dirty="0"/>
              <a:t>Our brain can choose to ‘listen’ to output of various filters</a:t>
            </a:r>
          </a:p>
          <a:p>
            <a:pPr lvl="1"/>
            <a:r>
              <a:rPr lang="en-US" sz="2000" i="1" dirty="0"/>
              <a:t>Example: At a party, but you can concentrate on conversation!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 rotWithShape="1">
          <a:blip r:embed="rId3" cstate="print"/>
          <a:srcRect l="33327" t="61246" r="10903" b="13269"/>
          <a:stretch/>
        </p:blipFill>
        <p:spPr bwMode="auto">
          <a:xfrm>
            <a:off x="2168436" y="1410788"/>
            <a:ext cx="4493621" cy="265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(refresh)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&amp; Loudness</a:t>
            </a:r>
          </a:p>
        </p:txBody>
      </p:sp>
    </p:spTree>
    <p:extLst>
      <p:ext uri="{BB962C8B-B14F-4D97-AF65-F5344CB8AC3E}">
        <p14:creationId xmlns:p14="http://schemas.microsoft.com/office/powerpoint/2010/main" val="4072720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Sound Intensity – “Loudness”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04800" y="1554162"/>
                <a:ext cx="9194042" cy="4846638"/>
              </a:xfrm>
            </p:spPr>
            <p:txBody>
              <a:bodyPr/>
              <a:lstStyle/>
              <a:p>
                <a:r>
                  <a:rPr lang="en-US" dirty="0"/>
                  <a:t>But first, we must discuss: </a:t>
                </a:r>
                <a:r>
                  <a:rPr lang="en-US" dirty="0" err="1"/>
                  <a:t>deci-</a:t>
                </a:r>
                <a:r>
                  <a:rPr lang="en-US" i="1" dirty="0" err="1"/>
                  <a:t>Bels</a:t>
                </a:r>
                <a:r>
                  <a:rPr lang="en-US" dirty="0"/>
                  <a:t> (dB)</a:t>
                </a:r>
              </a:p>
              <a:p>
                <a:pPr lvl="1"/>
                <a:r>
                  <a:rPr lang="en-US" dirty="0"/>
                  <a:t>Logarithmic unit in engineering: compare levels (fractions)</a:t>
                </a:r>
              </a:p>
              <a:p>
                <a:pPr lvl="1"/>
                <a:r>
                  <a:rPr lang="en-US" dirty="0"/>
                  <a:t>Compare two physical quantities: power, intensity, </a:t>
                </a:r>
                <a:r>
                  <a:rPr lang="en-US" dirty="0" err="1"/>
                  <a:t>etc</a:t>
                </a:r>
                <a:endParaRPr lang="en-US" dirty="0"/>
              </a:p>
              <a:p>
                <a:pPr lvl="1"/>
                <a:r>
                  <a:rPr lang="en-US" dirty="0"/>
                  <a:t>Often compare quantity to a reference value</a:t>
                </a:r>
              </a:p>
              <a:p>
                <a:r>
                  <a:rPr lang="en-US" dirty="0"/>
                  <a:t>Sound and (dB)</a:t>
                </a:r>
              </a:p>
              <a:p>
                <a:pPr lvl="1"/>
                <a:r>
                  <a:rPr lang="en-US" dirty="0"/>
                  <a:t>Sound is compression/expansion of air</a:t>
                </a:r>
              </a:p>
              <a:p>
                <a:pPr lvl="1"/>
                <a:r>
                  <a:rPr lang="en-US" dirty="0"/>
                  <a:t>We use (dB) to compare two air pressures in acoustics:</a:t>
                </a:r>
              </a:p>
              <a:p>
                <a:pPr lvl="2"/>
                <a:r>
                  <a:rPr lang="en-US" dirty="0"/>
                  <a:t>Lowest limit of human ear sensitivity: 20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err="1"/>
                  <a:t>Pascals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/>
                  <a:t>Pa)</a:t>
                </a:r>
              </a:p>
              <a:p>
                <a:pPr lvl="3"/>
                <a:r>
                  <a:rPr lang="en-US" dirty="0"/>
                  <a:t>We compare all sounds to this lower limit (reference sound pres.)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3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04800" y="1554162"/>
                <a:ext cx="9194042" cy="4846638"/>
              </a:xfrm>
              <a:blipFill rotWithShape="1">
                <a:blip r:embed="rId3"/>
                <a:stretch>
                  <a:fillRect l="-464" t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431737" y="443553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4024" y="5600148"/>
                <a:ext cx="8532400" cy="5312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Loudness-Sound Pressure Level (L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SPL</a:t>
                </a:r>
                <a:r>
                  <a:rPr lang="en-US" b="0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𝑆𝑜𝑢𝑛𝑑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𝑝𝑟𝑒𝑠𝑠𝑢𝑟𝑒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𝑅𝑒𝑓𝑒𝑟𝑒𝑛𝑐𝑒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𝑆𝑜𝑢𝑛𝑑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𝑝𝑟𝑒𝑠𝑠𝑢𝑟𝑒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in </a:t>
                </a:r>
                <a:r>
                  <a:rPr lang="en-US" b="1" dirty="0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:mv="urn:schemas-microsoft-com:mac:vml"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24" y="5600148"/>
                <a:ext cx="8532400" cy="531299"/>
              </a:xfrm>
              <a:prstGeom prst="rect">
                <a:avLst/>
              </a:prstGeom>
              <a:blipFill rotWithShape="1">
                <a:blip r:embed="rId4"/>
                <a:stretch>
                  <a:fillRect l="-499" r="-143" b="-44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5596169" y="5411195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94928" y="630207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37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sounds we cannot hear</a:t>
            </a:r>
          </a:p>
          <a:p>
            <a:pPr lvl="1"/>
            <a:r>
              <a:rPr lang="en-US" dirty="0"/>
              <a:t>Depends on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52611" y="1549862"/>
            <a:ext cx="4634482" cy="5308138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FF6600"/>
                </a:solidFill>
              </a:rPr>
              <a:t>Preclass</a:t>
            </a:r>
            <a:r>
              <a:rPr lang="en-US" sz="1600" dirty="0">
                <a:solidFill>
                  <a:srgbClr val="FF6600"/>
                </a:solidFill>
              </a:rPr>
              <a:t> 4: Ratio of pressure between 20dB and 140dB?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EB1A-9D87-43CD-80EE-131FEB8D182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4" name="Picture 13" descr="EarQ_-_Decibel_Level_Infogra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32" y="1540138"/>
            <a:ext cx="4338992" cy="47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9095" y="1201550"/>
            <a:ext cx="4634482" cy="5308138"/>
          </a:xfrm>
        </p:spPr>
        <p:txBody>
          <a:bodyPr>
            <a:normAutofit/>
          </a:bodyPr>
          <a:lstStyle/>
          <a:p>
            <a:r>
              <a:rPr lang="en-US" sz="2000" dirty="0"/>
              <a:t>If sound intensity level is: </a:t>
            </a:r>
          </a:p>
          <a:p>
            <a:r>
              <a:rPr lang="en-US" sz="2000" dirty="0"/>
              <a:t>       140 dB            20 dB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Divide both sides by 20: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Sound with intensity of 140dB:</a:t>
            </a:r>
          </a:p>
          <a:p>
            <a:pPr lvl="1"/>
            <a:r>
              <a:rPr lang="en-US" sz="1600" i="1" dirty="0"/>
              <a:t>has a sound pressure 10 million times greater than the quietist sound we can hear (which is 20 </a:t>
            </a:r>
            <a:r>
              <a:rPr lang="en-US" sz="1600" i="1" dirty="0" err="1"/>
              <a:t>uPa</a:t>
            </a:r>
            <a:r>
              <a:rPr lang="en-US" sz="1600" i="1" dirty="0"/>
              <a:t>)  -- OUCH!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EB1A-9D87-43CD-80EE-131FEB8D182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7986"/>
            <a:ext cx="4617926" cy="484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09154" y="1985709"/>
                <a:ext cx="2117182" cy="5601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20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=140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𝑑𝐵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154" y="1985709"/>
                <a:ext cx="2117182" cy="5601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31491" y="3089083"/>
                <a:ext cx="1403141" cy="5601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=7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491" y="3089083"/>
                <a:ext cx="1403141" cy="560153"/>
              </a:xfrm>
              <a:prstGeom prst="rect">
                <a:avLst/>
              </a:prstGeom>
              <a:blipFill>
                <a:blip r:embed="rId5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484192" y="3868287"/>
                <a:ext cx="1073435" cy="553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192" y="3868287"/>
                <a:ext cx="1073435" cy="5533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98679" y="4538716"/>
                <a:ext cx="1630766" cy="55335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1,000,000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9" y="4538716"/>
                <a:ext cx="1630766" cy="553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0D8884-5EF5-1541-AA68-2AB6114030B9}"/>
                  </a:ext>
                </a:extLst>
              </p:cNvPr>
              <p:cNvSpPr txBox="1"/>
              <p:nvPr/>
            </p:nvSpPr>
            <p:spPr>
              <a:xfrm>
                <a:off x="6869852" y="1985708"/>
                <a:ext cx="2003369" cy="5601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20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𝑑𝐵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0D8884-5EF5-1541-AA68-2AB611403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852" y="1985708"/>
                <a:ext cx="2003369" cy="5601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7ECCF5-93F9-EC48-9CF1-AB009CA8215D}"/>
                  </a:ext>
                </a:extLst>
              </p:cNvPr>
              <p:cNvSpPr txBox="1"/>
              <p:nvPr/>
            </p:nvSpPr>
            <p:spPr>
              <a:xfrm>
                <a:off x="6826336" y="3089083"/>
                <a:ext cx="1403141" cy="5601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7ECCF5-93F9-EC48-9CF1-AB009CA82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336" y="3089083"/>
                <a:ext cx="1403141" cy="560153"/>
              </a:xfrm>
              <a:prstGeom prst="rect">
                <a:avLst/>
              </a:prstGeom>
              <a:blipFill>
                <a:blip r:embed="rId9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82FFE8-050C-C448-887E-936C7F4A61BD}"/>
                  </a:ext>
                </a:extLst>
              </p:cNvPr>
              <p:cNvSpPr txBox="1"/>
              <p:nvPr/>
            </p:nvSpPr>
            <p:spPr>
              <a:xfrm>
                <a:off x="6794908" y="3855619"/>
                <a:ext cx="1069075" cy="554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82FFE8-050C-C448-887E-936C7F4A6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908" y="3855619"/>
                <a:ext cx="1069075" cy="554960"/>
              </a:xfrm>
              <a:prstGeom prst="rect">
                <a:avLst/>
              </a:prstGeom>
              <a:blipFill>
                <a:blip r:embed="rId10"/>
                <a:stretch>
                  <a:fillRect b="-2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309463" cy="48466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Loudness – </a:t>
            </a:r>
          </a:p>
          <a:p>
            <a:pPr lvl="1"/>
            <a:r>
              <a:rPr lang="en-US" dirty="0"/>
              <a:t>subjective </a:t>
            </a:r>
            <a:r>
              <a:rPr lang="en-US" u="sng" dirty="0"/>
              <a:t>perception</a:t>
            </a:r>
            <a:r>
              <a:rPr lang="en-US" dirty="0"/>
              <a:t> of intensity of sound</a:t>
            </a:r>
          </a:p>
          <a:p>
            <a:r>
              <a:rPr lang="en-US" dirty="0"/>
              <a:t>Intensity –</a:t>
            </a:r>
          </a:p>
          <a:p>
            <a:pPr lvl="1"/>
            <a:r>
              <a:rPr lang="en-US" dirty="0"/>
              <a:t>Sound power per unit area</a:t>
            </a:r>
          </a:p>
          <a:p>
            <a:r>
              <a:rPr lang="en-US" dirty="0"/>
              <a:t>Does loudness change with frequency?</a:t>
            </a:r>
          </a:p>
          <a:p>
            <a:pPr lvl="1"/>
            <a:r>
              <a:rPr lang="en-US" dirty="0"/>
              <a:t>Yes!  Scientist: Harvey Fletcher (1940)</a:t>
            </a:r>
          </a:p>
          <a:p>
            <a:pPr lvl="2"/>
            <a:r>
              <a:rPr lang="en-US" dirty="0"/>
              <a:t>Measured loudness vs. frequency  (Auditory Thresholds)</a:t>
            </a:r>
          </a:p>
          <a:p>
            <a:pPr lvl="2"/>
            <a:r>
              <a:rPr lang="en-US" dirty="0"/>
              <a:t>Same ‘amplitude’ sound can sound very quite or really loud</a:t>
            </a:r>
          </a:p>
          <a:p>
            <a:pPr lvl="3"/>
            <a:r>
              <a:rPr lang="en-US" dirty="0"/>
              <a:t>All depends on its frequency</a:t>
            </a:r>
          </a:p>
          <a:p>
            <a:pPr lvl="1"/>
            <a:r>
              <a:rPr lang="en-US" dirty="0"/>
              <a:t>Turns out…</a:t>
            </a:r>
          </a:p>
          <a:p>
            <a:pPr lvl="2"/>
            <a:r>
              <a:rPr lang="en-US" dirty="0"/>
              <a:t>We are very sensitive to frequencies from 1kHz to 5kHz</a:t>
            </a:r>
          </a:p>
          <a:p>
            <a:pPr lvl="3"/>
            <a:r>
              <a:rPr lang="en-US" dirty="0"/>
              <a:t>They don’t have to be ‘intense’ for us to hear them…</a:t>
            </a:r>
            <a:r>
              <a:rPr lang="en-US" dirty="0">
                <a:solidFill>
                  <a:srgbClr val="FF7F00"/>
                </a:solidFill>
              </a:rPr>
              <a:t>why??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Auditory Thresholds – Measured by Fletcher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0137" y="2189720"/>
            <a:ext cx="5391219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frequency &amp; very high frequency sounds</a:t>
            </a:r>
          </a:p>
          <a:p>
            <a:pPr algn="ctr"/>
            <a:r>
              <a:rPr lang="en-US" dirty="0"/>
              <a:t>must be </a:t>
            </a:r>
            <a:r>
              <a:rPr lang="en-US" u="sng" dirty="0"/>
              <a:t>intense</a:t>
            </a:r>
            <a:r>
              <a:rPr lang="en-US" dirty="0"/>
              <a:t> for us to interpret them as </a:t>
            </a:r>
          </a:p>
          <a:p>
            <a:pPr algn="ctr"/>
            <a:r>
              <a:rPr lang="en-US" dirty="0"/>
              <a:t>“loud” as sounds with frequencies in 1k to 5k range</a:t>
            </a:r>
          </a:p>
        </p:txBody>
      </p:sp>
      <p:pic>
        <p:nvPicPr>
          <p:cNvPr id="7" name="Picture 6" descr="http://www.et.byu.edu/~tom/family/Harvey_Fletcher/H_Fl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77" y="3302612"/>
            <a:ext cx="1348324" cy="1704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demo as before: 1 Hz to 20kHz</a:t>
            </a:r>
          </a:p>
          <a:p>
            <a:pPr lvl="1"/>
            <a:r>
              <a:rPr lang="en-US" dirty="0"/>
              <a:t>Instead of thinking about frequency cutoff (range)</a:t>
            </a:r>
          </a:p>
          <a:p>
            <a:pPr lvl="1"/>
            <a:r>
              <a:rPr lang="en-US" dirty="0"/>
              <a:t>Think instead about how “loud” the sounds at different frequencies are…</a:t>
            </a:r>
          </a:p>
          <a:p>
            <a:pPr lvl="2"/>
            <a:r>
              <a:rPr lang="en-US" dirty="0"/>
              <a:t>Which ‘band’ sounds ‘loudest’ to you?</a:t>
            </a:r>
          </a:p>
          <a:p>
            <a:pPr lvl="2"/>
            <a:r>
              <a:rPr lang="en-US" dirty="0"/>
              <a:t>Note: they are all at same amplitude, so equally intense</a:t>
            </a:r>
          </a:p>
          <a:p>
            <a:pPr lvl="2"/>
            <a:r>
              <a:rPr lang="en-US" dirty="0"/>
              <a:t>But we perceive sounds in 1 kHz to 5 kHz to be louder!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slide27chirp.wav">
            <a:hlinkClick r:id="" action="ppaction://media"/>
            <a:extLst>
              <a:ext uri="{FF2B5EF4-FFF2-40B4-BE49-F238E27FC236}">
                <a16:creationId xmlns:a16="http://schemas.microsoft.com/office/drawing/2014/main" id="{B367FB77-0832-A149-93D1-CD5DD2DA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1800" y="4897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</p:txBody>
      </p:sp>
    </p:spTree>
    <p:extLst>
      <p:ext uri="{BB962C8B-B14F-4D97-AF65-F5344CB8AC3E}">
        <p14:creationId xmlns:p14="http://schemas.microsoft.com/office/powerpoint/2010/main" val="2722862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  <a:p>
            <a:pPr lvl="1"/>
            <a:r>
              <a:rPr lang="en-US" dirty="0"/>
              <a:t>When the perception of one sound is affected by the presence of another</a:t>
            </a:r>
          </a:p>
          <a:p>
            <a:pPr lvl="2"/>
            <a:r>
              <a:rPr lang="en-US" dirty="0"/>
              <a:t>Remember…</a:t>
            </a:r>
            <a:r>
              <a:rPr lang="en-US" u="sng" dirty="0"/>
              <a:t>perception</a:t>
            </a:r>
            <a:r>
              <a:rPr lang="en-US" dirty="0"/>
              <a:t> </a:t>
            </a:r>
          </a:p>
          <a:p>
            <a:r>
              <a:rPr lang="en-US" dirty="0"/>
              <a:t>Two types:</a:t>
            </a:r>
          </a:p>
          <a:p>
            <a:pPr lvl="1"/>
            <a:r>
              <a:rPr lang="en-US" u="sng" dirty="0"/>
              <a:t>Frequency Domain Based:</a:t>
            </a:r>
            <a:endParaRPr lang="en-US" dirty="0"/>
          </a:p>
          <a:p>
            <a:pPr lvl="2"/>
            <a:r>
              <a:rPr lang="en-US" dirty="0"/>
              <a:t>Frequency Masking, simultaneous masking, spectral masking</a:t>
            </a:r>
          </a:p>
          <a:p>
            <a:pPr lvl="1"/>
            <a:r>
              <a:rPr lang="en-US" u="sng" dirty="0"/>
              <a:t>Time Domain Based:</a:t>
            </a:r>
          </a:p>
          <a:p>
            <a:pPr lvl="2"/>
            <a:r>
              <a:rPr lang="en-US" dirty="0"/>
              <a:t>Temporal Masking / non-simultaneous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Domain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illustrates the limits of ear selectivity</a:t>
            </a:r>
          </a:p>
          <a:p>
            <a:pPr lvl="1"/>
            <a:r>
              <a:rPr lang="en-US" sz="2000" dirty="0"/>
              <a:t>In fact, we measure ear selectivity using masking!</a:t>
            </a:r>
          </a:p>
          <a:p>
            <a:r>
              <a:rPr lang="en-US" sz="2400" dirty="0"/>
              <a:t>Vocabulary: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Masker</a:t>
            </a:r>
            <a:r>
              <a:rPr lang="en-US" sz="2000" dirty="0"/>
              <a:t> – The noise ‘masking’ the </a:t>
            </a:r>
            <a:r>
              <a:rPr lang="en-US" sz="2000" dirty="0" err="1"/>
              <a:t>maskee</a:t>
            </a:r>
            <a:endParaRPr lang="en-US" sz="2000" dirty="0"/>
          </a:p>
          <a:p>
            <a:pPr lvl="1"/>
            <a:r>
              <a:rPr lang="en-US" sz="2000" dirty="0" err="1">
                <a:solidFill>
                  <a:srgbClr val="002060"/>
                </a:solidFill>
              </a:rPr>
              <a:t>Maskee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– The signal being ‘masked’ by masker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33EE2-FC31-044D-BCDD-A3BC267F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" y="2791460"/>
            <a:ext cx="2715614" cy="18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846638"/>
          </a:xfrm>
        </p:spPr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5" y="3807523"/>
            <a:ext cx="2710325" cy="206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" y="4400659"/>
            <a:ext cx="4189275" cy="20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/>
              <a:t>Where are we on course map?</a:t>
            </a:r>
            <a:endParaRPr lang="en-US" sz="2000" dirty="0"/>
          </a:p>
          <a:p>
            <a:r>
              <a:rPr lang="en-US" sz="2400" dirty="0"/>
              <a:t>What we did in lab last week</a:t>
            </a:r>
          </a:p>
          <a:p>
            <a:r>
              <a:rPr lang="en-US" sz="2400" dirty="0"/>
              <a:t>Psychoacoustics</a:t>
            </a:r>
          </a:p>
          <a:p>
            <a:pPr lvl="1"/>
            <a:r>
              <a:rPr lang="en-US" sz="2000" dirty="0"/>
              <a:t>Structure of Human Ear / encoding signals to brain</a:t>
            </a:r>
          </a:p>
          <a:p>
            <a:pPr lvl="1"/>
            <a:r>
              <a:rPr lang="en-US" sz="2000" dirty="0"/>
              <a:t>Human Hearing Limits</a:t>
            </a:r>
          </a:p>
          <a:p>
            <a:pPr lvl="1"/>
            <a:r>
              <a:rPr lang="en-US" sz="2000" dirty="0"/>
              <a:t>Critical Bands (Frequency bins)</a:t>
            </a:r>
          </a:p>
          <a:p>
            <a:pPr lvl="1"/>
            <a:r>
              <a:rPr lang="en-US" sz="2000" dirty="0"/>
              <a:t>Masking</a:t>
            </a:r>
          </a:p>
          <a:p>
            <a:r>
              <a:rPr lang="en-US" sz="2400" dirty="0"/>
              <a:t>Next Lab</a:t>
            </a:r>
          </a:p>
          <a:p>
            <a:r>
              <a:rPr lang="en-US" sz="2400" dirty="0"/>
              <a:t>References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35436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Think about Cochlea vibrating: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7" y="3539014"/>
            <a:ext cx="1767955" cy="1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17" y="3585346"/>
            <a:ext cx="2544892" cy="1255776"/>
          </a:xfrm>
          <a:prstGeom prst="rect">
            <a:avLst/>
          </a:prstGeom>
        </p:spPr>
      </p:pic>
      <p:pic>
        <p:nvPicPr>
          <p:cNvPr id="8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8F3BADC7-A1A1-7041-A365-38891A17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3327" t="59848" r="8842" b="6061"/>
          <a:stretch>
            <a:fillRect/>
          </a:stretch>
        </p:blipFill>
        <p:spPr bwMode="auto">
          <a:xfrm>
            <a:off x="617508" y="4365467"/>
            <a:ext cx="4241876" cy="323484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88297-DC83-634F-AED0-2E28C06F9333}"/>
              </a:ext>
            </a:extLst>
          </p:cNvPr>
          <p:cNvSpPr txBox="1"/>
          <p:nvPr/>
        </p:nvSpPr>
        <p:spPr>
          <a:xfrm>
            <a:off x="4878923" y="4991454"/>
            <a:ext cx="3736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Nearby hair cells vibrating</a:t>
            </a:r>
          </a:p>
          <a:p>
            <a:r>
              <a:rPr lang="en-US" dirty="0"/>
              <a:t>  will cause some vibration.</a:t>
            </a:r>
          </a:p>
          <a:p>
            <a:r>
              <a:rPr lang="en-US" dirty="0"/>
              <a:t>Interpreted by brain as caused</a:t>
            </a:r>
          </a:p>
          <a:p>
            <a:r>
              <a:rPr lang="en-US" dirty="0"/>
              <a:t>   by large vibration, not a separate</a:t>
            </a:r>
          </a:p>
          <a:p>
            <a:r>
              <a:rPr lang="en-US" dirty="0"/>
              <a:t>   frequency.</a:t>
            </a:r>
          </a:p>
        </p:txBody>
      </p:sp>
    </p:spTree>
    <p:extLst>
      <p:ext uri="{BB962C8B-B14F-4D97-AF65-F5344CB8AC3E}">
        <p14:creationId xmlns:p14="http://schemas.microsoft.com/office/powerpoint/2010/main" val="2754965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5265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Think about Cochlea vibrating: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r>
              <a:rPr lang="en-US" dirty="0"/>
              <a:t>Listener cannot distinguish between</a:t>
            </a:r>
            <a:br>
              <a:rPr lang="en-US" dirty="0"/>
            </a:br>
            <a:r>
              <a:rPr lang="en-US" dirty="0"/>
              <a:t> them, perceived as one sound</a:t>
            </a:r>
          </a:p>
          <a:p>
            <a:pPr lvl="1"/>
            <a:r>
              <a:rPr lang="en-US" dirty="0" err="1"/>
              <a:t>Preclass</a:t>
            </a:r>
            <a:r>
              <a:rPr lang="en-US" dirty="0"/>
              <a:t> 5: audience noise masks </a:t>
            </a:r>
            <a:br>
              <a:rPr lang="en-US" dirty="0"/>
            </a:br>
            <a:r>
              <a:rPr lang="en-US" dirty="0"/>
              <a:t>movie line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7" y="3539014"/>
            <a:ext cx="1767955" cy="1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85" y="1719727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17" y="3585346"/>
            <a:ext cx="2544892" cy="1255776"/>
          </a:xfrm>
          <a:prstGeom prst="rect">
            <a:avLst/>
          </a:prstGeom>
        </p:spPr>
      </p:pic>
      <p:pic>
        <p:nvPicPr>
          <p:cNvPr id="8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8F3BADC7-A1A1-7041-A365-38891A17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3327" t="59848" r="8842" b="6061"/>
          <a:stretch>
            <a:fillRect/>
          </a:stretch>
        </p:blipFill>
        <p:spPr bwMode="auto">
          <a:xfrm>
            <a:off x="5636712" y="4887454"/>
            <a:ext cx="2307351" cy="1759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701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Off-frequency masking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Masker has different frequency than signal</a:t>
            </a:r>
          </a:p>
          <a:p>
            <a:pPr lvl="1"/>
            <a:r>
              <a:rPr lang="en-US" dirty="0"/>
              <a:t>Masker still has effect…</a:t>
            </a:r>
          </a:p>
          <a:p>
            <a:pPr lvl="2"/>
            <a:r>
              <a:rPr lang="en-US" dirty="0"/>
              <a:t>…if it’s in same auditory filter band as signal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6" y="2301784"/>
            <a:ext cx="3393621" cy="27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88" y="2329521"/>
            <a:ext cx="3071403" cy="23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5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Intensity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Effect of masking as masker signal grows more intense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More intense the masker, wider the band of masking</a:t>
            </a:r>
          </a:p>
          <a:p>
            <a:pPr lvl="2"/>
            <a:r>
              <a:rPr lang="en-US" sz="1600" dirty="0"/>
              <a:t>Note: These “masking patterns” are called: audiograms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0" name="Picture 2" descr="http://upload.wikimedia.org/wikipedia/en/d/d9/Maskingpatterns_sp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305"/>
            <a:ext cx="5897519" cy="34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67429" y="2891134"/>
            <a:ext cx="289198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Plotting </a:t>
            </a:r>
            <a:r>
              <a:rPr lang="en-US" dirty="0" err="1"/>
              <a:t>maskee</a:t>
            </a:r>
            <a:r>
              <a:rPr lang="en-US" dirty="0"/>
              <a:t> amplitude</a:t>
            </a:r>
          </a:p>
          <a:p>
            <a:r>
              <a:rPr lang="en-US" dirty="0"/>
              <a:t>  </a:t>
            </a:r>
            <a:r>
              <a:rPr lang="en-US" dirty="0" err="1"/>
              <a:t>vs</a:t>
            </a:r>
            <a:r>
              <a:rPr lang="en-US" dirty="0"/>
              <a:t> bandwidth</a:t>
            </a:r>
          </a:p>
          <a:p>
            <a:endParaRPr lang="en-US" dirty="0"/>
          </a:p>
          <a:p>
            <a:r>
              <a:rPr lang="en-US" dirty="0"/>
              <a:t>With separate curve </a:t>
            </a:r>
          </a:p>
          <a:p>
            <a:r>
              <a:rPr lang="en-US" dirty="0"/>
              <a:t>for each masker </a:t>
            </a:r>
          </a:p>
          <a:p>
            <a:r>
              <a:rPr lang="en-US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23471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DC474-54A6-3847-8F6D-53C7A056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1429512"/>
            <a:ext cx="8686800" cy="4846638"/>
          </a:xfrm>
        </p:spPr>
        <p:txBody>
          <a:bodyPr/>
          <a:lstStyle/>
          <a:p>
            <a:r>
              <a:rPr lang="en-US" dirty="0"/>
              <a:t>Given a signal at a frequency</a:t>
            </a:r>
          </a:p>
          <a:p>
            <a:r>
              <a:rPr lang="en-US" dirty="0"/>
              <a:t>How strong must a signal (or noise) at a difference frequency be in order to be heard?</a:t>
            </a:r>
          </a:p>
          <a:p>
            <a:r>
              <a:rPr lang="en-US" dirty="0"/>
              <a:t>General trend:</a:t>
            </a:r>
          </a:p>
          <a:p>
            <a:pPr lvl="1"/>
            <a:r>
              <a:rPr lang="en-US" dirty="0"/>
              <a:t>Larger the frequency difference</a:t>
            </a:r>
          </a:p>
          <a:p>
            <a:pPr lvl="1"/>
            <a:r>
              <a:rPr lang="en-US" dirty="0"/>
              <a:t>The less strong it must be (the less masking)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19" y="4191000"/>
            <a:ext cx="2730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7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069933"/>
              </p:ext>
            </p:extLst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825255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900 Hz Tone (left channel) (</a:t>
            </a:r>
            <a:r>
              <a:rPr lang="en-US" dirty="0" err="1"/>
              <a:t>maskee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Turn gain all the way down (-36 dB)</a:t>
            </a:r>
          </a:p>
          <a:p>
            <a:r>
              <a:rPr lang="en-US" dirty="0"/>
              <a:t>Generate 1000 Hz Tone (right channel) (masker)</a:t>
            </a:r>
          </a:p>
          <a:p>
            <a:pPr lvl="1"/>
            <a:r>
              <a:rPr lang="en-US" dirty="0"/>
              <a:t>Keep gain at 0 dB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Bring intensity of 900 Hz tone up so we can hear both tones</a:t>
            </a:r>
          </a:p>
          <a:p>
            <a:pPr lvl="1"/>
            <a:r>
              <a:rPr lang="en-US" dirty="0"/>
              <a:t>Mute masker and play it again…</a:t>
            </a:r>
          </a:p>
          <a:p>
            <a:pPr lvl="2"/>
            <a:r>
              <a:rPr lang="en-US" dirty="0" err="1"/>
              <a:t>Maskee</a:t>
            </a:r>
            <a:r>
              <a:rPr lang="en-US" dirty="0"/>
              <a:t> was always there, just couldn’t hear it</a:t>
            </a:r>
          </a:p>
          <a:p>
            <a:pPr lvl="2"/>
            <a:r>
              <a:rPr lang="en-US" dirty="0"/>
              <a:t>Even though it was at different frequency of masker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tone900_against_tone1000.wav">
            <a:hlinkClick r:id="" action="ppaction://media"/>
            <a:extLst>
              <a:ext uri="{FF2B5EF4-FFF2-40B4-BE49-F238E27FC236}">
                <a16:creationId xmlns:a16="http://schemas.microsoft.com/office/drawing/2014/main" id="{E1FB1AE1-04D3-6D4B-B46C-B09043965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4491038"/>
            <a:ext cx="812800" cy="812800"/>
          </a:xfrm>
          <a:prstGeom prst="rect">
            <a:avLst/>
          </a:prstGeom>
        </p:spPr>
      </p:pic>
      <p:pic>
        <p:nvPicPr>
          <p:cNvPr id="6" name="tone900_increase_loudness.wav">
            <a:hlinkClick r:id="" action="ppaction://media"/>
            <a:extLst>
              <a:ext uri="{FF2B5EF4-FFF2-40B4-BE49-F238E27FC236}">
                <a16:creationId xmlns:a16="http://schemas.microsoft.com/office/drawing/2014/main" id="{25913062-6CEB-6A47-83D7-DC426CDEA8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5437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Generate 1000 Hz Tone (masker) </a:t>
            </a:r>
            <a:r>
              <a:rPr lang="en-US" b="0" dirty="0"/>
              <a:t>[band 9]</a:t>
            </a:r>
          </a:p>
          <a:p>
            <a:r>
              <a:rPr lang="en-US" dirty="0"/>
              <a:t>Sweep frequency 700Hz to 1600 Hz (masked)</a:t>
            </a:r>
          </a:p>
          <a:p>
            <a:pPr lvl="1"/>
            <a:r>
              <a:rPr lang="en-US" dirty="0"/>
              <a:t>About 20% of level of masker</a:t>
            </a:r>
          </a:p>
          <a:p>
            <a:pPr lvl="1"/>
            <a:r>
              <a:rPr lang="en-US" dirty="0"/>
              <a:t>Bands 7--11</a:t>
            </a:r>
          </a:p>
          <a:p>
            <a:r>
              <a:rPr lang="en-US" dirty="0"/>
              <a:t>Both constant loudness</a:t>
            </a:r>
          </a:p>
          <a:p>
            <a:r>
              <a:rPr lang="en-US" dirty="0"/>
              <a:t>Reference without Masker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When hear second signal?</a:t>
            </a:r>
          </a:p>
          <a:p>
            <a:endParaRPr lang="en-US" dirty="0"/>
          </a:p>
          <a:p>
            <a:r>
              <a:rPr lang="en-US" dirty="0"/>
              <a:t>See diminished masking effects as frequencies get further apart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chirp700_1600_against1000.wav">
            <a:hlinkClick r:id="" action="ppaction://media"/>
            <a:extLst>
              <a:ext uri="{FF2B5EF4-FFF2-40B4-BE49-F238E27FC236}">
                <a16:creationId xmlns:a16="http://schemas.microsoft.com/office/drawing/2014/main" id="{56B2CFC9-1567-6F44-B378-040DAA652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6700" y="4308951"/>
            <a:ext cx="812800" cy="812800"/>
          </a:xfrm>
          <a:prstGeom prst="rect">
            <a:avLst/>
          </a:prstGeom>
        </p:spPr>
      </p:pic>
      <p:pic>
        <p:nvPicPr>
          <p:cNvPr id="7" name="chirp700_1600.wav">
            <a:hlinkClick r:id="" action="ppaction://media"/>
            <a:extLst>
              <a:ext uri="{FF2B5EF4-FFF2-40B4-BE49-F238E27FC236}">
                <a16:creationId xmlns:a16="http://schemas.microsoft.com/office/drawing/2014/main" id="{AD2E6FDE-8B59-FA46-9CA8-05C6E75837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5270" y="3419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Frequency Masking @ Higher 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191897" cy="4846638"/>
          </a:xfrm>
        </p:spPr>
        <p:txBody>
          <a:bodyPr>
            <a:normAutofit/>
          </a:bodyPr>
          <a:lstStyle/>
          <a:p>
            <a:r>
              <a:rPr lang="en-US" sz="2400" dirty="0"/>
              <a:t>Plots of masking at several different frequencies: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Effect of masking is ‘worse’ at higher frequencies</a:t>
            </a:r>
          </a:p>
          <a:p>
            <a:pPr lvl="1"/>
            <a:r>
              <a:rPr lang="en-US" sz="2000" dirty="0"/>
              <a:t>Masking band gets wider at higher frequencies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2232796"/>
            <a:ext cx="625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558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can also occur at the harmonics of masker…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Example has a masker at 200 Hz</a:t>
            </a:r>
          </a:p>
          <a:p>
            <a:pPr lvl="1"/>
            <a:r>
              <a:rPr lang="en-US" sz="2000" dirty="0"/>
              <a:t>While effect of masker is greatest at 200 Hz…</a:t>
            </a:r>
          </a:p>
          <a:p>
            <a:pPr lvl="2"/>
            <a:r>
              <a:rPr lang="en-US" sz="1800" dirty="0"/>
              <a:t>Also effects harmonics of masker signal!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5" descr="Pages from Fletcher-RevModPhys'40-AuditoryPatterns-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8" t="15253" r="59290" b="79025"/>
          <a:stretch/>
        </p:blipFill>
        <p:spPr bwMode="auto">
          <a:xfrm>
            <a:off x="2643192" y="2254732"/>
            <a:ext cx="4462707" cy="178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29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5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70411" y="432766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4020" y="35204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209701" y="3170178"/>
            <a:ext cx="410521" cy="411444"/>
            <a:chOff x="1447800" y="3446002"/>
            <a:chExt cx="545367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Masking (Temporal)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pre-masking (backwards)</a:t>
            </a:r>
          </a:p>
          <a:p>
            <a:pPr lvl="1"/>
            <a:r>
              <a:rPr lang="en-US" dirty="0"/>
              <a:t>post-masking (forwards)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/>
          <a:srcRect l="17647" t="2482" r="25490" b="82356"/>
          <a:stretch/>
        </p:blipFill>
        <p:spPr bwMode="auto">
          <a:xfrm>
            <a:off x="500742" y="3070746"/>
            <a:ext cx="8305800" cy="286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84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understand…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3"/>
            <a:r>
              <a:rPr lang="en-US" dirty="0"/>
              <a:t>Physical: hair cells in Cochlea don’t stop vibrating instantly</a:t>
            </a:r>
          </a:p>
          <a:p>
            <a:pPr lvl="4"/>
            <a:r>
              <a:rPr lang="en-US" dirty="0"/>
              <a:t>Brain accounts for the fact their vibration will decay over time after incident sound goes away</a:t>
            </a:r>
          </a:p>
          <a:p>
            <a:pPr lvl="3"/>
            <a:r>
              <a:rPr lang="en-US" dirty="0"/>
              <a:t>(imagine the compression possibilities!)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2481943" y="1944689"/>
            <a:ext cx="4297679" cy="213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5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Backwards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46638"/>
          </a:xfrm>
        </p:spPr>
        <p:txBody>
          <a:bodyPr>
            <a:noAutofit/>
          </a:bodyPr>
          <a:lstStyle/>
          <a:p>
            <a:r>
              <a:rPr lang="en-US" dirty="0"/>
              <a:t>Not as intuitive an explanation…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preceding</a:t>
            </a:r>
            <a:r>
              <a:rPr lang="en-US" dirty="0"/>
              <a:t> noise!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Why does this happen?</a:t>
            </a:r>
          </a:p>
          <a:p>
            <a:pPr lvl="3"/>
            <a:r>
              <a:rPr lang="en-US" dirty="0"/>
              <a:t>One thought: takes time for your brain to interpret sound</a:t>
            </a:r>
          </a:p>
          <a:p>
            <a:pPr lvl="3"/>
            <a:r>
              <a:rPr lang="en-US" dirty="0"/>
              <a:t>Think of it like a buffer…</a:t>
            </a:r>
          </a:p>
          <a:p>
            <a:pPr lvl="3"/>
            <a:r>
              <a:rPr lang="en-US" dirty="0"/>
              <a:t>Throws out contents of buffer when a loud sound comes in</a:t>
            </a:r>
          </a:p>
          <a:p>
            <a:pPr lvl="4"/>
            <a:r>
              <a:rPr lang="en-US" dirty="0"/>
              <a:t>to concentrate on only the loud sound (masker in this case)</a:t>
            </a:r>
          </a:p>
          <a:p>
            <a:pPr lvl="3"/>
            <a:r>
              <a:rPr lang="en-US" dirty="0"/>
              <a:t>Also, hair vibrations likely take time to come up to full amplitude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28" t="2482" r="46979" b="82356"/>
          <a:stretch/>
        </p:blipFill>
        <p:spPr bwMode="auto">
          <a:xfrm>
            <a:off x="5021036" y="1736031"/>
            <a:ext cx="3505744" cy="198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Psychoacoustics in Digital Audio</a:t>
            </a:r>
          </a:p>
        </p:txBody>
      </p:sp>
    </p:spTree>
    <p:extLst>
      <p:ext uri="{BB962C8B-B14F-4D97-AF65-F5344CB8AC3E}">
        <p14:creationId xmlns:p14="http://schemas.microsoft.com/office/powerpoint/2010/main" val="3451253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54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(range)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56517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5257800" y="1752600"/>
            <a:ext cx="3048000" cy="4191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6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55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  <p:cxnSp>
        <p:nvCxnSpPr>
          <p:cNvPr id="187" name="Straight Arrow Connector 186"/>
          <p:cNvCxnSpPr/>
          <p:nvPr/>
        </p:nvCxnSpPr>
        <p:spPr bwMode="auto">
          <a:xfrm flipV="1">
            <a:off x="7391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8" name="Straight Arrow Connector 187"/>
          <p:cNvCxnSpPr/>
          <p:nvPr/>
        </p:nvCxnSpPr>
        <p:spPr bwMode="auto">
          <a:xfrm flipV="1">
            <a:off x="7315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V="1">
            <a:off x="7162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flipV="1">
            <a:off x="7086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2" name="Straight Arrow Connector 191"/>
          <p:cNvCxnSpPr/>
          <p:nvPr/>
        </p:nvCxnSpPr>
        <p:spPr bwMode="auto">
          <a:xfrm flipV="1">
            <a:off x="7010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3" name="Straight Arrow Connector 192"/>
          <p:cNvCxnSpPr/>
          <p:nvPr/>
        </p:nvCxnSpPr>
        <p:spPr bwMode="auto">
          <a:xfrm>
            <a:off x="69342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4" name="Straight Arrow Connector 193"/>
          <p:cNvCxnSpPr/>
          <p:nvPr/>
        </p:nvCxnSpPr>
        <p:spPr bwMode="auto">
          <a:xfrm flipV="1">
            <a:off x="6858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5" name="Straight Arrow Connector 194"/>
          <p:cNvCxnSpPr/>
          <p:nvPr/>
        </p:nvCxnSpPr>
        <p:spPr bwMode="auto">
          <a:xfrm flipV="1">
            <a:off x="6781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6" name="Straight Arrow Connector 195"/>
          <p:cNvCxnSpPr/>
          <p:nvPr/>
        </p:nvCxnSpPr>
        <p:spPr bwMode="auto">
          <a:xfrm flipV="1">
            <a:off x="6705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7" name="Straight Arrow Connector 196"/>
          <p:cNvCxnSpPr/>
          <p:nvPr/>
        </p:nvCxnSpPr>
        <p:spPr bwMode="auto">
          <a:xfrm flipV="1">
            <a:off x="662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V="1">
            <a:off x="6553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9" name="Straight Arrow Connector 198"/>
          <p:cNvCxnSpPr/>
          <p:nvPr/>
        </p:nvCxnSpPr>
        <p:spPr bwMode="auto">
          <a:xfrm flipV="1">
            <a:off x="647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1" name="Straight Arrow Connector 200"/>
          <p:cNvCxnSpPr/>
          <p:nvPr/>
        </p:nvCxnSpPr>
        <p:spPr bwMode="auto">
          <a:xfrm flipV="1">
            <a:off x="6324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2" name="Straight Arrow Connector 201"/>
          <p:cNvCxnSpPr/>
          <p:nvPr/>
        </p:nvCxnSpPr>
        <p:spPr bwMode="auto">
          <a:xfrm flipV="1">
            <a:off x="6248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3" name="Straight Arrow Connector 202"/>
          <p:cNvCxnSpPr/>
          <p:nvPr/>
        </p:nvCxnSpPr>
        <p:spPr bwMode="auto">
          <a:xfrm flipV="1">
            <a:off x="6172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4" name="Straight Arrow Connector 203"/>
          <p:cNvCxnSpPr/>
          <p:nvPr/>
        </p:nvCxnSpPr>
        <p:spPr bwMode="auto">
          <a:xfrm flipV="1">
            <a:off x="60960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5" name="Straight Arrow Connector 204"/>
          <p:cNvCxnSpPr/>
          <p:nvPr/>
        </p:nvCxnSpPr>
        <p:spPr bwMode="auto">
          <a:xfrm flipV="1">
            <a:off x="6019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6" name="Straight Arrow Connector 205"/>
          <p:cNvCxnSpPr/>
          <p:nvPr/>
        </p:nvCxnSpPr>
        <p:spPr bwMode="auto">
          <a:xfrm flipV="1">
            <a:off x="594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586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8" name="Straight Arrow Connector 207"/>
          <p:cNvCxnSpPr/>
          <p:nvPr/>
        </p:nvCxnSpPr>
        <p:spPr bwMode="auto">
          <a:xfrm flipV="1">
            <a:off x="5791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9" name="Straight Arrow Connector 208"/>
          <p:cNvCxnSpPr/>
          <p:nvPr/>
        </p:nvCxnSpPr>
        <p:spPr bwMode="auto">
          <a:xfrm flipV="1">
            <a:off x="5715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0" name="Straight Arrow Connector 209"/>
          <p:cNvCxnSpPr/>
          <p:nvPr/>
        </p:nvCxnSpPr>
        <p:spPr bwMode="auto">
          <a:xfrm flipV="1">
            <a:off x="5638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1" name="Straight Arrow Connector 210"/>
          <p:cNvCxnSpPr/>
          <p:nvPr/>
        </p:nvCxnSpPr>
        <p:spPr bwMode="auto">
          <a:xfrm flipV="1">
            <a:off x="556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2" name="Straight Arrow Connector 211"/>
          <p:cNvCxnSpPr/>
          <p:nvPr/>
        </p:nvCxnSpPr>
        <p:spPr bwMode="auto">
          <a:xfrm flipV="1">
            <a:off x="5486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flipV="1">
            <a:off x="541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4" name="Straight Arrow Connector 213"/>
          <p:cNvCxnSpPr/>
          <p:nvPr/>
        </p:nvCxnSpPr>
        <p:spPr bwMode="auto">
          <a:xfrm flipH="1" flipV="1">
            <a:off x="53276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5" name="Straight Arrow Connector 214"/>
          <p:cNvCxnSpPr/>
          <p:nvPr/>
        </p:nvCxnSpPr>
        <p:spPr bwMode="auto">
          <a:xfrm flipV="1">
            <a:off x="5257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7" name="Straight Arrow Connector 216"/>
          <p:cNvCxnSpPr/>
          <p:nvPr/>
        </p:nvCxnSpPr>
        <p:spPr bwMode="auto">
          <a:xfrm flipV="1">
            <a:off x="51054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8" name="Straight Arrow Connector 217"/>
          <p:cNvCxnSpPr/>
          <p:nvPr/>
        </p:nvCxnSpPr>
        <p:spPr bwMode="auto">
          <a:xfrm flipV="1">
            <a:off x="5029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9" name="Straight Arrow Connector 218"/>
          <p:cNvCxnSpPr/>
          <p:nvPr/>
        </p:nvCxnSpPr>
        <p:spPr bwMode="auto">
          <a:xfrm flipV="1">
            <a:off x="49530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0" name="Straight Arrow Connector 219"/>
          <p:cNvCxnSpPr/>
          <p:nvPr/>
        </p:nvCxnSpPr>
        <p:spPr bwMode="auto">
          <a:xfrm flipV="1">
            <a:off x="4876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1" name="Straight Arrow Connector 220"/>
          <p:cNvCxnSpPr/>
          <p:nvPr/>
        </p:nvCxnSpPr>
        <p:spPr bwMode="auto">
          <a:xfrm flipV="1">
            <a:off x="4800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7" name="Straight Arrow Connector 266"/>
          <p:cNvCxnSpPr/>
          <p:nvPr/>
        </p:nvCxnSpPr>
        <p:spPr bwMode="auto">
          <a:xfrm flipV="1">
            <a:off x="4648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8" name="Straight Arrow Connector 267"/>
          <p:cNvCxnSpPr/>
          <p:nvPr/>
        </p:nvCxnSpPr>
        <p:spPr bwMode="auto">
          <a:xfrm flipV="1">
            <a:off x="4572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9" name="Straight Arrow Connector 268"/>
          <p:cNvCxnSpPr/>
          <p:nvPr/>
        </p:nvCxnSpPr>
        <p:spPr bwMode="auto">
          <a:xfrm flipV="1">
            <a:off x="4495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0" name="Straight Arrow Connector 269"/>
          <p:cNvCxnSpPr/>
          <p:nvPr/>
        </p:nvCxnSpPr>
        <p:spPr bwMode="auto">
          <a:xfrm flipV="1">
            <a:off x="4419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1" name="Straight Arrow Connector 270"/>
          <p:cNvCxnSpPr/>
          <p:nvPr/>
        </p:nvCxnSpPr>
        <p:spPr bwMode="auto">
          <a:xfrm flipV="1">
            <a:off x="4343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2" name="Straight Arrow Connector 271"/>
          <p:cNvCxnSpPr/>
          <p:nvPr/>
        </p:nvCxnSpPr>
        <p:spPr bwMode="auto">
          <a:xfrm flipV="1">
            <a:off x="4267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3" name="Straight Arrow Connector 272"/>
          <p:cNvCxnSpPr/>
          <p:nvPr/>
        </p:nvCxnSpPr>
        <p:spPr bwMode="auto">
          <a:xfrm>
            <a:off x="41910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4" name="Straight Arrow Connector 273"/>
          <p:cNvCxnSpPr/>
          <p:nvPr/>
        </p:nvCxnSpPr>
        <p:spPr bwMode="auto">
          <a:xfrm flipV="1">
            <a:off x="41148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5" name="Straight Arrow Connector 274"/>
          <p:cNvCxnSpPr/>
          <p:nvPr/>
        </p:nvCxnSpPr>
        <p:spPr bwMode="auto">
          <a:xfrm flipV="1">
            <a:off x="40386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6" name="Straight Arrow Connector 275"/>
          <p:cNvCxnSpPr/>
          <p:nvPr/>
        </p:nvCxnSpPr>
        <p:spPr bwMode="auto">
          <a:xfrm flipV="1">
            <a:off x="3962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7" name="Straight Arrow Connector 276"/>
          <p:cNvCxnSpPr/>
          <p:nvPr/>
        </p:nvCxnSpPr>
        <p:spPr bwMode="auto">
          <a:xfrm flipV="1">
            <a:off x="3886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8" name="Straight Arrow Connector 277"/>
          <p:cNvCxnSpPr/>
          <p:nvPr/>
        </p:nvCxnSpPr>
        <p:spPr bwMode="auto">
          <a:xfrm flipV="1">
            <a:off x="3810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9" name="Straight Arrow Connector 278"/>
          <p:cNvCxnSpPr/>
          <p:nvPr/>
        </p:nvCxnSpPr>
        <p:spPr bwMode="auto">
          <a:xfrm flipV="1">
            <a:off x="3733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0" name="Straight Arrow Connector 279"/>
          <p:cNvCxnSpPr/>
          <p:nvPr/>
        </p:nvCxnSpPr>
        <p:spPr bwMode="auto">
          <a:xfrm flipV="1">
            <a:off x="3657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1" name="Straight Arrow Connector 280"/>
          <p:cNvCxnSpPr/>
          <p:nvPr/>
        </p:nvCxnSpPr>
        <p:spPr bwMode="auto">
          <a:xfrm flipV="1">
            <a:off x="35814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2" name="Straight Arrow Connector 281"/>
          <p:cNvCxnSpPr/>
          <p:nvPr/>
        </p:nvCxnSpPr>
        <p:spPr bwMode="auto">
          <a:xfrm flipV="1">
            <a:off x="3505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3" name="Straight Arrow Connector 282"/>
          <p:cNvCxnSpPr/>
          <p:nvPr/>
        </p:nvCxnSpPr>
        <p:spPr bwMode="auto">
          <a:xfrm flipV="1">
            <a:off x="3429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4" name="Straight Arrow Connector 283"/>
          <p:cNvCxnSpPr/>
          <p:nvPr/>
        </p:nvCxnSpPr>
        <p:spPr bwMode="auto">
          <a:xfrm flipV="1">
            <a:off x="3352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 flipV="1">
            <a:off x="3276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7" name="Straight Arrow Connector 286"/>
          <p:cNvCxnSpPr/>
          <p:nvPr/>
        </p:nvCxnSpPr>
        <p:spPr bwMode="auto">
          <a:xfrm flipV="1">
            <a:off x="3124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8" name="Straight Arrow Connector 287"/>
          <p:cNvCxnSpPr/>
          <p:nvPr/>
        </p:nvCxnSpPr>
        <p:spPr bwMode="auto">
          <a:xfrm flipV="1">
            <a:off x="3048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9" name="Straight Arrow Connector 288"/>
          <p:cNvCxnSpPr/>
          <p:nvPr/>
        </p:nvCxnSpPr>
        <p:spPr bwMode="auto">
          <a:xfrm flipV="1">
            <a:off x="2971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0" name="Straight Arrow Connector 289"/>
          <p:cNvCxnSpPr/>
          <p:nvPr/>
        </p:nvCxnSpPr>
        <p:spPr bwMode="auto">
          <a:xfrm flipV="1">
            <a:off x="2895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1" name="Straight Arrow Connector 290"/>
          <p:cNvCxnSpPr/>
          <p:nvPr/>
        </p:nvCxnSpPr>
        <p:spPr bwMode="auto">
          <a:xfrm flipV="1">
            <a:off x="281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2" name="Straight Arrow Connector 291"/>
          <p:cNvCxnSpPr/>
          <p:nvPr/>
        </p:nvCxnSpPr>
        <p:spPr bwMode="auto">
          <a:xfrm flipV="1">
            <a:off x="2743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3" name="Straight Arrow Connector 292"/>
          <p:cNvCxnSpPr/>
          <p:nvPr/>
        </p:nvCxnSpPr>
        <p:spPr bwMode="auto">
          <a:xfrm flipV="1">
            <a:off x="266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4" name="Straight Arrow Connector 293"/>
          <p:cNvCxnSpPr/>
          <p:nvPr/>
        </p:nvCxnSpPr>
        <p:spPr bwMode="auto">
          <a:xfrm flipH="1" flipV="1">
            <a:off x="25844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5" name="Straight Arrow Connector 294"/>
          <p:cNvCxnSpPr/>
          <p:nvPr/>
        </p:nvCxnSpPr>
        <p:spPr bwMode="auto">
          <a:xfrm flipV="1">
            <a:off x="25146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7" name="Straight Arrow Connector 296"/>
          <p:cNvCxnSpPr/>
          <p:nvPr/>
        </p:nvCxnSpPr>
        <p:spPr bwMode="auto">
          <a:xfrm flipV="1">
            <a:off x="2362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8" name="Straight Arrow Connector 297"/>
          <p:cNvCxnSpPr/>
          <p:nvPr/>
        </p:nvCxnSpPr>
        <p:spPr bwMode="auto">
          <a:xfrm flipV="1">
            <a:off x="2286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9" name="Straight Arrow Connector 298"/>
          <p:cNvCxnSpPr/>
          <p:nvPr/>
        </p:nvCxnSpPr>
        <p:spPr bwMode="auto">
          <a:xfrm flipV="1">
            <a:off x="2209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0" name="Straight Arrow Connector 299"/>
          <p:cNvCxnSpPr/>
          <p:nvPr/>
        </p:nvCxnSpPr>
        <p:spPr bwMode="auto">
          <a:xfrm flipV="1">
            <a:off x="213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1" name="Straight Arrow Connector 300"/>
          <p:cNvCxnSpPr/>
          <p:nvPr/>
        </p:nvCxnSpPr>
        <p:spPr bwMode="auto">
          <a:xfrm flipV="1">
            <a:off x="205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2" name="Straight Arrow Connector 301"/>
          <p:cNvCxnSpPr/>
          <p:nvPr/>
        </p:nvCxnSpPr>
        <p:spPr bwMode="auto">
          <a:xfrm flipV="1">
            <a:off x="1981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3" name="Straight Arrow Connector 302"/>
          <p:cNvCxnSpPr/>
          <p:nvPr/>
        </p:nvCxnSpPr>
        <p:spPr bwMode="auto">
          <a:xfrm flipV="1">
            <a:off x="1905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4" name="Straight Arrow Connector 303"/>
          <p:cNvCxnSpPr/>
          <p:nvPr/>
        </p:nvCxnSpPr>
        <p:spPr bwMode="auto">
          <a:xfrm flipV="1">
            <a:off x="1828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5" name="Straight Arrow Connector 304"/>
          <p:cNvCxnSpPr/>
          <p:nvPr/>
        </p:nvCxnSpPr>
        <p:spPr bwMode="auto">
          <a:xfrm flipV="1">
            <a:off x="175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7" name="Straight Arrow Connector 306"/>
          <p:cNvCxnSpPr/>
          <p:nvPr/>
        </p:nvCxnSpPr>
        <p:spPr bwMode="auto">
          <a:xfrm flipV="1">
            <a:off x="160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 flipV="1">
            <a:off x="1524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9" name="Straight Arrow Connector 308"/>
          <p:cNvCxnSpPr/>
          <p:nvPr/>
        </p:nvCxnSpPr>
        <p:spPr bwMode="auto">
          <a:xfrm flipV="1">
            <a:off x="1447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0" name="Straight Arrow Connector 309"/>
          <p:cNvCxnSpPr/>
          <p:nvPr/>
        </p:nvCxnSpPr>
        <p:spPr bwMode="auto">
          <a:xfrm flipV="1">
            <a:off x="1371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295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/>
          <p:cNvCxnSpPr/>
          <p:nvPr/>
        </p:nvCxnSpPr>
        <p:spPr bwMode="auto">
          <a:xfrm flipH="1">
            <a:off x="990600" y="5486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357" name="Rectangle 356"/>
          <p:cNvSpPr/>
          <p:nvPr/>
        </p:nvSpPr>
        <p:spPr bwMode="auto">
          <a:xfrm>
            <a:off x="1219200" y="5105400"/>
            <a:ext cx="6248400" cy="381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75438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Masked</a:t>
            </a:r>
          </a:p>
        </p:txBody>
      </p:sp>
      <p:sp>
        <p:nvSpPr>
          <p:cNvPr id="2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</p:spTree>
    <p:extLst>
      <p:ext uri="{BB962C8B-B14F-4D97-AF65-F5344CB8AC3E}">
        <p14:creationId xmlns:p14="http://schemas.microsoft.com/office/powerpoint/2010/main" val="36119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56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1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</p:spTree>
    <p:extLst>
      <p:ext uri="{BB962C8B-B14F-4D97-AF65-F5344CB8AC3E}">
        <p14:creationId xmlns:p14="http://schemas.microsoft.com/office/powerpoint/2010/main" val="16373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r>
              <a:rPr lang="en-US" dirty="0"/>
              <a:t>Frequency Masking</a:t>
            </a:r>
          </a:p>
          <a:p>
            <a:pPr lvl="1"/>
            <a:r>
              <a:rPr lang="en-US" dirty="0"/>
              <a:t>Limit to what we can simultaneously perceive in critical bands – loud frequencies can hide others</a:t>
            </a:r>
          </a:p>
          <a:p>
            <a:r>
              <a:rPr lang="en-US" dirty="0"/>
              <a:t>Temporal Masking</a:t>
            </a:r>
          </a:p>
          <a:p>
            <a:pPr lvl="1"/>
            <a:r>
              <a:rPr lang="en-US" dirty="0"/>
              <a:t>Loud signals can hide sounds that come after (or before)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BIBB417 – Visual Processing </a:t>
            </a:r>
          </a:p>
          <a:p>
            <a:pPr lvl="1"/>
            <a:r>
              <a:rPr lang="en-US" dirty="0"/>
              <a:t>Same kind of look at physiology, but for vision</a:t>
            </a:r>
          </a:p>
          <a:p>
            <a:r>
              <a:rPr lang="en-US" dirty="0"/>
              <a:t>LING520 – Phonetics 1</a:t>
            </a:r>
          </a:p>
          <a:p>
            <a:pPr lvl="1"/>
            <a:r>
              <a:rPr lang="en-US" dirty="0"/>
              <a:t>Focus on speech, includes both hearing and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  <a:p>
            <a:pPr lvl="1"/>
            <a:r>
              <a:rPr lang="en-US" dirty="0"/>
              <a:t>Note – one unique question about this lecture and last</a:t>
            </a:r>
          </a:p>
          <a:p>
            <a:pPr lvl="1"/>
            <a:endParaRPr lang="en-US" dirty="0"/>
          </a:p>
          <a:p>
            <a:r>
              <a:rPr lang="en-US" dirty="0"/>
              <a:t>In Lab</a:t>
            </a:r>
          </a:p>
          <a:p>
            <a:pPr lvl="1"/>
            <a:r>
              <a:rPr lang="en-US" dirty="0"/>
              <a:t>Measure sensitivity and masking effects</a:t>
            </a:r>
          </a:p>
          <a:p>
            <a:pPr lvl="1"/>
            <a:r>
              <a:rPr lang="en-US" dirty="0"/>
              <a:t>Bring head phones</a:t>
            </a:r>
          </a:p>
          <a:p>
            <a:endParaRPr lang="en-US" dirty="0"/>
          </a:p>
          <a:p>
            <a:r>
              <a:rPr lang="en-US" dirty="0"/>
              <a:t>Next Lecture</a:t>
            </a:r>
          </a:p>
          <a:p>
            <a:pPr lvl="1"/>
            <a:r>
              <a:rPr lang="en-US" dirty="0"/>
              <a:t>Put this together to compress audio </a:t>
            </a:r>
          </a:p>
          <a:p>
            <a:pPr lvl="1"/>
            <a:r>
              <a:rPr lang="en-US" dirty="0"/>
              <a:t>Derive key features of MP3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721010" y="178224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Analog</a:t>
            </a:r>
          </a:p>
          <a:p>
            <a:pPr algn="ctr"/>
            <a:r>
              <a:rPr lang="en-US" sz="1600" dirty="0">
                <a:latin typeface="+mj-lt"/>
              </a:rPr>
              <a:t>input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in Lab…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9017330" cy="3048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Week 1: Converted Sound to analog voltage signal</a:t>
            </a:r>
          </a:p>
          <a:p>
            <a:pPr marL="742950" lvl="2" indent="-342900">
              <a:buFont typeface="Wingdings 2"/>
              <a:buChar char=""/>
            </a:pPr>
            <a:r>
              <a:rPr lang="en-US" sz="1600" dirty="0"/>
              <a:t>a “pressure wave” that changes air molecules w/ respect to time</a:t>
            </a:r>
          </a:p>
          <a:p>
            <a:pPr marL="742950" lvl="2" indent="-342900">
              <a:buFont typeface="Wingdings 2"/>
              <a:buChar char=""/>
            </a:pPr>
            <a:r>
              <a:rPr lang="en-US" sz="1600" dirty="0"/>
              <a:t>a “voltage wave” that changes amplitude w/ respect to time</a:t>
            </a:r>
          </a:p>
          <a:p>
            <a:r>
              <a:rPr lang="en-US" sz="2000" dirty="0"/>
              <a:t>Week 2: Sampled voltage, then quantized it to digital sig.</a:t>
            </a:r>
          </a:p>
          <a:p>
            <a:pPr lvl="1"/>
            <a:r>
              <a:rPr lang="en-US" sz="1600" u="sng" dirty="0"/>
              <a:t>Sample</a:t>
            </a:r>
            <a:r>
              <a:rPr lang="en-US" sz="1600" dirty="0"/>
              <a:t>: Break up independent variable, take discrete ‘samples’</a:t>
            </a:r>
          </a:p>
          <a:p>
            <a:pPr lvl="1"/>
            <a:r>
              <a:rPr lang="en-US" sz="1600" u="sng" dirty="0"/>
              <a:t>Quantize</a:t>
            </a:r>
            <a:r>
              <a:rPr lang="en-US" sz="1600" dirty="0"/>
              <a:t>: Break up dependent variable into n-levels (need 2</a:t>
            </a:r>
            <a:r>
              <a:rPr lang="en-US" sz="1600" baseline="30000" dirty="0"/>
              <a:t>n</a:t>
            </a:r>
            <a:r>
              <a:rPr lang="en-US" sz="1600" dirty="0"/>
              <a:t> bits to digitize)</a:t>
            </a:r>
          </a:p>
          <a:p>
            <a:r>
              <a:rPr lang="en-US" sz="2000" dirty="0"/>
              <a:t>Week 3: Compress digital signal</a:t>
            </a:r>
          </a:p>
          <a:p>
            <a:pPr lvl="1"/>
            <a:r>
              <a:rPr lang="en-US" sz="1600" dirty="0"/>
              <a:t>Use even less bits without using sound quality!</a:t>
            </a:r>
          </a:p>
          <a:p>
            <a:r>
              <a:rPr lang="en-US" sz="2000" dirty="0"/>
              <a:t>Week 4: Frequency Domain Transform before we compress…</a:t>
            </a:r>
          </a:p>
          <a:p>
            <a:pPr lvl="1"/>
            <a:r>
              <a:rPr lang="en-US" sz="1600" dirty="0"/>
              <a:t>Put our ‘digital’ data into another form…BEFORE we compress…less stuff to compress!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udspeaker and Wavefor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3810000" y="207881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61" y="1604000"/>
            <a:ext cx="1349274" cy="10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595446" y="1734267"/>
            <a:ext cx="769472" cy="7514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latin typeface="+mj-lt"/>
              </a:rPr>
              <a:t>ADC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353043" y="2121854"/>
            <a:ext cx="5724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57800" y="1837708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Digital</a:t>
            </a:r>
          </a:p>
          <a:p>
            <a:pPr algn="ctr"/>
            <a:r>
              <a:rPr lang="en-US" sz="1600" dirty="0">
                <a:latin typeface="+mj-lt"/>
              </a:rPr>
              <a:t>Output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467600" y="2130095"/>
            <a:ext cx="481565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001000" y="2837257"/>
            <a:ext cx="755671" cy="1074333"/>
            <a:chOff x="6092958" y="2538728"/>
            <a:chExt cx="755671" cy="1074333"/>
          </a:xfrm>
        </p:grpSpPr>
        <p:sp>
          <p:nvSpPr>
            <p:cNvPr id="19" name="Rectangle 18"/>
            <p:cNvSpPr/>
            <p:nvPr/>
          </p:nvSpPr>
          <p:spPr>
            <a:xfrm>
              <a:off x="6092958" y="2667000"/>
              <a:ext cx="755671" cy="81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700000">
              <a:off x="5933626" y="2906618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compress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7938835" y="1743504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endCxn id="19" idx="0"/>
          </p:cNvCxnSpPr>
          <p:nvPr/>
        </p:nvCxnSpPr>
        <p:spPr>
          <a:xfrm rot="16200000" flipH="1">
            <a:off x="8205728" y="2792421"/>
            <a:ext cx="344594" cy="1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969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Ear: </a:t>
            </a:r>
          </a:p>
          <a:p>
            <a:pPr lvl="1"/>
            <a:r>
              <a:rPr lang="en-US" sz="1800" dirty="0"/>
              <a:t>R. </a:t>
            </a:r>
            <a:r>
              <a:rPr lang="en-US" sz="1800" dirty="0" err="1"/>
              <a:t>Munkong</a:t>
            </a:r>
            <a:r>
              <a:rPr lang="en-US" sz="1800" dirty="0"/>
              <a:t> and B.-H. </a:t>
            </a:r>
            <a:r>
              <a:rPr lang="en-US" sz="1800" dirty="0" err="1"/>
              <a:t>Juang</a:t>
            </a:r>
            <a:r>
              <a:rPr lang="en-US" sz="1800" dirty="0"/>
              <a:t>. IEEE Sig. Proc. Mag., 25(3):98–117, 2008</a:t>
            </a:r>
          </a:p>
          <a:p>
            <a:r>
              <a:rPr lang="en-US" sz="2200" dirty="0"/>
              <a:t>Filter Bank: </a:t>
            </a:r>
          </a:p>
          <a:p>
            <a:pPr lvl="1"/>
            <a:r>
              <a:rPr lang="en-US" sz="1800" dirty="0">
                <a:hlinkClick r:id="rId2"/>
              </a:rPr>
              <a:t>http://www.ugr.es/~atv/web_ci_SIM/en/seccion_4_en.htm</a:t>
            </a:r>
            <a:endParaRPr lang="en-US" sz="1800" dirty="0"/>
          </a:p>
          <a:p>
            <a:r>
              <a:rPr lang="en-US" sz="2200" dirty="0"/>
              <a:t>Bark Scale:</a:t>
            </a:r>
          </a:p>
          <a:p>
            <a:pPr lvl="1"/>
            <a:r>
              <a:rPr lang="en-US" sz="1800" dirty="0"/>
              <a:t>[E. </a:t>
            </a:r>
            <a:r>
              <a:rPr lang="en-US" sz="1800" dirty="0" err="1"/>
              <a:t>Zwicker</a:t>
            </a:r>
            <a:r>
              <a:rPr lang="en-US" sz="1800" dirty="0"/>
              <a:t>. J. </a:t>
            </a:r>
            <a:r>
              <a:rPr lang="en-US" sz="1800" dirty="0" err="1"/>
              <a:t>Acoust</a:t>
            </a:r>
            <a:r>
              <a:rPr lang="en-US" sz="1800" dirty="0"/>
              <a:t>. </a:t>
            </a:r>
            <a:r>
              <a:rPr lang="en-US" sz="1800" dirty="0" err="1"/>
              <a:t>Soc.Am</a:t>
            </a:r>
            <a:r>
              <a:rPr lang="en-US" sz="1800" dirty="0"/>
              <a:t>., 33(2):248, February 1961]</a:t>
            </a:r>
          </a:p>
          <a:p>
            <a:r>
              <a:rPr lang="en-US" sz="2200" dirty="0">
                <a:solidFill>
                  <a:schemeClr val="tx1"/>
                </a:solidFill>
              </a:rPr>
              <a:t>DB Chart: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hlinkClick r:id="rId3"/>
              </a:rPr>
              <a:t>http://www.dspguide.com/ch22/1.htm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Masking Discussion: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Wikipedia: </a:t>
            </a:r>
            <a:r>
              <a:rPr lang="en-US" sz="1400" dirty="0" err="1">
                <a:solidFill>
                  <a:schemeClr val="tx1"/>
                </a:solidFill>
              </a:rPr>
              <a:t>PsychoAcoustics</a:t>
            </a:r>
            <a:r>
              <a:rPr lang="en-US" sz="1400" dirty="0">
                <a:solidFill>
                  <a:schemeClr val="tx1"/>
                </a:solidFill>
              </a:rPr>
              <a:t> Article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6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</p:spTree>
    <p:extLst>
      <p:ext uri="{BB962C8B-B14F-4D97-AF65-F5344CB8AC3E}">
        <p14:creationId xmlns:p14="http://schemas.microsoft.com/office/powerpoint/2010/main" val="30172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Psychoacoustics?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Scientific study of sound perception</a:t>
            </a:r>
          </a:p>
          <a:p>
            <a:pPr lvl="1"/>
            <a:r>
              <a:rPr lang="en-US" dirty="0"/>
              <a:t>Branch of science studying the </a:t>
            </a:r>
            <a:r>
              <a:rPr lang="en-US" u="sng" dirty="0"/>
              <a:t>psychological</a:t>
            </a:r>
            <a:r>
              <a:rPr lang="en-US" dirty="0"/>
              <a:t> and </a:t>
            </a:r>
            <a:r>
              <a:rPr lang="en-US" u="sng" dirty="0"/>
              <a:t>physiological</a:t>
            </a:r>
            <a:r>
              <a:rPr lang="en-US" dirty="0"/>
              <a:t> responses associated with sound</a:t>
            </a:r>
          </a:p>
          <a:p>
            <a:pPr lvl="1"/>
            <a:r>
              <a:rPr lang="en-US" dirty="0"/>
              <a:t>Also, considered a branch of: </a:t>
            </a:r>
            <a:r>
              <a:rPr lang="en-US" u="sng" dirty="0"/>
              <a:t>psychophysics</a:t>
            </a:r>
          </a:p>
          <a:p>
            <a:pPr lvl="1"/>
            <a:r>
              <a:rPr lang="en-US" dirty="0"/>
              <a:t>Human physical (and neurological) mechanism for sound perception</a:t>
            </a:r>
          </a:p>
          <a:p>
            <a:r>
              <a:rPr lang="en-US" dirty="0"/>
              <a:t>Why study sound &amp; human’s perception?</a:t>
            </a:r>
          </a:p>
          <a:p>
            <a:pPr lvl="1"/>
            <a:r>
              <a:rPr lang="en-US" dirty="0"/>
              <a:t>Example: FREQUENCY vs. PITCH</a:t>
            </a:r>
          </a:p>
          <a:p>
            <a:pPr lvl="2"/>
            <a:r>
              <a:rPr lang="en-US" u="sng" dirty="0"/>
              <a:t>Frequency</a:t>
            </a:r>
            <a:r>
              <a:rPr lang="en-US" dirty="0"/>
              <a:t> of sound: “how often” air particles vibrate (Hz)</a:t>
            </a:r>
          </a:p>
          <a:p>
            <a:pPr lvl="2"/>
            <a:r>
              <a:rPr lang="en-US" u="sng" dirty="0"/>
              <a:t>Pitch</a:t>
            </a:r>
            <a:r>
              <a:rPr lang="en-US" dirty="0"/>
              <a:t> of sound: the sensation of frequency</a:t>
            </a:r>
          </a:p>
          <a:p>
            <a:pPr lvl="3"/>
            <a:r>
              <a:rPr lang="en-US" dirty="0"/>
              <a:t>How our brains “interpret” the frequency of a sound</a:t>
            </a:r>
          </a:p>
          <a:p>
            <a:r>
              <a:rPr lang="en-US" dirty="0"/>
              <a:t>Things may “sound” one way…</a:t>
            </a:r>
          </a:p>
          <a:p>
            <a:pPr lvl="1"/>
            <a:r>
              <a:rPr lang="en-US" dirty="0"/>
              <a:t>…but be interpreted by our brains very differently!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 &amp; Digital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968154" cy="4846638"/>
          </a:xfrm>
        </p:spPr>
        <p:txBody>
          <a:bodyPr/>
          <a:lstStyle/>
          <a:p>
            <a:r>
              <a:rPr lang="en-US" dirty="0"/>
              <a:t>How does psychoacoustics relate to MP3?</a:t>
            </a:r>
          </a:p>
          <a:p>
            <a:r>
              <a:rPr lang="en-US" dirty="0"/>
              <a:t>The “consumer” of an MP3 is the human ear…</a:t>
            </a:r>
          </a:p>
          <a:p>
            <a:pPr lvl="1"/>
            <a:r>
              <a:rPr lang="en-US" dirty="0"/>
              <a:t>Knowing more about brain’s interpretation of sound…</a:t>
            </a:r>
          </a:p>
          <a:p>
            <a:pPr lvl="1"/>
            <a:r>
              <a:rPr lang="en-US" dirty="0"/>
              <a:t>…helps us remove things human’s can’t hear anyway</a:t>
            </a:r>
          </a:p>
          <a:p>
            <a:r>
              <a:rPr lang="en-US" dirty="0"/>
              <a:t>We’ve used some of this in our system already:</a:t>
            </a:r>
          </a:p>
          <a:p>
            <a:pPr lvl="1"/>
            <a:r>
              <a:rPr lang="en-US" dirty="0"/>
              <a:t>Limit of human perception of sound: 20 Hz to 20,000 Hz</a:t>
            </a:r>
          </a:p>
          <a:p>
            <a:pPr lvl="2"/>
            <a:r>
              <a:rPr lang="en-US" dirty="0"/>
              <a:t>We put an anti-aliasing filter limiting incoming audio</a:t>
            </a:r>
          </a:p>
          <a:p>
            <a:pPr lvl="1"/>
            <a:r>
              <a:rPr lang="en-US" dirty="0"/>
              <a:t>Fixes our sampling rate, less data to store as a result!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18524</TotalTime>
  <Words>3291</Words>
  <Application>Microsoft Macintosh PowerPoint</Application>
  <PresentationFormat>On-screen Show (4:3)</PresentationFormat>
  <Paragraphs>650</Paragraphs>
  <Slides>60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 Math</vt:lpstr>
      <vt:lpstr>Courier New</vt:lpstr>
      <vt:lpstr>Times New Roman</vt:lpstr>
      <vt:lpstr>Wingdings 2</vt:lpstr>
      <vt:lpstr>ESE 578–</vt:lpstr>
      <vt:lpstr>PowerPoint Presentation</vt:lpstr>
      <vt:lpstr>Teaser</vt:lpstr>
      <vt:lpstr>Observe</vt:lpstr>
      <vt:lpstr>Lecture Topics</vt:lpstr>
      <vt:lpstr>Course Map – Week 6</vt:lpstr>
      <vt:lpstr>What we did in Lab…</vt:lpstr>
      <vt:lpstr>Psychoacoustics</vt:lpstr>
      <vt:lpstr>What is Psychoacoustics?</vt:lpstr>
      <vt:lpstr>Psychoacoustics &amp; Digital Music</vt:lpstr>
      <vt:lpstr>Our study of Psychoacoustics</vt:lpstr>
      <vt:lpstr>The Physical Ear</vt:lpstr>
      <vt:lpstr>The Physical Ear – “Cochlea”</vt:lpstr>
      <vt:lpstr>Cochlea Animation</vt:lpstr>
      <vt:lpstr>The Physical Ear – Take-away</vt:lpstr>
      <vt:lpstr>Take-away</vt:lpstr>
      <vt:lpstr>Direct Frequency Generation</vt:lpstr>
      <vt:lpstr>Direct Frequency Generation</vt:lpstr>
      <vt:lpstr>Time Domain Advantage?</vt:lpstr>
      <vt:lpstr>Time Domain Advantage?</vt:lpstr>
      <vt:lpstr>Time Domain Advantage?</vt:lpstr>
      <vt:lpstr>Physical Ear to Engineering Model</vt:lpstr>
      <vt:lpstr>Physical Ear – Limits of Human Perception</vt:lpstr>
      <vt:lpstr>Critical Frequency Bands – How many?</vt:lpstr>
      <vt:lpstr>OK, now…some tests…</vt:lpstr>
      <vt:lpstr>OK, now…some tests…</vt:lpstr>
      <vt:lpstr>OK, now…some tests…</vt:lpstr>
      <vt:lpstr>Physical Ear to Engineering Model</vt:lpstr>
      <vt:lpstr>Sound Intensity &amp; Loudness</vt:lpstr>
      <vt:lpstr>Sound Intensity – “Loudness”</vt:lpstr>
      <vt:lpstr>Sound Intensity in (dB) – “Loudness”</vt:lpstr>
      <vt:lpstr>Sound Intensity in (dB) – “Loudness”</vt:lpstr>
      <vt:lpstr>Sound Intensity in (dB) – “Loudness”</vt:lpstr>
      <vt:lpstr>Auditory Thresholds – Measured by Fletcher</vt:lpstr>
      <vt:lpstr>Demonstration</vt:lpstr>
      <vt:lpstr>Auditory Masking</vt:lpstr>
      <vt:lpstr>Masking </vt:lpstr>
      <vt:lpstr>Frequency Domain Masking</vt:lpstr>
      <vt:lpstr>On-Frequency Masking</vt:lpstr>
      <vt:lpstr>On-Frequency Masking</vt:lpstr>
      <vt:lpstr>On-Frequency Masking</vt:lpstr>
      <vt:lpstr>On-Frequency Masking</vt:lpstr>
      <vt:lpstr>Off-Frequency Masking</vt:lpstr>
      <vt:lpstr>Frequency Masking and Intensity</vt:lpstr>
      <vt:lpstr>Frequency Masking</vt:lpstr>
      <vt:lpstr>Frequency Masking Example</vt:lpstr>
      <vt:lpstr>Demonstration</vt:lpstr>
      <vt:lpstr>Demonstration</vt:lpstr>
      <vt:lpstr>Frequency Masking @ Higher Frequencies</vt:lpstr>
      <vt:lpstr>Frequency Masking and Harmonics</vt:lpstr>
      <vt:lpstr>Time-Domain Masking (Temporal)</vt:lpstr>
      <vt:lpstr>Temporal Masking - Forwards</vt:lpstr>
      <vt:lpstr>Temporal Masking - Backwards</vt:lpstr>
      <vt:lpstr>Using Psychoacoustics in Digital Audio</vt:lpstr>
      <vt:lpstr>How do we use psychoacoustics in digital music compression?  (range)</vt:lpstr>
      <vt:lpstr>How do we use psychoacoustics in digital music compression?  (masking)</vt:lpstr>
      <vt:lpstr>How do we use psychoacoustics in digital music compression?  (masking)</vt:lpstr>
      <vt:lpstr>Big Ideas</vt:lpstr>
      <vt:lpstr>Learn More</vt:lpstr>
      <vt:lpstr>Coming up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593</cp:revision>
  <cp:lastPrinted>2020-02-19T14:16:38Z</cp:lastPrinted>
  <dcterms:created xsi:type="dcterms:W3CDTF">2018-02-11T20:38:15Z</dcterms:created>
  <dcterms:modified xsi:type="dcterms:W3CDTF">2020-02-19T15:19:13Z</dcterms:modified>
</cp:coreProperties>
</file>