
<file path=[Content_Types].xml><?xml version="1.0" encoding="utf-8"?>
<Types xmlns="http://schemas.openxmlformats.org/package/2006/content-types">
  <Default Extension="emf" ContentType="image/x-emf"/>
  <Default Extension="gif" ContentType="image/gif"/>
  <Default Extension="jpeg" ContentType="image/jpeg"/>
  <Default Extension="pdf" ContentType="application/pd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handoutMasterIdLst>
    <p:handoutMasterId r:id="rId61"/>
  </p:handoutMasterIdLst>
  <p:sldIdLst>
    <p:sldId id="307" r:id="rId2"/>
    <p:sldId id="393" r:id="rId3"/>
    <p:sldId id="394" r:id="rId4"/>
    <p:sldId id="392" r:id="rId5"/>
    <p:sldId id="395" r:id="rId6"/>
    <p:sldId id="396" r:id="rId7"/>
    <p:sldId id="308" r:id="rId8"/>
    <p:sldId id="309" r:id="rId9"/>
    <p:sldId id="311" r:id="rId10"/>
    <p:sldId id="313" r:id="rId11"/>
    <p:sldId id="397" r:id="rId12"/>
    <p:sldId id="398" r:id="rId13"/>
    <p:sldId id="399" r:id="rId14"/>
    <p:sldId id="400" r:id="rId15"/>
    <p:sldId id="401" r:id="rId16"/>
    <p:sldId id="402" r:id="rId17"/>
    <p:sldId id="403" r:id="rId18"/>
    <p:sldId id="318" r:id="rId19"/>
    <p:sldId id="366" r:id="rId20"/>
    <p:sldId id="368" r:id="rId21"/>
    <p:sldId id="369" r:id="rId22"/>
    <p:sldId id="363" r:id="rId23"/>
    <p:sldId id="370" r:id="rId24"/>
    <p:sldId id="371" r:id="rId25"/>
    <p:sldId id="404" r:id="rId26"/>
    <p:sldId id="405" r:id="rId27"/>
    <p:sldId id="406" r:id="rId28"/>
    <p:sldId id="408" r:id="rId29"/>
    <p:sldId id="409" r:id="rId30"/>
    <p:sldId id="410" r:id="rId31"/>
    <p:sldId id="416" r:id="rId32"/>
    <p:sldId id="411" r:id="rId33"/>
    <p:sldId id="412" r:id="rId34"/>
    <p:sldId id="413" r:id="rId35"/>
    <p:sldId id="414" r:id="rId36"/>
    <p:sldId id="415" r:id="rId37"/>
    <p:sldId id="418" r:id="rId38"/>
    <p:sldId id="427" r:id="rId39"/>
    <p:sldId id="428" r:id="rId40"/>
    <p:sldId id="430" r:id="rId41"/>
    <p:sldId id="429" r:id="rId42"/>
    <p:sldId id="431" r:id="rId43"/>
    <p:sldId id="419" r:id="rId44"/>
    <p:sldId id="420" r:id="rId45"/>
    <p:sldId id="421" r:id="rId46"/>
    <p:sldId id="417" r:id="rId47"/>
    <p:sldId id="407" r:id="rId48"/>
    <p:sldId id="377" r:id="rId49"/>
    <p:sldId id="378" r:id="rId50"/>
    <p:sldId id="381" r:id="rId51"/>
    <p:sldId id="382" r:id="rId52"/>
    <p:sldId id="383" r:id="rId53"/>
    <p:sldId id="432" r:id="rId54"/>
    <p:sldId id="422" r:id="rId55"/>
    <p:sldId id="424" r:id="rId56"/>
    <p:sldId id="423" r:id="rId57"/>
    <p:sldId id="425" r:id="rId58"/>
    <p:sldId id="379"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clrMru>
    <a:srgbClr val="33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84806" autoAdjust="0"/>
  </p:normalViewPr>
  <p:slideViewPr>
    <p:cSldViewPr snapToGrid="0">
      <p:cViewPr varScale="1">
        <p:scale>
          <a:sx n="93" d="100"/>
          <a:sy n="93" d="100"/>
        </p:scale>
        <p:origin x="1000" y="2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BD1B55-049B-42D7-8AA3-18C3C20C4336}" type="datetimeFigureOut">
              <a:rPr lang="en-US" smtClean="0"/>
              <a:pPr/>
              <a:t>2/26/20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2A1EBE-2AF2-4254-AC3F-2FEB5D0CC4EF}" type="slidenum">
              <a:rPr lang="en-US" smtClean="0"/>
              <a:pPr/>
              <a:t>‹#›</a:t>
            </a:fld>
            <a:endParaRPr lang="en-US"/>
          </a:p>
        </p:txBody>
      </p:sp>
    </p:spTree>
    <p:extLst>
      <p:ext uri="{BB962C8B-B14F-4D97-AF65-F5344CB8AC3E}">
        <p14:creationId xmlns:p14="http://schemas.microsoft.com/office/powerpoint/2010/main" val="3583244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55527-9B63-4AEC-8D52-31FEBD65D890}" type="datetimeFigureOut">
              <a:rPr lang="en-US" smtClean="0"/>
              <a:pPr/>
              <a:t>2/26/20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87388-6114-4FC4-A839-2F2181B23210}" type="slidenum">
              <a:rPr lang="en-US" smtClean="0"/>
              <a:pPr/>
              <a:t>‹#›</a:t>
            </a:fld>
            <a:endParaRPr lang="en-US"/>
          </a:p>
        </p:txBody>
      </p:sp>
    </p:spTree>
    <p:extLst>
      <p:ext uri="{BB962C8B-B14F-4D97-AF65-F5344CB8AC3E}">
        <p14:creationId xmlns:p14="http://schemas.microsoft.com/office/powerpoint/2010/main" val="1375340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583F7-7D16-AE46-97B7-605414FECD42}" type="slidenum">
              <a:rPr lang="en-US"/>
              <a:pPr/>
              <a:t>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8</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9</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202C63-0824-4741-AE63-ECCFE5937C1F}" type="slidenum">
              <a:rPr lang="en-US" altLang="en-US"/>
              <a:pPr/>
              <a:t>22</a:t>
            </a:fld>
            <a:endParaRPr lang="en-US" altLang="en-US"/>
          </a:p>
        </p:txBody>
      </p:sp>
      <p:sp>
        <p:nvSpPr>
          <p:cNvPr id="77826" name="Rectangle 2"/>
          <p:cNvSpPr>
            <a:spLocks noGrp="1" noRot="1" noChangeAspect="1" noChangeArrowheads="1" noTextEdit="1"/>
          </p:cNvSpPr>
          <p:nvPr>
            <p:ph type="sldImg"/>
          </p:nvPr>
        </p:nvSpPr>
        <p:spPr bwMode="auto">
          <a:xfrm>
            <a:off x="2252663" y="227013"/>
            <a:ext cx="2185987" cy="1639887"/>
          </a:xfrm>
          <a:prstGeom prst="rect">
            <a:avLst/>
          </a:prstGeom>
          <a:solidFill>
            <a:srgbClr val="FFFFFF"/>
          </a:solidFill>
          <a:ln>
            <a:solidFill>
              <a:srgbClr val="000000"/>
            </a:solidFill>
            <a:miter lim="800000"/>
            <a:headEnd/>
            <a:tailEnd/>
          </a:ln>
        </p:spPr>
      </p:sp>
      <p:sp>
        <p:nvSpPr>
          <p:cNvPr id="77827" name="Rectangle 3"/>
          <p:cNvSpPr>
            <a:spLocks noGrp="1" noChangeArrowheads="1"/>
          </p:cNvSpPr>
          <p:nvPr>
            <p:ph type="body" idx="1"/>
          </p:nvPr>
        </p:nvSpPr>
        <p:spPr bwMode="auto">
          <a:xfrm>
            <a:off x="827096" y="2036890"/>
            <a:ext cx="5338525" cy="6336990"/>
          </a:xfrm>
          <a:prstGeom prst="rect">
            <a:avLst/>
          </a:prstGeom>
          <a:solidFill>
            <a:srgbClr val="FFFFFF"/>
          </a:solidFill>
          <a:ln>
            <a:solidFill>
              <a:srgbClr val="000000"/>
            </a:solidFill>
            <a:miter lim="800000"/>
            <a:headEnd/>
            <a:tailEnd/>
          </a:ln>
        </p:spPr>
        <p:txBody>
          <a:bodyPr/>
          <a:lstStyle/>
          <a:p>
            <a:r>
              <a:rPr lang="en-US" altLang="en-US">
                <a:cs typeface="Times New Roman" pitchFamily="1" charset="0"/>
              </a:rPr>
              <a:t>“.mp3”, originally the file extension created by Windows MPEG-1 Layer III encoder and decoder, has become the name for an entire line technology. </a:t>
            </a:r>
          </a:p>
          <a:p>
            <a:r>
              <a:rPr lang="en-US" altLang="en-US">
                <a:cs typeface="Times New Roman" pitchFamily="1" charset="0"/>
              </a:rPr>
              <a:t>MPEG-3 is not MP3. </a:t>
            </a:r>
          </a:p>
          <a:p>
            <a:r>
              <a:rPr lang="en-US" altLang="en-US" b="1">
                <a:cs typeface="Times New Roman" pitchFamily="1" charset="0"/>
              </a:rPr>
              <a:t>(Click)</a:t>
            </a:r>
          </a:p>
          <a:p>
            <a:r>
              <a:rPr lang="en-US" altLang="en-US">
                <a:cs typeface="Times New Roman" pitchFamily="1" charset="0"/>
              </a:rPr>
              <a:t>In fact, I can’t find any MPEG-3. The standards go from MPEG-1 to MPEG-2 and jumps to MPEG-4, then MPEG-7.</a:t>
            </a:r>
          </a:p>
          <a:p>
            <a:r>
              <a:rPr lang="en-US" altLang="en-US" b="1">
                <a:cs typeface="Times New Roman" pitchFamily="1" charset="0"/>
              </a:rPr>
              <a:t>(Click)</a:t>
            </a:r>
          </a:p>
          <a:p>
            <a:r>
              <a:rPr lang="en-US" altLang="en-US" b="1">
                <a:cs typeface="Times New Roman" pitchFamily="1" charset="0"/>
              </a:rPr>
              <a:t>MPEG-1 Audio (ISO/IEC 11172-3) </a:t>
            </a:r>
          </a:p>
          <a:p>
            <a:r>
              <a:rPr lang="en-US" altLang="en-US">
                <a:cs typeface="Times New Roman" pitchFamily="1" charset="0"/>
              </a:rPr>
              <a:t>provides single-channel ('mono') and two-channel ('stereo' or 'dual mono') coding at 32, 44.1, and 48 kHz sampling rate. </a:t>
            </a:r>
          </a:p>
          <a:p>
            <a:r>
              <a:rPr lang="en-US" altLang="en-US" b="1">
                <a:cs typeface="Times New Roman" pitchFamily="1" charset="0"/>
              </a:rPr>
              <a:t>MPEG-2 Audio (ISO/IEC 13818-3) </a:t>
            </a:r>
          </a:p>
          <a:p>
            <a:r>
              <a:rPr lang="en-US" altLang="en-US">
                <a:cs typeface="Times New Roman" pitchFamily="1" charset="0"/>
              </a:rPr>
              <a:t>provides a backwards compatible multi-channel extension to MPEG-1; up to 5 main channels plus a 'low frequent enhancement' (LFE) channel can be coded.</a:t>
            </a:r>
          </a:p>
          <a:p>
            <a:r>
              <a:rPr lang="en-US" altLang="en-US" b="1">
                <a:cs typeface="Times New Roman" pitchFamily="1" charset="0"/>
              </a:rPr>
              <a:t>MPEG-2 AAC (ISO/IEC 13818-7) </a:t>
            </a:r>
          </a:p>
          <a:p>
            <a:r>
              <a:rPr lang="en-US" altLang="en-US">
                <a:cs typeface="Times New Roman" pitchFamily="1" charset="0"/>
              </a:rPr>
              <a:t>Provides a very high-quality audio coding standard for 1 to 48 channels at sampling rates of 8 to 96 kHz, with multi-channel, multi-lingual, and multi-program capabilities. </a:t>
            </a:r>
          </a:p>
          <a:p>
            <a:r>
              <a:rPr lang="en-US" altLang="en-US" b="1">
                <a:cs typeface="Times New Roman" pitchFamily="1" charset="0"/>
              </a:rPr>
              <a:t>MPEG-4 Audio (ISO/IEC 14496-3) </a:t>
            </a:r>
          </a:p>
          <a:p>
            <a:r>
              <a:rPr lang="en-US" altLang="en-US">
                <a:cs typeface="Times New Roman" pitchFamily="1" charset="0"/>
              </a:rPr>
              <a:t>Provides coding and composition of natural and synthetic audio objects at a very wide range of bit rates. </a:t>
            </a:r>
          </a:p>
          <a:p>
            <a:r>
              <a:rPr lang="en-US" altLang="en-US" b="1">
                <a:solidFill>
                  <a:srgbClr val="000000"/>
                </a:solidFill>
                <a:cs typeface="Times New Roman" pitchFamily="1" charset="0"/>
              </a:rPr>
              <a:t>MPEG-7 </a:t>
            </a:r>
          </a:p>
          <a:p>
            <a:r>
              <a:rPr lang="en-US" altLang="en-US">
                <a:solidFill>
                  <a:srgbClr val="000000"/>
                </a:solidFill>
                <a:cs typeface="Times New Roman" pitchFamily="1" charset="0"/>
              </a:rPr>
              <a:t>Nowadays, more and more audiovisual information is available, from many sources around the world. Also, there are people who want to use this audiovisual information for various purposes. However, before the information can be used, it must be located. MPEG-7 will be a standardized description of various types of multimedia information. This description will be associated with the content itself, to allow fast and efficient searching for material that is of interest to the user. MPEG-7 is formally called ‘Multimedia Content Description Interface’.</a:t>
            </a:r>
            <a:r>
              <a:rPr lang="en-US" altLang="en-US">
                <a:cs typeface="Times New Roman" pitchFamily="1" charset="0"/>
              </a:rPr>
              <a:t> </a:t>
            </a:r>
            <a:endParaRPr lang="en-US" altLang="en-US">
              <a:solidFill>
                <a:srgbClr val="000000"/>
              </a:solidFill>
              <a:cs typeface="Times New Roman"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lstStyle/>
          <a:p>
            <a:pPr lvl="0"/>
            <a:fld id="{2E4B564D-71CE-4260-8AF5-ED41EC5FDA9F}" type="slidenum">
              <a:rPr/>
              <a:pPr lvl="0"/>
              <a:t>50</a:t>
            </a:fld>
            <a:endParaRPr lang="en-US"/>
          </a:p>
        </p:txBody>
      </p:sp>
      <p:sp>
        <p:nvSpPr>
          <p:cNvPr id="2" name="Slide Image Placeholder 1"/>
          <p:cNvSpPr>
            <a:spLocks noGrp="1" noRot="1" noChangeAspect="1" noResize="1"/>
          </p:cNvSpPr>
          <p:nvPr>
            <p:ph type="sldImg"/>
          </p:nvPr>
        </p:nvSpPr>
        <p:spPr>
          <a:xfrm>
            <a:off x="1144588" y="685800"/>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913950" y="4343314"/>
            <a:ext cx="5030100" cy="4114629"/>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lstStyle/>
          <a:p>
            <a:pPr lvl="0"/>
            <a:fld id="{810952EA-3422-41C0-8A7F-8FC196914C82}" type="slidenum">
              <a:rPr/>
              <a:pPr lvl="0"/>
              <a:t>51</a:t>
            </a:fld>
            <a:endParaRPr lang="en-US"/>
          </a:p>
        </p:txBody>
      </p:sp>
      <p:sp>
        <p:nvSpPr>
          <p:cNvPr id="2" name="Slide Image Placeholder 1"/>
          <p:cNvSpPr>
            <a:spLocks noGrp="1" noRot="1" noChangeAspect="1" noResize="1"/>
          </p:cNvSpPr>
          <p:nvPr>
            <p:ph type="sldImg"/>
          </p:nvPr>
        </p:nvSpPr>
        <p:spPr>
          <a:xfrm>
            <a:off x="1144588" y="685800"/>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913950" y="4343314"/>
            <a:ext cx="5030100" cy="4114629"/>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lstStyle/>
          <a:p>
            <a:pPr lvl="0"/>
            <a:fld id="{ABE2BE80-58C5-4217-98FC-A005521D8A7B}" type="slidenum">
              <a:rPr/>
              <a:pPr lvl="0"/>
              <a:t>52</a:t>
            </a:fld>
            <a:endParaRPr lang="en-US"/>
          </a:p>
        </p:txBody>
      </p:sp>
      <p:sp>
        <p:nvSpPr>
          <p:cNvPr id="2" name="Slide Image Placeholder 1"/>
          <p:cNvSpPr>
            <a:spLocks noGrp="1" noRot="1" noChangeAspect="1" noResize="1"/>
          </p:cNvSpPr>
          <p:nvPr>
            <p:ph type="sldImg"/>
          </p:nvPr>
        </p:nvSpPr>
        <p:spPr>
          <a:xfrm>
            <a:off x="1144588" y="685800"/>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913950" y="4343314"/>
            <a:ext cx="5030100" cy="4114629"/>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lstStyle/>
          <a:p>
            <a:pPr lvl="0"/>
            <a:fld id="{7B0D7AA0-0038-43EF-8504-7B3ABA59E987}" type="slidenum">
              <a:rPr/>
              <a:pPr lvl="0"/>
              <a:t>58</a:t>
            </a:fld>
            <a:endParaRPr lang="en-US"/>
          </a:p>
        </p:txBody>
      </p:sp>
      <p:sp>
        <p:nvSpPr>
          <p:cNvPr id="2" name="Slide Image Placeholder 1"/>
          <p:cNvSpPr>
            <a:spLocks noGrp="1" noRot="1" noChangeAspect="1" noResize="1"/>
          </p:cNvSpPr>
          <p:nvPr>
            <p:ph type="sldImg"/>
          </p:nvPr>
        </p:nvSpPr>
        <p:spPr>
          <a:xfrm>
            <a:off x="1144588" y="685800"/>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913950" y="4343314"/>
            <a:ext cx="5030100" cy="4114629"/>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r>
              <a:rPr lang="en-US"/>
              <a:t>ESE150 Spring 2020</a:t>
            </a:r>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48260"/>
            <a:ext cx="9151620" cy="103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ESE150 Spring 2020</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ESE150 Spring 2020</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2020</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2020</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58992878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2020</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178701871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2020</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9880447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2020</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2020</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2020</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2020</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extBox 7"/>
          <p:cNvSpPr txBox="1"/>
          <p:nvPr/>
        </p:nvSpPr>
        <p:spPr>
          <a:xfrm>
            <a:off x="0" y="0"/>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
        <p:nvSpPr>
          <p:cNvPr id="22" name="Title 21"/>
          <p:cNvSpPr>
            <a:spLocks noGrp="1"/>
          </p:cNvSpPr>
          <p:nvPr>
            <p:ph type="title"/>
          </p:nvPr>
        </p:nvSpPr>
        <p:spPr/>
        <p:txBody>
          <a:bodyPr/>
          <a:lstStyle>
            <a:lvl1pPr>
              <a:defRPr b="1" cap="small" baseline="0"/>
            </a:lvl1pPr>
          </a:lstStyle>
          <a:p>
            <a:r>
              <a:rPr kumimoji="0" lang="en-US"/>
              <a:t>Click to edit Master title style</a:t>
            </a:r>
            <a:endParaRPr kumimoji="0" lang="en-US" dirty="0"/>
          </a:p>
        </p:txBody>
      </p:sp>
      <p:sp>
        <p:nvSpPr>
          <p:cNvPr id="27" name="Content Placeholder 26"/>
          <p:cNvSpPr>
            <a:spLocks noGrp="1"/>
          </p:cNvSpPr>
          <p:nvPr>
            <p:ph idx="1"/>
          </p:nvPr>
        </p:nvSpPr>
        <p:spPr>
          <a:xfrm>
            <a:off x="304800" y="1554162"/>
            <a:ext cx="8686800" cy="4846638"/>
          </a:xfrm>
        </p:spPr>
        <p:txBody>
          <a:bodyPr>
            <a:normAutofit/>
          </a:bodyPr>
          <a:lstStyle>
            <a:lvl1pPr>
              <a:defRPr sz="2800" b="1"/>
            </a:lvl1pPr>
            <a:lvl2pPr>
              <a:defRPr sz="2400"/>
            </a:lvl2pPr>
            <a:lvl3pPr>
              <a:defRPr sz="2000"/>
            </a:lvl3pPr>
            <a:lvl4pPr>
              <a:defRPr sz="18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5" name="Date Placeholder 24"/>
          <p:cNvSpPr>
            <a:spLocks noGrp="1"/>
          </p:cNvSpPr>
          <p:nvPr>
            <p:ph type="dt" sz="half" idx="10"/>
          </p:nvPr>
        </p:nvSpPr>
        <p:spPr/>
        <p:txBody>
          <a:bodyPr/>
          <a:lstStyle/>
          <a:p>
            <a:r>
              <a:rPr lang="en-US"/>
              <a:t>ESE150 Spring 2020</a:t>
            </a:r>
          </a:p>
        </p:txBody>
      </p:sp>
      <p:sp>
        <p:nvSpPr>
          <p:cNvPr id="16" name="Slide Number Placeholder 15"/>
          <p:cNvSpPr>
            <a:spLocks noGrp="1"/>
          </p:cNvSpPr>
          <p:nvPr>
            <p:ph type="sldNum" sz="quarter" idx="12"/>
          </p:nvPr>
        </p:nvSpPr>
        <p:spPr>
          <a:xfrm>
            <a:off x="8229600" y="6534912"/>
            <a:ext cx="758952" cy="246888"/>
          </a:xfrm>
        </p:spPr>
        <p:txBody>
          <a:bodyPr/>
          <a:lstStyle>
            <a:lvl1pPr>
              <a:defRPr sz="1400" b="1"/>
            </a:lvl1pPr>
          </a:lstStyle>
          <a:p>
            <a:fld id="{B6F15528-21DE-4FAA-801E-634DDDAF4B2B}" type="slidenum">
              <a:rPr lang="en-US" smtClean="0"/>
              <a:pPr/>
              <a:t>‹#›</a:t>
            </a:fld>
            <a:endParaRPr lang="en-US"/>
          </a:p>
        </p:txBody>
      </p:sp>
      <p:sp>
        <p:nvSpPr>
          <p:cNvPr id="9" name="TextBox 8"/>
          <p:cNvSpPr txBox="1"/>
          <p:nvPr/>
        </p:nvSpPr>
        <p:spPr>
          <a:xfrm>
            <a:off x="0" y="6488668"/>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2020</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2020</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2020</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2020</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2020</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2020</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2020</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r>
              <a:rPr lang="en-US"/>
              <a:t>ESE150 Spring 2020</a:t>
            </a:r>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cap="small" baseline="0"/>
            </a:lvl1pPr>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r>
              <a:rPr lang="en-US"/>
              <a:t>ESE150 Spring 2020</a:t>
            </a:r>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r>
              <a:rPr lang="en-US"/>
              <a:t>ESE150 Spring 2020</a:t>
            </a:r>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r>
              <a:rPr lang="en-US"/>
              <a:t>ESE150 Spring 2020</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ESE150 Spring 2020</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r>
              <a:rPr lang="en-US"/>
              <a:t>ESE150 Spring 2020</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r>
              <a:rPr lang="en-US"/>
              <a:t>ESE150 Spring 2020</a:t>
            </a:r>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r>
              <a:rPr lang="en-US"/>
              <a:t>ESE150 Spring 2020</a:t>
            </a: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4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ftr="0"/>
  <p:txStyles>
    <p:title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3.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4.pd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gif"/><Relationship Id="rId3" Type="http://schemas.openxmlformats.org/officeDocument/2006/relationships/image" Target="../media/image11.gif"/><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wmf"/><Relationship Id="rId10" Type="http://schemas.openxmlformats.org/officeDocument/2006/relationships/image" Target="../media/image18.jpeg"/><Relationship Id="rId4" Type="http://schemas.openxmlformats.org/officeDocument/2006/relationships/image" Target="../media/image12.gif"/><Relationship Id="rId9" Type="http://schemas.openxmlformats.org/officeDocument/2006/relationships/image" Target="../media/image17.jpeg"/><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gif"/><Relationship Id="rId10" Type="http://schemas.openxmlformats.org/officeDocument/2006/relationships/image" Target="../media/image22.png"/><Relationship Id="rId4" Type="http://schemas.openxmlformats.org/officeDocument/2006/relationships/image" Target="../media/image11.gif"/><Relationship Id="rId9"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147786" y="0"/>
            <a:ext cx="4543377" cy="531812"/>
          </a:xfrm>
        </p:spPr>
        <p:txBody>
          <a:bodyPr/>
          <a:lstStyle/>
          <a:p>
            <a:pPr algn="r"/>
            <a:r>
              <a:rPr lang="en-US" sz="1400" b="1" dirty="0">
                <a:solidFill>
                  <a:schemeClr val="bg1"/>
                </a:solidFill>
              </a:rPr>
              <a:t>ESE150 Spring 2020</a:t>
            </a:r>
          </a:p>
        </p:txBody>
      </p:sp>
      <p:sp>
        <p:nvSpPr>
          <p:cNvPr id="8" name="Slide Number Placeholder 5"/>
          <p:cNvSpPr>
            <a:spLocks noGrp="1"/>
          </p:cNvSpPr>
          <p:nvPr>
            <p:ph type="sldNum" sz="quarter" idx="12"/>
          </p:nvPr>
        </p:nvSpPr>
        <p:spPr/>
        <p:txBody>
          <a:bodyPr/>
          <a:lstStyle/>
          <a:p>
            <a:fld id="{A2B5C20A-B789-3C45-8C0A-FDB5AD81E208}" type="slidenum">
              <a:rPr lang="en-US"/>
              <a:pPr/>
              <a:t>1</a:t>
            </a:fld>
            <a:endParaRPr lang="en-US"/>
          </a:p>
        </p:txBody>
      </p:sp>
      <p:sp>
        <p:nvSpPr>
          <p:cNvPr id="10" name="Title 1"/>
          <p:cNvSpPr txBox="1">
            <a:spLocks/>
          </p:cNvSpPr>
          <p:nvPr/>
        </p:nvSpPr>
        <p:spPr>
          <a:xfrm>
            <a:off x="381000" y="5410200"/>
            <a:ext cx="8458200" cy="1222375"/>
          </a:xfrm>
          <a:prstGeom prst="rect">
            <a:avLst/>
          </a:prstGeom>
        </p:spPr>
        <p:txBody>
          <a:bodyPr vert="horz" anchor="t">
            <a:normAutofit/>
          </a:bodyPr>
          <a:lst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a:lstStyle>
          <a:p>
            <a:pPr fontAlgn="auto">
              <a:spcAft>
                <a:spcPts val="0"/>
              </a:spcAft>
            </a:pPr>
            <a:r>
              <a:rPr lang="en-US" sz="3200" b="1" dirty="0"/>
              <a:t>ESE 150 – </a:t>
            </a:r>
            <a:br>
              <a:rPr lang="en-US" sz="3200" b="1" dirty="0"/>
            </a:br>
            <a:r>
              <a:rPr lang="en-US" sz="3200" b="1" dirty="0"/>
              <a:t>Digital Audio Basics</a:t>
            </a:r>
          </a:p>
        </p:txBody>
      </p:sp>
      <p:sp>
        <p:nvSpPr>
          <p:cNvPr id="11" name="Subtitle 2"/>
          <p:cNvSpPr txBox="1">
            <a:spLocks/>
          </p:cNvSpPr>
          <p:nvPr/>
        </p:nvSpPr>
        <p:spPr>
          <a:xfrm>
            <a:off x="381000" y="4419600"/>
            <a:ext cx="8458200" cy="914400"/>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fontAlgn="auto">
              <a:spcAft>
                <a:spcPts val="0"/>
              </a:spcAft>
            </a:pPr>
            <a:r>
              <a:rPr lang="en-US" sz="2000"/>
              <a:t>Lecture #6 </a:t>
            </a:r>
            <a:r>
              <a:rPr lang="en-US" sz="2000" dirty="0"/>
              <a:t>– Psychoacoustic Model/Compression/MP3</a:t>
            </a:r>
          </a:p>
        </p:txBody>
      </p:sp>
      <p:pic>
        <p:nvPicPr>
          <p:cNvPr id="177156" name="Picture 4" descr="http://3.bp.blogspot.com/_CB5_yShYrgU/TPQ2GWHjoGI/AAAAAAAACAE/0eKUBuVC1Ls/s1600/digital%2Baudio_wa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817" y="2697162"/>
            <a:ext cx="2906183" cy="2179638"/>
          </a:xfrm>
          <a:prstGeom prst="rect">
            <a:avLst/>
          </a:prstGeom>
          <a:noFill/>
          <a:extLst>
            <a:ext uri="{909E8E84-426E-40DD-AFC4-6F175D3DCCD1}">
              <a14:hiddenFill xmlns:a14="http://schemas.microsoft.com/office/drawing/2010/main">
                <a:solidFill>
                  <a:srgbClr val="FFFFFF"/>
                </a:solidFill>
              </a14:hiddenFill>
            </a:ext>
          </a:extLst>
        </p:spPr>
      </p:pic>
      <p:pic>
        <p:nvPicPr>
          <p:cNvPr id="177158" name="Picture 6" descr="http://cdn6.igeeksblog.com/wp-content/uploads/Bose-SoundDock-Series-III-Best-iPhone-5-Speaker-Docks.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5772"/>
          <a:stretch/>
        </p:blipFill>
        <p:spPr bwMode="auto">
          <a:xfrm>
            <a:off x="0" y="2143125"/>
            <a:ext cx="3419475" cy="2880137"/>
          </a:xfrm>
          <a:prstGeom prst="rect">
            <a:avLst/>
          </a:prstGeom>
          <a:noFill/>
          <a:extLst>
            <a:ext uri="{909E8E84-426E-40DD-AFC4-6F175D3DCCD1}">
              <a14:hiddenFill xmlns:a14="http://schemas.microsoft.com/office/drawing/2010/main">
                <a:solidFill>
                  <a:srgbClr val="FFFFFF"/>
                </a:solidFill>
              </a14:hiddenFill>
            </a:ext>
          </a:extLst>
        </p:spPr>
      </p:pic>
      <p:pic>
        <p:nvPicPr>
          <p:cNvPr id="177154" name="Picture 2" descr="http://www.sageaudio.com/blog/wp-content/uploads/2012/09/audio-mastering-digital-qualit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0" y="114935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5734DCE-0881-634A-A866-CCC799D47A10}"/>
              </a:ext>
            </a:extLst>
          </p:cNvPr>
          <p:cNvSpPr txBox="1"/>
          <p:nvPr/>
        </p:nvSpPr>
        <p:spPr>
          <a:xfrm>
            <a:off x="3345038" y="5708650"/>
            <a:ext cx="5785558" cy="800219"/>
          </a:xfrm>
          <a:prstGeom prst="rect">
            <a:avLst/>
          </a:prstGeom>
          <a:noFill/>
        </p:spPr>
        <p:txBody>
          <a:bodyPr wrap="none" rtlCol="0">
            <a:spAutoFit/>
          </a:bodyPr>
          <a:lstStyle/>
          <a:p>
            <a:pPr algn="r"/>
            <a:r>
              <a:rPr lang="en-US" sz="1400" b="1" dirty="0"/>
              <a:t>Based on slides © 2009—2020 </a:t>
            </a:r>
            <a:r>
              <a:rPr lang="en-US" sz="1400" b="1" dirty="0" err="1"/>
              <a:t>DeHon</a:t>
            </a:r>
            <a:r>
              <a:rPr lang="en-US" sz="1400" b="1" dirty="0"/>
              <a:t>, </a:t>
            </a:r>
            <a:r>
              <a:rPr lang="en-US" sz="1400" b="1" dirty="0" err="1"/>
              <a:t>Koditschek</a:t>
            </a:r>
            <a:endParaRPr lang="en-US" sz="1400" b="1" dirty="0"/>
          </a:p>
          <a:p>
            <a:pPr algn="r"/>
            <a:r>
              <a:rPr lang="en-US" sz="1400" b="1" dirty="0"/>
              <a:t>Additional Material © 2014 Farmer</a:t>
            </a:r>
          </a:p>
          <a:p>
            <a:endParaRPr lang="en-US" dirty="0"/>
          </a:p>
        </p:txBody>
      </p:sp>
    </p:spTree>
    <p:extLst>
      <p:ext uri="{BB962C8B-B14F-4D97-AF65-F5344CB8AC3E}">
        <p14:creationId xmlns:p14="http://schemas.microsoft.com/office/powerpoint/2010/main" val="4178167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3721010" y="1782249"/>
            <a:ext cx="821059" cy="584775"/>
          </a:xfrm>
          <a:prstGeom prst="rect">
            <a:avLst/>
          </a:prstGeom>
          <a:noFill/>
        </p:spPr>
        <p:txBody>
          <a:bodyPr wrap="none" rtlCol="0">
            <a:spAutoFit/>
          </a:bodyPr>
          <a:lstStyle/>
          <a:p>
            <a:pPr algn="ctr"/>
            <a:r>
              <a:rPr lang="en-US" sz="1600" dirty="0">
                <a:latin typeface="+mj-lt"/>
              </a:rPr>
              <a:t>Analog</a:t>
            </a:r>
          </a:p>
          <a:p>
            <a:pPr algn="ctr"/>
            <a:r>
              <a:rPr lang="en-US" sz="1600" dirty="0">
                <a:latin typeface="+mj-lt"/>
              </a:rPr>
              <a:t>input</a:t>
            </a:r>
          </a:p>
        </p:txBody>
      </p:sp>
      <p:sp>
        <p:nvSpPr>
          <p:cNvPr id="2" name="Title 1"/>
          <p:cNvSpPr>
            <a:spLocks noGrp="1"/>
          </p:cNvSpPr>
          <p:nvPr>
            <p:ph type="title"/>
          </p:nvPr>
        </p:nvSpPr>
        <p:spPr/>
        <p:txBody>
          <a:bodyPr/>
          <a:lstStyle/>
          <a:p>
            <a:r>
              <a:rPr lang="en-US" dirty="0"/>
              <a:t>What we did in Lab…</a:t>
            </a:r>
          </a:p>
        </p:txBody>
      </p:sp>
      <p:sp>
        <p:nvSpPr>
          <p:cNvPr id="3" name="Content Placeholder 2"/>
          <p:cNvSpPr>
            <a:spLocks noGrp="1"/>
          </p:cNvSpPr>
          <p:nvPr>
            <p:ph idx="1"/>
          </p:nvPr>
        </p:nvSpPr>
        <p:spPr>
          <a:xfrm>
            <a:off x="304800" y="3108579"/>
            <a:ext cx="9017330" cy="3558623"/>
          </a:xfrm>
        </p:spPr>
        <p:txBody>
          <a:bodyPr>
            <a:normAutofit fontScale="92500" lnSpcReduction="10000"/>
          </a:bodyPr>
          <a:lstStyle/>
          <a:p>
            <a:r>
              <a:rPr lang="en-US" sz="2000" dirty="0"/>
              <a:t>Week 1: Converted Sound to analog voltage signal</a:t>
            </a:r>
          </a:p>
          <a:p>
            <a:pPr marL="742950" lvl="2" indent="-342900">
              <a:buFont typeface="Wingdings 2"/>
              <a:buChar char=""/>
            </a:pPr>
            <a:r>
              <a:rPr lang="en-US" sz="1600" dirty="0"/>
              <a:t>a “pressure wave” that changes air molecules w/ respect to time</a:t>
            </a:r>
          </a:p>
          <a:p>
            <a:pPr marL="742950" lvl="2" indent="-342900">
              <a:buFont typeface="Wingdings 2"/>
              <a:buChar char=""/>
            </a:pPr>
            <a:r>
              <a:rPr lang="en-US" sz="1600" dirty="0"/>
              <a:t>a “voltage wave” that changes amplitude w/ respect to time</a:t>
            </a:r>
          </a:p>
          <a:p>
            <a:r>
              <a:rPr lang="en-US" sz="2000" dirty="0"/>
              <a:t>Week 2: Sampled voltage, then quantized it to digital sig.</a:t>
            </a:r>
          </a:p>
          <a:p>
            <a:pPr lvl="1"/>
            <a:r>
              <a:rPr lang="en-US" sz="1600" u="sng" dirty="0"/>
              <a:t>Sample</a:t>
            </a:r>
            <a:r>
              <a:rPr lang="en-US" sz="1600" dirty="0"/>
              <a:t>: Break up independent variable, take discrete ‘samples’</a:t>
            </a:r>
          </a:p>
          <a:p>
            <a:pPr lvl="1"/>
            <a:r>
              <a:rPr lang="en-US" sz="1600" u="sng" dirty="0"/>
              <a:t>Quantize</a:t>
            </a:r>
            <a:r>
              <a:rPr lang="en-US" sz="1600" dirty="0"/>
              <a:t>: Break up dependent variable into n-levels (need 2</a:t>
            </a:r>
            <a:r>
              <a:rPr lang="en-US" sz="1600" baseline="30000" dirty="0"/>
              <a:t>n</a:t>
            </a:r>
            <a:r>
              <a:rPr lang="en-US" sz="1600" dirty="0"/>
              <a:t> bits to digitize)</a:t>
            </a:r>
          </a:p>
          <a:p>
            <a:r>
              <a:rPr lang="en-US" sz="2000" dirty="0"/>
              <a:t>Week 3: Compress digital signal</a:t>
            </a:r>
          </a:p>
          <a:p>
            <a:pPr lvl="1"/>
            <a:r>
              <a:rPr lang="en-US" sz="1600" dirty="0"/>
              <a:t>Use even less bits without using sound quality!</a:t>
            </a:r>
          </a:p>
          <a:p>
            <a:r>
              <a:rPr lang="en-US" sz="2000" dirty="0"/>
              <a:t>Week 4: Before we compress…</a:t>
            </a:r>
          </a:p>
          <a:p>
            <a:pPr lvl="1"/>
            <a:r>
              <a:rPr lang="en-US" sz="1600" dirty="0"/>
              <a:t>Put our ‘digital’ data into another form…BEFORE we compress…less stuff to compress!</a:t>
            </a:r>
          </a:p>
          <a:p>
            <a:r>
              <a:rPr lang="en-US" sz="2000" dirty="0"/>
              <a:t>Week 5: Psychoacoustics</a:t>
            </a:r>
          </a:p>
          <a:p>
            <a:pPr lvl="1"/>
            <a:r>
              <a:rPr lang="en-US" sz="1600" dirty="0"/>
              <a:t>Measured limits of human hearing; measured masking</a:t>
            </a:r>
          </a:p>
        </p:txBody>
      </p:sp>
      <p:sp>
        <p:nvSpPr>
          <p:cNvPr id="4" name="Date Placeholder 3"/>
          <p:cNvSpPr>
            <a:spLocks noGrp="1"/>
          </p:cNvSpPr>
          <p:nvPr>
            <p:ph type="dt" sz="half" idx="10"/>
          </p:nvPr>
        </p:nvSpPr>
        <p:spPr/>
        <p:txBody>
          <a:bodyPr/>
          <a:lstStyle/>
          <a:p>
            <a:r>
              <a:rPr lang="en-US"/>
              <a:t>ESE150 Spring 2020</a:t>
            </a:r>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10</a:t>
            </a:fld>
            <a:endParaRPr lang="en-US"/>
          </a:p>
        </p:txBody>
      </p:sp>
      <p:pic>
        <p:nvPicPr>
          <p:cNvPr id="15" name="Picture 2" descr="http://cdn.scratch.mit.edu/static/site/projects/thumbnails/32/250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Loudspeaker and Waveform"/>
          <p:cNvPicPr>
            <a:picLocks noChangeAspect="1" noChangeArrowheads="1"/>
          </p:cNvPicPr>
          <p:nvPr/>
        </p:nvPicPr>
        <p:blipFill rotWithShape="1">
          <a:blip r:embed="rId3">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a:off x="3810000" y="2078811"/>
            <a:ext cx="762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descr="http://3.bp.blogspot.com/_CB5_yShYrgU/TPQ2GWHjoGI/AAAAAAAACAE/0eKUBuVC1Ls/s1600/digital%2Baudio_wav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3961" y="1604000"/>
            <a:ext cx="1349274" cy="1011956"/>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4595446" y="1734267"/>
            <a:ext cx="769472" cy="751422"/>
          </a:xfrm>
          <a:prstGeom prst="rect">
            <a:avLst/>
          </a:prstGeom>
          <a:ln>
            <a:solidFill>
              <a:schemeClr val="tx1"/>
            </a:solidFill>
          </a:ln>
        </p:spPr>
        <p:txBody>
          <a:bodyPr wrap="none" rtlCol="0" anchor="ctr">
            <a:noAutofit/>
          </a:bodyPr>
          <a:lstStyle/>
          <a:p>
            <a:pPr algn="ctr"/>
            <a:r>
              <a:rPr lang="en-US" sz="2000" dirty="0">
                <a:latin typeface="+mj-lt"/>
              </a:rPr>
              <a:t>ADC</a:t>
            </a:r>
          </a:p>
        </p:txBody>
      </p:sp>
      <p:cxnSp>
        <p:nvCxnSpPr>
          <p:cNvPr id="28" name="Straight Arrow Connector 27"/>
          <p:cNvCxnSpPr/>
          <p:nvPr/>
        </p:nvCxnSpPr>
        <p:spPr>
          <a:xfrm flipV="1">
            <a:off x="5353043" y="2121854"/>
            <a:ext cx="57244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5257800" y="1837708"/>
            <a:ext cx="801823" cy="584775"/>
          </a:xfrm>
          <a:prstGeom prst="rect">
            <a:avLst/>
          </a:prstGeom>
          <a:noFill/>
        </p:spPr>
        <p:txBody>
          <a:bodyPr wrap="none" rtlCol="0">
            <a:spAutoFit/>
          </a:bodyPr>
          <a:lstStyle/>
          <a:p>
            <a:pPr algn="ctr"/>
            <a:r>
              <a:rPr lang="en-US" sz="1600" dirty="0">
                <a:latin typeface="+mj-lt"/>
              </a:rPr>
              <a:t>Digital</a:t>
            </a:r>
          </a:p>
          <a:p>
            <a:pPr algn="ctr"/>
            <a:r>
              <a:rPr lang="en-US" sz="1600" dirty="0">
                <a:latin typeface="+mj-lt"/>
              </a:rPr>
              <a:t>Output</a:t>
            </a:r>
          </a:p>
        </p:txBody>
      </p:sp>
      <p:cxnSp>
        <p:nvCxnSpPr>
          <p:cNvPr id="21" name="Straight Arrow Connector 20"/>
          <p:cNvCxnSpPr/>
          <p:nvPr/>
        </p:nvCxnSpPr>
        <p:spPr>
          <a:xfrm>
            <a:off x="7467600" y="2130095"/>
            <a:ext cx="481565" cy="0"/>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6" name="Group 5"/>
          <p:cNvGrpSpPr/>
          <p:nvPr/>
        </p:nvGrpSpPr>
        <p:grpSpPr>
          <a:xfrm>
            <a:off x="8001000" y="1553810"/>
            <a:ext cx="755671" cy="1074333"/>
            <a:chOff x="6092958" y="2538728"/>
            <a:chExt cx="755671" cy="1074333"/>
          </a:xfrm>
        </p:grpSpPr>
        <p:sp>
          <p:nvSpPr>
            <p:cNvPr id="19" name="Rectangle 18"/>
            <p:cNvSpPr/>
            <p:nvPr/>
          </p:nvSpPr>
          <p:spPr>
            <a:xfrm>
              <a:off x="6092958" y="2667000"/>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3" name="TextBox 22"/>
            <p:cNvSpPr txBox="1"/>
            <p:nvPr/>
          </p:nvSpPr>
          <p:spPr>
            <a:xfrm rot="2700000">
              <a:off x="5933626" y="2906618"/>
              <a:ext cx="1074333" cy="338554"/>
            </a:xfrm>
            <a:prstGeom prst="rect">
              <a:avLst/>
            </a:prstGeom>
            <a:noFill/>
          </p:spPr>
          <p:txBody>
            <a:bodyPr wrap="none" rtlCol="0">
              <a:spAutoFit/>
            </a:bodyPr>
            <a:lstStyle/>
            <a:p>
              <a:r>
                <a:rPr lang="en-US" sz="1600" dirty="0">
                  <a:latin typeface="+mj-lt"/>
                </a:rPr>
                <a:t>compress</a:t>
              </a:r>
            </a:p>
          </p:txBody>
        </p:sp>
      </p:grpSp>
      <p:pic>
        <p:nvPicPr>
          <p:cNvPr id="2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8260" y="651832"/>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969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Title 4"/>
          <p:cNvSpPr>
            <a:spLocks noGrp="1"/>
          </p:cNvSpPr>
          <p:nvPr>
            <p:ph type="title"/>
          </p:nvPr>
        </p:nvSpPr>
        <p:spPr/>
        <p:txBody>
          <a:bodyPr/>
          <a:lstStyle/>
          <a:p>
            <a:r>
              <a:rPr lang="en-US" dirty="0" err="1"/>
              <a:t>Preclass</a:t>
            </a:r>
            <a:endParaRPr lang="en-US" dirty="0"/>
          </a:p>
        </p:txBody>
      </p:sp>
      <p:sp>
        <p:nvSpPr>
          <p:cNvPr id="7" name="Date Placeholder 6"/>
          <p:cNvSpPr>
            <a:spLocks noGrp="1"/>
          </p:cNvSpPr>
          <p:nvPr>
            <p:ph type="dt" sz="half" idx="10"/>
          </p:nvPr>
        </p:nvSpPr>
        <p:spPr/>
        <p:txBody>
          <a:bodyPr/>
          <a:lstStyle/>
          <a:p>
            <a:r>
              <a:rPr lang="en-US"/>
              <a:t>ESE150 Spring 2020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Preclass</a:t>
            </a:r>
            <a:endParaRPr lang="en-US" dirty="0"/>
          </a:p>
        </p:txBody>
      </p:sp>
      <p:sp>
        <p:nvSpPr>
          <p:cNvPr id="6" name="Content Placeholder 5"/>
          <p:cNvSpPr>
            <a:spLocks noGrp="1"/>
          </p:cNvSpPr>
          <p:nvPr>
            <p:ph idx="1"/>
          </p:nvPr>
        </p:nvSpPr>
        <p:spPr/>
        <p:txBody>
          <a:bodyPr/>
          <a:lstStyle/>
          <a:p>
            <a:r>
              <a:rPr lang="en-US" dirty="0"/>
              <a:t>4 critical bands</a:t>
            </a:r>
          </a:p>
          <a:p>
            <a:r>
              <a:rPr lang="en-US" dirty="0"/>
              <a:t>10 frequencies</a:t>
            </a:r>
          </a:p>
          <a:p>
            <a:r>
              <a:rPr lang="en-US" dirty="0"/>
              <a:t>16b amplitude</a:t>
            </a:r>
          </a:p>
          <a:p>
            <a:r>
              <a:rPr lang="en-US" dirty="0" err="1">
                <a:solidFill>
                  <a:srgbClr val="FF6600"/>
                </a:solidFill>
              </a:rPr>
              <a:t>Preclass</a:t>
            </a:r>
            <a:r>
              <a:rPr lang="en-US" dirty="0">
                <a:solidFill>
                  <a:srgbClr val="FF6600"/>
                </a:solidFill>
              </a:rPr>
              <a:t> 1: Bits to represent (no further encode)?</a:t>
            </a:r>
          </a:p>
          <a:p>
            <a:endParaRPr lang="en-US" dirty="0">
              <a:solidFill>
                <a:srgbClr val="FF66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
        <p:nvSpPr>
          <p:cNvPr id="7" name="Date Placeholder 6"/>
          <p:cNvSpPr>
            <a:spLocks noGrp="1"/>
          </p:cNvSpPr>
          <p:nvPr>
            <p:ph type="dt" sz="half" idx="10"/>
          </p:nvPr>
        </p:nvSpPr>
        <p:spPr/>
        <p:txBody>
          <a:bodyPr/>
          <a:lstStyle/>
          <a:p>
            <a:r>
              <a:rPr lang="en-US"/>
              <a:t>ESE150 Spring 2020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Preclass</a:t>
            </a:r>
            <a:endParaRPr lang="en-US" dirty="0"/>
          </a:p>
        </p:txBody>
      </p:sp>
      <p:sp>
        <p:nvSpPr>
          <p:cNvPr id="6" name="Content Placeholder 5"/>
          <p:cNvSpPr>
            <a:spLocks noGrp="1"/>
          </p:cNvSpPr>
          <p:nvPr>
            <p:ph idx="1"/>
          </p:nvPr>
        </p:nvSpPr>
        <p:spPr/>
        <p:txBody>
          <a:bodyPr/>
          <a:lstStyle/>
          <a:p>
            <a:r>
              <a:rPr lang="en-US" dirty="0"/>
              <a:t>4 critical bands</a:t>
            </a:r>
          </a:p>
          <a:p>
            <a:r>
              <a:rPr lang="en-US" dirty="0"/>
              <a:t>10 frequencies</a:t>
            </a:r>
          </a:p>
          <a:p>
            <a:r>
              <a:rPr lang="en-US" dirty="0"/>
              <a:t>16b amplitude</a:t>
            </a:r>
          </a:p>
          <a:p>
            <a:r>
              <a:rPr lang="en-US" dirty="0"/>
              <a:t>107b encoding budget</a:t>
            </a:r>
          </a:p>
          <a:p>
            <a:r>
              <a:rPr lang="en-US" dirty="0" err="1">
                <a:solidFill>
                  <a:srgbClr val="FF6600"/>
                </a:solidFill>
              </a:rPr>
              <a:t>Preclass</a:t>
            </a:r>
            <a:r>
              <a:rPr lang="en-US" dirty="0">
                <a:solidFill>
                  <a:srgbClr val="FF6600"/>
                </a:solidFill>
              </a:rPr>
              <a:t> 2: amplitude quantization necessary to achieve budget?</a:t>
            </a:r>
          </a:p>
          <a:p>
            <a:r>
              <a:rPr lang="en-US" dirty="0" err="1">
                <a:solidFill>
                  <a:srgbClr val="FF6600"/>
                </a:solidFill>
              </a:rPr>
              <a:t>Preclass</a:t>
            </a:r>
            <a:r>
              <a:rPr lang="en-US" dirty="0">
                <a:solidFill>
                  <a:srgbClr val="FF6600"/>
                </a:solidFill>
              </a:rPr>
              <a:t> 3: frequencies (reduced sampling rate) can keep to achieve budget? </a:t>
            </a:r>
          </a:p>
          <a:p>
            <a:endParaRPr lang="en-US" dirty="0">
              <a:solidFill>
                <a:srgbClr val="FF66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
        <p:nvSpPr>
          <p:cNvPr id="7" name="Date Placeholder 6"/>
          <p:cNvSpPr>
            <a:spLocks noGrp="1"/>
          </p:cNvSpPr>
          <p:nvPr>
            <p:ph type="dt" sz="half" idx="10"/>
          </p:nvPr>
        </p:nvSpPr>
        <p:spPr/>
        <p:txBody>
          <a:bodyPr/>
          <a:lstStyle/>
          <a:p>
            <a:r>
              <a:rPr lang="en-US"/>
              <a:t>ESE150 Spring 2020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Preclass</a:t>
            </a:r>
            <a:endParaRPr lang="en-US" dirty="0"/>
          </a:p>
        </p:txBody>
      </p:sp>
      <p:sp>
        <p:nvSpPr>
          <p:cNvPr id="6" name="Content Placeholder 5"/>
          <p:cNvSpPr>
            <a:spLocks noGrp="1"/>
          </p:cNvSpPr>
          <p:nvPr>
            <p:ph idx="1"/>
          </p:nvPr>
        </p:nvSpPr>
        <p:spPr/>
        <p:txBody>
          <a:bodyPr/>
          <a:lstStyle/>
          <a:p>
            <a:r>
              <a:rPr lang="en-US" dirty="0"/>
              <a:t>4 critical bands</a:t>
            </a:r>
          </a:p>
          <a:p>
            <a:r>
              <a:rPr lang="en-US" dirty="0"/>
              <a:t>10 frequencies</a:t>
            </a:r>
          </a:p>
          <a:p>
            <a:r>
              <a:rPr lang="en-US" dirty="0"/>
              <a:t>16b amplitude</a:t>
            </a:r>
          </a:p>
          <a:p>
            <a:r>
              <a:rPr lang="en-US" dirty="0"/>
              <a:t>107b encoding budget</a:t>
            </a:r>
          </a:p>
          <a:p>
            <a:r>
              <a:rPr lang="en-US" dirty="0" err="1">
                <a:solidFill>
                  <a:srgbClr val="FF6600"/>
                </a:solidFill>
              </a:rPr>
              <a:t>Preclass</a:t>
            </a:r>
            <a:r>
              <a:rPr lang="en-US" dirty="0">
                <a:solidFill>
                  <a:srgbClr val="FF6600"/>
                </a:solidFill>
              </a:rPr>
              <a:t> 4</a:t>
            </a:r>
          </a:p>
          <a:p>
            <a:pPr lvl="1"/>
            <a:r>
              <a:rPr lang="en-US" dirty="0">
                <a:solidFill>
                  <a:srgbClr val="FF6600"/>
                </a:solidFill>
              </a:rPr>
              <a:t>Bits to represent which frequency?</a:t>
            </a:r>
          </a:p>
          <a:p>
            <a:pPr lvl="1"/>
            <a:r>
              <a:rPr lang="en-US" dirty="0">
                <a:solidFill>
                  <a:srgbClr val="FF6600"/>
                </a:solidFill>
              </a:rPr>
              <a:t>Bits to encode (frequency, amplitude) pair?</a:t>
            </a:r>
          </a:p>
          <a:p>
            <a:pPr lvl="1"/>
            <a:r>
              <a:rPr lang="en-US" dirty="0">
                <a:solidFill>
                  <a:srgbClr val="FF6600"/>
                </a:solidFill>
              </a:rPr>
              <a:t>Number of (</a:t>
            </a:r>
            <a:r>
              <a:rPr lang="en-US" dirty="0" err="1">
                <a:solidFill>
                  <a:srgbClr val="FF6600"/>
                </a:solidFill>
              </a:rPr>
              <a:t>frequency,amplitude</a:t>
            </a:r>
            <a:r>
              <a:rPr lang="en-US" dirty="0">
                <a:solidFill>
                  <a:srgbClr val="FF6600"/>
                </a:solidFill>
              </a:rPr>
              <a:t>) pairs fit within budget?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
        <p:nvSpPr>
          <p:cNvPr id="7" name="Date Placeholder 6"/>
          <p:cNvSpPr>
            <a:spLocks noGrp="1"/>
          </p:cNvSpPr>
          <p:nvPr>
            <p:ph type="dt" sz="half" idx="10"/>
          </p:nvPr>
        </p:nvSpPr>
        <p:spPr/>
        <p:txBody>
          <a:bodyPr/>
          <a:lstStyle/>
          <a:p>
            <a:r>
              <a:rPr lang="en-US"/>
              <a:t>ESE150 Spring 2020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Preclass</a:t>
            </a:r>
            <a:endParaRPr lang="en-US" dirty="0"/>
          </a:p>
        </p:txBody>
      </p:sp>
      <p:sp>
        <p:nvSpPr>
          <p:cNvPr id="6" name="Content Placeholder 5"/>
          <p:cNvSpPr>
            <a:spLocks noGrp="1"/>
          </p:cNvSpPr>
          <p:nvPr>
            <p:ph idx="1"/>
          </p:nvPr>
        </p:nvSpPr>
        <p:spPr/>
        <p:txBody>
          <a:bodyPr/>
          <a:lstStyle/>
          <a:p>
            <a:r>
              <a:rPr lang="en-US" dirty="0"/>
              <a:t>4 critical bands</a:t>
            </a:r>
          </a:p>
          <a:p>
            <a:r>
              <a:rPr lang="en-US" dirty="0"/>
              <a:t>10 frequencies</a:t>
            </a:r>
          </a:p>
          <a:p>
            <a:r>
              <a:rPr lang="en-US" dirty="0"/>
              <a:t>16b amplitude</a:t>
            </a:r>
          </a:p>
          <a:p>
            <a:r>
              <a:rPr lang="en-US" dirty="0"/>
              <a:t>107b encoding budget</a:t>
            </a:r>
          </a:p>
          <a:p>
            <a:r>
              <a:rPr lang="en-US" dirty="0" err="1">
                <a:solidFill>
                  <a:srgbClr val="FF6600"/>
                </a:solidFill>
              </a:rPr>
              <a:t>Preclass</a:t>
            </a:r>
            <a:r>
              <a:rPr lang="en-US" dirty="0">
                <a:solidFill>
                  <a:srgbClr val="FF6600"/>
                </a:solidFill>
              </a:rPr>
              <a:t> 5</a:t>
            </a:r>
          </a:p>
          <a:p>
            <a:pPr lvl="1"/>
            <a:r>
              <a:rPr lang="en-US" dirty="0">
                <a:solidFill>
                  <a:srgbClr val="FF6600"/>
                </a:solidFill>
              </a:rPr>
              <a:t>Which frequencies do we keep?</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pic>
        <p:nvPicPr>
          <p:cNvPr id="7" name="Picture 6" descr="freq_band_ex.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689804" y="4563533"/>
            <a:ext cx="6479745" cy="2294467"/>
          </a:xfrm>
          <a:prstGeom prst="rect">
            <a:avLst/>
          </a:prstGeom>
        </p:spPr>
      </p:pic>
      <p:sp>
        <p:nvSpPr>
          <p:cNvPr id="8" name="Date Placeholder 7"/>
          <p:cNvSpPr>
            <a:spLocks noGrp="1"/>
          </p:cNvSpPr>
          <p:nvPr>
            <p:ph type="dt" sz="half" idx="10"/>
          </p:nvPr>
        </p:nvSpPr>
        <p:spPr/>
        <p:txBody>
          <a:bodyPr/>
          <a:lstStyle/>
          <a:p>
            <a:r>
              <a:rPr lang="en-US"/>
              <a:t>ESE150 Spring 2020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Preclass</a:t>
            </a:r>
            <a:endParaRPr lang="en-US" dirty="0"/>
          </a:p>
        </p:txBody>
      </p:sp>
      <p:sp>
        <p:nvSpPr>
          <p:cNvPr id="3" name="Content Placeholder 2"/>
          <p:cNvSpPr>
            <a:spLocks noGrp="1"/>
          </p:cNvSpPr>
          <p:nvPr>
            <p:ph idx="1"/>
          </p:nvPr>
        </p:nvSpPr>
        <p:spPr/>
        <p:txBody>
          <a:bodyPr/>
          <a:lstStyle/>
          <a:p>
            <a:r>
              <a:rPr lang="en-US" dirty="0"/>
              <a:t>4 critical bands</a:t>
            </a:r>
          </a:p>
          <a:p>
            <a:r>
              <a:rPr lang="en-US" dirty="0"/>
              <a:t>10 frequencies</a:t>
            </a:r>
          </a:p>
          <a:p>
            <a:r>
              <a:rPr lang="en-US" dirty="0"/>
              <a:t>16b amplitude</a:t>
            </a:r>
          </a:p>
          <a:p>
            <a:r>
              <a:rPr lang="en-US" dirty="0"/>
              <a:t>107b encoding budget</a:t>
            </a:r>
          </a:p>
          <a:p>
            <a:r>
              <a:rPr lang="en-US" dirty="0" err="1">
                <a:solidFill>
                  <a:srgbClr val="FF6600"/>
                </a:solidFill>
              </a:rPr>
              <a:t>Preclass</a:t>
            </a:r>
            <a:r>
              <a:rPr lang="en-US" dirty="0">
                <a:solidFill>
                  <a:srgbClr val="FF6600"/>
                </a:solidFill>
              </a:rPr>
              <a:t> 6: which likely to sound best?</a:t>
            </a:r>
          </a:p>
          <a:p>
            <a:pPr lvl="1"/>
            <a:r>
              <a:rPr lang="en-US" dirty="0">
                <a:solidFill>
                  <a:srgbClr val="FF6600"/>
                </a:solidFill>
              </a:rPr>
              <a:t>Amplitude quantization</a:t>
            </a:r>
          </a:p>
          <a:p>
            <a:pPr lvl="1"/>
            <a:r>
              <a:rPr lang="en-US" dirty="0">
                <a:solidFill>
                  <a:srgbClr val="FF6600"/>
                </a:solidFill>
              </a:rPr>
              <a:t>Frequency quantization (reduce sampling rate)</a:t>
            </a:r>
          </a:p>
          <a:p>
            <a:pPr lvl="1"/>
            <a:r>
              <a:rPr lang="en-US" dirty="0">
                <a:solidFill>
                  <a:srgbClr val="FF6600"/>
                </a:solidFill>
              </a:rPr>
              <a:t>Frequency selection based on masking</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5" name="Date Placeholder 4"/>
          <p:cNvSpPr>
            <a:spLocks noGrp="1"/>
          </p:cNvSpPr>
          <p:nvPr>
            <p:ph type="dt" sz="half" idx="10"/>
          </p:nvPr>
        </p:nvSpPr>
        <p:spPr/>
        <p:txBody>
          <a:bodyPr/>
          <a:lstStyle/>
          <a:p>
            <a:r>
              <a:rPr lang="en-US"/>
              <a:t>ESE150 Spring 2020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Tricks for Compression</a:t>
            </a:r>
          </a:p>
        </p:txBody>
      </p:sp>
      <p:sp>
        <p:nvSpPr>
          <p:cNvPr id="3" name="Content Placeholder 2"/>
          <p:cNvSpPr>
            <a:spLocks noGrp="1"/>
          </p:cNvSpPr>
          <p:nvPr>
            <p:ph idx="1"/>
          </p:nvPr>
        </p:nvSpPr>
        <p:spPr/>
        <p:txBody>
          <a:bodyPr/>
          <a:lstStyle/>
          <a:p>
            <a:r>
              <a:rPr lang="en-US" dirty="0"/>
              <a:t>Quantization</a:t>
            </a:r>
          </a:p>
          <a:p>
            <a:r>
              <a:rPr lang="en-US" dirty="0"/>
              <a:t>Sampling Rate / Frequency Quantization</a:t>
            </a:r>
          </a:p>
          <a:p>
            <a:r>
              <a:rPr lang="en-US" dirty="0"/>
              <a:t>Critical Band Masking</a:t>
            </a:r>
          </a:p>
          <a:p>
            <a:pPr lvl="1"/>
            <a:r>
              <a:rPr lang="en-US" dirty="0"/>
              <a:t>Selective frequency dropping</a:t>
            </a:r>
          </a:p>
          <a:p>
            <a:r>
              <a:rPr lang="en-US" dirty="0">
                <a:solidFill>
                  <a:srgbClr val="FF6600"/>
                </a:solidFill>
              </a:rPr>
              <a:t>Other tricks?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Date Placeholder 4"/>
          <p:cNvSpPr>
            <a:spLocks noGrp="1"/>
          </p:cNvSpPr>
          <p:nvPr>
            <p:ph type="dt" sz="half" idx="10"/>
          </p:nvPr>
        </p:nvSpPr>
        <p:spPr/>
        <p:txBody>
          <a:bodyPr/>
          <a:lstStyle/>
          <a:p>
            <a:r>
              <a:rPr lang="en-US"/>
              <a:t>ESE150 Spring 2020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a:t>ESE150 Spring 2020</a:t>
            </a:r>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18</a:t>
            </a:fld>
            <a:endParaRPr lang="en-US"/>
          </a:p>
        </p:txBody>
      </p:sp>
      <p:sp>
        <p:nvSpPr>
          <p:cNvPr id="6" name="Title 5"/>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301724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MPEG-1 Standard</a:t>
            </a:r>
          </a:p>
        </p:txBody>
      </p:sp>
      <p:sp>
        <p:nvSpPr>
          <p:cNvPr id="3" name="Content Placeholder 2"/>
          <p:cNvSpPr>
            <a:spLocks noGrp="1"/>
          </p:cNvSpPr>
          <p:nvPr>
            <p:ph idx="1"/>
          </p:nvPr>
        </p:nvSpPr>
        <p:spPr/>
        <p:txBody>
          <a:bodyPr>
            <a:normAutofit/>
          </a:bodyPr>
          <a:lstStyle/>
          <a:p>
            <a:r>
              <a:rPr lang="en-US" sz="2400" dirty="0"/>
              <a:t>ISO (International Standards Organization)</a:t>
            </a:r>
          </a:p>
          <a:p>
            <a:pPr lvl="1"/>
            <a:r>
              <a:rPr lang="en-US" sz="2000" dirty="0"/>
              <a:t>Looking for ways to reduce transmission requirements for digital video and audio (low bandwidth transmission of digital media)</a:t>
            </a:r>
          </a:p>
          <a:p>
            <a:pPr lvl="1"/>
            <a:r>
              <a:rPr lang="en-US" sz="2000" dirty="0"/>
              <a:t>1988 – establishes a sub-committee of ISO:</a:t>
            </a:r>
          </a:p>
          <a:p>
            <a:pPr lvl="2"/>
            <a:r>
              <a:rPr lang="en-US" sz="1800" i="1" dirty="0"/>
              <a:t>Moving</a:t>
            </a:r>
            <a:r>
              <a:rPr lang="en-US" sz="1800" dirty="0"/>
              <a:t> Picture Experts Group (MPEG)</a:t>
            </a:r>
          </a:p>
          <a:p>
            <a:pPr lvl="2"/>
            <a:r>
              <a:rPr lang="en-US" sz="1800" dirty="0"/>
              <a:t>Goal: Develop common standard for coding/compressing audio/video</a:t>
            </a:r>
          </a:p>
          <a:p>
            <a:pPr lvl="3"/>
            <a:r>
              <a:rPr lang="en-US" sz="1600" dirty="0"/>
              <a:t>To reduce size of data to transmit without sacrificing quality</a:t>
            </a:r>
          </a:p>
          <a:p>
            <a:pPr lvl="3"/>
            <a:r>
              <a:rPr lang="en-US" sz="1600" dirty="0" err="1"/>
              <a:t>Fraunhofer</a:t>
            </a:r>
            <a:r>
              <a:rPr lang="en-US" sz="1600" dirty="0"/>
              <a:t> Institute and German University of Erlangen </a:t>
            </a:r>
          </a:p>
          <a:p>
            <a:pPr lvl="4"/>
            <a:r>
              <a:rPr lang="en-US" sz="1400" dirty="0"/>
              <a:t>Lots of basic research in Digital Audio Broadcast, tapped to be MPEG</a:t>
            </a:r>
          </a:p>
          <a:p>
            <a:pPr lvl="1"/>
            <a:r>
              <a:rPr lang="en-US" sz="2000" dirty="0"/>
              <a:t>Result: 1992: Finalized Standard called: MPEG-1 (Phase I)</a:t>
            </a:r>
          </a:p>
          <a:p>
            <a:pPr lvl="2"/>
            <a:r>
              <a:rPr lang="en-US" dirty="0"/>
              <a:t>3 Parts: Audio/Video/System</a:t>
            </a:r>
          </a:p>
          <a:p>
            <a:pPr lvl="2"/>
            <a:r>
              <a:rPr lang="en-US" dirty="0"/>
              <a:t>Audio component: defined 3 layers: 1, 2, 3</a:t>
            </a:r>
          </a:p>
          <a:p>
            <a:pPr lvl="3"/>
            <a:r>
              <a:rPr lang="en-US" dirty="0"/>
              <a:t>Increasing levels of compression and complexity</a:t>
            </a:r>
          </a:p>
          <a:p>
            <a:pPr lvl="3"/>
            <a:r>
              <a:rPr lang="en-US" dirty="0">
                <a:solidFill>
                  <a:srgbClr val="FF0000"/>
                </a:solidFill>
              </a:rPr>
              <a:t>MPEG-1, layer 3 achieves 12:1 compression ratio!  </a:t>
            </a:r>
            <a:r>
              <a:rPr lang="en-US" i="1" dirty="0">
                <a:solidFill>
                  <a:srgbClr val="FF0000"/>
                </a:solidFill>
              </a:rPr>
              <a:t>(for short MP3)</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pic>
        <p:nvPicPr>
          <p:cNvPr id="1026" name="Picture 2" descr="File:Mpeg.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4044" y="608057"/>
            <a:ext cx="2292310" cy="659039"/>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r>
              <a:rPr lang="en-US"/>
              <a:t>ESE150 Spring 2020</a:t>
            </a:r>
          </a:p>
        </p:txBody>
      </p:sp>
    </p:spTree>
    <p:extLst>
      <p:ext uri="{BB962C8B-B14F-4D97-AF65-F5344CB8AC3E}">
        <p14:creationId xmlns:p14="http://schemas.microsoft.com/office/powerpoint/2010/main" val="394368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MP3 Player</a:t>
            </a:r>
          </a:p>
        </p:txBody>
      </p:sp>
      <p:sp>
        <p:nvSpPr>
          <p:cNvPr id="3" name="Content Placeholder 2"/>
          <p:cNvSpPr>
            <a:spLocks noGrp="1"/>
          </p:cNvSpPr>
          <p:nvPr>
            <p:ph idx="1"/>
          </p:nvPr>
        </p:nvSpPr>
        <p:spPr/>
        <p:txBody>
          <a:bodyPr/>
          <a:lstStyle/>
          <a:p>
            <a:r>
              <a:rPr lang="en-US" dirty="0" err="1"/>
              <a:t>MpMan</a:t>
            </a:r>
            <a:r>
              <a:rPr lang="en-US" dirty="0"/>
              <a:t> -- 1998</a:t>
            </a:r>
          </a:p>
          <a:p>
            <a:r>
              <a:rPr lang="en-US" dirty="0" err="1"/>
              <a:t>SaeHan</a:t>
            </a:r>
            <a:r>
              <a:rPr lang="en-US" dirty="0"/>
              <a:t> Information Systems </a:t>
            </a:r>
          </a:p>
          <a:p>
            <a:pPr lvl="1"/>
            <a:r>
              <a:rPr lang="en-US" dirty="0"/>
              <a:t>South Korea</a:t>
            </a:r>
          </a:p>
          <a:p>
            <a:r>
              <a:rPr lang="en-US" dirty="0"/>
              <a:t>32MB of Flash memory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5" name="Picture 4" descr="MpMan_mp-f60.jpg"/>
          <p:cNvPicPr>
            <a:picLocks noChangeAspect="1"/>
          </p:cNvPicPr>
          <p:nvPr/>
        </p:nvPicPr>
        <p:blipFill>
          <a:blip r:embed="rId2"/>
          <a:stretch>
            <a:fillRect/>
          </a:stretch>
        </p:blipFill>
        <p:spPr>
          <a:xfrm>
            <a:off x="5779735" y="2503253"/>
            <a:ext cx="3000470" cy="4000627"/>
          </a:xfrm>
          <a:prstGeom prst="rect">
            <a:avLst/>
          </a:prstGeom>
        </p:spPr>
      </p:pic>
      <p:sp>
        <p:nvSpPr>
          <p:cNvPr id="6" name="Date Placeholder 5"/>
          <p:cNvSpPr>
            <a:spLocks noGrp="1"/>
          </p:cNvSpPr>
          <p:nvPr>
            <p:ph type="dt" sz="half" idx="10"/>
          </p:nvPr>
        </p:nvSpPr>
        <p:spPr/>
        <p:txBody>
          <a:bodyPr/>
          <a:lstStyle/>
          <a:p>
            <a:r>
              <a:rPr lang="en-US"/>
              <a:t>ESE150 Spring 2020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MPEG-1 Standard</a:t>
            </a:r>
          </a:p>
        </p:txBody>
      </p:sp>
      <p:sp>
        <p:nvSpPr>
          <p:cNvPr id="3" name="Content Placeholder 2"/>
          <p:cNvSpPr>
            <a:spLocks noGrp="1"/>
          </p:cNvSpPr>
          <p:nvPr>
            <p:ph idx="1"/>
          </p:nvPr>
        </p:nvSpPr>
        <p:spPr/>
        <p:txBody>
          <a:bodyPr/>
          <a:lstStyle/>
          <a:p>
            <a:r>
              <a:rPr lang="en-US" dirty="0"/>
              <a:t>MPEG-1, (3) Layers for Audio Coding:</a:t>
            </a:r>
          </a:p>
          <a:p>
            <a:endParaRPr lang="en-US" dirty="0"/>
          </a:p>
          <a:p>
            <a:endParaRPr lang="en-US" dirty="0"/>
          </a:p>
          <a:p>
            <a:endParaRPr lang="en-US" dirty="0"/>
          </a:p>
          <a:p>
            <a:endParaRPr lang="en-US" dirty="0"/>
          </a:p>
          <a:p>
            <a:r>
              <a:rPr lang="en-US" sz="2400" dirty="0"/>
              <a:t>Why is PCM CD Quality 1.4 Mbps?</a:t>
            </a:r>
          </a:p>
          <a:p>
            <a:pPr lvl="1"/>
            <a:r>
              <a:rPr lang="en-US" sz="2000" dirty="0"/>
              <a:t>Recall: 1 sec. of music: 44,100 x 16bits = 705,600 bits</a:t>
            </a:r>
          </a:p>
          <a:p>
            <a:pPr lvl="1"/>
            <a:r>
              <a:rPr lang="en-US" sz="2000" dirty="0"/>
              <a:t>Don’t forget stereo (R/L): 2 x 706,600 = 1,413,200 (1.4Mbs)</a:t>
            </a:r>
          </a:p>
          <a:p>
            <a:pPr lvl="2"/>
            <a:r>
              <a:rPr lang="en-US" sz="1800" dirty="0"/>
              <a:t>Defines bandwidth requirements of network</a:t>
            </a:r>
          </a:p>
          <a:p>
            <a:pPr lvl="1"/>
            <a:r>
              <a:rPr lang="en-US" sz="2000" dirty="0"/>
              <a:t>Notice: 128 kbps was just about double modem speed in 1992</a:t>
            </a:r>
          </a:p>
          <a:p>
            <a:pPr lvl="2"/>
            <a:r>
              <a:rPr lang="en-US" sz="1800" dirty="0"/>
              <a:t>Enables transmission of audio (MP3) via modem!  </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98" y="2104752"/>
            <a:ext cx="84582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ate Placeholder 5"/>
          <p:cNvSpPr>
            <a:spLocks noGrp="1"/>
          </p:cNvSpPr>
          <p:nvPr>
            <p:ph type="dt" sz="half" idx="10"/>
          </p:nvPr>
        </p:nvSpPr>
        <p:spPr/>
        <p:txBody>
          <a:bodyPr/>
          <a:lstStyle/>
          <a:p>
            <a:r>
              <a:rPr lang="en-US"/>
              <a:t>ESE150 Spring 2020</a:t>
            </a:r>
          </a:p>
        </p:txBody>
      </p:sp>
    </p:spTree>
    <p:extLst>
      <p:ext uri="{BB962C8B-B14F-4D97-AF65-F5344CB8AC3E}">
        <p14:creationId xmlns:p14="http://schemas.microsoft.com/office/powerpoint/2010/main" val="55212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fade">
                                      <p:cBhvr>
                                        <p:cTn id="15" dur="500"/>
                                        <p:tgtEl>
                                          <p:spTgt spid="3">
                                            <p:txEl>
                                              <p:pRg st="9" end="9"/>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fade">
                                      <p:cBhvr>
                                        <p:cTn id="1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MPEG-1 Standard</a:t>
            </a:r>
          </a:p>
        </p:txBody>
      </p:sp>
      <p:sp>
        <p:nvSpPr>
          <p:cNvPr id="3" name="Content Placeholder 2"/>
          <p:cNvSpPr>
            <a:spLocks noGrp="1"/>
          </p:cNvSpPr>
          <p:nvPr>
            <p:ph idx="1"/>
          </p:nvPr>
        </p:nvSpPr>
        <p:spPr/>
        <p:txBody>
          <a:bodyPr>
            <a:normAutofit fontScale="92500" lnSpcReduction="10000"/>
          </a:bodyPr>
          <a:lstStyle/>
          <a:p>
            <a:r>
              <a:rPr lang="en-US" dirty="0"/>
              <a:t>How did MP3 achieve a 12:1 compression ratio?</a:t>
            </a:r>
          </a:p>
          <a:p>
            <a:pPr lvl="1"/>
            <a:r>
              <a:rPr lang="en-US" dirty="0"/>
              <a:t>Psychoacoustics was the key</a:t>
            </a:r>
          </a:p>
          <a:p>
            <a:pPr lvl="2"/>
            <a:r>
              <a:rPr lang="en-US" dirty="0"/>
              <a:t>Becomes a scheme for </a:t>
            </a:r>
            <a:r>
              <a:rPr lang="en-US" dirty="0" err="1"/>
              <a:t>lossy</a:t>
            </a:r>
            <a:r>
              <a:rPr lang="en-US" dirty="0"/>
              <a:t> encoding</a:t>
            </a:r>
          </a:p>
          <a:p>
            <a:pPr lvl="2"/>
            <a:r>
              <a:rPr lang="en-US" dirty="0"/>
              <a:t>But we don’t lose things human’s can actually here!</a:t>
            </a:r>
          </a:p>
          <a:p>
            <a:pPr lvl="2"/>
            <a:r>
              <a:rPr lang="en-US" dirty="0"/>
              <a:t>Makes human a part of the “decompression” scheme</a:t>
            </a:r>
          </a:p>
          <a:p>
            <a:pPr lvl="1"/>
            <a:r>
              <a:rPr lang="en-US" dirty="0"/>
              <a:t>CD Audio PCM is lossless coding of digital audio</a:t>
            </a:r>
          </a:p>
          <a:p>
            <a:pPr lvl="2"/>
            <a:r>
              <a:rPr lang="en-US" dirty="0"/>
              <a:t>But human beings can’t hear all sounds</a:t>
            </a:r>
          </a:p>
          <a:p>
            <a:pPr lvl="1"/>
            <a:r>
              <a:rPr lang="en-US" dirty="0"/>
              <a:t>MP3 Encoding is </a:t>
            </a:r>
            <a:r>
              <a:rPr lang="en-US" dirty="0" err="1"/>
              <a:t>lossy</a:t>
            </a:r>
            <a:r>
              <a:rPr lang="en-US" dirty="0"/>
              <a:t> coding scheme</a:t>
            </a:r>
          </a:p>
          <a:p>
            <a:pPr lvl="2"/>
            <a:r>
              <a:rPr lang="en-US" dirty="0"/>
              <a:t>But we don’t lose things average human’s can actually here!</a:t>
            </a:r>
          </a:p>
          <a:p>
            <a:pPr lvl="2"/>
            <a:r>
              <a:rPr lang="en-US" dirty="0"/>
              <a:t>We don’t sacrifice high frequencies (sampling rate preserved)</a:t>
            </a:r>
          </a:p>
          <a:p>
            <a:pPr lvl="2"/>
            <a:r>
              <a:rPr lang="en-US" dirty="0"/>
              <a:t>The trick: drop quantization level when it doesn’t matter!</a:t>
            </a:r>
          </a:p>
          <a:p>
            <a:pPr lvl="3"/>
            <a:r>
              <a:rPr lang="en-US" dirty="0"/>
              <a:t>The key is taking advantage of masking (frequency/temporal)</a:t>
            </a:r>
          </a:p>
          <a:p>
            <a:pPr lvl="1"/>
            <a:r>
              <a:rPr lang="en-US" dirty="0"/>
              <a:t>MP3 Combines: Psychoacoustics (</a:t>
            </a:r>
            <a:r>
              <a:rPr lang="en-US" dirty="0" err="1"/>
              <a:t>lossy</a:t>
            </a:r>
            <a:r>
              <a:rPr lang="en-US" dirty="0"/>
              <a:t> compression) </a:t>
            </a:r>
          </a:p>
          <a:p>
            <a:pPr lvl="2"/>
            <a:r>
              <a:rPr lang="en-US" dirty="0"/>
              <a:t>and Huffman coding (lossless compression)</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Date Placeholder 4"/>
          <p:cNvSpPr>
            <a:spLocks noGrp="1"/>
          </p:cNvSpPr>
          <p:nvPr>
            <p:ph type="dt" sz="half" idx="10"/>
          </p:nvPr>
        </p:nvSpPr>
        <p:spPr/>
        <p:txBody>
          <a:bodyPr/>
          <a:lstStyle/>
          <a:p>
            <a:r>
              <a:rPr lang="en-US"/>
              <a:t>ESE150 Spring 2020</a:t>
            </a:r>
          </a:p>
        </p:txBody>
      </p:sp>
    </p:spTree>
    <p:extLst>
      <p:ext uri="{BB962C8B-B14F-4D97-AF65-F5344CB8AC3E}">
        <p14:creationId xmlns:p14="http://schemas.microsoft.com/office/powerpoint/2010/main" val="41008111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500"/>
                                        <p:tgtEl>
                                          <p:spTgt spid="3">
                                            <p:txEl>
                                              <p:pRg st="12" end="1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fade">
                                      <p:cBhvr>
                                        <p:cTn id="49"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dirty="0"/>
              <a:t>They kept on going: MPEG-1, 2, 4, 7</a:t>
            </a:r>
          </a:p>
        </p:txBody>
      </p:sp>
      <p:sp>
        <p:nvSpPr>
          <p:cNvPr id="3" name="Content Placeholder 2"/>
          <p:cNvSpPr>
            <a:spLocks noGrp="1"/>
          </p:cNvSpPr>
          <p:nvPr>
            <p:ph idx="1"/>
          </p:nvPr>
        </p:nvSpPr>
        <p:spPr/>
        <p:txBody>
          <a:bodyPr>
            <a:normAutofit/>
          </a:bodyPr>
          <a:lstStyle/>
          <a:p>
            <a:pPr>
              <a:lnSpc>
                <a:spcPct val="90000"/>
              </a:lnSpc>
              <a:buNone/>
            </a:pPr>
            <a:r>
              <a:rPr lang="en-US" altLang="en-US" sz="2000" i="1" dirty="0">
                <a:cs typeface="Times New Roman" pitchFamily="1" charset="0"/>
              </a:rPr>
              <a:t>	</a:t>
            </a:r>
            <a:r>
              <a:rPr lang="en-US" altLang="en-US" sz="2000" dirty="0">
                <a:cs typeface="Times New Roman" pitchFamily="1" charset="0"/>
              </a:rPr>
              <a:t>MPEG is actually family of encoding standards for digital multimedia information</a:t>
            </a:r>
          </a:p>
          <a:p>
            <a:pPr lvl="1">
              <a:lnSpc>
                <a:spcPct val="90000"/>
              </a:lnSpc>
            </a:pPr>
            <a:r>
              <a:rPr lang="en-US" altLang="en-US" sz="1600" i="1" dirty="0">
                <a:cs typeface="Times New Roman" pitchFamily="1" charset="0"/>
              </a:rPr>
              <a:t>They all use Psychoacoustics to achieve high compression</a:t>
            </a:r>
          </a:p>
          <a:p>
            <a:pPr>
              <a:lnSpc>
                <a:spcPct val="90000"/>
              </a:lnSpc>
            </a:pPr>
            <a:endParaRPr lang="en-US" altLang="en-US" sz="2000" dirty="0">
              <a:cs typeface="Times New Roman" pitchFamily="1" charset="0"/>
            </a:endParaRPr>
          </a:p>
          <a:p>
            <a:pPr>
              <a:lnSpc>
                <a:spcPct val="90000"/>
              </a:lnSpc>
            </a:pPr>
            <a:r>
              <a:rPr lang="en-US" altLang="en-US" sz="2000" dirty="0">
                <a:cs typeface="Times New Roman" pitchFamily="1" charset="0"/>
              </a:rPr>
              <a:t>MPEG-1: </a:t>
            </a:r>
            <a:r>
              <a:rPr lang="en-US" altLang="en-US" sz="1600" dirty="0"/>
              <a:t>a standard for storage and retrieval of moving pictures and audio on storage media (e.g., CD-ROM). </a:t>
            </a:r>
          </a:p>
          <a:p>
            <a:pPr lvl="2">
              <a:lnSpc>
                <a:spcPct val="90000"/>
              </a:lnSpc>
            </a:pPr>
            <a:r>
              <a:rPr lang="en-US" altLang="en-US" sz="1800" i="1" dirty="0">
                <a:cs typeface="Times New Roman" pitchFamily="1" charset="0"/>
              </a:rPr>
              <a:t>MPEG-1 Layer 3: (MP3)</a:t>
            </a:r>
          </a:p>
          <a:p>
            <a:pPr lvl="2">
              <a:lnSpc>
                <a:spcPct val="90000"/>
              </a:lnSpc>
            </a:pPr>
            <a:endParaRPr lang="en-US" altLang="en-US" sz="1600" dirty="0">
              <a:cs typeface="Times New Roman" pitchFamily="1" charset="0"/>
            </a:endParaRPr>
          </a:p>
          <a:p>
            <a:pPr>
              <a:lnSpc>
                <a:spcPct val="90000"/>
              </a:lnSpc>
            </a:pPr>
            <a:r>
              <a:rPr lang="en-US" altLang="en-US" sz="2000" dirty="0">
                <a:cs typeface="Times New Roman" pitchFamily="1" charset="0"/>
              </a:rPr>
              <a:t>MPEG-2:</a:t>
            </a:r>
            <a:r>
              <a:rPr lang="en-US" altLang="en-US" sz="2400" dirty="0">
                <a:cs typeface="Times New Roman" pitchFamily="1" charset="0"/>
              </a:rPr>
              <a:t> </a:t>
            </a:r>
            <a:r>
              <a:rPr lang="en-US" altLang="en-US" sz="1600" dirty="0"/>
              <a:t>standard for digital television, including high-definition television (HDTV), and for addressing multimedia applications. </a:t>
            </a:r>
            <a:endParaRPr lang="en-US" altLang="en-US" sz="1600" dirty="0">
              <a:cs typeface="Times New Roman" pitchFamily="1" charset="0"/>
            </a:endParaRPr>
          </a:p>
          <a:p>
            <a:pPr lvl="2">
              <a:lnSpc>
                <a:spcPct val="90000"/>
              </a:lnSpc>
            </a:pPr>
            <a:r>
              <a:rPr lang="en-US" altLang="en-US" sz="1600" dirty="0">
                <a:cs typeface="Times New Roman" pitchFamily="1" charset="0"/>
              </a:rPr>
              <a:t>Advanced Audio Coding (AAC)</a:t>
            </a:r>
          </a:p>
          <a:p>
            <a:pPr lvl="2">
              <a:lnSpc>
                <a:spcPct val="90000"/>
              </a:lnSpc>
            </a:pPr>
            <a:endParaRPr lang="en-US" altLang="en-US" sz="1600" dirty="0">
              <a:cs typeface="Times New Roman" pitchFamily="1" charset="0"/>
            </a:endParaRPr>
          </a:p>
          <a:p>
            <a:pPr>
              <a:lnSpc>
                <a:spcPct val="90000"/>
              </a:lnSpc>
            </a:pPr>
            <a:r>
              <a:rPr lang="en-US" altLang="en-US" sz="2000" dirty="0">
                <a:cs typeface="Times New Roman" pitchFamily="1" charset="0"/>
              </a:rPr>
              <a:t>MPEG-4: </a:t>
            </a:r>
            <a:r>
              <a:rPr lang="en-US" altLang="en-US" sz="1600" dirty="0"/>
              <a:t>a standard for multimedia applications, with very low bit-rate audio-visual compression for those channels with very limited bandwidths (e.g., wireless channels).</a:t>
            </a:r>
            <a:endParaRPr lang="en-US" altLang="en-US" sz="1600" dirty="0">
              <a:cs typeface="Times New Roman" pitchFamily="1" charset="0"/>
            </a:endParaRPr>
          </a:p>
          <a:p>
            <a:pPr>
              <a:lnSpc>
                <a:spcPct val="90000"/>
              </a:lnSpc>
            </a:pPr>
            <a:r>
              <a:rPr lang="en-US" altLang="en-US" sz="2000" dirty="0">
                <a:cs typeface="Times New Roman" pitchFamily="1" charset="0"/>
              </a:rPr>
              <a:t>MPEG-7:</a:t>
            </a:r>
            <a:r>
              <a:rPr lang="en-US" altLang="en-US" sz="2400" dirty="0">
                <a:cs typeface="Times New Roman" pitchFamily="1" charset="0"/>
              </a:rPr>
              <a:t> </a:t>
            </a:r>
            <a:r>
              <a:rPr lang="en-US" altLang="en-US" sz="1600" dirty="0"/>
              <a:t>a content representation standard for information search</a:t>
            </a:r>
            <a:r>
              <a:rPr lang="en-US" altLang="en-US" dirty="0"/>
              <a:t> </a:t>
            </a:r>
          </a:p>
          <a:p>
            <a:endParaRPr lang="en-US" dirty="0"/>
          </a:p>
        </p:txBody>
      </p:sp>
      <p:sp>
        <p:nvSpPr>
          <p:cNvPr id="4" name="Date Placeholder 3"/>
          <p:cNvSpPr>
            <a:spLocks noGrp="1"/>
          </p:cNvSpPr>
          <p:nvPr>
            <p:ph type="dt" sz="half" idx="10"/>
          </p:nvPr>
        </p:nvSpPr>
        <p:spPr/>
        <p:txBody>
          <a:bodyPr/>
          <a:lstStyle/>
          <a:p>
            <a:r>
              <a:rPr lang="en-US"/>
              <a:t>ESE150 Spring 2020</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49778544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Knowledge of Digital Audio Formats</a:t>
            </a:r>
          </a:p>
        </p:txBody>
      </p:sp>
      <p:sp>
        <p:nvSpPr>
          <p:cNvPr id="3" name="Content Placeholder 2"/>
          <p:cNvSpPr>
            <a:spLocks noGrp="1"/>
          </p:cNvSpPr>
          <p:nvPr>
            <p:ph idx="1"/>
          </p:nvPr>
        </p:nvSpPr>
        <p:spPr/>
        <p:txBody>
          <a:bodyPr>
            <a:normAutofit lnSpcReduction="10000"/>
          </a:bodyPr>
          <a:lstStyle/>
          <a:p>
            <a:r>
              <a:rPr lang="en-US" dirty="0"/>
              <a:t>.WAV &amp; .AIFF</a:t>
            </a:r>
          </a:p>
          <a:p>
            <a:pPr lvl="1"/>
            <a:r>
              <a:rPr lang="en-US" dirty="0"/>
              <a:t>Uncompressed PCM (lossless) CD-Audio Quality</a:t>
            </a:r>
          </a:p>
          <a:p>
            <a:r>
              <a:rPr lang="en-US" dirty="0"/>
              <a:t>.MPA</a:t>
            </a:r>
          </a:p>
          <a:p>
            <a:pPr lvl="1"/>
            <a:r>
              <a:rPr lang="en-US" dirty="0"/>
              <a:t>MPEG-1 Layer 2</a:t>
            </a:r>
          </a:p>
          <a:p>
            <a:pPr lvl="1"/>
            <a:r>
              <a:rPr lang="en-US" dirty="0"/>
              <a:t>Compressed PCM using Psychoacoustics (</a:t>
            </a:r>
            <a:r>
              <a:rPr lang="en-US" dirty="0" err="1"/>
              <a:t>lossy</a:t>
            </a:r>
            <a:r>
              <a:rPr lang="en-US" dirty="0"/>
              <a:t>)</a:t>
            </a:r>
          </a:p>
          <a:p>
            <a:r>
              <a:rPr lang="en-US" dirty="0"/>
              <a:t>.MP3</a:t>
            </a:r>
          </a:p>
          <a:p>
            <a:pPr lvl="1"/>
            <a:r>
              <a:rPr lang="en-US" dirty="0"/>
              <a:t>MPEG-1 Layer 3</a:t>
            </a:r>
          </a:p>
          <a:p>
            <a:pPr lvl="1"/>
            <a:r>
              <a:rPr lang="en-US" dirty="0"/>
              <a:t>Compressed PCM using Psychoacoustics (</a:t>
            </a:r>
            <a:r>
              <a:rPr lang="en-US" dirty="0" err="1"/>
              <a:t>lossy</a:t>
            </a:r>
            <a:r>
              <a:rPr lang="en-US" dirty="0"/>
              <a:t>)</a:t>
            </a:r>
          </a:p>
          <a:p>
            <a:r>
              <a:rPr lang="en-US" dirty="0"/>
              <a:t>.M4A (Audio only Apple’s iTunes format)</a:t>
            </a:r>
          </a:p>
          <a:p>
            <a:pPr lvl="1"/>
            <a:r>
              <a:rPr lang="en-US" dirty="0"/>
              <a:t>MPEG-4 Part 14 (MP4)</a:t>
            </a:r>
          </a:p>
          <a:p>
            <a:pPr lvl="1"/>
            <a:r>
              <a:rPr lang="en-US" dirty="0"/>
              <a:t>Compressed PCM using Psychoacoustics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5" name="Date Placeholder 4"/>
          <p:cNvSpPr>
            <a:spLocks noGrp="1"/>
          </p:cNvSpPr>
          <p:nvPr>
            <p:ph type="dt" sz="half" idx="10"/>
          </p:nvPr>
        </p:nvSpPr>
        <p:spPr/>
        <p:txBody>
          <a:bodyPr/>
          <a:lstStyle/>
          <a:p>
            <a:r>
              <a:rPr lang="en-US"/>
              <a:t>ESE150 Spring 2020</a:t>
            </a:r>
          </a:p>
        </p:txBody>
      </p:sp>
    </p:spTree>
    <p:extLst>
      <p:ext uri="{BB962C8B-B14F-4D97-AF65-F5344CB8AC3E}">
        <p14:creationId xmlns:p14="http://schemas.microsoft.com/office/powerpoint/2010/main" val="78273487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Terminology</a:t>
            </a:r>
          </a:p>
        </p:txBody>
      </p:sp>
      <p:sp>
        <p:nvSpPr>
          <p:cNvPr id="3" name="Content Placeholder 2"/>
          <p:cNvSpPr>
            <a:spLocks noGrp="1"/>
          </p:cNvSpPr>
          <p:nvPr>
            <p:ph idx="1"/>
          </p:nvPr>
        </p:nvSpPr>
        <p:spPr/>
        <p:txBody>
          <a:bodyPr>
            <a:normAutofit fontScale="92500" lnSpcReduction="20000"/>
          </a:bodyPr>
          <a:lstStyle/>
          <a:p>
            <a:r>
              <a:rPr lang="en-US" dirty="0"/>
              <a:t>Psychoacoustics </a:t>
            </a:r>
          </a:p>
          <a:p>
            <a:pPr lvl="1"/>
            <a:r>
              <a:rPr lang="en-US" dirty="0"/>
              <a:t>Research into how brain interprets sounds from ear</a:t>
            </a:r>
          </a:p>
          <a:p>
            <a:r>
              <a:rPr lang="en-US" dirty="0"/>
              <a:t>Perceptual Coding</a:t>
            </a:r>
          </a:p>
          <a:p>
            <a:pPr lvl="1"/>
            <a:r>
              <a:rPr lang="en-US" dirty="0"/>
              <a:t>An audio encoding technique that takes advantage of psychoacoustics</a:t>
            </a:r>
          </a:p>
          <a:p>
            <a:pPr lvl="1"/>
            <a:r>
              <a:rPr lang="en-US" dirty="0"/>
              <a:t>CD delivers all recorded sounds to your ear…</a:t>
            </a:r>
          </a:p>
          <a:p>
            <a:pPr lvl="2"/>
            <a:r>
              <a:rPr lang="en-US" dirty="0"/>
              <a:t>…but your brain can’t actually interpret them</a:t>
            </a:r>
          </a:p>
          <a:p>
            <a:pPr lvl="1"/>
            <a:r>
              <a:rPr lang="en-US" dirty="0"/>
              <a:t>Perceptual coded audio delivers sounds to your ear…</a:t>
            </a:r>
          </a:p>
          <a:p>
            <a:pPr lvl="2"/>
            <a:r>
              <a:rPr lang="en-US" dirty="0"/>
              <a:t>…that your brain can actually interpret!</a:t>
            </a:r>
          </a:p>
          <a:p>
            <a:r>
              <a:rPr lang="en-US" dirty="0"/>
              <a:t>CODEC</a:t>
            </a:r>
          </a:p>
          <a:p>
            <a:pPr lvl="1"/>
            <a:r>
              <a:rPr lang="en-US" dirty="0"/>
              <a:t>Coder/Decoder</a:t>
            </a:r>
          </a:p>
          <a:p>
            <a:r>
              <a:rPr lang="en-US" dirty="0"/>
              <a:t>MP3 is a standard for a perceptual audio codec…</a:t>
            </a:r>
          </a:p>
          <a:p>
            <a:pPr lvl="1"/>
            <a:r>
              <a:rPr lang="en-US" dirty="0"/>
              <a:t>That takes advantage of frequency/time masking to encode audio data!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5" name="Date Placeholder 4"/>
          <p:cNvSpPr>
            <a:spLocks noGrp="1"/>
          </p:cNvSpPr>
          <p:nvPr>
            <p:ph type="dt" sz="half" idx="10"/>
          </p:nvPr>
        </p:nvSpPr>
        <p:spPr/>
        <p:txBody>
          <a:bodyPr/>
          <a:lstStyle/>
          <a:p>
            <a:r>
              <a:rPr lang="en-US"/>
              <a:t>ESE150 Spring 2020</a:t>
            </a:r>
          </a:p>
        </p:txBody>
      </p:sp>
    </p:spTree>
    <p:extLst>
      <p:ext uri="{BB962C8B-B14F-4D97-AF65-F5344CB8AC3E}">
        <p14:creationId xmlns:p14="http://schemas.microsoft.com/office/powerpoint/2010/main" val="2015671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5" name="Title 4"/>
          <p:cNvSpPr>
            <a:spLocks noGrp="1"/>
          </p:cNvSpPr>
          <p:nvPr>
            <p:ph type="title"/>
          </p:nvPr>
        </p:nvSpPr>
        <p:spPr/>
        <p:txBody>
          <a:bodyPr/>
          <a:lstStyle/>
          <a:p>
            <a:r>
              <a:rPr lang="en-US" dirty="0"/>
              <a:t>Optimizing Encoding</a:t>
            </a:r>
          </a:p>
        </p:txBody>
      </p:sp>
      <p:sp>
        <p:nvSpPr>
          <p:cNvPr id="7" name="Date Placeholder 6"/>
          <p:cNvSpPr>
            <a:spLocks noGrp="1"/>
          </p:cNvSpPr>
          <p:nvPr>
            <p:ph type="dt" sz="half" idx="10"/>
          </p:nvPr>
        </p:nvSpPr>
        <p:spPr/>
        <p:txBody>
          <a:bodyPr/>
          <a:lstStyle/>
          <a:p>
            <a:r>
              <a:rPr lang="en-US"/>
              <a:t>ESE150 Spring 2020</a:t>
            </a:r>
          </a:p>
        </p:txBody>
      </p:sp>
    </p:spTree>
    <p:extLst>
      <p:ext uri="{BB962C8B-B14F-4D97-AF65-F5344CB8AC3E}">
        <p14:creationId xmlns:p14="http://schemas.microsoft.com/office/powerpoint/2010/main" val="457849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Knobs we can turn</a:t>
            </a:r>
          </a:p>
        </p:txBody>
      </p:sp>
      <p:sp>
        <p:nvSpPr>
          <p:cNvPr id="6" name="Content Placeholder 5"/>
          <p:cNvSpPr>
            <a:spLocks noGrp="1"/>
          </p:cNvSpPr>
          <p:nvPr>
            <p:ph idx="1"/>
          </p:nvPr>
        </p:nvSpPr>
        <p:spPr/>
        <p:txBody>
          <a:bodyPr/>
          <a:lstStyle/>
          <a:p>
            <a:r>
              <a:rPr lang="en-US" dirty="0"/>
              <a:t>Amplitude quantization</a:t>
            </a:r>
          </a:p>
          <a:p>
            <a:r>
              <a:rPr lang="en-US" dirty="0"/>
              <a:t>Frequency quantization</a:t>
            </a:r>
          </a:p>
          <a:p>
            <a:r>
              <a:rPr lang="en-US" dirty="0"/>
              <a:t>Frequencies kept (per critical band)</a:t>
            </a:r>
          </a:p>
          <a:p>
            <a:pPr lvl="1"/>
            <a:r>
              <a:rPr lang="en-US" dirty="0"/>
              <a:t>Too soft</a:t>
            </a:r>
          </a:p>
          <a:p>
            <a:pPr lvl="1"/>
            <a:r>
              <a:rPr lang="en-US" dirty="0"/>
              <a:t>Masked</a:t>
            </a:r>
          </a:p>
          <a:p>
            <a:endParaRPr lang="en-US" dirty="0"/>
          </a:p>
          <a:p>
            <a:r>
              <a:rPr lang="en-US" dirty="0"/>
              <a:t>…and can perform lossless compression</a:t>
            </a:r>
          </a:p>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a:p>
        </p:txBody>
      </p:sp>
      <p:sp>
        <p:nvSpPr>
          <p:cNvPr id="7" name="Date Placeholder 6"/>
          <p:cNvSpPr>
            <a:spLocks noGrp="1"/>
          </p:cNvSpPr>
          <p:nvPr>
            <p:ph type="dt" sz="half" idx="10"/>
          </p:nvPr>
        </p:nvSpPr>
        <p:spPr/>
        <p:txBody>
          <a:bodyPr/>
          <a:lstStyle/>
          <a:p>
            <a:r>
              <a:rPr lang="en-US"/>
              <a:t>ESE150 Spring 2020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Bands vary in importance</a:t>
            </a:r>
          </a:p>
        </p:txBody>
      </p:sp>
      <p:sp>
        <p:nvSpPr>
          <p:cNvPr id="3" name="Content Placeholder 2"/>
          <p:cNvSpPr>
            <a:spLocks noGrp="1"/>
          </p:cNvSpPr>
          <p:nvPr>
            <p:ph idx="1"/>
          </p:nvPr>
        </p:nvSpPr>
        <p:spPr>
          <a:xfrm>
            <a:off x="0" y="1568273"/>
            <a:ext cx="8686800" cy="4846638"/>
          </a:xfrm>
        </p:spPr>
        <p:txBody>
          <a:bodyPr/>
          <a:lstStyle/>
          <a:p>
            <a:r>
              <a:rPr lang="en-US" dirty="0"/>
              <a:t>Not equally sensitive across bands</a:t>
            </a:r>
          </a:p>
          <a:p>
            <a:r>
              <a:rPr lang="en-US" dirty="0">
                <a:solidFill>
                  <a:srgbClr val="FF6600"/>
                </a:solidFill>
              </a:rPr>
              <a:t>If quantize bands</a:t>
            </a:r>
            <a:br>
              <a:rPr lang="en-US" dirty="0">
                <a:solidFill>
                  <a:srgbClr val="FF6600"/>
                </a:solidFill>
              </a:rPr>
            </a:br>
            <a:r>
              <a:rPr lang="en-US" dirty="0">
                <a:solidFill>
                  <a:srgbClr val="FF6600"/>
                </a:solidFill>
              </a:rPr>
              <a:t>differently, where</a:t>
            </a:r>
            <a:br>
              <a:rPr lang="en-US" dirty="0">
                <a:solidFill>
                  <a:srgbClr val="FF6600"/>
                </a:solidFill>
              </a:rPr>
            </a:br>
            <a:r>
              <a:rPr lang="en-US" dirty="0">
                <a:solidFill>
                  <a:srgbClr val="FF6600"/>
                </a:solidFill>
              </a:rPr>
              <a:t>want finer </a:t>
            </a:r>
            <a:br>
              <a:rPr lang="en-US" dirty="0">
                <a:solidFill>
                  <a:srgbClr val="FF6600"/>
                </a:solidFill>
              </a:rPr>
            </a:br>
            <a:r>
              <a:rPr lang="en-US" dirty="0">
                <a:solidFill>
                  <a:srgbClr val="FF6600"/>
                </a:solidFill>
              </a:rPr>
              <a:t>resolution?</a:t>
            </a:r>
          </a:p>
          <a:p>
            <a:r>
              <a:rPr lang="en-US" dirty="0">
                <a:solidFill>
                  <a:srgbClr val="FF6600"/>
                </a:solidFill>
              </a:rPr>
              <a:t>Where tolerate more</a:t>
            </a:r>
            <a:br>
              <a:rPr lang="en-US" dirty="0">
                <a:solidFill>
                  <a:srgbClr val="FF6600"/>
                </a:solidFill>
              </a:rPr>
            </a:br>
            <a:r>
              <a:rPr lang="en-US" dirty="0">
                <a:solidFill>
                  <a:srgbClr val="FF6600"/>
                </a:solidFill>
              </a:rPr>
              <a:t> quantization?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pic>
        <p:nvPicPr>
          <p:cNvPr id="5" name="Picture 4" descr="Pages from Fletcher-RevModPhys'40-AuditoryPatterns-HearingThreshold"/>
          <p:cNvPicPr>
            <a:picLocks noChangeAspect="1" noChangeArrowheads="1"/>
          </p:cNvPicPr>
          <p:nvPr/>
        </p:nvPicPr>
        <p:blipFill rotWithShape="1">
          <a:blip r:embed="rId2" cstate="print"/>
          <a:srcRect l="49020" t="63098" r="13725" b="20572"/>
          <a:stretch/>
        </p:blipFill>
        <p:spPr bwMode="auto">
          <a:xfrm>
            <a:off x="4061339" y="2183446"/>
            <a:ext cx="5266106" cy="2987958"/>
          </a:xfrm>
          <a:prstGeom prst="rect">
            <a:avLst/>
          </a:prstGeom>
          <a:noFill/>
        </p:spPr>
      </p:pic>
      <p:sp>
        <p:nvSpPr>
          <p:cNvPr id="6" name="Date Placeholder 5"/>
          <p:cNvSpPr>
            <a:spLocks noGrp="1"/>
          </p:cNvSpPr>
          <p:nvPr>
            <p:ph type="dt" sz="half" idx="10"/>
          </p:nvPr>
        </p:nvSpPr>
        <p:spPr/>
        <p:txBody>
          <a:bodyPr/>
          <a:lstStyle/>
          <a:p>
            <a:r>
              <a:rPr lang="en-US"/>
              <a:t>ESE150 Spring 2020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Knobs we can turn</a:t>
            </a:r>
          </a:p>
        </p:txBody>
      </p:sp>
      <p:sp>
        <p:nvSpPr>
          <p:cNvPr id="6" name="Content Placeholder 5"/>
          <p:cNvSpPr>
            <a:spLocks noGrp="1"/>
          </p:cNvSpPr>
          <p:nvPr>
            <p:ph idx="1"/>
          </p:nvPr>
        </p:nvSpPr>
        <p:spPr/>
        <p:txBody>
          <a:bodyPr/>
          <a:lstStyle/>
          <a:p>
            <a:r>
              <a:rPr lang="en-US" dirty="0"/>
              <a:t>Amplitude quantization</a:t>
            </a:r>
          </a:p>
          <a:p>
            <a:pPr lvl="1"/>
            <a:r>
              <a:rPr lang="en-US" dirty="0"/>
              <a:t>Per band</a:t>
            </a:r>
          </a:p>
          <a:p>
            <a:r>
              <a:rPr lang="en-US" dirty="0"/>
              <a:t>Frequency quantization</a:t>
            </a:r>
          </a:p>
          <a:p>
            <a:pPr lvl="1"/>
            <a:r>
              <a:rPr lang="en-US" dirty="0"/>
              <a:t>Per band?</a:t>
            </a:r>
          </a:p>
          <a:p>
            <a:r>
              <a:rPr lang="en-US" dirty="0"/>
              <a:t>Frequencies kept (per critical band)</a:t>
            </a:r>
          </a:p>
          <a:p>
            <a:pPr lvl="1"/>
            <a:r>
              <a:rPr lang="en-US" dirty="0"/>
              <a:t>Per band</a:t>
            </a:r>
          </a:p>
          <a:p>
            <a:endParaRPr lang="en-US" dirty="0"/>
          </a:p>
          <a:p>
            <a:r>
              <a:rPr lang="en-US" dirty="0"/>
              <a:t>…and can perform lossless compression</a:t>
            </a:r>
          </a:p>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sp>
        <p:nvSpPr>
          <p:cNvPr id="7" name="Date Placeholder 6"/>
          <p:cNvSpPr>
            <a:spLocks noGrp="1"/>
          </p:cNvSpPr>
          <p:nvPr>
            <p:ph type="dt" sz="half" idx="10"/>
          </p:nvPr>
        </p:nvSpPr>
        <p:spPr/>
        <p:txBody>
          <a:bodyPr/>
          <a:lstStyle/>
          <a:p>
            <a:r>
              <a:rPr lang="en-US"/>
              <a:t>ESE150 Spring 2020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Opportunities/Challenges</a:t>
            </a:r>
          </a:p>
        </p:txBody>
      </p:sp>
      <p:sp>
        <p:nvSpPr>
          <p:cNvPr id="3" name="Content Placeholder 2"/>
          <p:cNvSpPr>
            <a:spLocks noGrp="1"/>
          </p:cNvSpPr>
          <p:nvPr>
            <p:ph idx="1"/>
          </p:nvPr>
        </p:nvSpPr>
        <p:spPr/>
        <p:txBody>
          <a:bodyPr/>
          <a:lstStyle/>
          <a:p>
            <a:r>
              <a:rPr lang="en-US" dirty="0">
                <a:solidFill>
                  <a:srgbClr val="FF6600"/>
                </a:solidFill>
              </a:rPr>
              <a:t>Trying to hit fixed bit rate, what challenge does lossless compression impose?</a:t>
            </a:r>
          </a:p>
          <a:p>
            <a:pPr lvl="1"/>
            <a:r>
              <a:rPr lang="en-US" dirty="0">
                <a:solidFill>
                  <a:srgbClr val="FF6600"/>
                </a:solidFill>
              </a:rPr>
              <a:t>Encounter many common frequencies, amplitudes?</a:t>
            </a:r>
          </a:p>
          <a:p>
            <a:pPr lvl="1"/>
            <a:r>
              <a:rPr lang="en-US" dirty="0">
                <a:solidFill>
                  <a:srgbClr val="FF6600"/>
                </a:solidFill>
              </a:rPr>
              <a:t>Encounter many uncommon frequencies, amplitudes?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5" name="Date Placeholder 4"/>
          <p:cNvSpPr>
            <a:spLocks noGrp="1"/>
          </p:cNvSpPr>
          <p:nvPr>
            <p:ph type="dt" sz="half" idx="10"/>
          </p:nvPr>
        </p:nvSpPr>
        <p:spPr/>
        <p:txBody>
          <a:bodyPr/>
          <a:lstStyle/>
          <a:p>
            <a:r>
              <a:rPr lang="en-US"/>
              <a:t>ESE150 Spring 2020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ea typeface="ＭＳ Ｐゴシック" pitchFamily="1" charset="-128"/>
                <a:cs typeface="ＭＳ Ｐゴシック" pitchFamily="1" charset="-128"/>
              </a:rPr>
              <a:t>Flash Scaling</a:t>
            </a:r>
          </a:p>
        </p:txBody>
      </p:sp>
      <p:pic>
        <p:nvPicPr>
          <p:cNvPr id="53251" name="Content Placeholder 5" descr="flash_memory_capacity_scaling_top.gif"/>
          <p:cNvPicPr>
            <a:picLocks noGrp="1" noChangeAspect="1"/>
          </p:cNvPicPr>
          <p:nvPr>
            <p:ph idx="1"/>
          </p:nvPr>
        </p:nvPicPr>
        <p:blipFill>
          <a:blip r:embed="rId2"/>
          <a:srcRect t="-3156" b="-3156"/>
          <a:stretch>
            <a:fillRect/>
          </a:stretch>
        </p:blipFill>
        <p:spPr>
          <a:xfrm>
            <a:off x="609600" y="1828800"/>
            <a:ext cx="8077200" cy="4276725"/>
          </a:xfrm>
        </p:spPr>
      </p:pic>
      <p:sp>
        <p:nvSpPr>
          <p:cNvPr id="4" name="Date Placeholder 3"/>
          <p:cNvSpPr>
            <a:spLocks noGrp="1"/>
          </p:cNvSpPr>
          <p:nvPr>
            <p:ph type="dt" sz="quarter" idx="10"/>
          </p:nvPr>
        </p:nvSpPr>
        <p:spPr/>
        <p:txBody>
          <a:bodyPr/>
          <a:lstStyle/>
          <a:p>
            <a:pPr>
              <a:defRPr/>
            </a:pPr>
            <a:r>
              <a:rPr lang="en-US"/>
              <a:t>ESE150 Spring 2020</a:t>
            </a:r>
          </a:p>
        </p:txBody>
      </p:sp>
      <p:sp>
        <p:nvSpPr>
          <p:cNvPr id="53253" name="Slide Number Placeholder 4"/>
          <p:cNvSpPr>
            <a:spLocks noGrp="1"/>
          </p:cNvSpPr>
          <p:nvPr>
            <p:ph type="sldNum" sz="quarter" idx="12"/>
          </p:nvPr>
        </p:nvSpPr>
        <p:spPr>
          <a:noFill/>
        </p:spPr>
        <p:txBody>
          <a:bodyPr/>
          <a:lstStyle/>
          <a:p>
            <a:fld id="{CDA0E41B-152D-EA44-BFE6-467C813F6CB9}" type="slidenum">
              <a:rPr lang="en-US" smtClean="0">
                <a:latin typeface="Times New Roman" pitchFamily="1" charset="0"/>
                <a:ea typeface="ＭＳ Ｐゴシック" pitchFamily="1" charset="-128"/>
                <a:cs typeface="ＭＳ Ｐゴシック" pitchFamily="1" charset="-128"/>
              </a:rPr>
              <a:pPr/>
              <a:t>3</a:t>
            </a:fld>
            <a:endParaRPr lang="en-US">
              <a:latin typeface="Times New Roman" pitchFamily="1" charset="0"/>
              <a:ea typeface="ＭＳ Ｐゴシック" pitchFamily="1" charset="-128"/>
              <a:cs typeface="ＭＳ Ｐゴシック" pitchFamily="1"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Opportunities/Challenges</a:t>
            </a:r>
          </a:p>
        </p:txBody>
      </p:sp>
      <p:sp>
        <p:nvSpPr>
          <p:cNvPr id="3" name="Content Placeholder 2"/>
          <p:cNvSpPr>
            <a:spLocks noGrp="1"/>
          </p:cNvSpPr>
          <p:nvPr>
            <p:ph idx="1"/>
          </p:nvPr>
        </p:nvSpPr>
        <p:spPr/>
        <p:txBody>
          <a:bodyPr/>
          <a:lstStyle/>
          <a:p>
            <a:r>
              <a:rPr lang="en-US" dirty="0">
                <a:solidFill>
                  <a:srgbClr val="FF6600"/>
                </a:solidFill>
              </a:rPr>
              <a:t>What challenge/opportunities might these band spectra represent?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
        <p:nvSpPr>
          <p:cNvPr id="6" name="Date Placeholder 5"/>
          <p:cNvSpPr>
            <a:spLocks noGrp="1"/>
          </p:cNvSpPr>
          <p:nvPr>
            <p:ph type="dt" sz="half" idx="10"/>
          </p:nvPr>
        </p:nvSpPr>
        <p:spPr/>
        <p:txBody>
          <a:bodyPr/>
          <a:lstStyle/>
          <a:p>
            <a:r>
              <a:rPr lang="en-US"/>
              <a:t>ESE150 Spring 2020</a:t>
            </a:r>
          </a:p>
        </p:txBody>
      </p:sp>
      <p:pic>
        <p:nvPicPr>
          <p:cNvPr id="8" name="Picture 7">
            <a:extLst>
              <a:ext uri="{FF2B5EF4-FFF2-40B4-BE49-F238E27FC236}">
                <a16:creationId xmlns:a16="http://schemas.microsoft.com/office/drawing/2014/main" id="{C4078A6B-F947-A141-B5E9-C73A582132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8436" y="2789969"/>
            <a:ext cx="4426528" cy="296934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a:t>
            </a:r>
          </a:p>
        </p:txBody>
      </p:sp>
      <p:sp>
        <p:nvSpPr>
          <p:cNvPr id="3" name="Content Placeholder 2"/>
          <p:cNvSpPr>
            <a:spLocks noGrp="1"/>
          </p:cNvSpPr>
          <p:nvPr>
            <p:ph idx="1"/>
          </p:nvPr>
        </p:nvSpPr>
        <p:spPr/>
        <p:txBody>
          <a:bodyPr/>
          <a:lstStyle/>
          <a:p>
            <a:r>
              <a:rPr lang="en-US" dirty="0"/>
              <a:t>May want to do something smarter than </a:t>
            </a:r>
          </a:p>
          <a:p>
            <a:pPr lvl="1"/>
            <a:r>
              <a:rPr lang="en-US" dirty="0"/>
              <a:t>Allocating fixed number of frequencies per band</a:t>
            </a:r>
          </a:p>
          <a:p>
            <a:pPr lvl="1"/>
            <a:r>
              <a:rPr lang="en-US" dirty="0"/>
              <a:t>Allocating fixed quantization to a band</a:t>
            </a:r>
          </a:p>
          <a:p>
            <a:endParaRPr lang="en-US" dirty="0"/>
          </a:p>
          <a:p>
            <a:r>
              <a:rPr lang="en-US" dirty="0"/>
              <a:t>Like to adapt our encoding to the data</a:t>
            </a:r>
          </a:p>
          <a:p>
            <a:pPr lvl="1"/>
            <a:r>
              <a:rPr lang="en-US" dirty="0"/>
              <a:t>If more Huffman compressible, we get more frequencies</a:t>
            </a:r>
          </a:p>
          <a:p>
            <a:pPr lvl="1"/>
            <a:r>
              <a:rPr lang="en-US" dirty="0"/>
              <a:t>If fewer frequencies suffice for one band,</a:t>
            </a:r>
          </a:p>
          <a:p>
            <a:pPr lvl="2"/>
            <a:r>
              <a:rPr lang="en-US" dirty="0"/>
              <a:t>Allow more frequencies for another</a:t>
            </a:r>
          </a:p>
          <a:p>
            <a:pPr lvl="2"/>
            <a:r>
              <a:rPr lang="en-US" dirty="0"/>
              <a:t>…or allocate less quantization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
        <p:nvSpPr>
          <p:cNvPr id="5" name="Date Placeholder 4"/>
          <p:cNvSpPr>
            <a:spLocks noGrp="1"/>
          </p:cNvSpPr>
          <p:nvPr>
            <p:ph type="dt" sz="half" idx="10"/>
          </p:nvPr>
        </p:nvSpPr>
        <p:spPr/>
        <p:txBody>
          <a:bodyPr/>
          <a:lstStyle/>
          <a:p>
            <a:r>
              <a:rPr lang="en-US"/>
              <a:t>ESE150 Spring 2020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Problem</a:t>
            </a:r>
          </a:p>
        </p:txBody>
      </p:sp>
      <p:sp>
        <p:nvSpPr>
          <p:cNvPr id="3" name="Content Placeholder 2"/>
          <p:cNvSpPr>
            <a:spLocks noGrp="1"/>
          </p:cNvSpPr>
          <p:nvPr>
            <p:ph idx="1"/>
          </p:nvPr>
        </p:nvSpPr>
        <p:spPr/>
        <p:txBody>
          <a:bodyPr/>
          <a:lstStyle/>
          <a:p>
            <a:r>
              <a:rPr lang="en-US" dirty="0"/>
              <a:t>How fit in the resource constraints (128Kb/s) while maximizing goodness (sound quality)?</a:t>
            </a:r>
          </a:p>
          <a:p>
            <a:endParaRPr lang="en-US" dirty="0"/>
          </a:p>
          <a:p>
            <a:endParaRPr lang="en-US" dirty="0"/>
          </a:p>
          <a:p>
            <a:r>
              <a:rPr lang="en-US" dirty="0"/>
              <a:t>Optimization problems central to engineering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
        <p:nvSpPr>
          <p:cNvPr id="5" name="Date Placeholder 4"/>
          <p:cNvSpPr>
            <a:spLocks noGrp="1"/>
          </p:cNvSpPr>
          <p:nvPr>
            <p:ph type="dt" sz="half" idx="10"/>
          </p:nvPr>
        </p:nvSpPr>
        <p:spPr/>
        <p:txBody>
          <a:bodyPr/>
          <a:lstStyle/>
          <a:p>
            <a:r>
              <a:rPr lang="en-US"/>
              <a:t>ESE150 Spring 2020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Problem</a:t>
            </a:r>
          </a:p>
        </p:txBody>
      </p:sp>
      <p:sp>
        <p:nvSpPr>
          <p:cNvPr id="3" name="Content Placeholder 2"/>
          <p:cNvSpPr>
            <a:spLocks noGrp="1"/>
          </p:cNvSpPr>
          <p:nvPr>
            <p:ph idx="1"/>
          </p:nvPr>
        </p:nvSpPr>
        <p:spPr/>
        <p:txBody>
          <a:bodyPr/>
          <a:lstStyle/>
          <a:p>
            <a:r>
              <a:rPr lang="en-US" dirty="0"/>
              <a:t>How fit in the resource constraints (128Kb/s) while maximizing goodness (sound quality)?</a:t>
            </a:r>
          </a:p>
          <a:p>
            <a:endParaRPr lang="en-US" dirty="0"/>
          </a:p>
          <a:p>
            <a:r>
              <a:rPr lang="en-US" dirty="0"/>
              <a:t>Quantify bits used</a:t>
            </a:r>
          </a:p>
          <a:p>
            <a:endParaRPr lang="en-US" dirty="0"/>
          </a:p>
          <a:p>
            <a:r>
              <a:rPr lang="en-US" dirty="0"/>
              <a:t>Quantify goodness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
        <p:nvSpPr>
          <p:cNvPr id="7" name="Date Placeholder 6"/>
          <p:cNvSpPr>
            <a:spLocks noGrp="1"/>
          </p:cNvSpPr>
          <p:nvPr>
            <p:ph type="dt" sz="half" idx="10"/>
          </p:nvPr>
        </p:nvSpPr>
        <p:spPr/>
        <p:txBody>
          <a:bodyPr/>
          <a:lstStyle/>
          <a:p>
            <a:r>
              <a:rPr lang="en-US"/>
              <a:t>ESE150 Spring 2020</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3F36CF3-AC98-5D46-85DF-9A9B640FD49D}"/>
                  </a:ext>
                </a:extLst>
              </p:cNvPr>
              <p:cNvSpPr txBox="1"/>
              <p:nvPr/>
            </p:nvSpPr>
            <p:spPr>
              <a:xfrm>
                <a:off x="4043587" y="2863250"/>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8" name="TextBox 7">
                <a:extLst>
                  <a:ext uri="{FF2B5EF4-FFF2-40B4-BE49-F238E27FC236}">
                    <a16:creationId xmlns:a16="http://schemas.microsoft.com/office/drawing/2014/main" id="{F3F36CF3-AC98-5D46-85DF-9A9B640FD49D}"/>
                  </a:ext>
                </a:extLst>
              </p:cNvPr>
              <p:cNvSpPr txBox="1">
                <a:spLocks noRot="1" noChangeAspect="1" noMove="1" noResize="1" noEditPoints="1" noAdjustHandles="1" noChangeArrowheads="1" noChangeShapeType="1" noTextEdit="1"/>
              </p:cNvSpPr>
              <p:nvPr/>
            </p:nvSpPr>
            <p:spPr>
              <a:xfrm>
                <a:off x="4043587" y="2863250"/>
                <a:ext cx="4866825" cy="1094146"/>
              </a:xfrm>
              <a:prstGeom prst="rect">
                <a:avLst/>
              </a:prstGeom>
              <a:blipFill>
                <a:blip r:embed="rId2"/>
                <a:stretch>
                  <a:fillRect l="-6234" t="-136364" b="-185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F85B340-49B2-2443-B05B-EAF53754F2A6}"/>
                  </a:ext>
                </a:extLst>
              </p:cNvPr>
              <p:cNvSpPr txBox="1"/>
              <p:nvPr/>
            </p:nvSpPr>
            <p:spPr>
              <a:xfrm>
                <a:off x="4308764" y="4817359"/>
                <a:ext cx="3641631" cy="12505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3200" i="1" smtClean="0">
                              <a:latin typeface="Cambria Math" panose="02040503050406030204" pitchFamily="18" charset="0"/>
                            </a:rPr>
                          </m:ctrlPr>
                        </m:naryPr>
                        <m:sub>
                          <m:r>
                            <m:rPr>
                              <m:brk m:alnAt="7"/>
                            </m:rPr>
                            <a:rPr lang="en-US" sz="3200" b="0" i="1" smtClean="0">
                              <a:latin typeface="Cambria Math" panose="02040503050406030204" pitchFamily="18" charset="0"/>
                            </a:rPr>
                            <m:t>𝑓</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𝑓𝑟𝑒𝑞𝑠</m:t>
                          </m:r>
                        </m:sub>
                        <m:sup/>
                        <m:e>
                          <m:r>
                            <a:rPr lang="en-US" sz="3200" b="0" i="1" smtClean="0">
                              <a:latin typeface="Cambria Math" panose="02040503050406030204" pitchFamily="18" charset="0"/>
                            </a:rPr>
                            <m:t>𝐸𝑟𝑟𝑜𝑟</m:t>
                          </m:r>
                          <m:r>
                            <a:rPr lang="en-US" sz="3200" b="0" i="1" smtClean="0">
                              <a:latin typeface="Cambria Math" panose="02040503050406030204" pitchFamily="18" charset="0"/>
                            </a:rPr>
                            <m:t>(</m:t>
                          </m:r>
                          <m:r>
                            <a:rPr lang="en-US" sz="3200" b="0" i="1" smtClean="0">
                              <a:latin typeface="Cambria Math" panose="02040503050406030204" pitchFamily="18" charset="0"/>
                            </a:rPr>
                            <m:t>𝑓</m:t>
                          </m:r>
                          <m:r>
                            <a:rPr lang="en-US" sz="3200" b="0" i="1" smtClean="0">
                              <a:latin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𝑊</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𝑓</m:t>
                          </m:r>
                          <m:r>
                            <a:rPr lang="en-US" sz="32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0" name="TextBox 9">
                <a:extLst>
                  <a:ext uri="{FF2B5EF4-FFF2-40B4-BE49-F238E27FC236}">
                    <a16:creationId xmlns:a16="http://schemas.microsoft.com/office/drawing/2014/main" id="{3F85B340-49B2-2443-B05B-EAF53754F2A6}"/>
                  </a:ext>
                </a:extLst>
              </p:cNvPr>
              <p:cNvSpPr txBox="1">
                <a:spLocks noRot="1" noChangeAspect="1" noMove="1" noResize="1" noEditPoints="1" noAdjustHandles="1" noChangeArrowheads="1" noChangeShapeType="1" noTextEdit="1"/>
              </p:cNvSpPr>
              <p:nvPr/>
            </p:nvSpPr>
            <p:spPr>
              <a:xfrm>
                <a:off x="4308764" y="4817359"/>
                <a:ext cx="3641631" cy="1250599"/>
              </a:xfrm>
              <a:prstGeom prst="rect">
                <a:avLst/>
              </a:prstGeom>
              <a:blipFill>
                <a:blip r:embed="rId3"/>
                <a:stretch>
                  <a:fillRect l="-33333" t="-139000" r="-19097" b="-188000"/>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Quantifying Bit cost</a:t>
            </a:r>
          </a:p>
        </p:txBody>
      </p:sp>
      <p:sp>
        <p:nvSpPr>
          <p:cNvPr id="3" name="Content Placeholder 2"/>
          <p:cNvSpPr>
            <a:spLocks noGrp="1"/>
          </p:cNvSpPr>
          <p:nvPr>
            <p:ph idx="1"/>
          </p:nvPr>
        </p:nvSpPr>
        <p:spPr>
          <a:xfrm>
            <a:off x="276577" y="1300162"/>
            <a:ext cx="8686800" cy="4846638"/>
          </a:xfrm>
        </p:spPr>
        <p:txBody>
          <a:bodyPr>
            <a:normAutofit fontScale="92500" lnSpcReduction="10000"/>
          </a:bodyPr>
          <a:lstStyle/>
          <a:p>
            <a:r>
              <a:rPr lang="en-US" dirty="0"/>
              <a:t>Simple, fixed sample:  Frequencies × Bits/freq</a:t>
            </a:r>
          </a:p>
          <a:p>
            <a:r>
              <a:rPr lang="en-US" dirty="0"/>
              <a:t>Fixed frequencies per Band:</a:t>
            </a:r>
          </a:p>
          <a:p>
            <a:pPr lvl="1"/>
            <a:r>
              <a:rPr lang="en-US" dirty="0"/>
              <a:t>Bands × (Frequencies/Band) × Bits/freq</a:t>
            </a:r>
          </a:p>
          <a:p>
            <a:r>
              <a:rPr lang="en-US" dirty="0"/>
              <a:t>Variable Frequencies per Band:</a:t>
            </a:r>
          </a:p>
          <a:p>
            <a:endParaRPr lang="en-US" dirty="0"/>
          </a:p>
          <a:p>
            <a:endParaRPr lang="en-US" dirty="0"/>
          </a:p>
          <a:p>
            <a:r>
              <a:rPr lang="en-US" dirty="0"/>
              <a:t>Variable Frequencies and quantization per Band:</a:t>
            </a:r>
          </a:p>
          <a:p>
            <a:endParaRPr lang="en-US" dirty="0"/>
          </a:p>
          <a:p>
            <a:endParaRPr lang="en-US" dirty="0"/>
          </a:p>
          <a:p>
            <a:r>
              <a:rPr lang="en-US" dirty="0"/>
              <a:t>Huffman means different </a:t>
            </a:r>
            <a:br>
              <a:rPr lang="en-US" dirty="0"/>
            </a:br>
            <a:r>
              <a:rPr lang="en-US" dirty="0"/>
              <a:t>bits/frequency</a:t>
            </a:r>
          </a:p>
          <a:p>
            <a:pPr lvl="1">
              <a:buNone/>
            </a:pPr>
            <a:endParaRPr lang="en-US" dirty="0"/>
          </a:p>
          <a:p>
            <a:endParaRPr lang="en-US" dirty="0"/>
          </a:p>
          <a:p>
            <a:endParaRPr lang="en-US" dirty="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
        <p:nvSpPr>
          <p:cNvPr id="8" name="Date Placeholder 7"/>
          <p:cNvSpPr>
            <a:spLocks noGrp="1"/>
          </p:cNvSpPr>
          <p:nvPr>
            <p:ph type="dt" sz="half" idx="10"/>
          </p:nvPr>
        </p:nvSpPr>
        <p:spPr/>
        <p:txBody>
          <a:bodyPr/>
          <a:lstStyle/>
          <a:p>
            <a:r>
              <a:rPr lang="en-US"/>
              <a:t>ESE150 Spring 2020</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8070C0E-5707-3447-80FD-4FFA5614DC04}"/>
                  </a:ext>
                </a:extLst>
              </p:cNvPr>
              <p:cNvSpPr txBox="1"/>
              <p:nvPr/>
            </p:nvSpPr>
            <p:spPr>
              <a:xfrm>
                <a:off x="4110663" y="5121537"/>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0" name="TextBox 9">
                <a:extLst>
                  <a:ext uri="{FF2B5EF4-FFF2-40B4-BE49-F238E27FC236}">
                    <a16:creationId xmlns:a16="http://schemas.microsoft.com/office/drawing/2014/main" id="{18070C0E-5707-3447-80FD-4FFA5614DC04}"/>
                  </a:ext>
                </a:extLst>
              </p:cNvPr>
              <p:cNvSpPr txBox="1">
                <a:spLocks noRot="1" noChangeAspect="1" noMove="1" noResize="1" noEditPoints="1" noAdjustHandles="1" noChangeArrowheads="1" noChangeShapeType="1" noTextEdit="1"/>
              </p:cNvSpPr>
              <p:nvPr/>
            </p:nvSpPr>
            <p:spPr>
              <a:xfrm>
                <a:off x="4110663" y="5121537"/>
                <a:ext cx="4866825" cy="1094146"/>
              </a:xfrm>
              <a:prstGeom prst="rect">
                <a:avLst/>
              </a:prstGeom>
              <a:blipFill>
                <a:blip r:embed="rId2"/>
                <a:stretch>
                  <a:fillRect l="-6527"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7057431-B190-A448-BCF2-D876355CED98}"/>
                  </a:ext>
                </a:extLst>
              </p:cNvPr>
              <p:cNvSpPr txBox="1"/>
              <p:nvPr/>
            </p:nvSpPr>
            <p:spPr>
              <a:xfrm>
                <a:off x="4586615" y="3051309"/>
                <a:ext cx="3642985" cy="672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𝑏𝑎𝑛𝑑𝑠</m:t>
                          </m:r>
                        </m:sub>
                        <m:sup/>
                        <m:e>
                          <m:r>
                            <a:rPr lang="en-US" b="0" i="1" smtClean="0">
                              <a:latin typeface="Cambria Math" panose="02040503050406030204" pitchFamily="18" charset="0"/>
                            </a:rPr>
                            <m:t>𝑓𝑟𝑒𝑞𝑢𝑒𝑛𝑐𝑖𝑒𝑠</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m:rPr>
                                  <m:sty m:val="p"/>
                                </m:rPr>
                                <a:rPr lang="en-US">
                                  <a:latin typeface="Cambria Math" panose="02040503050406030204" pitchFamily="18" charset="0"/>
                                  <a:ea typeface="Cambria Math" panose="02040503050406030204" pitchFamily="18" charset="0"/>
                                </a:rPr>
                                <m:t>bits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freq</m:t>
                              </m:r>
                            </m:e>
                          </m:d>
                        </m:e>
                      </m:nary>
                    </m:oMath>
                  </m:oMathPara>
                </a14:m>
                <a:endParaRPr lang="en-US" dirty="0"/>
              </a:p>
            </p:txBody>
          </p:sp>
        </mc:Choice>
        <mc:Fallback xmlns="">
          <p:sp>
            <p:nvSpPr>
              <p:cNvPr id="6" name="TextBox 5">
                <a:extLst>
                  <a:ext uri="{FF2B5EF4-FFF2-40B4-BE49-F238E27FC236}">
                    <a16:creationId xmlns:a16="http://schemas.microsoft.com/office/drawing/2014/main" id="{E7057431-B190-A448-BCF2-D876355CED98}"/>
                  </a:ext>
                </a:extLst>
              </p:cNvPr>
              <p:cNvSpPr txBox="1">
                <a:spLocks noRot="1" noChangeAspect="1" noMove="1" noResize="1" noEditPoints="1" noAdjustHandles="1" noChangeArrowheads="1" noChangeShapeType="1" noTextEdit="1"/>
              </p:cNvSpPr>
              <p:nvPr/>
            </p:nvSpPr>
            <p:spPr>
              <a:xfrm>
                <a:off x="4586615" y="3051309"/>
                <a:ext cx="3642985" cy="672172"/>
              </a:xfrm>
              <a:prstGeom prst="rect">
                <a:avLst/>
              </a:prstGeom>
              <a:blipFill>
                <a:blip r:embed="rId3"/>
                <a:stretch>
                  <a:fillRect l="-16667" t="-147170" b="-20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A6ADAC8-891D-4140-A35F-7227CC9F9029}"/>
                  </a:ext>
                </a:extLst>
              </p:cNvPr>
              <p:cNvSpPr txBox="1"/>
              <p:nvPr/>
            </p:nvSpPr>
            <p:spPr>
              <a:xfrm>
                <a:off x="4091315" y="4380482"/>
                <a:ext cx="3186385" cy="672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𝑏𝑎𝑛𝑑𝑠</m:t>
                          </m:r>
                        </m:sub>
                        <m:sup/>
                        <m:e>
                          <m:r>
                            <a:rPr lang="en-US" b="0" i="1" smtClean="0">
                              <a:latin typeface="Cambria Math" panose="02040503050406030204" pitchFamily="18" charset="0"/>
                            </a:rPr>
                            <m:t>𝑓𝑟𝑒𝑞𝑢𝑒𝑛𝑐𝑖𝑒𝑠</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𝑏𝑖𝑡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2" name="TextBox 11">
                <a:extLst>
                  <a:ext uri="{FF2B5EF4-FFF2-40B4-BE49-F238E27FC236}">
                    <a16:creationId xmlns:a16="http://schemas.microsoft.com/office/drawing/2014/main" id="{1A6ADAC8-891D-4140-A35F-7227CC9F9029}"/>
                  </a:ext>
                </a:extLst>
              </p:cNvPr>
              <p:cNvSpPr txBox="1">
                <a:spLocks noRot="1" noChangeAspect="1" noMove="1" noResize="1" noEditPoints="1" noAdjustHandles="1" noChangeArrowheads="1" noChangeShapeType="1" noTextEdit="1"/>
              </p:cNvSpPr>
              <p:nvPr/>
            </p:nvSpPr>
            <p:spPr>
              <a:xfrm>
                <a:off x="4091315" y="4380482"/>
                <a:ext cx="3186385" cy="672172"/>
              </a:xfrm>
              <a:prstGeom prst="rect">
                <a:avLst/>
              </a:prstGeom>
              <a:blipFill>
                <a:blip r:embed="rId4"/>
                <a:stretch>
                  <a:fillRect l="-19048" t="-144444" r="-1587" b="-196296"/>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P spid="6"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Goodness/Sound Quality</a:t>
            </a:r>
          </a:p>
        </p:txBody>
      </p:sp>
      <p:sp>
        <p:nvSpPr>
          <p:cNvPr id="3" name="Content Placeholder 2"/>
          <p:cNvSpPr>
            <a:spLocks noGrp="1"/>
          </p:cNvSpPr>
          <p:nvPr>
            <p:ph idx="1"/>
          </p:nvPr>
        </p:nvSpPr>
        <p:spPr>
          <a:xfrm>
            <a:off x="234245" y="1540051"/>
            <a:ext cx="8686800" cy="4846638"/>
          </a:xfrm>
        </p:spPr>
        <p:txBody>
          <a:bodyPr>
            <a:normAutofit lnSpcReduction="10000"/>
          </a:bodyPr>
          <a:lstStyle/>
          <a:p>
            <a:r>
              <a:rPr lang="en-US" dirty="0" err="1"/>
              <a:t>Error(freq</a:t>
            </a:r>
            <a:r>
              <a:rPr lang="en-US" dirty="0"/>
              <a:t>) = |</a:t>
            </a:r>
            <a:r>
              <a:rPr lang="en-US" dirty="0" err="1"/>
              <a:t>OrigFreq</a:t>
            </a:r>
            <a:r>
              <a:rPr lang="en-US" dirty="0"/>
              <a:t> Amplitude – Encoded|</a:t>
            </a:r>
          </a:p>
          <a:p>
            <a:pPr lvl="1"/>
            <a:r>
              <a:rPr lang="en-US" dirty="0"/>
              <a:t>Whole </a:t>
            </a:r>
            <a:r>
              <a:rPr lang="en-US" dirty="0" err="1"/>
              <a:t>OrigFreq</a:t>
            </a:r>
            <a:r>
              <a:rPr lang="en-US" dirty="0"/>
              <a:t> if dropped</a:t>
            </a:r>
          </a:p>
          <a:p>
            <a:pPr lvl="1"/>
            <a:r>
              <a:rPr lang="en-US" dirty="0"/>
              <a:t>|</a:t>
            </a:r>
            <a:r>
              <a:rPr lang="en-US" dirty="0" err="1"/>
              <a:t>OrigFreq-Quantize(OrigFreq,bits</a:t>
            </a:r>
            <a:r>
              <a:rPr lang="en-US" dirty="0"/>
              <a:t>)| if quantized</a:t>
            </a:r>
          </a:p>
          <a:p>
            <a:endParaRPr lang="en-US" dirty="0"/>
          </a:p>
          <a:p>
            <a:r>
              <a:rPr lang="en-US" dirty="0" err="1"/>
              <a:t>W(freq</a:t>
            </a:r>
            <a:r>
              <a:rPr lang="en-US" dirty="0"/>
              <a:t>) </a:t>
            </a:r>
          </a:p>
          <a:p>
            <a:pPr lvl="1"/>
            <a:r>
              <a:rPr lang="en-US" dirty="0"/>
              <a:t>0 if below hearing threshold</a:t>
            </a:r>
          </a:p>
          <a:p>
            <a:pPr lvl="1"/>
            <a:r>
              <a:rPr lang="en-US" dirty="0"/>
              <a:t>0 if masked</a:t>
            </a:r>
          </a:p>
          <a:p>
            <a:pPr lvl="1"/>
            <a:r>
              <a:rPr lang="en-US" dirty="0"/>
              <a:t>Value between 0 and 1 if partially masked in critical band</a:t>
            </a:r>
          </a:p>
          <a:p>
            <a:pPr lvl="2"/>
            <a:r>
              <a:rPr lang="en-US" dirty="0"/>
              <a:t>(Use 0 to 5 for examples to come)</a:t>
            </a:r>
          </a:p>
          <a:p>
            <a:pPr lvl="1"/>
            <a:r>
              <a:rPr lang="en-US" dirty="0"/>
              <a:t>Really depend on what</a:t>
            </a:r>
            <a:br>
              <a:rPr lang="en-US" dirty="0"/>
            </a:br>
            <a:r>
              <a:rPr lang="en-US" dirty="0"/>
              <a:t>already encoded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
        <p:nvSpPr>
          <p:cNvPr id="6" name="Date Placeholder 5"/>
          <p:cNvSpPr>
            <a:spLocks noGrp="1"/>
          </p:cNvSpPr>
          <p:nvPr>
            <p:ph type="dt" sz="half" idx="10"/>
          </p:nvPr>
        </p:nvSpPr>
        <p:spPr/>
        <p:txBody>
          <a:bodyPr/>
          <a:lstStyle/>
          <a:p>
            <a:r>
              <a:rPr lang="en-US"/>
              <a:t>ESE150 Spring 2020</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1A2A33E-0039-A849-B8E5-F0E0608B3866}"/>
                  </a:ext>
                </a:extLst>
              </p:cNvPr>
              <p:cNvSpPr txBox="1"/>
              <p:nvPr/>
            </p:nvSpPr>
            <p:spPr>
              <a:xfrm>
                <a:off x="4391890" y="5292543"/>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7" name="TextBox 6">
                <a:extLst>
                  <a:ext uri="{FF2B5EF4-FFF2-40B4-BE49-F238E27FC236}">
                    <a16:creationId xmlns:a16="http://schemas.microsoft.com/office/drawing/2014/main" id="{91A2A33E-0039-A849-B8E5-F0E0608B3866}"/>
                  </a:ext>
                </a:extLst>
              </p:cNvPr>
              <p:cNvSpPr txBox="1">
                <a:spLocks noRot="1" noChangeAspect="1" noMove="1" noResize="1" noEditPoints="1" noAdjustHandles="1" noChangeArrowheads="1" noChangeShapeType="1" noTextEdit="1"/>
              </p:cNvSpPr>
              <p:nvPr/>
            </p:nvSpPr>
            <p:spPr>
              <a:xfrm>
                <a:off x="4391890" y="5292543"/>
                <a:ext cx="4170219" cy="1094146"/>
              </a:xfrm>
              <a:prstGeom prst="rect">
                <a:avLst/>
              </a:prstGeom>
              <a:blipFill>
                <a:blip r:embed="rId2"/>
                <a:stretch>
                  <a:fillRect l="-19149" t="-139080" b="-188506"/>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Problem</a:t>
            </a:r>
          </a:p>
        </p:txBody>
      </p:sp>
      <p:sp>
        <p:nvSpPr>
          <p:cNvPr id="3" name="Content Placeholder 2"/>
          <p:cNvSpPr>
            <a:spLocks noGrp="1"/>
          </p:cNvSpPr>
          <p:nvPr>
            <p:ph idx="1"/>
          </p:nvPr>
        </p:nvSpPr>
        <p:spPr/>
        <p:txBody>
          <a:bodyPr/>
          <a:lstStyle/>
          <a:p>
            <a:r>
              <a:rPr lang="en-US" dirty="0"/>
              <a:t>How fit in the resource constraints (128Kb/s) while maximizing goodness (sound quality)?</a:t>
            </a:r>
          </a:p>
          <a:p>
            <a:endParaRPr lang="en-US" dirty="0"/>
          </a:p>
          <a:p>
            <a:r>
              <a:rPr lang="en-US" dirty="0"/>
              <a:t>Quantify bits used</a:t>
            </a:r>
          </a:p>
          <a:p>
            <a:endParaRPr lang="en-US" dirty="0"/>
          </a:p>
          <a:p>
            <a:r>
              <a:rPr lang="en-US" dirty="0"/>
              <a:t>Quantify goodness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
        <p:nvSpPr>
          <p:cNvPr id="7" name="Date Placeholder 6"/>
          <p:cNvSpPr>
            <a:spLocks noGrp="1"/>
          </p:cNvSpPr>
          <p:nvPr>
            <p:ph type="dt" sz="half" idx="10"/>
          </p:nvPr>
        </p:nvSpPr>
        <p:spPr/>
        <p:txBody>
          <a:bodyPr/>
          <a:lstStyle/>
          <a:p>
            <a:r>
              <a:rPr lang="en-US"/>
              <a:t>ESE150 Spring 2020</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22BE94-078A-DB45-B05D-9758A17C373C}"/>
                  </a:ext>
                </a:extLst>
              </p:cNvPr>
              <p:cNvSpPr txBox="1"/>
              <p:nvPr/>
            </p:nvSpPr>
            <p:spPr>
              <a:xfrm>
                <a:off x="4277175" y="2881927"/>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8" name="TextBox 7">
                <a:extLst>
                  <a:ext uri="{FF2B5EF4-FFF2-40B4-BE49-F238E27FC236}">
                    <a16:creationId xmlns:a16="http://schemas.microsoft.com/office/drawing/2014/main" id="{C122BE94-078A-DB45-B05D-9758A17C373C}"/>
                  </a:ext>
                </a:extLst>
              </p:cNvPr>
              <p:cNvSpPr txBox="1">
                <a:spLocks noRot="1" noChangeAspect="1" noMove="1" noResize="1" noEditPoints="1" noAdjustHandles="1" noChangeArrowheads="1" noChangeShapeType="1" noTextEdit="1"/>
              </p:cNvSpPr>
              <p:nvPr/>
            </p:nvSpPr>
            <p:spPr>
              <a:xfrm>
                <a:off x="4277175" y="2881927"/>
                <a:ext cx="4866825" cy="1094146"/>
              </a:xfrm>
              <a:prstGeom prst="rect">
                <a:avLst/>
              </a:prstGeom>
              <a:blipFill>
                <a:blip r:embed="rId2"/>
                <a:stretch>
                  <a:fillRect l="-6250" t="-139080"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580100F-5ABF-F344-9A58-B84E5078C4B2}"/>
                  </a:ext>
                </a:extLst>
              </p:cNvPr>
              <p:cNvSpPr txBox="1"/>
              <p:nvPr/>
            </p:nvSpPr>
            <p:spPr>
              <a:xfrm>
                <a:off x="4391890" y="5292543"/>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9" name="TextBox 8">
                <a:extLst>
                  <a:ext uri="{FF2B5EF4-FFF2-40B4-BE49-F238E27FC236}">
                    <a16:creationId xmlns:a16="http://schemas.microsoft.com/office/drawing/2014/main" id="{D580100F-5ABF-F344-9A58-B84E5078C4B2}"/>
                  </a:ext>
                </a:extLst>
              </p:cNvPr>
              <p:cNvSpPr txBox="1">
                <a:spLocks noRot="1" noChangeAspect="1" noMove="1" noResize="1" noEditPoints="1" noAdjustHandles="1" noChangeArrowheads="1" noChangeShapeType="1" noTextEdit="1"/>
              </p:cNvSpPr>
              <p:nvPr/>
            </p:nvSpPr>
            <p:spPr>
              <a:xfrm>
                <a:off x="4391890" y="5292543"/>
                <a:ext cx="4170219" cy="1094146"/>
              </a:xfrm>
              <a:prstGeom prst="rect">
                <a:avLst/>
              </a:prstGeom>
              <a:blipFill>
                <a:blip r:embed="rId3"/>
                <a:stretch>
                  <a:fillRect l="-19149" t="-139080" b="-188506"/>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a:p>
            <a:r>
              <a:rPr lang="en-US" dirty="0" err="1"/>
              <a:t>While(bitbudget</a:t>
            </a:r>
            <a:r>
              <a:rPr lang="en-US" dirty="0"/>
              <a:t>&gt;0)</a:t>
            </a:r>
          </a:p>
          <a:p>
            <a:pPr lvl="1"/>
            <a:r>
              <a:rPr lang="en-US" dirty="0"/>
              <a:t>Identify Largest Error component: </a:t>
            </a:r>
            <a:r>
              <a:rPr lang="en-US" dirty="0" err="1"/>
              <a:t>Error(freq)×W(freq</a:t>
            </a:r>
            <a:r>
              <a:rPr lang="en-US" dirty="0"/>
              <a:t>)</a:t>
            </a:r>
          </a:p>
          <a:p>
            <a:pPr lvl="1"/>
            <a:r>
              <a:rPr lang="en-US" dirty="0">
                <a:solidFill>
                  <a:srgbClr val="FF6600"/>
                </a:solidFill>
              </a:rPr>
              <a:t>What do to reduce error?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
        <p:nvSpPr>
          <p:cNvPr id="7" name="Date Placeholder 6"/>
          <p:cNvSpPr>
            <a:spLocks noGrp="1"/>
          </p:cNvSpPr>
          <p:nvPr>
            <p:ph type="dt" sz="half" idx="10"/>
          </p:nvPr>
        </p:nvSpPr>
        <p:spPr/>
        <p:txBody>
          <a:bodyPr/>
          <a:lstStyle/>
          <a:p>
            <a:r>
              <a:rPr lang="en-US"/>
              <a:t>ESE150 Spring 2020</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86BD301-2F6D-0147-A9F4-8EEABE034A14}"/>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1" name="TextBox 10">
                <a:extLst>
                  <a:ext uri="{FF2B5EF4-FFF2-40B4-BE49-F238E27FC236}">
                    <a16:creationId xmlns:a16="http://schemas.microsoft.com/office/drawing/2014/main" id="{386BD301-2F6D-0147-A9F4-8EEABE034A14}"/>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5F25C21-FE1D-FA4B-8BE6-7A686304DBD2}"/>
                  </a:ext>
                </a:extLst>
              </p:cNvPr>
              <p:cNvSpPr txBox="1"/>
              <p:nvPr/>
            </p:nvSpPr>
            <p:spPr>
              <a:xfrm>
                <a:off x="4648200" y="200005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2" name="TextBox 11">
                <a:extLst>
                  <a:ext uri="{FF2B5EF4-FFF2-40B4-BE49-F238E27FC236}">
                    <a16:creationId xmlns:a16="http://schemas.microsoft.com/office/drawing/2014/main" id="{F5F25C21-FE1D-FA4B-8BE6-7A686304DBD2}"/>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F29CF9A4-312F-4C47-A93E-667E706B96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0264" y="4043967"/>
            <a:ext cx="6655871" cy="235683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a:xfrm>
            <a:off x="304800" y="1526452"/>
            <a:ext cx="8686800" cy="4846638"/>
          </a:xfrm>
        </p:spPr>
        <p:txBody>
          <a:bodyPr/>
          <a:lstStyle/>
          <a:p>
            <a:r>
              <a:rPr lang="en-US" dirty="0"/>
              <a:t>Start with nothing</a:t>
            </a:r>
          </a:p>
          <a:p>
            <a:r>
              <a:rPr lang="en-US" dirty="0"/>
              <a:t>Start with </a:t>
            </a:r>
            <a:r>
              <a:rPr lang="en-US" dirty="0" err="1"/>
              <a:t>bitbudget</a:t>
            </a:r>
            <a:endParaRPr lang="en-US" dirty="0"/>
          </a:p>
          <a:p>
            <a:r>
              <a:rPr lang="en-US" dirty="0" err="1"/>
              <a:t>While(bitbudget</a:t>
            </a:r>
            <a:r>
              <a:rPr lang="en-US" dirty="0"/>
              <a:t>&gt;0)</a:t>
            </a:r>
          </a:p>
          <a:p>
            <a:pPr lvl="1"/>
            <a:r>
              <a:rPr lang="en-US" dirty="0"/>
              <a:t>Identify Largest Error component: </a:t>
            </a:r>
            <a:r>
              <a:rPr lang="en-US" dirty="0" err="1"/>
              <a:t>Error(freq)×W(freq</a:t>
            </a:r>
            <a:r>
              <a:rPr lang="en-US" dirty="0"/>
              <a:t>)</a:t>
            </a:r>
          </a:p>
          <a:p>
            <a:pPr lvl="1"/>
            <a:r>
              <a:rPr lang="en-US" dirty="0">
                <a:solidFill>
                  <a:srgbClr val="FF6600"/>
                </a:solidFill>
              </a:rPr>
              <a:t>What do to reduce error?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
        <p:nvSpPr>
          <p:cNvPr id="7" name="Date Placeholder 6"/>
          <p:cNvSpPr>
            <a:spLocks noGrp="1"/>
          </p:cNvSpPr>
          <p:nvPr>
            <p:ph type="dt" sz="half" idx="10"/>
          </p:nvPr>
        </p:nvSpPr>
        <p:spPr/>
        <p:txBody>
          <a:bodyPr/>
          <a:lstStyle/>
          <a:p>
            <a:r>
              <a:rPr lang="en-US"/>
              <a:t>ESE150 Spring 2020</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81E9AA0-4B21-2345-9B06-B6B0D7D8997A}"/>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1" name="TextBox 10">
                <a:extLst>
                  <a:ext uri="{FF2B5EF4-FFF2-40B4-BE49-F238E27FC236}">
                    <a16:creationId xmlns:a16="http://schemas.microsoft.com/office/drawing/2014/main" id="{781E9AA0-4B21-2345-9B06-B6B0D7D8997A}"/>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F644959-FB0C-8946-9E91-0737FA9CB57D}"/>
                  </a:ext>
                </a:extLst>
              </p:cNvPr>
              <p:cNvSpPr txBox="1"/>
              <p:nvPr/>
            </p:nvSpPr>
            <p:spPr>
              <a:xfrm>
                <a:off x="4648200" y="200005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2" name="TextBox 11">
                <a:extLst>
                  <a:ext uri="{FF2B5EF4-FFF2-40B4-BE49-F238E27FC236}">
                    <a16:creationId xmlns:a16="http://schemas.microsoft.com/office/drawing/2014/main" id="{DF644959-FB0C-8946-9E91-0737FA9CB57D}"/>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60015458-C7EB-5143-84F3-C9CA947416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9794" y="4047846"/>
            <a:ext cx="6564169" cy="2324361"/>
          </a:xfrm>
          <a:prstGeom prst="rect">
            <a:avLst/>
          </a:prstGeom>
        </p:spPr>
      </p:pic>
    </p:spTree>
    <p:extLst>
      <p:ext uri="{BB962C8B-B14F-4D97-AF65-F5344CB8AC3E}">
        <p14:creationId xmlns:p14="http://schemas.microsoft.com/office/powerpoint/2010/main" val="2824145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a:p>
            <a:r>
              <a:rPr lang="en-US" dirty="0" err="1"/>
              <a:t>While(bitbudget</a:t>
            </a:r>
            <a:r>
              <a:rPr lang="en-US" dirty="0"/>
              <a:t>&gt;0)</a:t>
            </a:r>
          </a:p>
          <a:p>
            <a:pPr lvl="1"/>
            <a:r>
              <a:rPr lang="en-US" dirty="0"/>
              <a:t>Identify Largest Error component: </a:t>
            </a:r>
            <a:r>
              <a:rPr lang="en-US" dirty="0" err="1"/>
              <a:t>Error(freq)×W(freq</a:t>
            </a:r>
            <a:r>
              <a:rPr lang="en-US" dirty="0"/>
              <a:t>)</a:t>
            </a:r>
          </a:p>
          <a:p>
            <a:pPr lvl="1"/>
            <a:r>
              <a:rPr lang="en-US" dirty="0">
                <a:solidFill>
                  <a:srgbClr val="FF6600"/>
                </a:solidFill>
              </a:rPr>
              <a:t>What do to reduce error?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
        <p:nvSpPr>
          <p:cNvPr id="7" name="Date Placeholder 6"/>
          <p:cNvSpPr>
            <a:spLocks noGrp="1"/>
          </p:cNvSpPr>
          <p:nvPr>
            <p:ph type="dt" sz="half" idx="10"/>
          </p:nvPr>
        </p:nvSpPr>
        <p:spPr/>
        <p:txBody>
          <a:bodyPr/>
          <a:lstStyle/>
          <a:p>
            <a:r>
              <a:rPr lang="en-US"/>
              <a:t>ESE150 Spring 2020</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AC9C4E8-32BE-5B48-8B35-A915BBBBAC80}"/>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2" name="TextBox 11">
                <a:extLst>
                  <a:ext uri="{FF2B5EF4-FFF2-40B4-BE49-F238E27FC236}">
                    <a16:creationId xmlns:a16="http://schemas.microsoft.com/office/drawing/2014/main" id="{3AC9C4E8-32BE-5B48-8B35-A915BBBBAC80}"/>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ED93EF4-7734-214D-B237-CEF118866927}"/>
                  </a:ext>
                </a:extLst>
              </p:cNvPr>
              <p:cNvSpPr txBox="1"/>
              <p:nvPr/>
            </p:nvSpPr>
            <p:spPr>
              <a:xfrm>
                <a:off x="4648200" y="200005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3" name="TextBox 12">
                <a:extLst>
                  <a:ext uri="{FF2B5EF4-FFF2-40B4-BE49-F238E27FC236}">
                    <a16:creationId xmlns:a16="http://schemas.microsoft.com/office/drawing/2014/main" id="{6ED93EF4-7734-214D-B237-CEF118866927}"/>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C70E450F-7B0C-1F44-BAB5-99AC02FF9F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6418" y="4101468"/>
            <a:ext cx="6791164" cy="2404740"/>
          </a:xfrm>
          <a:prstGeom prst="rect">
            <a:avLst/>
          </a:prstGeom>
        </p:spPr>
      </p:pic>
    </p:spTree>
    <p:extLst>
      <p:ext uri="{BB962C8B-B14F-4D97-AF65-F5344CB8AC3E}">
        <p14:creationId xmlns:p14="http://schemas.microsoft.com/office/powerpoint/2010/main" val="289707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PCM and CD Audio</a:t>
            </a:r>
          </a:p>
        </p:txBody>
      </p:sp>
      <p:sp>
        <p:nvSpPr>
          <p:cNvPr id="6" name="Content Placeholder 5"/>
          <p:cNvSpPr>
            <a:spLocks noGrp="1"/>
          </p:cNvSpPr>
          <p:nvPr>
            <p:ph idx="1"/>
          </p:nvPr>
        </p:nvSpPr>
        <p:spPr>
          <a:xfrm>
            <a:off x="304799" y="2547257"/>
            <a:ext cx="9427029" cy="4206240"/>
          </a:xfrm>
        </p:spPr>
        <p:txBody>
          <a:bodyPr>
            <a:normAutofit/>
          </a:bodyPr>
          <a:lstStyle/>
          <a:p>
            <a:r>
              <a:rPr lang="en-US" sz="2400" dirty="0"/>
              <a:t>PCM – Pulse Code Modulation</a:t>
            </a:r>
          </a:p>
          <a:p>
            <a:pPr lvl="1"/>
            <a:r>
              <a:rPr lang="en-US" sz="2000" dirty="0"/>
              <a:t>CD-Quality Audio – state-of-the-art 1990s</a:t>
            </a:r>
          </a:p>
          <a:p>
            <a:pPr lvl="2"/>
            <a:r>
              <a:rPr lang="en-US" sz="1800" dirty="0"/>
              <a:t>Filtering/Sampling/Quantizing/Encoding using ADC</a:t>
            </a:r>
          </a:p>
          <a:p>
            <a:pPr lvl="2"/>
            <a:r>
              <a:rPr lang="en-US" sz="1800" dirty="0"/>
              <a:t>DAC/Reconstruction Filter</a:t>
            </a:r>
          </a:p>
          <a:p>
            <a:pPr lvl="1"/>
            <a:r>
              <a:rPr lang="en-US" sz="2000" dirty="0"/>
              <a:t>CD Quality Digital Audio uses PCM (uncompressed, lots of storage!)</a:t>
            </a:r>
          </a:p>
          <a:p>
            <a:pPr lvl="2"/>
            <a:r>
              <a:rPr lang="en-US" sz="1800" dirty="0"/>
              <a:t>44,100 samples per second, each sample 16-bits</a:t>
            </a:r>
          </a:p>
          <a:p>
            <a:pPr lvl="2"/>
            <a:r>
              <a:rPr lang="en-US" sz="1800" dirty="0"/>
              <a:t>1 sec. of music: 44,100 x 16bits = 705,600  bits or 86 kB</a:t>
            </a:r>
          </a:p>
          <a:p>
            <a:pPr lvl="2"/>
            <a:r>
              <a:rPr lang="en-US" sz="1800" dirty="0"/>
              <a:t>60 seconds of music: 705,600 x 60 = 42,336,000 bits = 5167 kB = 5 MB</a:t>
            </a:r>
          </a:p>
          <a:p>
            <a:pPr lvl="2"/>
            <a:r>
              <a:rPr lang="en-US" sz="1800" dirty="0"/>
              <a:t>3 minute song: 42,336,000 x 3 = 127,008,000 bits = 15 MB !</a:t>
            </a:r>
          </a:p>
          <a:p>
            <a:pPr lvl="2"/>
            <a:r>
              <a:rPr lang="en-US" sz="2000" dirty="0"/>
              <a:t>You want it in stereo???  15 MB x 2 = </a:t>
            </a:r>
            <a:r>
              <a:rPr lang="en-US" sz="2000" dirty="0">
                <a:solidFill>
                  <a:srgbClr val="FF0000"/>
                </a:solidFill>
              </a:rPr>
              <a:t>30 MB!</a:t>
            </a:r>
            <a:r>
              <a:rPr lang="en-US" sz="2000" dirty="0"/>
              <a:t> (no compression!)</a:t>
            </a:r>
          </a:p>
          <a:p>
            <a:pPr lvl="1"/>
            <a:endParaRPr lang="en-US" sz="2000" dirty="0"/>
          </a:p>
          <a:p>
            <a:pPr lvl="1"/>
            <a:endParaRPr lang="en-US" sz="2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grpSp>
        <p:nvGrpSpPr>
          <p:cNvPr id="2" name="Group 9"/>
          <p:cNvGrpSpPr/>
          <p:nvPr/>
        </p:nvGrpSpPr>
        <p:grpSpPr>
          <a:xfrm>
            <a:off x="916719" y="1462603"/>
            <a:ext cx="7433635" cy="1025434"/>
            <a:chOff x="859536" y="1933303"/>
            <a:chExt cx="7433635" cy="1025434"/>
          </a:xfrm>
        </p:grpSpPr>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 t="16009" r="69714" b="46610"/>
            <a:stretch/>
          </p:blipFill>
          <p:spPr bwMode="auto">
            <a:xfrm>
              <a:off x="1987088" y="1933303"/>
              <a:ext cx="2042368" cy="1025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8210" t="18422" r="4538" b="50023"/>
            <a:stretch/>
          </p:blipFill>
          <p:spPr bwMode="auto">
            <a:xfrm>
              <a:off x="5106596" y="2015724"/>
              <a:ext cx="3186575" cy="865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8342" t="17978" r="4540" b="47054"/>
            <a:stretch/>
          </p:blipFill>
          <p:spPr bwMode="auto">
            <a:xfrm>
              <a:off x="859536" y="1987296"/>
              <a:ext cx="1828800" cy="959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7"/>
          <p:cNvPicPr>
            <a:picLocks noChangeAspect="1" noChangeArrowheads="1"/>
          </p:cNvPicPr>
          <p:nvPr/>
        </p:nvPicPr>
        <p:blipFill>
          <a:blip r:embed="rId3"/>
          <a:srcRect/>
          <a:stretch>
            <a:fillRect/>
          </a:stretch>
        </p:blipFill>
        <p:spPr bwMode="auto">
          <a:xfrm>
            <a:off x="4101153" y="1307265"/>
            <a:ext cx="1064768" cy="1064768"/>
          </a:xfrm>
          <a:prstGeom prst="rect">
            <a:avLst/>
          </a:prstGeom>
          <a:noFill/>
          <a:ln w="9525">
            <a:noFill/>
            <a:miter lim="800000"/>
            <a:headEnd/>
            <a:tailEnd/>
          </a:ln>
          <a:effectLst/>
        </p:spPr>
      </p:pic>
      <p:sp>
        <p:nvSpPr>
          <p:cNvPr id="12" name="TextBox 11"/>
          <p:cNvSpPr txBox="1"/>
          <p:nvPr/>
        </p:nvSpPr>
        <p:spPr>
          <a:xfrm>
            <a:off x="955908" y="1238134"/>
            <a:ext cx="1402948" cy="338554"/>
          </a:xfrm>
          <a:prstGeom prst="rect">
            <a:avLst/>
          </a:prstGeom>
          <a:noFill/>
        </p:spPr>
        <p:txBody>
          <a:bodyPr wrap="none" rtlCol="0">
            <a:spAutoFit/>
          </a:bodyPr>
          <a:lstStyle/>
          <a:p>
            <a:r>
              <a:rPr lang="en-US" sz="1600" i="1" dirty="0" err="1"/>
              <a:t>antialias</a:t>
            </a:r>
            <a:r>
              <a:rPr lang="en-US" sz="1600" i="1" dirty="0"/>
              <a:t> filter</a:t>
            </a:r>
          </a:p>
        </p:txBody>
      </p:sp>
      <p:sp>
        <p:nvSpPr>
          <p:cNvPr id="13" name="TextBox 12"/>
          <p:cNvSpPr txBox="1"/>
          <p:nvPr/>
        </p:nvSpPr>
        <p:spPr>
          <a:xfrm>
            <a:off x="6503264" y="1193407"/>
            <a:ext cx="1919115" cy="338554"/>
          </a:xfrm>
          <a:prstGeom prst="rect">
            <a:avLst/>
          </a:prstGeom>
          <a:noFill/>
        </p:spPr>
        <p:txBody>
          <a:bodyPr wrap="none" rtlCol="0">
            <a:spAutoFit/>
          </a:bodyPr>
          <a:lstStyle/>
          <a:p>
            <a:r>
              <a:rPr lang="en-US" sz="1600" i="1" dirty="0"/>
              <a:t>reconstruction filter</a:t>
            </a:r>
          </a:p>
        </p:txBody>
      </p:sp>
      <p:sp>
        <p:nvSpPr>
          <p:cNvPr id="14" name="Date Placeholder 13"/>
          <p:cNvSpPr>
            <a:spLocks noGrp="1"/>
          </p:cNvSpPr>
          <p:nvPr>
            <p:ph type="dt" sz="half" idx="10"/>
          </p:nvPr>
        </p:nvSpPr>
        <p:spPr/>
        <p:txBody>
          <a:bodyPr/>
          <a:lstStyle/>
          <a:p>
            <a:r>
              <a:rPr lang="en-US"/>
              <a:t>ESE150 Spring 2020</a:t>
            </a:r>
          </a:p>
        </p:txBody>
      </p:sp>
    </p:spTree>
    <p:extLst>
      <p:ext uri="{BB962C8B-B14F-4D97-AF65-F5344CB8AC3E}">
        <p14:creationId xmlns:p14="http://schemas.microsoft.com/office/powerpoint/2010/main" val="258142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fade">
                                      <p:cBhvr>
                                        <p:cTn id="10" dur="500"/>
                                        <p:tgtEl>
                                          <p:spTgt spid="6">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fade">
                                      <p:cBhvr>
                                        <p:cTn id="15" dur="500"/>
                                        <p:tgtEl>
                                          <p:spTgt spid="6">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7" end="7"/>
                                            </p:txEl>
                                          </p:spTgt>
                                        </p:tgtEl>
                                        <p:attrNameLst>
                                          <p:attrName>style.visibility</p:attrName>
                                        </p:attrNameLst>
                                      </p:cBhvr>
                                      <p:to>
                                        <p:strVal val="visible"/>
                                      </p:to>
                                    </p:set>
                                    <p:animEffect transition="in" filter="fade">
                                      <p:cBhvr>
                                        <p:cTn id="20" dur="500"/>
                                        <p:tgtEl>
                                          <p:spTgt spid="6">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Effect transition="in" filter="fade">
                                      <p:cBhvr>
                                        <p:cTn id="25" dur="500"/>
                                        <p:tgtEl>
                                          <p:spTgt spid="6">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9" end="9"/>
                                            </p:txEl>
                                          </p:spTgt>
                                        </p:tgtEl>
                                        <p:attrNameLst>
                                          <p:attrName>style.visibility</p:attrName>
                                        </p:attrNameLst>
                                      </p:cBhvr>
                                      <p:to>
                                        <p:strVal val="visible"/>
                                      </p:to>
                                    </p:set>
                                    <p:animEffect transition="in" filter="fade">
                                      <p:cBhvr>
                                        <p:cTn id="30"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a:p>
            <a:r>
              <a:rPr lang="en-US" dirty="0" err="1"/>
              <a:t>While(bitbudget</a:t>
            </a:r>
            <a:r>
              <a:rPr lang="en-US" dirty="0"/>
              <a:t>&gt;0)</a:t>
            </a:r>
          </a:p>
          <a:p>
            <a:pPr lvl="1"/>
            <a:r>
              <a:rPr lang="en-US" dirty="0"/>
              <a:t>Identify Largest Error component: </a:t>
            </a:r>
            <a:r>
              <a:rPr lang="en-US" dirty="0" err="1"/>
              <a:t>Error(freq)×W(freq</a:t>
            </a:r>
            <a:r>
              <a:rPr lang="en-US" dirty="0"/>
              <a:t>)</a:t>
            </a:r>
          </a:p>
          <a:p>
            <a:pPr lvl="1"/>
            <a:r>
              <a:rPr lang="en-US" dirty="0">
                <a:solidFill>
                  <a:srgbClr val="FF6600"/>
                </a:solidFill>
              </a:rPr>
              <a:t>What do to reduce error?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
        <p:nvSpPr>
          <p:cNvPr id="7" name="Date Placeholder 6"/>
          <p:cNvSpPr>
            <a:spLocks noGrp="1"/>
          </p:cNvSpPr>
          <p:nvPr>
            <p:ph type="dt" sz="half" idx="10"/>
          </p:nvPr>
        </p:nvSpPr>
        <p:spPr/>
        <p:txBody>
          <a:bodyPr/>
          <a:lstStyle/>
          <a:p>
            <a:r>
              <a:rPr lang="en-US"/>
              <a:t>ESE150 Spring 2020</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AC9C4E8-32BE-5B48-8B35-A915BBBBAC80}"/>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2" name="TextBox 11">
                <a:extLst>
                  <a:ext uri="{FF2B5EF4-FFF2-40B4-BE49-F238E27FC236}">
                    <a16:creationId xmlns:a16="http://schemas.microsoft.com/office/drawing/2014/main" id="{3AC9C4E8-32BE-5B48-8B35-A915BBBBAC80}"/>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ED93EF4-7734-214D-B237-CEF118866927}"/>
                  </a:ext>
                </a:extLst>
              </p:cNvPr>
              <p:cNvSpPr txBox="1"/>
              <p:nvPr/>
            </p:nvSpPr>
            <p:spPr>
              <a:xfrm>
                <a:off x="4648200" y="200005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3" name="TextBox 12">
                <a:extLst>
                  <a:ext uri="{FF2B5EF4-FFF2-40B4-BE49-F238E27FC236}">
                    <a16:creationId xmlns:a16="http://schemas.microsoft.com/office/drawing/2014/main" id="{6ED93EF4-7734-214D-B237-CEF118866927}"/>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CCC28DB7-39AC-A14F-BBFD-D70EA2F091DD}"/>
              </a:ext>
            </a:extLst>
          </p:cNvPr>
          <p:cNvSpPr txBox="1"/>
          <p:nvPr/>
        </p:nvSpPr>
        <p:spPr>
          <a:xfrm>
            <a:off x="4572000" y="6079149"/>
            <a:ext cx="3980577" cy="369332"/>
          </a:xfrm>
          <a:prstGeom prst="rect">
            <a:avLst/>
          </a:prstGeom>
          <a:noFill/>
        </p:spPr>
        <p:txBody>
          <a:bodyPr wrap="none" rtlCol="0">
            <a:spAutoFit/>
          </a:bodyPr>
          <a:lstStyle/>
          <a:p>
            <a:r>
              <a:rPr lang="en-US" dirty="0"/>
              <a:t>Account masking on remaining </a:t>
            </a:r>
            <a:r>
              <a:rPr lang="en-US" dirty="0" err="1"/>
              <a:t>freqs</a:t>
            </a:r>
            <a:r>
              <a:rPr lang="en-US" dirty="0"/>
              <a:t>.</a:t>
            </a:r>
          </a:p>
        </p:txBody>
      </p:sp>
      <p:pic>
        <p:nvPicPr>
          <p:cNvPr id="14" name="Picture 13">
            <a:extLst>
              <a:ext uri="{FF2B5EF4-FFF2-40B4-BE49-F238E27FC236}">
                <a16:creationId xmlns:a16="http://schemas.microsoft.com/office/drawing/2014/main" id="{8B40ACBC-D196-C64A-BBFE-51BC5D08D9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00" y="3977481"/>
            <a:ext cx="6596200" cy="2335704"/>
          </a:xfrm>
          <a:prstGeom prst="rect">
            <a:avLst/>
          </a:prstGeom>
        </p:spPr>
      </p:pic>
    </p:spTree>
    <p:extLst>
      <p:ext uri="{BB962C8B-B14F-4D97-AF65-F5344CB8AC3E}">
        <p14:creationId xmlns:p14="http://schemas.microsoft.com/office/powerpoint/2010/main" val="3993606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a:p>
            <a:r>
              <a:rPr lang="en-US" dirty="0" err="1"/>
              <a:t>While(bitbudget</a:t>
            </a:r>
            <a:r>
              <a:rPr lang="en-US" dirty="0"/>
              <a:t>&gt;0)</a:t>
            </a:r>
          </a:p>
          <a:p>
            <a:pPr lvl="1"/>
            <a:r>
              <a:rPr lang="en-US" dirty="0"/>
              <a:t>Identify Largest Error component: </a:t>
            </a:r>
            <a:r>
              <a:rPr lang="en-US" dirty="0" err="1"/>
              <a:t>Error(freq)×W(freq</a:t>
            </a:r>
            <a:r>
              <a:rPr lang="en-US" dirty="0"/>
              <a:t>)</a:t>
            </a:r>
          </a:p>
          <a:p>
            <a:pPr lvl="1"/>
            <a:r>
              <a:rPr lang="en-US" dirty="0">
                <a:solidFill>
                  <a:srgbClr val="FF6600"/>
                </a:solidFill>
              </a:rPr>
              <a:t>What do to reduce error?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
        <p:nvSpPr>
          <p:cNvPr id="7" name="Date Placeholder 6"/>
          <p:cNvSpPr>
            <a:spLocks noGrp="1"/>
          </p:cNvSpPr>
          <p:nvPr>
            <p:ph type="dt" sz="half" idx="10"/>
          </p:nvPr>
        </p:nvSpPr>
        <p:spPr/>
        <p:txBody>
          <a:bodyPr/>
          <a:lstStyle/>
          <a:p>
            <a:r>
              <a:rPr lang="en-US"/>
              <a:t>ESE150 Spring 2020</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B336289-A7E7-C046-B8D2-FDC445346858}"/>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1" name="TextBox 10">
                <a:extLst>
                  <a:ext uri="{FF2B5EF4-FFF2-40B4-BE49-F238E27FC236}">
                    <a16:creationId xmlns:a16="http://schemas.microsoft.com/office/drawing/2014/main" id="{DB336289-A7E7-C046-B8D2-FDC445346858}"/>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9C6331B-9E59-B64A-AD09-857E050877D5}"/>
                  </a:ext>
                </a:extLst>
              </p:cNvPr>
              <p:cNvSpPr txBox="1"/>
              <p:nvPr/>
            </p:nvSpPr>
            <p:spPr>
              <a:xfrm>
                <a:off x="4648200" y="200005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2" name="TextBox 11">
                <a:extLst>
                  <a:ext uri="{FF2B5EF4-FFF2-40B4-BE49-F238E27FC236}">
                    <a16:creationId xmlns:a16="http://schemas.microsoft.com/office/drawing/2014/main" id="{29C6331B-9E59-B64A-AD09-857E050877D5}"/>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4BDC5563-E90F-8340-8B22-6C7A845716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0752" y="4154933"/>
            <a:ext cx="6342495" cy="2245867"/>
          </a:xfrm>
          <a:prstGeom prst="rect">
            <a:avLst/>
          </a:prstGeom>
        </p:spPr>
      </p:pic>
      <p:sp>
        <p:nvSpPr>
          <p:cNvPr id="13" name="TextBox 12">
            <a:extLst>
              <a:ext uri="{FF2B5EF4-FFF2-40B4-BE49-F238E27FC236}">
                <a16:creationId xmlns:a16="http://schemas.microsoft.com/office/drawing/2014/main" id="{DED954C5-C1DD-4A45-BB9D-FA9729D39C95}"/>
              </a:ext>
            </a:extLst>
          </p:cNvPr>
          <p:cNvSpPr txBox="1"/>
          <p:nvPr/>
        </p:nvSpPr>
        <p:spPr>
          <a:xfrm>
            <a:off x="4572000" y="6079149"/>
            <a:ext cx="3980577" cy="369332"/>
          </a:xfrm>
          <a:prstGeom prst="rect">
            <a:avLst/>
          </a:prstGeom>
          <a:noFill/>
        </p:spPr>
        <p:txBody>
          <a:bodyPr wrap="none" rtlCol="0">
            <a:spAutoFit/>
          </a:bodyPr>
          <a:lstStyle/>
          <a:p>
            <a:r>
              <a:rPr lang="en-US" dirty="0"/>
              <a:t>Account masking on remaining </a:t>
            </a:r>
            <a:r>
              <a:rPr lang="en-US" dirty="0" err="1"/>
              <a:t>freqs</a:t>
            </a:r>
            <a:r>
              <a:rPr lang="en-US" dirty="0"/>
              <a:t>.</a:t>
            </a:r>
          </a:p>
        </p:txBody>
      </p:sp>
    </p:spTree>
    <p:extLst>
      <p:ext uri="{BB962C8B-B14F-4D97-AF65-F5344CB8AC3E}">
        <p14:creationId xmlns:p14="http://schemas.microsoft.com/office/powerpoint/2010/main" val="3423257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Also Quantization</a:t>
            </a:r>
          </a:p>
        </p:txBody>
      </p:sp>
      <p:sp>
        <p:nvSpPr>
          <p:cNvPr id="3" name="Content Placeholder 2"/>
          <p:cNvSpPr>
            <a:spLocks noGrp="1"/>
          </p:cNvSpPr>
          <p:nvPr>
            <p:ph idx="1"/>
          </p:nvPr>
        </p:nvSpPr>
        <p:spPr/>
        <p:txBody>
          <a:bodyPr/>
          <a:lstStyle/>
          <a:p>
            <a:r>
              <a:rPr lang="en-US" dirty="0"/>
              <a:t>To keep simple,</a:t>
            </a:r>
            <a:br>
              <a:rPr lang="en-US" dirty="0"/>
            </a:br>
            <a:r>
              <a:rPr lang="en-US" dirty="0"/>
              <a:t>assumed fixed quant.</a:t>
            </a:r>
          </a:p>
          <a:p>
            <a:r>
              <a:rPr lang="en-US" dirty="0"/>
              <a:t>Incrementally assign</a:t>
            </a:r>
            <a:br>
              <a:rPr lang="en-US" dirty="0"/>
            </a:br>
            <a:r>
              <a:rPr lang="en-US" dirty="0"/>
              <a:t>bits</a:t>
            </a:r>
          </a:p>
          <a:p>
            <a:r>
              <a:rPr lang="en-US" dirty="0" err="1"/>
              <a:t>While(bitbudget</a:t>
            </a:r>
            <a:r>
              <a:rPr lang="en-US" dirty="0"/>
              <a:t>&gt;0)</a:t>
            </a:r>
          </a:p>
          <a:p>
            <a:pPr lvl="1"/>
            <a:r>
              <a:rPr lang="en-US" dirty="0"/>
              <a:t>Identify Largest Error component: </a:t>
            </a:r>
            <a:r>
              <a:rPr lang="en-US" dirty="0" err="1"/>
              <a:t>Error(freq)×W(freq</a:t>
            </a:r>
            <a:r>
              <a:rPr lang="en-US" dirty="0"/>
              <a:t>)</a:t>
            </a:r>
          </a:p>
          <a:p>
            <a:pPr lvl="1"/>
            <a:r>
              <a:rPr lang="en-US" dirty="0">
                <a:solidFill>
                  <a:schemeClr val="tx1"/>
                </a:solidFill>
              </a:rPr>
              <a:t>Assign more bits to that frequency</a:t>
            </a:r>
          </a:p>
          <a:p>
            <a:pPr lvl="1"/>
            <a:endParaRPr lang="en-US" dirty="0">
              <a:solidFill>
                <a:schemeClr val="tx1"/>
              </a:solidFill>
            </a:endParaRPr>
          </a:p>
          <a:p>
            <a:pPr lvl="1"/>
            <a:r>
              <a:rPr lang="en-US" dirty="0">
                <a:solidFill>
                  <a:srgbClr val="FFC000"/>
                </a:solidFill>
              </a:rPr>
              <a:t>(return to example at end if time permits)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
        <p:nvSpPr>
          <p:cNvPr id="7" name="Date Placeholder 6"/>
          <p:cNvSpPr>
            <a:spLocks noGrp="1"/>
          </p:cNvSpPr>
          <p:nvPr>
            <p:ph type="dt" sz="half" idx="10"/>
          </p:nvPr>
        </p:nvSpPr>
        <p:spPr/>
        <p:txBody>
          <a:bodyPr/>
          <a:lstStyle/>
          <a:p>
            <a:r>
              <a:rPr lang="en-US"/>
              <a:t>ESE150 Spring 2020</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B336289-A7E7-C046-B8D2-FDC445346858}"/>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1" name="TextBox 10">
                <a:extLst>
                  <a:ext uri="{FF2B5EF4-FFF2-40B4-BE49-F238E27FC236}">
                    <a16:creationId xmlns:a16="http://schemas.microsoft.com/office/drawing/2014/main" id="{DB336289-A7E7-C046-B8D2-FDC445346858}"/>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9C6331B-9E59-B64A-AD09-857E050877D5}"/>
                  </a:ext>
                </a:extLst>
              </p:cNvPr>
              <p:cNvSpPr txBox="1"/>
              <p:nvPr/>
            </p:nvSpPr>
            <p:spPr>
              <a:xfrm>
                <a:off x="4648200" y="200005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2" name="TextBox 11">
                <a:extLst>
                  <a:ext uri="{FF2B5EF4-FFF2-40B4-BE49-F238E27FC236}">
                    <a16:creationId xmlns:a16="http://schemas.microsoft.com/office/drawing/2014/main" id="{29C6331B-9E59-B64A-AD09-857E050877D5}"/>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spTree>
    <p:extLst>
      <p:ext uri="{BB962C8B-B14F-4D97-AF65-F5344CB8AC3E}">
        <p14:creationId xmlns:p14="http://schemas.microsoft.com/office/powerpoint/2010/main" val="553301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(Greedy)</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a:p>
            <a:r>
              <a:rPr lang="en-US" dirty="0" err="1"/>
              <a:t>While(bitbudget</a:t>
            </a:r>
            <a:r>
              <a:rPr lang="en-US" dirty="0"/>
              <a:t>&gt;0)</a:t>
            </a:r>
          </a:p>
          <a:p>
            <a:pPr lvl="1"/>
            <a:r>
              <a:rPr lang="en-US" dirty="0"/>
              <a:t>Identify Largest Error component</a:t>
            </a:r>
          </a:p>
          <a:p>
            <a:pPr lvl="1"/>
            <a:r>
              <a:rPr lang="en-US" dirty="0">
                <a:solidFill>
                  <a:schemeClr val="tx1"/>
                </a:solidFill>
              </a:rPr>
              <a:t>Allocate some bits to reduce error</a:t>
            </a:r>
          </a:p>
          <a:p>
            <a:pPr lvl="2"/>
            <a:r>
              <a:rPr lang="en-US" dirty="0">
                <a:solidFill>
                  <a:schemeClr val="tx1"/>
                </a:solidFill>
              </a:rPr>
              <a:t>Add frequency</a:t>
            </a:r>
          </a:p>
          <a:p>
            <a:pPr lvl="2"/>
            <a:r>
              <a:rPr lang="en-US" dirty="0">
                <a:solidFill>
                  <a:schemeClr val="tx1"/>
                </a:solidFill>
              </a:rPr>
              <a:t>Add quantization bits to band</a:t>
            </a:r>
          </a:p>
          <a:p>
            <a:pPr lvl="2"/>
            <a:r>
              <a:rPr lang="en-US" dirty="0">
                <a:solidFill>
                  <a:schemeClr val="tx1"/>
                </a:solidFill>
              </a:rPr>
              <a:t>Pick one to most reduce the error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
        <p:nvSpPr>
          <p:cNvPr id="5" name="Date Placeholder 4"/>
          <p:cNvSpPr>
            <a:spLocks noGrp="1"/>
          </p:cNvSpPr>
          <p:nvPr>
            <p:ph type="dt" sz="half" idx="10"/>
          </p:nvPr>
        </p:nvSpPr>
        <p:spPr/>
        <p:txBody>
          <a:bodyPr/>
          <a:lstStyle/>
          <a:p>
            <a:r>
              <a:rPr lang="en-US"/>
              <a:t>ESE150 Spring 2020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(Refine Greedy)</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a:p>
            <a:r>
              <a:rPr lang="en-US" dirty="0" err="1"/>
              <a:t>While(bitbudget</a:t>
            </a:r>
            <a:r>
              <a:rPr lang="en-US" dirty="0"/>
              <a:t>&gt;0)</a:t>
            </a:r>
          </a:p>
          <a:p>
            <a:pPr lvl="1"/>
            <a:r>
              <a:rPr lang="en-US" dirty="0"/>
              <a:t>Identify Largest </a:t>
            </a:r>
            <a:r>
              <a:rPr lang="en-US" dirty="0" err="1"/>
              <a:t>Δerror/Δbits</a:t>
            </a:r>
            <a:endParaRPr lang="en-US" dirty="0"/>
          </a:p>
          <a:p>
            <a:pPr lvl="1"/>
            <a:endParaRPr lang="en-US" dirty="0"/>
          </a:p>
          <a:p>
            <a:r>
              <a:rPr lang="en-US" dirty="0">
                <a:solidFill>
                  <a:srgbClr val="FF6600"/>
                </a:solidFill>
              </a:rPr>
              <a:t>Why might prefer?</a:t>
            </a:r>
          </a:p>
          <a:p>
            <a:r>
              <a:rPr lang="en-US" dirty="0"/>
              <a:t>Large error, might take many bits to improve</a:t>
            </a:r>
          </a:p>
          <a:p>
            <a:pPr lvl="1"/>
            <a:r>
              <a:rPr lang="en-US" dirty="0"/>
              <a:t>Maybe could be better spending those bits to fix many problems?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
        <p:nvSpPr>
          <p:cNvPr id="5" name="Date Placeholder 4"/>
          <p:cNvSpPr>
            <a:spLocks noGrp="1"/>
          </p:cNvSpPr>
          <p:nvPr>
            <p:ph type="dt" sz="half" idx="10"/>
          </p:nvPr>
        </p:nvSpPr>
        <p:spPr/>
        <p:txBody>
          <a:bodyPr/>
          <a:lstStyle/>
          <a:p>
            <a:r>
              <a:rPr lang="en-US"/>
              <a:t>ESE150 Spring 2020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Refinement</a:t>
            </a:r>
          </a:p>
        </p:txBody>
      </p:sp>
      <p:sp>
        <p:nvSpPr>
          <p:cNvPr id="3" name="Content Placeholder 2"/>
          <p:cNvSpPr>
            <a:spLocks noGrp="1"/>
          </p:cNvSpPr>
          <p:nvPr>
            <p:ph idx="1"/>
          </p:nvPr>
        </p:nvSpPr>
        <p:spPr/>
        <p:txBody>
          <a:bodyPr/>
          <a:lstStyle/>
          <a:p>
            <a:r>
              <a:rPr lang="en-US" dirty="0"/>
              <a:t>Rediscovering where to allocate everything every time may be laborious</a:t>
            </a:r>
          </a:p>
          <a:p>
            <a:r>
              <a:rPr lang="en-US" dirty="0"/>
              <a:t>Maybe we can get close and adjust?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
        <p:nvSpPr>
          <p:cNvPr id="5" name="Date Placeholder 4"/>
          <p:cNvSpPr>
            <a:spLocks noGrp="1"/>
          </p:cNvSpPr>
          <p:nvPr>
            <p:ph type="dt" sz="half" idx="10"/>
          </p:nvPr>
        </p:nvSpPr>
        <p:spPr/>
        <p:txBody>
          <a:bodyPr/>
          <a:lstStyle/>
          <a:p>
            <a:r>
              <a:rPr lang="en-US"/>
              <a:t>ESE150 Spring 2020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(Adaptive)</a:t>
            </a:r>
          </a:p>
        </p:txBody>
      </p:sp>
      <p:sp>
        <p:nvSpPr>
          <p:cNvPr id="3" name="Content Placeholder 2"/>
          <p:cNvSpPr>
            <a:spLocks noGrp="1"/>
          </p:cNvSpPr>
          <p:nvPr>
            <p:ph idx="1"/>
          </p:nvPr>
        </p:nvSpPr>
        <p:spPr/>
        <p:txBody>
          <a:bodyPr/>
          <a:lstStyle/>
          <a:p>
            <a:r>
              <a:rPr lang="en-US" dirty="0"/>
              <a:t>Start with budget guess</a:t>
            </a:r>
          </a:p>
          <a:p>
            <a:pPr lvl="1"/>
            <a:r>
              <a:rPr lang="en-US" dirty="0"/>
              <a:t>Quantization in bands</a:t>
            </a:r>
          </a:p>
          <a:p>
            <a:pPr lvl="1"/>
            <a:r>
              <a:rPr lang="en-US" dirty="0"/>
              <a:t>Frequencies to keep in each band</a:t>
            </a:r>
          </a:p>
          <a:p>
            <a:r>
              <a:rPr lang="en-US" dirty="0"/>
              <a:t>Encode, compress</a:t>
            </a:r>
          </a:p>
          <a:p>
            <a:r>
              <a:rPr lang="en-US" dirty="0">
                <a:solidFill>
                  <a:srgbClr val="FF6600"/>
                </a:solidFill>
              </a:rPr>
              <a:t>What do if haven’t used up all bits?</a:t>
            </a:r>
          </a:p>
          <a:p>
            <a:r>
              <a:rPr lang="en-US" dirty="0">
                <a:solidFill>
                  <a:srgbClr val="FF6600"/>
                </a:solidFill>
              </a:rPr>
              <a:t>What do if over budget?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
        <p:nvSpPr>
          <p:cNvPr id="5" name="Date Placeholder 4"/>
          <p:cNvSpPr>
            <a:spLocks noGrp="1"/>
          </p:cNvSpPr>
          <p:nvPr>
            <p:ph type="dt" sz="half" idx="10"/>
          </p:nvPr>
        </p:nvSpPr>
        <p:spPr/>
        <p:txBody>
          <a:bodyPr/>
          <a:lstStyle/>
          <a:p>
            <a:r>
              <a:rPr lang="en-US"/>
              <a:t>ESE150 Spring 2020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
        <p:nvSpPr>
          <p:cNvPr id="5" name="Title 4"/>
          <p:cNvSpPr>
            <a:spLocks noGrp="1"/>
          </p:cNvSpPr>
          <p:nvPr>
            <p:ph type="title"/>
          </p:nvPr>
        </p:nvSpPr>
        <p:spPr/>
        <p:txBody>
          <a:bodyPr/>
          <a:lstStyle/>
          <a:p>
            <a:r>
              <a:rPr lang="en-US" dirty="0"/>
              <a:t>PERCEPTUAL CODING &amp; MP3</a:t>
            </a:r>
          </a:p>
        </p:txBody>
      </p:sp>
      <p:sp>
        <p:nvSpPr>
          <p:cNvPr id="7" name="Date Placeholder 6"/>
          <p:cNvSpPr>
            <a:spLocks noGrp="1"/>
          </p:cNvSpPr>
          <p:nvPr>
            <p:ph type="dt" sz="half" idx="10"/>
          </p:nvPr>
        </p:nvSpPr>
        <p:spPr/>
        <p:txBody>
          <a:bodyPr/>
          <a:lstStyle/>
          <a:p>
            <a:r>
              <a:rPr lang="en-US"/>
              <a:t>ESE150 Spring 2020</a:t>
            </a:r>
          </a:p>
        </p:txBody>
      </p:sp>
    </p:spTree>
    <p:extLst>
      <p:ext uri="{BB962C8B-B14F-4D97-AF65-F5344CB8AC3E}">
        <p14:creationId xmlns:p14="http://schemas.microsoft.com/office/powerpoint/2010/main" val="4578496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MP3 Flow Chart (Encoding/Decoding)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pic>
        <p:nvPicPr>
          <p:cNvPr id="512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8412" y="1538832"/>
            <a:ext cx="6557413" cy="2260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6469" y="4400522"/>
            <a:ext cx="7083743" cy="2011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71802" y="1381279"/>
            <a:ext cx="3223959" cy="369332"/>
          </a:xfrm>
          <a:prstGeom prst="rect">
            <a:avLst/>
          </a:prstGeom>
          <a:noFill/>
        </p:spPr>
        <p:txBody>
          <a:bodyPr wrap="none" rtlCol="0">
            <a:spAutoFit/>
          </a:bodyPr>
          <a:lstStyle/>
          <a:p>
            <a:r>
              <a:rPr lang="en-US" i="1" dirty="0">
                <a:solidFill>
                  <a:srgbClr val="FF0000"/>
                </a:solidFill>
              </a:rPr>
              <a:t>Basic MP3 Encoding Scheme</a:t>
            </a:r>
          </a:p>
        </p:txBody>
      </p:sp>
      <p:sp>
        <p:nvSpPr>
          <p:cNvPr id="8" name="TextBox 7"/>
          <p:cNvSpPr txBox="1"/>
          <p:nvPr/>
        </p:nvSpPr>
        <p:spPr>
          <a:xfrm>
            <a:off x="3097930" y="4215856"/>
            <a:ext cx="2608406" cy="369332"/>
          </a:xfrm>
          <a:prstGeom prst="rect">
            <a:avLst/>
          </a:prstGeom>
          <a:noFill/>
        </p:spPr>
        <p:txBody>
          <a:bodyPr wrap="none" rtlCol="0">
            <a:spAutoFit/>
          </a:bodyPr>
          <a:lstStyle/>
          <a:p>
            <a:r>
              <a:rPr lang="en-US" i="1" dirty="0">
                <a:solidFill>
                  <a:srgbClr val="FF0000"/>
                </a:solidFill>
              </a:rPr>
              <a:t>MP3 Decoding Scheme</a:t>
            </a:r>
          </a:p>
        </p:txBody>
      </p:sp>
      <p:sp>
        <p:nvSpPr>
          <p:cNvPr id="6" name="TextBox 5"/>
          <p:cNvSpPr txBox="1"/>
          <p:nvPr/>
        </p:nvSpPr>
        <p:spPr>
          <a:xfrm>
            <a:off x="4614220" y="5765219"/>
            <a:ext cx="4070345" cy="646331"/>
          </a:xfrm>
          <a:prstGeom prst="rect">
            <a:avLst/>
          </a:prstGeom>
          <a:noFill/>
        </p:spPr>
        <p:txBody>
          <a:bodyPr wrap="none" rtlCol="0">
            <a:spAutoFit/>
          </a:bodyPr>
          <a:lstStyle/>
          <a:p>
            <a:pPr algn="ctr"/>
            <a:r>
              <a:rPr lang="en-US" i="1" dirty="0">
                <a:solidFill>
                  <a:srgbClr val="00B050"/>
                </a:solidFill>
              </a:rPr>
              <a:t>Notice: Psychoacoustics is embedded</a:t>
            </a:r>
          </a:p>
          <a:p>
            <a:pPr algn="ctr"/>
            <a:r>
              <a:rPr lang="en-US" i="1" dirty="0">
                <a:solidFill>
                  <a:srgbClr val="00B050"/>
                </a:solidFill>
              </a:rPr>
              <a:t>Your brain is involved in decoding!</a:t>
            </a:r>
          </a:p>
        </p:txBody>
      </p:sp>
      <p:sp>
        <p:nvSpPr>
          <p:cNvPr id="7" name="TextBox 6"/>
          <p:cNvSpPr txBox="1"/>
          <p:nvPr/>
        </p:nvSpPr>
        <p:spPr>
          <a:xfrm>
            <a:off x="5538645" y="3180528"/>
            <a:ext cx="3344092" cy="923330"/>
          </a:xfrm>
          <a:prstGeom prst="rect">
            <a:avLst/>
          </a:prstGeom>
          <a:noFill/>
        </p:spPr>
        <p:txBody>
          <a:bodyPr wrap="square" rtlCol="0">
            <a:spAutoFit/>
          </a:bodyPr>
          <a:lstStyle/>
          <a:p>
            <a:pPr algn="r"/>
            <a:r>
              <a:rPr lang="en-US" i="1" dirty="0">
                <a:solidFill>
                  <a:srgbClr val="00B050"/>
                </a:solidFill>
              </a:rPr>
              <a:t>We use psychoacoustic </a:t>
            </a:r>
          </a:p>
          <a:p>
            <a:pPr algn="r"/>
            <a:r>
              <a:rPr lang="en-US" i="1" dirty="0">
                <a:solidFill>
                  <a:srgbClr val="00B050"/>
                </a:solidFill>
              </a:rPr>
              <a:t>model to control quantization!</a:t>
            </a:r>
          </a:p>
          <a:p>
            <a:pPr algn="r"/>
            <a:r>
              <a:rPr lang="en-US" i="1" dirty="0">
                <a:solidFill>
                  <a:srgbClr val="00B050"/>
                </a:solidFill>
              </a:rPr>
              <a:t>(how we achieve compression)</a:t>
            </a:r>
          </a:p>
        </p:txBody>
      </p:sp>
      <p:sp>
        <p:nvSpPr>
          <p:cNvPr id="9" name="TextBox 8"/>
          <p:cNvSpPr txBox="1"/>
          <p:nvPr/>
        </p:nvSpPr>
        <p:spPr>
          <a:xfrm>
            <a:off x="159723" y="1537234"/>
            <a:ext cx="2937727" cy="369332"/>
          </a:xfrm>
          <a:prstGeom prst="rect">
            <a:avLst/>
          </a:prstGeom>
          <a:noFill/>
        </p:spPr>
        <p:txBody>
          <a:bodyPr wrap="none" rtlCol="0">
            <a:spAutoFit/>
          </a:bodyPr>
          <a:lstStyle/>
          <a:p>
            <a:r>
              <a:rPr lang="en-US" dirty="0">
                <a:solidFill>
                  <a:srgbClr val="00B050"/>
                </a:solidFill>
              </a:rPr>
              <a:t>A type of DFT is performed</a:t>
            </a:r>
          </a:p>
        </p:txBody>
      </p:sp>
      <p:cxnSp>
        <p:nvCxnSpPr>
          <p:cNvPr id="11" name="Straight Arrow Connector 10"/>
          <p:cNvCxnSpPr>
            <a:stCxn id="9" idx="2"/>
          </p:cNvCxnSpPr>
          <p:nvPr/>
        </p:nvCxnSpPr>
        <p:spPr>
          <a:xfrm>
            <a:off x="1628587" y="1906566"/>
            <a:ext cx="213276" cy="105114"/>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1615762" y="1906566"/>
            <a:ext cx="226101" cy="1254645"/>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6460477" y="1928530"/>
            <a:ext cx="2787943" cy="1477328"/>
          </a:xfrm>
          <a:prstGeom prst="rect">
            <a:avLst/>
          </a:prstGeom>
          <a:noFill/>
        </p:spPr>
        <p:txBody>
          <a:bodyPr wrap="none" rtlCol="0">
            <a:spAutoFit/>
          </a:bodyPr>
          <a:lstStyle/>
          <a:p>
            <a:pPr algn="ctr"/>
            <a:r>
              <a:rPr lang="en-US" i="1" dirty="0">
                <a:solidFill>
                  <a:srgbClr val="FF0000"/>
                </a:solidFill>
              </a:rPr>
              <a:t>Data is </a:t>
            </a:r>
          </a:p>
          <a:p>
            <a:pPr algn="ctr"/>
            <a:r>
              <a:rPr lang="en-US" i="1" dirty="0">
                <a:solidFill>
                  <a:srgbClr val="FF0000"/>
                </a:solidFill>
              </a:rPr>
              <a:t>stored in </a:t>
            </a:r>
          </a:p>
          <a:p>
            <a:pPr algn="ctr"/>
            <a:r>
              <a:rPr lang="en-US" i="1" dirty="0">
                <a:solidFill>
                  <a:srgbClr val="FF0000"/>
                </a:solidFill>
              </a:rPr>
              <a:t>frequency domain rep.</a:t>
            </a:r>
          </a:p>
          <a:p>
            <a:pPr algn="ctr"/>
            <a:r>
              <a:rPr lang="en-US" i="1" dirty="0">
                <a:solidFill>
                  <a:srgbClr val="FF0000"/>
                </a:solidFill>
              </a:rPr>
              <a:t>Even Huffman coded too!</a:t>
            </a:r>
          </a:p>
          <a:p>
            <a:pPr algn="ctr"/>
            <a:endParaRPr lang="en-US" i="1" dirty="0">
              <a:solidFill>
                <a:srgbClr val="FF0000"/>
              </a:solidFill>
            </a:endParaRPr>
          </a:p>
        </p:txBody>
      </p:sp>
      <p:sp>
        <p:nvSpPr>
          <p:cNvPr id="14" name="Date Placeholder 13"/>
          <p:cNvSpPr>
            <a:spLocks noGrp="1"/>
          </p:cNvSpPr>
          <p:nvPr>
            <p:ph type="dt" sz="half" idx="10"/>
          </p:nvPr>
        </p:nvSpPr>
        <p:spPr/>
        <p:txBody>
          <a:bodyPr/>
          <a:lstStyle/>
          <a:p>
            <a:r>
              <a:rPr lang="en-US"/>
              <a:t>ESE150 Spring 2020</a:t>
            </a:r>
          </a:p>
        </p:txBody>
      </p:sp>
    </p:spTree>
    <p:extLst>
      <p:ext uri="{BB962C8B-B14F-4D97-AF65-F5344CB8AC3E}">
        <p14:creationId xmlns:p14="http://schemas.microsoft.com/office/powerpoint/2010/main" val="54680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par>
                                <p:cTn id="11" presetID="22"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5123"/>
                                        </p:tgtEl>
                                        <p:attrNameLst>
                                          <p:attrName>style.visibility</p:attrName>
                                        </p:attrNameLst>
                                      </p:cBhvr>
                                      <p:to>
                                        <p:strVal val="visible"/>
                                      </p:to>
                                    </p:set>
                                    <p:animEffect transition="in" filter="fade">
                                      <p:cBhvr>
                                        <p:cTn id="31" dur="500"/>
                                        <p:tgtEl>
                                          <p:spTgt spid="51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P spid="9" grpId="0"/>
      <p:bldP spid="1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MP3 Encoding Process</a:t>
            </a:r>
          </a:p>
        </p:txBody>
      </p:sp>
      <p:sp>
        <p:nvSpPr>
          <p:cNvPr id="3" name="Content Placeholder 2"/>
          <p:cNvSpPr>
            <a:spLocks noGrp="1"/>
          </p:cNvSpPr>
          <p:nvPr>
            <p:ph idx="1"/>
          </p:nvPr>
        </p:nvSpPr>
        <p:spPr/>
        <p:txBody>
          <a:bodyPr/>
          <a:lstStyle/>
          <a:p>
            <a:r>
              <a:rPr lang="en-US" dirty="0"/>
              <a:t>All MP3 files broken into “Frames”</a:t>
            </a:r>
          </a:p>
          <a:p>
            <a:pPr lvl="1"/>
            <a:r>
              <a:rPr lang="en-US" dirty="0"/>
              <a:t>Each frame stores 1152 Audio Samples</a:t>
            </a:r>
          </a:p>
          <a:p>
            <a:pPr lvl="1"/>
            <a:r>
              <a:rPr lang="en-US" dirty="0"/>
              <a:t>Lasts for 26 </a:t>
            </a:r>
            <a:r>
              <a:rPr lang="en-US" dirty="0" err="1"/>
              <a:t>ms</a:t>
            </a:r>
            <a:endParaRPr lang="en-US" dirty="0"/>
          </a:p>
          <a:p>
            <a:pPr lvl="1"/>
            <a:r>
              <a:rPr lang="en-US" dirty="0"/>
              <a:t>Frame also divided further into 2 “</a:t>
            </a:r>
            <a:r>
              <a:rPr lang="en-US" dirty="0" err="1"/>
              <a:t>granuels</a:t>
            </a:r>
            <a:r>
              <a:rPr lang="en-US" dirty="0"/>
              <a:t>”</a:t>
            </a:r>
          </a:p>
          <a:p>
            <a:pPr lvl="2"/>
            <a:r>
              <a:rPr lang="en-US" dirty="0"/>
              <a:t>Each </a:t>
            </a:r>
            <a:r>
              <a:rPr lang="en-US" dirty="0" err="1"/>
              <a:t>granuel</a:t>
            </a:r>
            <a:r>
              <a:rPr lang="en-US" dirty="0"/>
              <a:t> contains 576 samples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
        <p:nvSpPr>
          <p:cNvPr id="6" name="Date Placeholder 5"/>
          <p:cNvSpPr>
            <a:spLocks noGrp="1"/>
          </p:cNvSpPr>
          <p:nvPr>
            <p:ph type="dt" sz="half" idx="10"/>
          </p:nvPr>
        </p:nvSpPr>
        <p:spPr/>
        <p:txBody>
          <a:bodyPr/>
          <a:lstStyle/>
          <a:p>
            <a:r>
              <a:rPr lang="en-US"/>
              <a:t>ESE150 Spring 2020</a:t>
            </a:r>
          </a:p>
        </p:txBody>
      </p:sp>
    </p:spTree>
    <p:extLst>
      <p:ext uri="{BB962C8B-B14F-4D97-AF65-F5344CB8AC3E}">
        <p14:creationId xmlns:p14="http://schemas.microsoft.com/office/powerpoint/2010/main" val="756932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a:t>
            </a:r>
          </a:p>
        </p:txBody>
      </p:sp>
      <p:sp>
        <p:nvSpPr>
          <p:cNvPr id="3" name="Content Placeholder 2"/>
          <p:cNvSpPr>
            <a:spLocks noGrp="1"/>
          </p:cNvSpPr>
          <p:nvPr>
            <p:ph idx="1"/>
          </p:nvPr>
        </p:nvSpPr>
        <p:spPr/>
        <p:txBody>
          <a:bodyPr/>
          <a:lstStyle/>
          <a:p>
            <a:r>
              <a:rPr lang="en-US" dirty="0"/>
              <a:t>If we kept the CD Audio encoding format</a:t>
            </a:r>
          </a:p>
          <a:p>
            <a:pPr lvl="1"/>
            <a:r>
              <a:rPr lang="en-US" dirty="0"/>
              <a:t>Could hold </a:t>
            </a:r>
            <a:r>
              <a:rPr lang="en-US" b="1" dirty="0"/>
              <a:t>one</a:t>
            </a:r>
            <a:r>
              <a:rPr lang="en-US" dirty="0"/>
              <a:t> song on the 1998 </a:t>
            </a:r>
            <a:r>
              <a:rPr lang="en-US" dirty="0" err="1"/>
              <a:t>MpMan</a:t>
            </a:r>
            <a:endParaRPr lang="en-US" dirty="0"/>
          </a:p>
          <a:p>
            <a:pPr lvl="1"/>
            <a:r>
              <a:rPr lang="en-US" dirty="0"/>
              <a:t>(maybe 2 on the 64MB version)</a:t>
            </a:r>
          </a:p>
          <a:p>
            <a:endParaRPr lang="en-US" dirty="0"/>
          </a:p>
          <a:p>
            <a:r>
              <a:rPr lang="en-US" dirty="0"/>
              <a:t>For solid-state audio to be viable</a:t>
            </a:r>
          </a:p>
          <a:p>
            <a:pPr lvl="1"/>
            <a:r>
              <a:rPr lang="en-US" dirty="0"/>
              <a:t>Needed more compact encoding for music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5" name="Date Placeholder 4"/>
          <p:cNvSpPr>
            <a:spLocks noGrp="1"/>
          </p:cNvSpPr>
          <p:nvPr>
            <p:ph type="dt" sz="half" idx="10"/>
          </p:nvPr>
        </p:nvSpPr>
        <p:spPr/>
        <p:txBody>
          <a:bodyPr/>
          <a:lstStyle/>
          <a:p>
            <a:r>
              <a:rPr lang="en-US"/>
              <a:t>ESE150 Spring 2020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304800" y="553133"/>
            <a:ext cx="8686800" cy="646331"/>
          </a:xfrm>
          <a:noFill/>
          <a:ln>
            <a:noFill/>
          </a:ln>
        </p:spPr>
        <p:txBody>
          <a:bodyPr wrap="square" anchorCtr="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0">
              <a:buNone/>
            </a:pPr>
            <a:r>
              <a:rPr lang="en-US" dirty="0"/>
              <a:t>MP3 Encoding Process</a:t>
            </a:r>
            <a:endParaRPr lang="en-US" kern="1200" dirty="0">
              <a:latin typeface="Liberation Sans" pitchFamily="18"/>
            </a:endParaRPr>
          </a:p>
        </p:txBody>
      </p:sp>
      <p:sp>
        <p:nvSpPr>
          <p:cNvPr id="214" name="Slide Number Placeholder 3"/>
          <p:cNvSpPr>
            <a:spLocks noGrp="1"/>
          </p:cNvSpPr>
          <p:nvPr>
            <p:ph type="sldNum" sz="quarter" idx="12"/>
          </p:nvPr>
        </p:nvSpPr>
        <p:spPr/>
        <p:txBody>
          <a:bodyPr/>
          <a:lstStyle/>
          <a:p>
            <a:fld id="{973F6D11-4BA9-494B-A002-CE8603DA3BB4}" type="slidenum">
              <a:rPr/>
              <a:pPr/>
              <a:t>50</a:t>
            </a:fld>
            <a:endParaRPr lang="en-US"/>
          </a:p>
        </p:txBody>
      </p:sp>
      <p:grpSp>
        <p:nvGrpSpPr>
          <p:cNvPr id="4" name="Group 3"/>
          <p:cNvGrpSpPr/>
          <p:nvPr/>
        </p:nvGrpSpPr>
        <p:grpSpPr>
          <a:xfrm>
            <a:off x="4969800" y="762120"/>
            <a:ext cx="4255560" cy="1524960"/>
            <a:chOff x="4969800" y="762120"/>
            <a:chExt cx="4255560" cy="1524960"/>
          </a:xfrm>
        </p:grpSpPr>
        <p:grpSp>
          <p:nvGrpSpPr>
            <p:cNvPr id="5" name="Group 4"/>
            <p:cNvGrpSpPr/>
            <p:nvPr/>
          </p:nvGrpSpPr>
          <p:grpSpPr>
            <a:xfrm>
              <a:off x="4969800" y="763200"/>
              <a:ext cx="4255560" cy="1523880"/>
              <a:chOff x="4969800" y="763200"/>
              <a:chExt cx="4255560" cy="1523880"/>
            </a:xfrm>
          </p:grpSpPr>
          <p:sp>
            <p:nvSpPr>
              <p:cNvPr id="6" name="Straight Connector 5"/>
              <p:cNvSpPr/>
              <p:nvPr/>
            </p:nvSpPr>
            <p:spPr>
              <a:xfrm>
                <a:off x="7127640" y="763200"/>
                <a:ext cx="0" cy="152388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nvGrpSpPr>
              <p:cNvPr id="7" name="Group 6"/>
              <p:cNvGrpSpPr/>
              <p:nvPr/>
            </p:nvGrpSpPr>
            <p:grpSpPr>
              <a:xfrm>
                <a:off x="5262479" y="1261800"/>
                <a:ext cx="3733560" cy="459719"/>
                <a:chOff x="5262479" y="1261800"/>
                <a:chExt cx="3733560" cy="459719"/>
              </a:xfrm>
            </p:grpSpPr>
            <p:sp>
              <p:nvSpPr>
                <p:cNvPr id="8" name="Straight Connector 7"/>
                <p:cNvSpPr/>
                <p:nvPr/>
              </p:nvSpPr>
              <p:spPr>
                <a:xfrm>
                  <a:off x="5262479" y="1525320"/>
                  <a:ext cx="3733560" cy="0"/>
                </a:xfrm>
                <a:prstGeom prst="line">
                  <a:avLst/>
                </a:prstGeom>
                <a:noFill/>
                <a:ln w="9360">
                  <a:solidFill>
                    <a:srgbClr val="000000"/>
                  </a:solidFill>
                  <a:prstDash val="solid"/>
                  <a:miter/>
                  <a:headEnd type="arrow"/>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nvGrpSpPr>
                <p:cNvPr id="9" name="Group 8"/>
                <p:cNvGrpSpPr/>
                <p:nvPr/>
              </p:nvGrpSpPr>
              <p:grpSpPr>
                <a:xfrm>
                  <a:off x="8530920" y="1411200"/>
                  <a:ext cx="312840" cy="228600"/>
                  <a:chOff x="8530920" y="1411200"/>
                  <a:chExt cx="312840" cy="228600"/>
                </a:xfrm>
              </p:grpSpPr>
              <p:sp>
                <p:nvSpPr>
                  <p:cNvPr id="10" name="Straight Connector 9"/>
                  <p:cNvSpPr/>
                  <p:nvPr/>
                </p:nvSpPr>
                <p:spPr>
                  <a:xfrm>
                    <a:off x="8530920" y="141120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 name="Straight Connector 10"/>
                  <p:cNvSpPr/>
                  <p:nvPr/>
                </p:nvSpPr>
                <p:spPr>
                  <a:xfrm>
                    <a:off x="8686440" y="141120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 name="Straight Connector 11"/>
                  <p:cNvSpPr/>
                  <p:nvPr/>
                </p:nvSpPr>
                <p:spPr>
                  <a:xfrm>
                    <a:off x="8843760" y="141120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13" name="Group 12"/>
                <p:cNvGrpSpPr/>
                <p:nvPr/>
              </p:nvGrpSpPr>
              <p:grpSpPr>
                <a:xfrm>
                  <a:off x="5414759" y="1411200"/>
                  <a:ext cx="311041" cy="228600"/>
                  <a:chOff x="5414759" y="1411200"/>
                  <a:chExt cx="311041" cy="228600"/>
                </a:xfrm>
              </p:grpSpPr>
              <p:sp>
                <p:nvSpPr>
                  <p:cNvPr id="14" name="Straight Connector 13"/>
                  <p:cNvSpPr/>
                  <p:nvPr/>
                </p:nvSpPr>
                <p:spPr>
                  <a:xfrm>
                    <a:off x="5414759" y="141120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 name="Straight Connector 14"/>
                  <p:cNvSpPr/>
                  <p:nvPr/>
                </p:nvSpPr>
                <p:spPr>
                  <a:xfrm>
                    <a:off x="5570280" y="141120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6" name="Straight Connector 15"/>
                  <p:cNvSpPr/>
                  <p:nvPr/>
                </p:nvSpPr>
                <p:spPr>
                  <a:xfrm>
                    <a:off x="5725800" y="141120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17" name="Group 16"/>
                <p:cNvGrpSpPr/>
                <p:nvPr/>
              </p:nvGrpSpPr>
              <p:grpSpPr>
                <a:xfrm>
                  <a:off x="6192719" y="1392120"/>
                  <a:ext cx="1871641" cy="228600"/>
                  <a:chOff x="6192719" y="1392120"/>
                  <a:chExt cx="1871641" cy="228600"/>
                </a:xfrm>
              </p:grpSpPr>
              <p:sp>
                <p:nvSpPr>
                  <p:cNvPr id="18" name="Straight Connector 17"/>
                  <p:cNvSpPr/>
                  <p:nvPr/>
                </p:nvSpPr>
                <p:spPr>
                  <a:xfrm>
                    <a:off x="728316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9" name="Straight Connector 18"/>
                  <p:cNvSpPr/>
                  <p:nvPr/>
                </p:nvSpPr>
                <p:spPr>
                  <a:xfrm>
                    <a:off x="744048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0" name="Straight Connector 19"/>
                  <p:cNvSpPr/>
                  <p:nvPr/>
                </p:nvSpPr>
                <p:spPr>
                  <a:xfrm>
                    <a:off x="759600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1" name="Straight Connector 20"/>
                  <p:cNvSpPr/>
                  <p:nvPr/>
                </p:nvSpPr>
                <p:spPr>
                  <a:xfrm>
                    <a:off x="775152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2" name="Straight Connector 21"/>
                  <p:cNvSpPr/>
                  <p:nvPr/>
                </p:nvSpPr>
                <p:spPr>
                  <a:xfrm>
                    <a:off x="7907039"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3" name="Straight Connector 22"/>
                  <p:cNvSpPr/>
                  <p:nvPr/>
                </p:nvSpPr>
                <p:spPr>
                  <a:xfrm>
                    <a:off x="806436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4" name="Straight Connector 23"/>
                  <p:cNvSpPr/>
                  <p:nvPr/>
                </p:nvSpPr>
                <p:spPr>
                  <a:xfrm>
                    <a:off x="6192719"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5" name="Straight Connector 24"/>
                  <p:cNvSpPr/>
                  <p:nvPr/>
                </p:nvSpPr>
                <p:spPr>
                  <a:xfrm>
                    <a:off x="634824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6" name="Straight Connector 25"/>
                  <p:cNvSpPr/>
                  <p:nvPr/>
                </p:nvSpPr>
                <p:spPr>
                  <a:xfrm>
                    <a:off x="650376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7" name="Straight Connector 26"/>
                  <p:cNvSpPr/>
                  <p:nvPr/>
                </p:nvSpPr>
                <p:spPr>
                  <a:xfrm>
                    <a:off x="6659279"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8" name="Straight Connector 27"/>
                  <p:cNvSpPr/>
                  <p:nvPr/>
                </p:nvSpPr>
                <p:spPr>
                  <a:xfrm>
                    <a:off x="681660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9" name="Straight Connector 28"/>
                  <p:cNvSpPr/>
                  <p:nvPr/>
                </p:nvSpPr>
                <p:spPr>
                  <a:xfrm>
                    <a:off x="697212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0" name="Straight Connector 29"/>
                  <p:cNvSpPr/>
                  <p:nvPr/>
                </p:nvSpPr>
                <p:spPr>
                  <a:xfrm>
                    <a:off x="751824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1" name="Straight Connector 30"/>
                  <p:cNvSpPr/>
                  <p:nvPr/>
                </p:nvSpPr>
                <p:spPr>
                  <a:xfrm>
                    <a:off x="767376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2" name="Straight Connector 31"/>
                  <p:cNvSpPr/>
                  <p:nvPr/>
                </p:nvSpPr>
                <p:spPr>
                  <a:xfrm>
                    <a:off x="7829279"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3" name="Straight Connector 32"/>
                  <p:cNvSpPr/>
                  <p:nvPr/>
                </p:nvSpPr>
                <p:spPr>
                  <a:xfrm>
                    <a:off x="798480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4" name="Straight Connector 33"/>
                  <p:cNvSpPr/>
                  <p:nvPr/>
                </p:nvSpPr>
                <p:spPr>
                  <a:xfrm>
                    <a:off x="736092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5" name="Straight Connector 34"/>
                  <p:cNvSpPr/>
                  <p:nvPr/>
                </p:nvSpPr>
                <p:spPr>
                  <a:xfrm>
                    <a:off x="720540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6" name="Straight Connector 35"/>
                  <p:cNvSpPr/>
                  <p:nvPr/>
                </p:nvSpPr>
                <p:spPr>
                  <a:xfrm>
                    <a:off x="7049879"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7" name="Straight Connector 36"/>
                  <p:cNvSpPr/>
                  <p:nvPr/>
                </p:nvSpPr>
                <p:spPr>
                  <a:xfrm>
                    <a:off x="689436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8" name="Straight Connector 37"/>
                  <p:cNvSpPr/>
                  <p:nvPr/>
                </p:nvSpPr>
                <p:spPr>
                  <a:xfrm>
                    <a:off x="673704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9" name="Straight Connector 38"/>
                  <p:cNvSpPr/>
                  <p:nvPr/>
                </p:nvSpPr>
                <p:spPr>
                  <a:xfrm>
                    <a:off x="6581519"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0" name="Straight Connector 39"/>
                  <p:cNvSpPr/>
                  <p:nvPr/>
                </p:nvSpPr>
                <p:spPr>
                  <a:xfrm>
                    <a:off x="642600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1" name="Straight Connector 40"/>
                  <p:cNvSpPr/>
                  <p:nvPr/>
                </p:nvSpPr>
                <p:spPr>
                  <a:xfrm>
                    <a:off x="627048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sp>
              <p:nvSpPr>
                <p:cNvPr id="42" name="Freeform 41"/>
                <p:cNvSpPr/>
                <p:nvPr/>
              </p:nvSpPr>
              <p:spPr>
                <a:xfrm>
                  <a:off x="7984800" y="1261800"/>
                  <a:ext cx="6253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a:t>
                  </a:r>
                </a:p>
              </p:txBody>
            </p:sp>
            <p:sp>
              <p:nvSpPr>
                <p:cNvPr id="43" name="Freeform 42"/>
                <p:cNvSpPr/>
                <p:nvPr/>
              </p:nvSpPr>
              <p:spPr>
                <a:xfrm>
                  <a:off x="5646600" y="1261800"/>
                  <a:ext cx="6253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a:t>
                  </a:r>
                </a:p>
              </p:txBody>
            </p:sp>
          </p:grpSp>
          <p:sp>
            <p:nvSpPr>
              <p:cNvPr id="44" name="Freeform 43"/>
              <p:cNvSpPr/>
              <p:nvPr/>
            </p:nvSpPr>
            <p:spPr>
              <a:xfrm>
                <a:off x="7849080" y="1490400"/>
                <a:ext cx="611640" cy="510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1" u="none" strike="noStrike" kern="1200">
                    <a:ln>
                      <a:noFill/>
                    </a:ln>
                    <a:latin typeface="Liberation Sans" pitchFamily="18"/>
                    <a:ea typeface="DejaVu Sans" pitchFamily="2"/>
                    <a:cs typeface="Lohit Hindi" pitchFamily="2"/>
                  </a:rPr>
                  <a:t>n</a:t>
                </a:r>
                <a:r>
                  <a:rPr lang="en-US" sz="1800" b="0" i="0" u="none" strike="noStrike" kern="1200" baseline="-25000">
                    <a:ln>
                      <a:noFill/>
                    </a:ln>
                    <a:latin typeface="Liberation Sans" pitchFamily="18"/>
                    <a:ea typeface="DejaVu Sans" pitchFamily="2"/>
                    <a:cs typeface="Lohit Hindi" pitchFamily="2"/>
                  </a:rPr>
                  <a:t>A</a:t>
                </a:r>
              </a:p>
            </p:txBody>
          </p:sp>
          <p:sp>
            <p:nvSpPr>
              <p:cNvPr id="45" name="Freeform 44"/>
              <p:cNvSpPr/>
              <p:nvPr/>
            </p:nvSpPr>
            <p:spPr>
              <a:xfrm>
                <a:off x="8613720" y="1490400"/>
                <a:ext cx="611640" cy="510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1" u="none" strike="noStrike" kern="1200">
                    <a:ln>
                      <a:noFill/>
                    </a:ln>
                    <a:latin typeface="Liberation Sans" pitchFamily="18"/>
                    <a:ea typeface="DejaVu Sans" pitchFamily="2"/>
                    <a:cs typeface="Lohit Hindi" pitchFamily="2"/>
                  </a:rPr>
                  <a:t>n</a:t>
                </a:r>
                <a:r>
                  <a:rPr lang="en-US" sz="1800" b="0" i="0" u="none" strike="noStrike" kern="1200" baseline="-25000">
                    <a:ln>
                      <a:noFill/>
                    </a:ln>
                    <a:latin typeface="Liberation Sans" pitchFamily="18"/>
                    <a:ea typeface="DejaVu Sans" pitchFamily="2"/>
                    <a:cs typeface="Lohit Hindi" pitchFamily="2"/>
                  </a:rPr>
                  <a:t>S</a:t>
                </a:r>
              </a:p>
            </p:txBody>
          </p:sp>
          <p:sp>
            <p:nvSpPr>
              <p:cNvPr id="46" name="Freeform 45"/>
              <p:cNvSpPr/>
              <p:nvPr/>
            </p:nvSpPr>
            <p:spPr>
              <a:xfrm flipH="1">
                <a:off x="4969800" y="1490400"/>
                <a:ext cx="752040" cy="510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1" u="none" strike="noStrike" kern="1200">
                    <a:ln>
                      <a:noFill/>
                    </a:ln>
                    <a:latin typeface="Liberation Sans" pitchFamily="18"/>
                    <a:ea typeface="DejaVu Sans" pitchFamily="2"/>
                    <a:cs typeface="Lohit Hindi" pitchFamily="2"/>
                  </a:rPr>
                  <a:t>- n</a:t>
                </a:r>
                <a:r>
                  <a:rPr lang="en-US" sz="1800" b="0" i="0" u="none" strike="noStrike" kern="1200" baseline="-25000">
                    <a:ln>
                      <a:noFill/>
                    </a:ln>
                    <a:latin typeface="Liberation Sans" pitchFamily="18"/>
                    <a:ea typeface="DejaVu Sans" pitchFamily="2"/>
                    <a:cs typeface="Lohit Hindi" pitchFamily="2"/>
                  </a:rPr>
                  <a:t>S</a:t>
                </a:r>
              </a:p>
            </p:txBody>
          </p:sp>
          <p:sp>
            <p:nvSpPr>
              <p:cNvPr id="47" name="Freeform 46"/>
              <p:cNvSpPr/>
              <p:nvPr/>
            </p:nvSpPr>
            <p:spPr>
              <a:xfrm flipH="1">
                <a:off x="5823360" y="1490400"/>
                <a:ext cx="752040" cy="510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1" u="none" strike="noStrike" kern="1200" dirty="0">
                    <a:ln>
                      <a:noFill/>
                    </a:ln>
                    <a:latin typeface="Liberation Sans" pitchFamily="18"/>
                    <a:ea typeface="DejaVu Sans" pitchFamily="2"/>
                    <a:cs typeface="Lohit Hindi" pitchFamily="2"/>
                  </a:rPr>
                  <a:t>- </a:t>
                </a:r>
                <a:r>
                  <a:rPr lang="en-US" sz="1800" b="0" i="1" u="none" strike="noStrike" kern="1200" dirty="0" err="1">
                    <a:ln>
                      <a:noFill/>
                    </a:ln>
                    <a:latin typeface="Liberation Sans" pitchFamily="18"/>
                    <a:ea typeface="DejaVu Sans" pitchFamily="2"/>
                    <a:cs typeface="Lohit Hindi" pitchFamily="2"/>
                  </a:rPr>
                  <a:t>n</a:t>
                </a:r>
                <a:r>
                  <a:rPr lang="en-US" sz="1800" b="0" i="0" u="none" strike="noStrike" kern="1200" baseline="-25000" dirty="0" err="1">
                    <a:ln>
                      <a:noFill/>
                    </a:ln>
                    <a:latin typeface="Liberation Sans" pitchFamily="18"/>
                    <a:ea typeface="DejaVu Sans" pitchFamily="2"/>
                    <a:cs typeface="Lohit Hindi" pitchFamily="2"/>
                  </a:rPr>
                  <a:t>A</a:t>
                </a:r>
                <a:endParaRPr lang="en-US" sz="1800" b="0" i="0" u="none" strike="noStrike" kern="1200" baseline="-25000" dirty="0">
                  <a:ln>
                    <a:noFill/>
                  </a:ln>
                  <a:latin typeface="Liberation Sans" pitchFamily="18"/>
                  <a:ea typeface="DejaVu Sans" pitchFamily="2"/>
                  <a:cs typeface="Lohit Hindi" pitchFamily="2"/>
                </a:endParaRPr>
              </a:p>
            </p:txBody>
          </p:sp>
        </p:grpSp>
        <p:grpSp>
          <p:nvGrpSpPr>
            <p:cNvPr id="48" name="Group 47"/>
            <p:cNvGrpSpPr/>
            <p:nvPr/>
          </p:nvGrpSpPr>
          <p:grpSpPr>
            <a:xfrm>
              <a:off x="7162920" y="762120"/>
              <a:ext cx="935999" cy="762480"/>
              <a:chOff x="7162920" y="762120"/>
              <a:chExt cx="935999" cy="762480"/>
            </a:xfrm>
          </p:grpSpPr>
          <p:grpSp>
            <p:nvGrpSpPr>
              <p:cNvPr id="49" name="Group 48"/>
              <p:cNvGrpSpPr/>
              <p:nvPr/>
            </p:nvGrpSpPr>
            <p:grpSpPr>
              <a:xfrm>
                <a:off x="7203960" y="793440"/>
                <a:ext cx="856800" cy="731160"/>
                <a:chOff x="7203960" y="793440"/>
                <a:chExt cx="856800" cy="731160"/>
              </a:xfrm>
            </p:grpSpPr>
            <p:sp>
              <p:nvSpPr>
                <p:cNvPr id="50" name="Straight Connector 49"/>
                <p:cNvSpPr/>
                <p:nvPr/>
              </p:nvSpPr>
              <p:spPr>
                <a:xfrm flipV="1">
                  <a:off x="7203960" y="1131480"/>
                  <a:ext cx="0" cy="3927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1" name="Straight Connector 50"/>
                <p:cNvSpPr/>
                <p:nvPr/>
              </p:nvSpPr>
              <p:spPr>
                <a:xfrm flipV="1">
                  <a:off x="7279560" y="1068120"/>
                  <a:ext cx="0" cy="45648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2" name="Straight Connector 51"/>
                <p:cNvSpPr/>
                <p:nvPr/>
              </p:nvSpPr>
              <p:spPr>
                <a:xfrm flipV="1">
                  <a:off x="7355880" y="949320"/>
                  <a:ext cx="0" cy="57528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3" name="Straight Connector 52"/>
                <p:cNvSpPr/>
                <p:nvPr/>
              </p:nvSpPr>
              <p:spPr>
                <a:xfrm flipV="1">
                  <a:off x="7436880" y="1342440"/>
                  <a:ext cx="0" cy="1821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4" name="Straight Connector 53"/>
                <p:cNvSpPr/>
                <p:nvPr/>
              </p:nvSpPr>
              <p:spPr>
                <a:xfrm flipV="1">
                  <a:off x="7517880" y="1131480"/>
                  <a:ext cx="0" cy="3927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5" name="Straight Connector 54"/>
                <p:cNvSpPr/>
                <p:nvPr/>
              </p:nvSpPr>
              <p:spPr>
                <a:xfrm flipV="1">
                  <a:off x="7593840" y="977400"/>
                  <a:ext cx="0" cy="5468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6" name="Straight Connector 55"/>
                <p:cNvSpPr/>
                <p:nvPr/>
              </p:nvSpPr>
              <p:spPr>
                <a:xfrm flipV="1">
                  <a:off x="7670160" y="1114200"/>
                  <a:ext cx="0" cy="4104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7" name="Straight Connector 56"/>
                <p:cNvSpPr/>
                <p:nvPr/>
              </p:nvSpPr>
              <p:spPr>
                <a:xfrm flipV="1">
                  <a:off x="7751160" y="1068120"/>
                  <a:ext cx="0" cy="45648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8" name="Straight Connector 57"/>
                <p:cNvSpPr/>
                <p:nvPr/>
              </p:nvSpPr>
              <p:spPr>
                <a:xfrm flipV="1">
                  <a:off x="7827479" y="793440"/>
                  <a:ext cx="0" cy="7311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9" name="Straight Connector 58"/>
                <p:cNvSpPr/>
                <p:nvPr/>
              </p:nvSpPr>
              <p:spPr>
                <a:xfrm flipV="1">
                  <a:off x="7903440" y="885239"/>
                  <a:ext cx="0" cy="63900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0" name="Straight Connector 59"/>
                <p:cNvSpPr/>
                <p:nvPr/>
              </p:nvSpPr>
              <p:spPr>
                <a:xfrm flipV="1">
                  <a:off x="7984440" y="977400"/>
                  <a:ext cx="0" cy="5468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1" name="Straight Connector 60"/>
                <p:cNvSpPr/>
                <p:nvPr/>
              </p:nvSpPr>
              <p:spPr>
                <a:xfrm flipV="1">
                  <a:off x="8060760" y="1022039"/>
                  <a:ext cx="0" cy="50256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sp>
            <p:nvSpPr>
              <p:cNvPr id="62" name="Freeform 61"/>
              <p:cNvSpPr/>
              <p:nvPr/>
            </p:nvSpPr>
            <p:spPr>
              <a:xfrm>
                <a:off x="8022959" y="977759"/>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3" name="Freeform 62"/>
              <p:cNvSpPr/>
              <p:nvPr/>
            </p:nvSpPr>
            <p:spPr>
              <a:xfrm>
                <a:off x="7943760" y="93672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4" name="Freeform 63"/>
              <p:cNvSpPr/>
              <p:nvPr/>
            </p:nvSpPr>
            <p:spPr>
              <a:xfrm>
                <a:off x="7864200" y="847799"/>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5" name="Freeform 64"/>
              <p:cNvSpPr/>
              <p:nvPr/>
            </p:nvSpPr>
            <p:spPr>
              <a:xfrm>
                <a:off x="7788240" y="762120"/>
                <a:ext cx="7560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6" name="Freeform 65"/>
              <p:cNvSpPr/>
              <p:nvPr/>
            </p:nvSpPr>
            <p:spPr>
              <a:xfrm>
                <a:off x="7715160" y="1028519"/>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7" name="Freeform 66"/>
              <p:cNvSpPr/>
              <p:nvPr/>
            </p:nvSpPr>
            <p:spPr>
              <a:xfrm>
                <a:off x="7632719" y="1069919"/>
                <a:ext cx="7560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8" name="Freeform 67"/>
              <p:cNvSpPr/>
              <p:nvPr/>
            </p:nvSpPr>
            <p:spPr>
              <a:xfrm>
                <a:off x="7556399" y="93672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9" name="Freeform 68"/>
              <p:cNvSpPr/>
              <p:nvPr/>
            </p:nvSpPr>
            <p:spPr>
              <a:xfrm>
                <a:off x="7476839" y="109548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0" name="Freeform 69"/>
              <p:cNvSpPr/>
              <p:nvPr/>
            </p:nvSpPr>
            <p:spPr>
              <a:xfrm>
                <a:off x="7397640" y="1294920"/>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1" name="Freeform 70"/>
              <p:cNvSpPr/>
              <p:nvPr/>
            </p:nvSpPr>
            <p:spPr>
              <a:xfrm>
                <a:off x="7315200" y="914400"/>
                <a:ext cx="7560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2" name="Freeform 71"/>
              <p:cNvSpPr/>
              <p:nvPr/>
            </p:nvSpPr>
            <p:spPr>
              <a:xfrm>
                <a:off x="7242120" y="102240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3" name="Freeform 72"/>
              <p:cNvSpPr/>
              <p:nvPr/>
            </p:nvSpPr>
            <p:spPr>
              <a:xfrm>
                <a:off x="7162920" y="1089000"/>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74" name="Group 73"/>
            <p:cNvGrpSpPr/>
            <p:nvPr/>
          </p:nvGrpSpPr>
          <p:grpSpPr>
            <a:xfrm>
              <a:off x="6149879" y="762120"/>
              <a:ext cx="936721" cy="762480"/>
              <a:chOff x="6149879" y="762120"/>
              <a:chExt cx="936721" cy="762480"/>
            </a:xfrm>
          </p:grpSpPr>
          <p:grpSp>
            <p:nvGrpSpPr>
              <p:cNvPr id="75" name="Group 74"/>
              <p:cNvGrpSpPr/>
              <p:nvPr/>
            </p:nvGrpSpPr>
            <p:grpSpPr>
              <a:xfrm>
                <a:off x="6188040" y="793440"/>
                <a:ext cx="857160" cy="731160"/>
                <a:chOff x="6188040" y="793440"/>
                <a:chExt cx="857160" cy="731160"/>
              </a:xfrm>
            </p:grpSpPr>
            <p:sp>
              <p:nvSpPr>
                <p:cNvPr id="76" name="Straight Connector 75"/>
                <p:cNvSpPr/>
                <p:nvPr/>
              </p:nvSpPr>
              <p:spPr>
                <a:xfrm flipV="1">
                  <a:off x="7045200" y="1131480"/>
                  <a:ext cx="0" cy="3927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7" name="Straight Connector 76"/>
                <p:cNvSpPr/>
                <p:nvPr/>
              </p:nvSpPr>
              <p:spPr>
                <a:xfrm flipV="1">
                  <a:off x="6969240" y="1068120"/>
                  <a:ext cx="0" cy="45648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8" name="Straight Connector 77"/>
                <p:cNvSpPr/>
                <p:nvPr/>
              </p:nvSpPr>
              <p:spPr>
                <a:xfrm flipV="1">
                  <a:off x="6892920" y="949320"/>
                  <a:ext cx="0" cy="57528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9" name="Straight Connector 78"/>
                <p:cNvSpPr/>
                <p:nvPr/>
              </p:nvSpPr>
              <p:spPr>
                <a:xfrm flipV="1">
                  <a:off x="6811919" y="1342440"/>
                  <a:ext cx="0" cy="1821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0" name="Straight Connector 79"/>
                <p:cNvSpPr/>
                <p:nvPr/>
              </p:nvSpPr>
              <p:spPr>
                <a:xfrm flipV="1">
                  <a:off x="6730920" y="1131480"/>
                  <a:ext cx="0" cy="3927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1" name="Straight Connector 80"/>
                <p:cNvSpPr/>
                <p:nvPr/>
              </p:nvSpPr>
              <p:spPr>
                <a:xfrm flipV="1">
                  <a:off x="6654959" y="977400"/>
                  <a:ext cx="0" cy="5468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2" name="Straight Connector 81"/>
                <p:cNvSpPr/>
                <p:nvPr/>
              </p:nvSpPr>
              <p:spPr>
                <a:xfrm flipV="1">
                  <a:off x="6578640" y="1114200"/>
                  <a:ext cx="0" cy="4104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3" name="Straight Connector 82"/>
                <p:cNvSpPr/>
                <p:nvPr/>
              </p:nvSpPr>
              <p:spPr>
                <a:xfrm flipV="1">
                  <a:off x="6497640" y="1068120"/>
                  <a:ext cx="0" cy="45648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4" name="Straight Connector 83"/>
                <p:cNvSpPr/>
                <p:nvPr/>
              </p:nvSpPr>
              <p:spPr>
                <a:xfrm flipV="1">
                  <a:off x="6421320" y="793440"/>
                  <a:ext cx="0" cy="7311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5" name="Straight Connector 84"/>
                <p:cNvSpPr/>
                <p:nvPr/>
              </p:nvSpPr>
              <p:spPr>
                <a:xfrm flipV="1">
                  <a:off x="6345360" y="885239"/>
                  <a:ext cx="0" cy="63900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6" name="Straight Connector 85"/>
                <p:cNvSpPr/>
                <p:nvPr/>
              </p:nvSpPr>
              <p:spPr>
                <a:xfrm flipV="1">
                  <a:off x="6264360" y="977400"/>
                  <a:ext cx="0" cy="5468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7" name="Straight Connector 86"/>
                <p:cNvSpPr/>
                <p:nvPr/>
              </p:nvSpPr>
              <p:spPr>
                <a:xfrm flipV="1">
                  <a:off x="6188040" y="1022039"/>
                  <a:ext cx="0" cy="50256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sp>
            <p:nvSpPr>
              <p:cNvPr id="88" name="Freeform 87"/>
              <p:cNvSpPr/>
              <p:nvPr/>
            </p:nvSpPr>
            <p:spPr>
              <a:xfrm flipH="1">
                <a:off x="6149879" y="97775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9" name="Freeform 88"/>
              <p:cNvSpPr/>
              <p:nvPr/>
            </p:nvSpPr>
            <p:spPr>
              <a:xfrm flipH="1">
                <a:off x="6229080" y="936720"/>
                <a:ext cx="7632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0" name="Freeform 89"/>
              <p:cNvSpPr/>
              <p:nvPr/>
            </p:nvSpPr>
            <p:spPr>
              <a:xfrm flipH="1">
                <a:off x="6308640" y="847799"/>
                <a:ext cx="7632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1" name="Freeform 90"/>
              <p:cNvSpPr/>
              <p:nvPr/>
            </p:nvSpPr>
            <p:spPr>
              <a:xfrm flipH="1">
                <a:off x="6382440" y="762120"/>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2" name="Freeform 91"/>
              <p:cNvSpPr/>
              <p:nvPr/>
            </p:nvSpPr>
            <p:spPr>
              <a:xfrm flipH="1">
                <a:off x="6457680" y="102851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3" name="Freeform 92"/>
              <p:cNvSpPr/>
              <p:nvPr/>
            </p:nvSpPr>
            <p:spPr>
              <a:xfrm flipH="1">
                <a:off x="6537960" y="1069919"/>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4" name="Freeform 93"/>
              <p:cNvSpPr/>
              <p:nvPr/>
            </p:nvSpPr>
            <p:spPr>
              <a:xfrm flipH="1">
                <a:off x="6616440" y="936720"/>
                <a:ext cx="7632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5" name="Freeform 94"/>
              <p:cNvSpPr/>
              <p:nvPr/>
            </p:nvSpPr>
            <p:spPr>
              <a:xfrm flipH="1">
                <a:off x="6696000" y="1095480"/>
                <a:ext cx="7632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6" name="Freeform 95"/>
              <p:cNvSpPr/>
              <p:nvPr/>
            </p:nvSpPr>
            <p:spPr>
              <a:xfrm flipH="1">
                <a:off x="6775200" y="1294920"/>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7" name="Freeform 96"/>
              <p:cNvSpPr/>
              <p:nvPr/>
            </p:nvSpPr>
            <p:spPr>
              <a:xfrm flipH="1">
                <a:off x="6855480" y="91440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8" name="Freeform 97"/>
              <p:cNvSpPr/>
              <p:nvPr/>
            </p:nvSpPr>
            <p:spPr>
              <a:xfrm flipH="1">
                <a:off x="6930720" y="1022400"/>
                <a:ext cx="7632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9" name="Freeform 98"/>
              <p:cNvSpPr/>
              <p:nvPr/>
            </p:nvSpPr>
            <p:spPr>
              <a:xfrm flipH="1">
                <a:off x="7010280" y="1089000"/>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100" name="Group 99"/>
            <p:cNvGrpSpPr/>
            <p:nvPr/>
          </p:nvGrpSpPr>
          <p:grpSpPr>
            <a:xfrm>
              <a:off x="5375160" y="1485719"/>
              <a:ext cx="3505320" cy="75960"/>
              <a:chOff x="5375160" y="1485719"/>
              <a:chExt cx="3505320" cy="75960"/>
            </a:xfrm>
          </p:grpSpPr>
          <p:grpSp>
            <p:nvGrpSpPr>
              <p:cNvPr id="101" name="Group 100"/>
              <p:cNvGrpSpPr/>
              <p:nvPr/>
            </p:nvGrpSpPr>
            <p:grpSpPr>
              <a:xfrm>
                <a:off x="8099279" y="1485719"/>
                <a:ext cx="781201" cy="75960"/>
                <a:chOff x="8099279" y="1485719"/>
                <a:chExt cx="781201" cy="75960"/>
              </a:xfrm>
            </p:grpSpPr>
            <p:sp>
              <p:nvSpPr>
                <p:cNvPr id="102" name="Freeform 101"/>
                <p:cNvSpPr/>
                <p:nvPr/>
              </p:nvSpPr>
              <p:spPr>
                <a:xfrm>
                  <a:off x="8493120" y="148571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03" name="Freeform 102"/>
                <p:cNvSpPr/>
                <p:nvPr/>
              </p:nvSpPr>
              <p:spPr>
                <a:xfrm>
                  <a:off x="8099279" y="148571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04" name="Freeform 103"/>
                <p:cNvSpPr/>
                <p:nvPr/>
              </p:nvSpPr>
              <p:spPr>
                <a:xfrm>
                  <a:off x="8645400" y="148571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05" name="Freeform 104"/>
                <p:cNvSpPr/>
                <p:nvPr/>
              </p:nvSpPr>
              <p:spPr>
                <a:xfrm>
                  <a:off x="8804160" y="148571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106" name="Group 105"/>
              <p:cNvGrpSpPr/>
              <p:nvPr/>
            </p:nvGrpSpPr>
            <p:grpSpPr>
              <a:xfrm>
                <a:off x="5375160" y="1485719"/>
                <a:ext cx="781200" cy="75960"/>
                <a:chOff x="5375160" y="1485719"/>
                <a:chExt cx="781200" cy="75960"/>
              </a:xfrm>
            </p:grpSpPr>
            <p:sp>
              <p:nvSpPr>
                <p:cNvPr id="107" name="Freeform 106"/>
                <p:cNvSpPr/>
                <p:nvPr/>
              </p:nvSpPr>
              <p:spPr>
                <a:xfrm flipH="1">
                  <a:off x="5686200" y="148571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08" name="Freeform 107"/>
                <p:cNvSpPr/>
                <p:nvPr/>
              </p:nvSpPr>
              <p:spPr>
                <a:xfrm flipH="1">
                  <a:off x="6080040" y="148571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09" name="Freeform 108"/>
                <p:cNvSpPr/>
                <p:nvPr/>
              </p:nvSpPr>
              <p:spPr>
                <a:xfrm flipH="1">
                  <a:off x="5533920" y="148571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0" name="Freeform 109"/>
                <p:cNvSpPr/>
                <p:nvPr/>
              </p:nvSpPr>
              <p:spPr>
                <a:xfrm flipH="1">
                  <a:off x="5375160" y="148571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grpSp>
      <p:pic>
        <p:nvPicPr>
          <p:cNvPr id="111" name="Picture 110"/>
          <p:cNvPicPr>
            <a:picLocks noChangeAspect="1"/>
          </p:cNvPicPr>
          <p:nvPr/>
        </p:nvPicPr>
        <p:blipFill>
          <a:blip r:embed="rId3">
            <a:lum/>
            <a:alphaModFix/>
          </a:blip>
          <a:srcRect/>
          <a:stretch>
            <a:fillRect/>
          </a:stretch>
        </p:blipFill>
        <p:spPr>
          <a:xfrm>
            <a:off x="2971800" y="2971800"/>
            <a:ext cx="4419720" cy="1130040"/>
          </a:xfrm>
          <a:prstGeom prst="rect">
            <a:avLst/>
          </a:prstGeom>
          <a:noFill/>
          <a:ln>
            <a:noFill/>
          </a:ln>
        </p:spPr>
      </p:pic>
      <p:grpSp>
        <p:nvGrpSpPr>
          <p:cNvPr id="112" name="Group 111"/>
          <p:cNvGrpSpPr/>
          <p:nvPr/>
        </p:nvGrpSpPr>
        <p:grpSpPr>
          <a:xfrm>
            <a:off x="7620120" y="2819520"/>
            <a:ext cx="936000" cy="763200"/>
            <a:chOff x="7620120" y="2819520"/>
            <a:chExt cx="936000" cy="763200"/>
          </a:xfrm>
        </p:grpSpPr>
        <p:grpSp>
          <p:nvGrpSpPr>
            <p:cNvPr id="113" name="Group 112"/>
            <p:cNvGrpSpPr/>
            <p:nvPr/>
          </p:nvGrpSpPr>
          <p:grpSpPr>
            <a:xfrm>
              <a:off x="7661160" y="2851200"/>
              <a:ext cx="856800" cy="731520"/>
              <a:chOff x="7661160" y="2851200"/>
              <a:chExt cx="856800" cy="731520"/>
            </a:xfrm>
          </p:grpSpPr>
          <p:sp>
            <p:nvSpPr>
              <p:cNvPr id="114" name="Straight Connector 113"/>
              <p:cNvSpPr/>
              <p:nvPr/>
            </p:nvSpPr>
            <p:spPr>
              <a:xfrm flipV="1">
                <a:off x="7661160" y="3189240"/>
                <a:ext cx="0" cy="39312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5" name="Straight Connector 114"/>
              <p:cNvSpPr/>
              <p:nvPr/>
            </p:nvSpPr>
            <p:spPr>
              <a:xfrm flipV="1">
                <a:off x="7736760" y="3125159"/>
                <a:ext cx="0" cy="45684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6" name="Straight Connector 115"/>
              <p:cNvSpPr/>
              <p:nvPr/>
            </p:nvSpPr>
            <p:spPr>
              <a:xfrm flipV="1">
                <a:off x="7813080" y="3006360"/>
                <a:ext cx="0" cy="5756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7" name="Straight Connector 116"/>
              <p:cNvSpPr/>
              <p:nvPr/>
            </p:nvSpPr>
            <p:spPr>
              <a:xfrm flipV="1">
                <a:off x="7894079" y="3400200"/>
                <a:ext cx="0" cy="1821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8" name="Straight Connector 117"/>
              <p:cNvSpPr/>
              <p:nvPr/>
            </p:nvSpPr>
            <p:spPr>
              <a:xfrm flipV="1">
                <a:off x="7975080" y="3189240"/>
                <a:ext cx="0" cy="39312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9" name="Straight Connector 118"/>
              <p:cNvSpPr/>
              <p:nvPr/>
            </p:nvSpPr>
            <p:spPr>
              <a:xfrm flipV="1">
                <a:off x="8051040" y="3035159"/>
                <a:ext cx="0" cy="54720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0" name="Straight Connector 119"/>
              <p:cNvSpPr/>
              <p:nvPr/>
            </p:nvSpPr>
            <p:spPr>
              <a:xfrm flipV="1">
                <a:off x="8127360" y="3171240"/>
                <a:ext cx="0" cy="4107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1" name="Straight Connector 120"/>
              <p:cNvSpPr/>
              <p:nvPr/>
            </p:nvSpPr>
            <p:spPr>
              <a:xfrm flipV="1">
                <a:off x="8208360" y="3125159"/>
                <a:ext cx="0" cy="45684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2" name="Straight Connector 121"/>
              <p:cNvSpPr/>
              <p:nvPr/>
            </p:nvSpPr>
            <p:spPr>
              <a:xfrm flipV="1">
                <a:off x="8284680" y="2851200"/>
                <a:ext cx="0" cy="73152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3" name="Straight Connector 122"/>
              <p:cNvSpPr/>
              <p:nvPr/>
            </p:nvSpPr>
            <p:spPr>
              <a:xfrm flipV="1">
                <a:off x="8360640" y="2943000"/>
                <a:ext cx="0" cy="6393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4" name="Straight Connector 123"/>
              <p:cNvSpPr/>
              <p:nvPr/>
            </p:nvSpPr>
            <p:spPr>
              <a:xfrm flipV="1">
                <a:off x="8441640" y="3035159"/>
                <a:ext cx="0" cy="54720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5" name="Straight Connector 124"/>
              <p:cNvSpPr/>
              <p:nvPr/>
            </p:nvSpPr>
            <p:spPr>
              <a:xfrm flipV="1">
                <a:off x="8517960" y="3079080"/>
                <a:ext cx="0" cy="50292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sp>
          <p:nvSpPr>
            <p:cNvPr id="126" name="Freeform 125"/>
            <p:cNvSpPr/>
            <p:nvPr/>
          </p:nvSpPr>
          <p:spPr>
            <a:xfrm>
              <a:off x="8480160" y="3035159"/>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7" name="Freeform 126"/>
            <p:cNvSpPr/>
            <p:nvPr/>
          </p:nvSpPr>
          <p:spPr>
            <a:xfrm>
              <a:off x="8400960" y="299412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8" name="Freeform 127"/>
            <p:cNvSpPr/>
            <p:nvPr/>
          </p:nvSpPr>
          <p:spPr>
            <a:xfrm>
              <a:off x="8321400" y="290520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9" name="Freeform 128"/>
            <p:cNvSpPr/>
            <p:nvPr/>
          </p:nvSpPr>
          <p:spPr>
            <a:xfrm>
              <a:off x="8245440" y="2819520"/>
              <a:ext cx="7560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0" name="Freeform 129"/>
            <p:cNvSpPr/>
            <p:nvPr/>
          </p:nvSpPr>
          <p:spPr>
            <a:xfrm>
              <a:off x="8172360" y="3085920"/>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1" name="Freeform 130"/>
            <p:cNvSpPr/>
            <p:nvPr/>
          </p:nvSpPr>
          <p:spPr>
            <a:xfrm>
              <a:off x="8089919" y="3127320"/>
              <a:ext cx="7560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2" name="Freeform 131"/>
            <p:cNvSpPr/>
            <p:nvPr/>
          </p:nvSpPr>
          <p:spPr>
            <a:xfrm>
              <a:off x="8013599" y="299412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3" name="Freeform 132"/>
            <p:cNvSpPr/>
            <p:nvPr/>
          </p:nvSpPr>
          <p:spPr>
            <a:xfrm>
              <a:off x="7934040" y="3152879"/>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4" name="Freeform 133"/>
            <p:cNvSpPr/>
            <p:nvPr/>
          </p:nvSpPr>
          <p:spPr>
            <a:xfrm>
              <a:off x="7854840" y="3352680"/>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5" name="Freeform 134"/>
            <p:cNvSpPr/>
            <p:nvPr/>
          </p:nvSpPr>
          <p:spPr>
            <a:xfrm>
              <a:off x="7772400" y="2971800"/>
              <a:ext cx="7560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6" name="Freeform 135"/>
            <p:cNvSpPr/>
            <p:nvPr/>
          </p:nvSpPr>
          <p:spPr>
            <a:xfrm>
              <a:off x="7699320" y="307980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7" name="Freeform 136"/>
            <p:cNvSpPr/>
            <p:nvPr/>
          </p:nvSpPr>
          <p:spPr>
            <a:xfrm>
              <a:off x="7620120" y="3146399"/>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sp>
        <p:nvSpPr>
          <p:cNvPr id="138" name="Freeform 137"/>
          <p:cNvSpPr/>
          <p:nvPr/>
        </p:nvSpPr>
        <p:spPr>
          <a:xfrm>
            <a:off x="8071919" y="533520"/>
            <a:ext cx="378720" cy="39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p>
        </p:txBody>
      </p:sp>
      <p:grpSp>
        <p:nvGrpSpPr>
          <p:cNvPr id="139" name="Group 138"/>
          <p:cNvGrpSpPr/>
          <p:nvPr/>
        </p:nvGrpSpPr>
        <p:grpSpPr>
          <a:xfrm>
            <a:off x="4110840" y="1676421"/>
            <a:ext cx="528006" cy="1191240"/>
            <a:chOff x="4110840" y="1676421"/>
            <a:chExt cx="528006" cy="1191240"/>
          </a:xfrm>
        </p:grpSpPr>
        <p:sp>
          <p:nvSpPr>
            <p:cNvPr id="140" name="Freeform 139"/>
            <p:cNvSpPr/>
            <p:nvPr/>
          </p:nvSpPr>
          <p:spPr>
            <a:xfrm rot="20448600" flipH="1">
              <a:off x="4188580" y="1676421"/>
              <a:ext cx="309600" cy="1191240"/>
            </a:xfrm>
            <a:custGeom>
              <a:avLst>
                <a:gd name="f0" fmla="val 12960"/>
                <a:gd name="f1" fmla="val 19440"/>
                <a:gd name="f2" fmla="val 7200"/>
              </a:avLst>
              <a:gdLst>
                <a:gd name="f3" fmla="val 21600000"/>
                <a:gd name="f4" fmla="val 10800000"/>
                <a:gd name="f5" fmla="val 5400000"/>
                <a:gd name="f6" fmla="val 180"/>
                <a:gd name="f7" fmla="val w"/>
                <a:gd name="f8" fmla="val h"/>
                <a:gd name="f9" fmla="val 0"/>
                <a:gd name="f10" fmla="val 21600"/>
                <a:gd name="f11" fmla="*/ 5419351 1 1725033"/>
                <a:gd name="f12" fmla="+- 0 0 21600"/>
                <a:gd name="f13" fmla="*/ 21600 21600 1"/>
                <a:gd name="f14" fmla="*/ 21600 2195 1"/>
                <a:gd name="f15" fmla="*/ 21600 14189 1"/>
                <a:gd name="f16" fmla="val 10800"/>
                <a:gd name="f17" fmla="val 3375"/>
                <a:gd name="f18" fmla="+- 0 0 0"/>
                <a:gd name="f19" fmla="*/ f7 1 21600"/>
                <a:gd name="f20" fmla="*/ f8 1 21600"/>
                <a:gd name="f21" fmla="*/ f14 1 16384"/>
                <a:gd name="f22" fmla="*/ f15 1 16384"/>
                <a:gd name="f23" fmla="pin f9 f1 f10"/>
                <a:gd name="f24" fmla="pin 0 f2 f10"/>
                <a:gd name="f25" fmla="min f12 f10"/>
                <a:gd name="f26" fmla="max f12 f10"/>
                <a:gd name="f27" fmla="*/ f18 f4 1"/>
                <a:gd name="f28" fmla="val f23"/>
                <a:gd name="f29" fmla="val f24"/>
                <a:gd name="f30" fmla="+- f23 f23 0"/>
                <a:gd name="f31" fmla="*/ f24 1 21600"/>
                <a:gd name="f32" fmla="*/ f24 f24 1"/>
                <a:gd name="f33" fmla="*/ f9 f19 1"/>
                <a:gd name="f34" fmla="*/ f23 f20 1"/>
                <a:gd name="f35" fmla="*/ f24 f19 1"/>
                <a:gd name="f36" fmla="*/ 21600 f20 1"/>
                <a:gd name="f37" fmla="*/ f21 f19 1"/>
                <a:gd name="f38" fmla="*/ f22 f19 1"/>
                <a:gd name="f39" fmla="+- f26 0 f25"/>
                <a:gd name="f40" fmla="*/ 0 f19 1"/>
                <a:gd name="f41" fmla="*/ f27 1 f6"/>
                <a:gd name="f42" fmla="*/ f10 f19 1"/>
                <a:gd name="f43" fmla="+- f30 0 21600"/>
                <a:gd name="f44" fmla="*/ f31 f31 1"/>
                <a:gd name="f45" fmla="+- f13 0 f32"/>
                <a:gd name="f46" fmla="*/ f39 1 2"/>
                <a:gd name="f47" fmla="+- f41 0 f5"/>
                <a:gd name="f48" fmla="*/ f29 f19 1"/>
                <a:gd name="f49" fmla="+- f43 f23 0"/>
                <a:gd name="f50" fmla="+- 1 0 f44"/>
                <a:gd name="f51" fmla="+- f43 0 128"/>
                <a:gd name="f52" fmla="sqrt f45"/>
                <a:gd name="f53" fmla="+- f25 f46 0"/>
                <a:gd name="f54" fmla="sqrt f50"/>
                <a:gd name="f55" fmla="+- f52 21600 0"/>
                <a:gd name="f56" fmla="+- 0 0 f53"/>
                <a:gd name="f57" fmla="+- f10 0 f53"/>
                <a:gd name="f58" fmla="+- f29 0 f53"/>
                <a:gd name="f59" fmla="*/ f13 1 f55"/>
                <a:gd name="f60" fmla="+- f59 64 0"/>
                <a:gd name="f61" fmla="pin f60 f0 f51"/>
                <a:gd name="f62" fmla="+- f61 21600 0"/>
                <a:gd name="f63" fmla="+- f49 0 f61"/>
                <a:gd name="f64" fmla="+- 21600 f61 0"/>
                <a:gd name="f65" fmla="+- f43 0 f61"/>
                <a:gd name="f66" fmla="+- 21600 0 f61"/>
                <a:gd name="f67" fmla="*/ f61 1 2"/>
                <a:gd name="f68" fmla="*/ f61 f20 1"/>
                <a:gd name="f69" fmla="+- f62 0 f23"/>
                <a:gd name="f70" fmla="*/ f63 1 2"/>
                <a:gd name="f71" fmla="*/ f64 1 2"/>
                <a:gd name="f72" fmla="*/ f65 1 2"/>
                <a:gd name="f73" fmla="*/ f66 1 2"/>
                <a:gd name="f74" fmla="min f65 f28"/>
                <a:gd name="f75" fmla="max f65 f28"/>
                <a:gd name="f76" fmla="*/ f69 1 2"/>
                <a:gd name="f77" fmla="+- f71 128 0"/>
                <a:gd name="f78" fmla="*/ f73 1 f67"/>
                <a:gd name="f79" fmla="min 0 f69"/>
                <a:gd name="f80" fmla="max 0 f69"/>
                <a:gd name="f81" fmla="+- f75 0 f74"/>
                <a:gd name="f82" fmla="*/ f72 f20 1"/>
                <a:gd name="f83" fmla="*/ f71 f20 1"/>
                <a:gd name="f84" fmla="*/ f76 f54 1"/>
                <a:gd name="f85" fmla="+- f76 f70 0"/>
                <a:gd name="f86" fmla="*/ f78 f78 1"/>
                <a:gd name="f87" fmla="*/ f76 1 2"/>
                <a:gd name="f88" fmla="+- f80 0 f79"/>
                <a:gd name="f89" fmla="*/ f81 1 2"/>
                <a:gd name="f90" fmla="+- f76 f84 0"/>
                <a:gd name="f91" fmla="+- f70 f84 0"/>
                <a:gd name="f92" fmla="*/ f85 1 2"/>
                <a:gd name="f93" fmla="+- 1 0 f86"/>
                <a:gd name="f94" fmla="+- f23 0 f87"/>
                <a:gd name="f95" fmla="*/ f87 f20 1"/>
                <a:gd name="f96" fmla="*/ f88 1 2"/>
                <a:gd name="f97" fmla="+- f74 f89 0"/>
                <a:gd name="f98" fmla="*/ f46 f89 1"/>
                <a:gd name="f99" fmla="+- f90 f23 0"/>
                <a:gd name="f100" fmla="+- f92 0 f76"/>
                <a:gd name="f101" fmla="sqrt f93"/>
                <a:gd name="f102" fmla="*/ f94 f20 1"/>
                <a:gd name="f103" fmla="+- f79 f96 0"/>
                <a:gd name="f104" fmla="*/ f46 f96 1"/>
                <a:gd name="f105" fmla="+- f70 0 f97"/>
                <a:gd name="f106" fmla="+- f91 0 f97"/>
                <a:gd name="f107" fmla="+- f92 0 f97"/>
                <a:gd name="f108" fmla="+- f65 0 f97"/>
                <a:gd name="f109" fmla="*/ f92 f20 1"/>
                <a:gd name="f110" fmla="+- f99 0 21600"/>
                <a:gd name="f111" fmla="*/ f100 1 f76"/>
                <a:gd name="f112" fmla="*/ 21600 f101 1"/>
                <a:gd name="f113" fmla="+- 0 0 f103"/>
                <a:gd name="f114" fmla="+- f76 0 f103"/>
                <a:gd name="f115" fmla="at2 f57 f105"/>
                <a:gd name="f116" fmla="at2 f58 f106"/>
                <a:gd name="f117" fmla="+- f90 0 f103"/>
                <a:gd name="f118" fmla="+- f92 0 f103"/>
                <a:gd name="f119" fmla="at2 f56 f108"/>
                <a:gd name="f120" fmla="+- f110 21600 0"/>
                <a:gd name="f121" fmla="*/ f111 f111 1"/>
                <a:gd name="f122" fmla="+- f112 0 64"/>
                <a:gd name="f123" fmla="at2 f56 f113"/>
                <a:gd name="f124" fmla="at2 f57 f114"/>
                <a:gd name="f125" fmla="+- f115 f5 0"/>
                <a:gd name="f126" fmla="+- f116 f5 0"/>
                <a:gd name="f127" fmla="at2 f58 f117"/>
                <a:gd name="f128" fmla="+- f119 f5 0"/>
                <a:gd name="f129" fmla="*/ f110 f20 1"/>
                <a:gd name="f130" fmla="+- f120 0 f61"/>
                <a:gd name="f131" fmla="+- 1 0 f121"/>
                <a:gd name="f132" fmla="+- f123 f5 0"/>
                <a:gd name="f133" fmla="+- f124 f5 0"/>
                <a:gd name="f134" fmla="*/ f125 f11 1"/>
                <a:gd name="f135" fmla="*/ f126 f11 1"/>
                <a:gd name="f136" fmla="+- f127 f5 0"/>
                <a:gd name="f137" fmla="*/ f128 f11 1"/>
                <a:gd name="f138" fmla="sqrt f131"/>
                <a:gd name="f139" fmla="*/ f132 f11 1"/>
                <a:gd name="f140" fmla="*/ f133 f11 1"/>
                <a:gd name="f141" fmla="*/ f134 1 f4"/>
                <a:gd name="f142" fmla="*/ f135 1 f4"/>
                <a:gd name="f143" fmla="*/ f136 f11 1"/>
                <a:gd name="f144" fmla="*/ f137 1 f4"/>
                <a:gd name="f145" fmla="*/ f130 f20 1"/>
                <a:gd name="f146" fmla="*/ 21600 f138 1"/>
                <a:gd name="f147" fmla="*/ f139 1 f4"/>
                <a:gd name="f148" fmla="*/ f140 1 f4"/>
                <a:gd name="f149" fmla="+- 0 0 f141"/>
                <a:gd name="f150" fmla="+- 0 0 f142"/>
                <a:gd name="f151" fmla="*/ f143 1 f4"/>
                <a:gd name="f152" fmla="+- 0 0 f144"/>
                <a:gd name="f153" fmla="+- 0 0 f147"/>
                <a:gd name="f154" fmla="+- 0 0 f148"/>
                <a:gd name="f155" fmla="+- 0 0 f149"/>
                <a:gd name="f156" fmla="+- 0 0 f150"/>
                <a:gd name="f157" fmla="+- f146 0 f53"/>
                <a:gd name="f158" fmla="+- 0 0 f151"/>
                <a:gd name="f159" fmla="+- 0 0 f152"/>
                <a:gd name="f160" fmla="+- 0 0 f153"/>
                <a:gd name="f161" fmla="+- 0 0 f154"/>
                <a:gd name="f162" fmla="*/ f155 f4 1"/>
                <a:gd name="f163" fmla="*/ f156 f4 1"/>
                <a:gd name="f164" fmla="at2 f157 f118"/>
                <a:gd name="f165" fmla="+- 0 0 f158"/>
                <a:gd name="f166" fmla="at2 f157 f107"/>
                <a:gd name="f167" fmla="*/ f159 f4 1"/>
                <a:gd name="f168" fmla="*/ f160 f4 1"/>
                <a:gd name="f169" fmla="*/ f161 f4 1"/>
                <a:gd name="f170" fmla="*/ f162 1 f11"/>
                <a:gd name="f171" fmla="*/ f163 1 f11"/>
                <a:gd name="f172" fmla="+- f164 f5 0"/>
                <a:gd name="f173" fmla="*/ f165 f4 1"/>
                <a:gd name="f174" fmla="+- f166 f5 0"/>
                <a:gd name="f175" fmla="*/ f167 1 f11"/>
                <a:gd name="f176" fmla="*/ f168 1 f11"/>
                <a:gd name="f177" fmla="*/ f169 1 f11"/>
                <a:gd name="f178" fmla="+- f170 0 f5"/>
                <a:gd name="f179" fmla="+- f171 0 f5"/>
                <a:gd name="f180" fmla="*/ f172 f11 1"/>
                <a:gd name="f181" fmla="*/ f173 1 f11"/>
                <a:gd name="f182" fmla="*/ f174 f11 1"/>
                <a:gd name="f183" fmla="+- f175 0 f5"/>
                <a:gd name="f184" fmla="+- f176 0 f5"/>
                <a:gd name="f185" fmla="+- f177 0 f5"/>
                <a:gd name="f186" fmla="cos 1 f178"/>
                <a:gd name="f187" fmla="sin 1 f178"/>
                <a:gd name="f188" fmla="+- f179 0 f178"/>
                <a:gd name="f189" fmla="*/ f180 1 f4"/>
                <a:gd name="f190" fmla="+- f181 0 f5"/>
                <a:gd name="f191" fmla="*/ f182 1 f4"/>
                <a:gd name="f192" fmla="cos 1 f184"/>
                <a:gd name="f193" fmla="sin 1 f184"/>
                <a:gd name="f194" fmla="+- f185 0 f184"/>
                <a:gd name="f195" fmla="+- 0 0 f186"/>
                <a:gd name="f196" fmla="+- 0 0 f187"/>
                <a:gd name="f197" fmla="+- f188 f3 0"/>
                <a:gd name="f198" fmla="+- 0 0 f189"/>
                <a:gd name="f199" fmla="cos 1 f190"/>
                <a:gd name="f200" fmla="sin 1 f190"/>
                <a:gd name="f201" fmla="+- 0 0 f191"/>
                <a:gd name="f202" fmla="+- 0 0 f192"/>
                <a:gd name="f203" fmla="+- 0 0 f193"/>
                <a:gd name="f204" fmla="+- f194 f3 0"/>
                <a:gd name="f205" fmla="*/ f89 f195 1"/>
                <a:gd name="f206" fmla="*/ f46 f196 1"/>
                <a:gd name="f207" fmla="?: f188 f188 f197"/>
                <a:gd name="f208" fmla="+- 0 0 f199"/>
                <a:gd name="f209" fmla="+- 0 0 f200"/>
                <a:gd name="f210" fmla="+- 0 0 f198"/>
                <a:gd name="f211" fmla="+- 0 0 f201"/>
                <a:gd name="f212" fmla="*/ f96 f202 1"/>
                <a:gd name="f213" fmla="*/ f46 f203 1"/>
                <a:gd name="f214" fmla="?: f194 f194 f204"/>
                <a:gd name="f215" fmla="*/ f205 f205 1"/>
                <a:gd name="f216" fmla="*/ f206 f206 1"/>
                <a:gd name="f217" fmla="*/ f96 f208 1"/>
                <a:gd name="f218" fmla="*/ f46 f209 1"/>
                <a:gd name="f219" fmla="*/ f210 f4 1"/>
                <a:gd name="f220" fmla="*/ f211 f4 1"/>
                <a:gd name="f221" fmla="*/ f212 f212 1"/>
                <a:gd name="f222" fmla="*/ f213 f213 1"/>
                <a:gd name="f223" fmla="+- f215 f216 0"/>
                <a:gd name="f224" fmla="*/ f217 f217 1"/>
                <a:gd name="f225" fmla="*/ f218 f218 1"/>
                <a:gd name="f226" fmla="*/ f219 1 f11"/>
                <a:gd name="f227" fmla="*/ f220 1 f11"/>
                <a:gd name="f228" fmla="+- f221 f222 0"/>
                <a:gd name="f229" fmla="sqrt f223"/>
                <a:gd name="f230" fmla="+- f224 f225 0"/>
                <a:gd name="f231" fmla="+- f226 0 f5"/>
                <a:gd name="f232" fmla="+- f227 0 f5"/>
                <a:gd name="f233" fmla="sqrt f228"/>
                <a:gd name="f234" fmla="*/ f98 1 f229"/>
                <a:gd name="f235" fmla="sqrt f230"/>
                <a:gd name="f236" fmla="+- f231 0 f190"/>
                <a:gd name="f237" fmla="cos 1 f232"/>
                <a:gd name="f238" fmla="sin 1 f232"/>
                <a:gd name="f239" fmla="+- f183 0 f232"/>
                <a:gd name="f240" fmla="+- f232 0 f178"/>
                <a:gd name="f241" fmla="*/ f104 1 f233"/>
                <a:gd name="f242" fmla="*/ f195 f234 1"/>
                <a:gd name="f243" fmla="*/ f196 f234 1"/>
                <a:gd name="f244" fmla="*/ f104 1 f235"/>
                <a:gd name="f245" fmla="+- f236 0 f3"/>
                <a:gd name="f246" fmla="+- 0 0 f237"/>
                <a:gd name="f247" fmla="+- 0 0 f238"/>
                <a:gd name="f248" fmla="+- f239 0 f3"/>
                <a:gd name="f249" fmla="+- f240 0 f3"/>
                <a:gd name="f250" fmla="*/ f202 f241 1"/>
                <a:gd name="f251" fmla="*/ f203 f241 1"/>
                <a:gd name="f252" fmla="+- f53 0 f242"/>
                <a:gd name="f253" fmla="+- f97 0 f243"/>
                <a:gd name="f254" fmla="*/ f208 f244 1"/>
                <a:gd name="f255" fmla="*/ f209 f244 1"/>
                <a:gd name="f256" fmla="?: f236 f245 f236"/>
                <a:gd name="f257" fmla="*/ f89 f246 1"/>
                <a:gd name="f258" fmla="*/ f46 f247 1"/>
                <a:gd name="f259" fmla="?: f239 f248 f239"/>
                <a:gd name="f260" fmla="?: f240 f249 f240"/>
                <a:gd name="f261" fmla="+- f53 0 f250"/>
                <a:gd name="f262" fmla="+- f103 0 f251"/>
                <a:gd name="f263" fmla="+- f53 0 f254"/>
                <a:gd name="f264" fmla="+- f103 0 f255"/>
                <a:gd name="f265" fmla="*/ f257 f257 1"/>
                <a:gd name="f266" fmla="*/ f258 f258 1"/>
                <a:gd name="f267" fmla="+- f265 f266 0"/>
                <a:gd name="f268" fmla="sqrt f267"/>
                <a:gd name="f269" fmla="*/ f98 1 f268"/>
                <a:gd name="f270" fmla="*/ f246 f269 1"/>
                <a:gd name="f271" fmla="*/ f247 f269 1"/>
                <a:gd name="f272" fmla="+- f53 0 f270"/>
                <a:gd name="f273" fmla="+- f97 0 f271"/>
              </a:gdLst>
              <a:ahLst>
                <a:ahXY gdRefY="f0" minY="f60" maxY="f51">
                  <a:pos x="f33" y="f68"/>
                </a:ahXY>
                <a:ahXY gdRefY="f1" minY="f9" maxY="f10">
                  <a:pos x="f33" y="f34"/>
                </a:ahXY>
                <a:ahXY gdRefX="f2" minX="f9" maxX="f10">
                  <a:pos x="f35" y="f36"/>
                </a:ahXY>
              </a:ahLst>
              <a:cxnLst>
                <a:cxn ang="3cd4">
                  <a:pos x="hc" y="t"/>
                </a:cxn>
                <a:cxn ang="0">
                  <a:pos x="r" y="vc"/>
                </a:cxn>
                <a:cxn ang="cd4">
                  <a:pos x="hc" y="b"/>
                </a:cxn>
                <a:cxn ang="cd2">
                  <a:pos x="l" y="vc"/>
                </a:cxn>
                <a:cxn ang="f47">
                  <a:pos x="f40" y="f82"/>
                </a:cxn>
                <a:cxn ang="f47">
                  <a:pos x="f48" y="f129"/>
                </a:cxn>
                <a:cxn ang="f47">
                  <a:pos x="f40" y="f83"/>
                </a:cxn>
                <a:cxn ang="f47">
                  <a:pos x="f48" y="f145"/>
                </a:cxn>
                <a:cxn ang="f47">
                  <a:pos x="f42" y="f109"/>
                </a:cxn>
              </a:cxnLst>
              <a:rect l="f37" t="f95" r="f38" b="f102"/>
              <a:pathLst>
                <a:path w="21600" h="21600">
                  <a:moveTo>
                    <a:pt x="f261" y="f262"/>
                  </a:moveTo>
                  <a:arcTo wR="f46" hR="f96" stAng="f184" swAng="f214"/>
                  <a:moveTo>
                    <a:pt x="f252" y="f253"/>
                  </a:moveTo>
                  <a:arcTo wR="f46" hR="f89" stAng="f178" swAng="f207"/>
                  <a:lnTo>
                    <a:pt x="f29" y="f130"/>
                  </a:lnTo>
                  <a:lnTo>
                    <a:pt x="f9" y="f71"/>
                  </a:lnTo>
                  <a:lnTo>
                    <a:pt x="f29" y="f110"/>
                  </a:lnTo>
                  <a:lnTo>
                    <a:pt x="f263" y="f264"/>
                  </a:lnTo>
                  <a:arcTo wR="f46" hR="f96" stAng="f190" swAng="f256"/>
                  <a:lnTo>
                    <a:pt x="f272" y="f273"/>
                  </a:lnTo>
                  <a:arcTo wR="f46" hR="f89" stAng="f232" swAng="f259"/>
                  <a:close/>
                </a:path>
                <a:path w="21600" h="21600">
                  <a:moveTo>
                    <a:pt x="f261" y="f262"/>
                  </a:moveTo>
                  <a:arcTo wR="f46" hR="f96" stAng="f184" swAng="f214"/>
                  <a:lnTo>
                    <a:pt x="f252" y="f253"/>
                  </a:lnTo>
                  <a:arcTo wR="f46" hR="f89" stAng="f178" swAng="f260"/>
                  <a:lnTo>
                    <a:pt x="f272" y="f273"/>
                  </a:lnTo>
                  <a:arcTo wR="f46" hR="f89" stAng="f232" swAng="f259"/>
                  <a:close/>
                </a:path>
              </a:pathLst>
            </a:custGeom>
            <a:solidFill>
              <a:srgbClr val="FF6600"/>
            </a:solidFill>
            <a:ln w="9360">
              <a:solidFill>
                <a:srgbClr val="00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41" name="Freeform 140"/>
            <p:cNvSpPr/>
            <p:nvPr/>
          </p:nvSpPr>
          <p:spPr>
            <a:xfrm>
              <a:off x="4110840" y="1905120"/>
              <a:ext cx="528006" cy="30995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400" b="0" i="0" u="none" strike="noStrike" kern="1200" dirty="0">
                  <a:ln>
                    <a:noFill/>
                  </a:ln>
                  <a:solidFill>
                    <a:srgbClr val="FF6600"/>
                  </a:solidFill>
                  <a:latin typeface="Liberation Sans" pitchFamily="18"/>
                  <a:ea typeface="DejaVu Sans" pitchFamily="2"/>
                  <a:cs typeface="Lohit Hindi" pitchFamily="2"/>
                </a:rPr>
                <a:t>DFT</a:t>
              </a:r>
            </a:p>
          </p:txBody>
        </p:sp>
      </p:grpSp>
      <p:grpSp>
        <p:nvGrpSpPr>
          <p:cNvPr id="142" name="Group 141"/>
          <p:cNvGrpSpPr/>
          <p:nvPr/>
        </p:nvGrpSpPr>
        <p:grpSpPr>
          <a:xfrm>
            <a:off x="7686215" y="3406847"/>
            <a:ext cx="1068264" cy="1190520"/>
            <a:chOff x="7686215" y="3406847"/>
            <a:chExt cx="1068264" cy="1190520"/>
          </a:xfrm>
        </p:grpSpPr>
        <p:sp>
          <p:nvSpPr>
            <p:cNvPr id="143" name="Freeform 142"/>
            <p:cNvSpPr/>
            <p:nvPr/>
          </p:nvSpPr>
          <p:spPr>
            <a:xfrm rot="1151400">
              <a:off x="7686215" y="3406847"/>
              <a:ext cx="309600" cy="1190520"/>
            </a:xfrm>
            <a:custGeom>
              <a:avLst>
                <a:gd name="f0" fmla="val 12960"/>
                <a:gd name="f1" fmla="val 19440"/>
                <a:gd name="f2" fmla="val 7200"/>
              </a:avLst>
              <a:gdLst>
                <a:gd name="f3" fmla="val 21600000"/>
                <a:gd name="f4" fmla="val 10800000"/>
                <a:gd name="f5" fmla="val 5400000"/>
                <a:gd name="f6" fmla="val 180"/>
                <a:gd name="f7" fmla="val w"/>
                <a:gd name="f8" fmla="val h"/>
                <a:gd name="f9" fmla="val 0"/>
                <a:gd name="f10" fmla="val 21600"/>
                <a:gd name="f11" fmla="*/ 5419351 1 1725033"/>
                <a:gd name="f12" fmla="+- 0 0 21600"/>
                <a:gd name="f13" fmla="*/ 21600 21600 1"/>
                <a:gd name="f14" fmla="*/ 21600 2195 1"/>
                <a:gd name="f15" fmla="*/ 21600 14189 1"/>
                <a:gd name="f16" fmla="val 10800"/>
                <a:gd name="f17" fmla="val 3375"/>
                <a:gd name="f18" fmla="+- 0 0 0"/>
                <a:gd name="f19" fmla="*/ f7 1 21600"/>
                <a:gd name="f20" fmla="*/ f8 1 21600"/>
                <a:gd name="f21" fmla="*/ f14 1 16384"/>
                <a:gd name="f22" fmla="*/ f15 1 16384"/>
                <a:gd name="f23" fmla="pin f9 f1 f10"/>
                <a:gd name="f24" fmla="pin 0 f2 f10"/>
                <a:gd name="f25" fmla="min f12 f10"/>
                <a:gd name="f26" fmla="max f12 f10"/>
                <a:gd name="f27" fmla="*/ f18 f4 1"/>
                <a:gd name="f28" fmla="val f23"/>
                <a:gd name="f29" fmla="val f24"/>
                <a:gd name="f30" fmla="+- f23 f23 0"/>
                <a:gd name="f31" fmla="*/ f24 1 21600"/>
                <a:gd name="f32" fmla="*/ f24 f24 1"/>
                <a:gd name="f33" fmla="*/ f9 f19 1"/>
                <a:gd name="f34" fmla="*/ f23 f20 1"/>
                <a:gd name="f35" fmla="*/ f24 f19 1"/>
                <a:gd name="f36" fmla="*/ 21600 f20 1"/>
                <a:gd name="f37" fmla="*/ f21 f19 1"/>
                <a:gd name="f38" fmla="*/ f22 f19 1"/>
                <a:gd name="f39" fmla="+- f26 0 f25"/>
                <a:gd name="f40" fmla="*/ 0 f19 1"/>
                <a:gd name="f41" fmla="*/ f27 1 f6"/>
                <a:gd name="f42" fmla="*/ f10 f19 1"/>
                <a:gd name="f43" fmla="+- f30 0 21600"/>
                <a:gd name="f44" fmla="*/ f31 f31 1"/>
                <a:gd name="f45" fmla="+- f13 0 f32"/>
                <a:gd name="f46" fmla="*/ f39 1 2"/>
                <a:gd name="f47" fmla="+- f41 0 f5"/>
                <a:gd name="f48" fmla="*/ f29 f19 1"/>
                <a:gd name="f49" fmla="+- f43 f23 0"/>
                <a:gd name="f50" fmla="+- 1 0 f44"/>
                <a:gd name="f51" fmla="+- f43 0 128"/>
                <a:gd name="f52" fmla="sqrt f45"/>
                <a:gd name="f53" fmla="+- f25 f46 0"/>
                <a:gd name="f54" fmla="sqrt f50"/>
                <a:gd name="f55" fmla="+- f52 21600 0"/>
                <a:gd name="f56" fmla="+- 0 0 f53"/>
                <a:gd name="f57" fmla="+- f10 0 f53"/>
                <a:gd name="f58" fmla="+- f29 0 f53"/>
                <a:gd name="f59" fmla="*/ f13 1 f55"/>
                <a:gd name="f60" fmla="+- f59 64 0"/>
                <a:gd name="f61" fmla="pin f60 f0 f51"/>
                <a:gd name="f62" fmla="+- f61 21600 0"/>
                <a:gd name="f63" fmla="+- f49 0 f61"/>
                <a:gd name="f64" fmla="+- 21600 f61 0"/>
                <a:gd name="f65" fmla="+- f43 0 f61"/>
                <a:gd name="f66" fmla="+- 21600 0 f61"/>
                <a:gd name="f67" fmla="*/ f61 1 2"/>
                <a:gd name="f68" fmla="*/ f61 f20 1"/>
                <a:gd name="f69" fmla="+- f62 0 f23"/>
                <a:gd name="f70" fmla="*/ f63 1 2"/>
                <a:gd name="f71" fmla="*/ f64 1 2"/>
                <a:gd name="f72" fmla="*/ f65 1 2"/>
                <a:gd name="f73" fmla="*/ f66 1 2"/>
                <a:gd name="f74" fmla="min f65 f28"/>
                <a:gd name="f75" fmla="max f65 f28"/>
                <a:gd name="f76" fmla="*/ f69 1 2"/>
                <a:gd name="f77" fmla="+- f71 128 0"/>
                <a:gd name="f78" fmla="*/ f73 1 f67"/>
                <a:gd name="f79" fmla="min 0 f69"/>
                <a:gd name="f80" fmla="max 0 f69"/>
                <a:gd name="f81" fmla="+- f75 0 f74"/>
                <a:gd name="f82" fmla="*/ f72 f20 1"/>
                <a:gd name="f83" fmla="*/ f71 f20 1"/>
                <a:gd name="f84" fmla="*/ f76 f54 1"/>
                <a:gd name="f85" fmla="+- f76 f70 0"/>
                <a:gd name="f86" fmla="*/ f78 f78 1"/>
                <a:gd name="f87" fmla="*/ f76 1 2"/>
                <a:gd name="f88" fmla="+- f80 0 f79"/>
                <a:gd name="f89" fmla="*/ f81 1 2"/>
                <a:gd name="f90" fmla="+- f76 f84 0"/>
                <a:gd name="f91" fmla="+- f70 f84 0"/>
                <a:gd name="f92" fmla="*/ f85 1 2"/>
                <a:gd name="f93" fmla="+- 1 0 f86"/>
                <a:gd name="f94" fmla="+- f23 0 f87"/>
                <a:gd name="f95" fmla="*/ f87 f20 1"/>
                <a:gd name="f96" fmla="*/ f88 1 2"/>
                <a:gd name="f97" fmla="+- f74 f89 0"/>
                <a:gd name="f98" fmla="*/ f46 f89 1"/>
                <a:gd name="f99" fmla="+- f90 f23 0"/>
                <a:gd name="f100" fmla="+- f92 0 f76"/>
                <a:gd name="f101" fmla="sqrt f93"/>
                <a:gd name="f102" fmla="*/ f94 f20 1"/>
                <a:gd name="f103" fmla="+- f79 f96 0"/>
                <a:gd name="f104" fmla="*/ f46 f96 1"/>
                <a:gd name="f105" fmla="+- f70 0 f97"/>
                <a:gd name="f106" fmla="+- f91 0 f97"/>
                <a:gd name="f107" fmla="+- f92 0 f97"/>
                <a:gd name="f108" fmla="+- f65 0 f97"/>
                <a:gd name="f109" fmla="*/ f92 f20 1"/>
                <a:gd name="f110" fmla="+- f99 0 21600"/>
                <a:gd name="f111" fmla="*/ f100 1 f76"/>
                <a:gd name="f112" fmla="*/ 21600 f101 1"/>
                <a:gd name="f113" fmla="+- 0 0 f103"/>
                <a:gd name="f114" fmla="+- f76 0 f103"/>
                <a:gd name="f115" fmla="at2 f57 f105"/>
                <a:gd name="f116" fmla="at2 f58 f106"/>
                <a:gd name="f117" fmla="+- f90 0 f103"/>
                <a:gd name="f118" fmla="+- f92 0 f103"/>
                <a:gd name="f119" fmla="at2 f56 f108"/>
                <a:gd name="f120" fmla="+- f110 21600 0"/>
                <a:gd name="f121" fmla="*/ f111 f111 1"/>
                <a:gd name="f122" fmla="+- f112 0 64"/>
                <a:gd name="f123" fmla="at2 f56 f113"/>
                <a:gd name="f124" fmla="at2 f57 f114"/>
                <a:gd name="f125" fmla="+- f115 f5 0"/>
                <a:gd name="f126" fmla="+- f116 f5 0"/>
                <a:gd name="f127" fmla="at2 f58 f117"/>
                <a:gd name="f128" fmla="+- f119 f5 0"/>
                <a:gd name="f129" fmla="*/ f110 f20 1"/>
                <a:gd name="f130" fmla="+- f120 0 f61"/>
                <a:gd name="f131" fmla="+- 1 0 f121"/>
                <a:gd name="f132" fmla="+- f123 f5 0"/>
                <a:gd name="f133" fmla="+- f124 f5 0"/>
                <a:gd name="f134" fmla="*/ f125 f11 1"/>
                <a:gd name="f135" fmla="*/ f126 f11 1"/>
                <a:gd name="f136" fmla="+- f127 f5 0"/>
                <a:gd name="f137" fmla="*/ f128 f11 1"/>
                <a:gd name="f138" fmla="sqrt f131"/>
                <a:gd name="f139" fmla="*/ f132 f11 1"/>
                <a:gd name="f140" fmla="*/ f133 f11 1"/>
                <a:gd name="f141" fmla="*/ f134 1 f4"/>
                <a:gd name="f142" fmla="*/ f135 1 f4"/>
                <a:gd name="f143" fmla="*/ f136 f11 1"/>
                <a:gd name="f144" fmla="*/ f137 1 f4"/>
                <a:gd name="f145" fmla="*/ f130 f20 1"/>
                <a:gd name="f146" fmla="*/ 21600 f138 1"/>
                <a:gd name="f147" fmla="*/ f139 1 f4"/>
                <a:gd name="f148" fmla="*/ f140 1 f4"/>
                <a:gd name="f149" fmla="+- 0 0 f141"/>
                <a:gd name="f150" fmla="+- 0 0 f142"/>
                <a:gd name="f151" fmla="*/ f143 1 f4"/>
                <a:gd name="f152" fmla="+- 0 0 f144"/>
                <a:gd name="f153" fmla="+- 0 0 f147"/>
                <a:gd name="f154" fmla="+- 0 0 f148"/>
                <a:gd name="f155" fmla="+- 0 0 f149"/>
                <a:gd name="f156" fmla="+- 0 0 f150"/>
                <a:gd name="f157" fmla="+- f146 0 f53"/>
                <a:gd name="f158" fmla="+- 0 0 f151"/>
                <a:gd name="f159" fmla="+- 0 0 f152"/>
                <a:gd name="f160" fmla="+- 0 0 f153"/>
                <a:gd name="f161" fmla="+- 0 0 f154"/>
                <a:gd name="f162" fmla="*/ f155 f4 1"/>
                <a:gd name="f163" fmla="*/ f156 f4 1"/>
                <a:gd name="f164" fmla="at2 f157 f118"/>
                <a:gd name="f165" fmla="+- 0 0 f158"/>
                <a:gd name="f166" fmla="at2 f157 f107"/>
                <a:gd name="f167" fmla="*/ f159 f4 1"/>
                <a:gd name="f168" fmla="*/ f160 f4 1"/>
                <a:gd name="f169" fmla="*/ f161 f4 1"/>
                <a:gd name="f170" fmla="*/ f162 1 f11"/>
                <a:gd name="f171" fmla="*/ f163 1 f11"/>
                <a:gd name="f172" fmla="+- f164 f5 0"/>
                <a:gd name="f173" fmla="*/ f165 f4 1"/>
                <a:gd name="f174" fmla="+- f166 f5 0"/>
                <a:gd name="f175" fmla="*/ f167 1 f11"/>
                <a:gd name="f176" fmla="*/ f168 1 f11"/>
                <a:gd name="f177" fmla="*/ f169 1 f11"/>
                <a:gd name="f178" fmla="+- f170 0 f5"/>
                <a:gd name="f179" fmla="+- f171 0 f5"/>
                <a:gd name="f180" fmla="*/ f172 f11 1"/>
                <a:gd name="f181" fmla="*/ f173 1 f11"/>
                <a:gd name="f182" fmla="*/ f174 f11 1"/>
                <a:gd name="f183" fmla="+- f175 0 f5"/>
                <a:gd name="f184" fmla="+- f176 0 f5"/>
                <a:gd name="f185" fmla="+- f177 0 f5"/>
                <a:gd name="f186" fmla="cos 1 f178"/>
                <a:gd name="f187" fmla="sin 1 f178"/>
                <a:gd name="f188" fmla="+- f179 0 f178"/>
                <a:gd name="f189" fmla="*/ f180 1 f4"/>
                <a:gd name="f190" fmla="+- f181 0 f5"/>
                <a:gd name="f191" fmla="*/ f182 1 f4"/>
                <a:gd name="f192" fmla="cos 1 f184"/>
                <a:gd name="f193" fmla="sin 1 f184"/>
                <a:gd name="f194" fmla="+- f185 0 f184"/>
                <a:gd name="f195" fmla="+- 0 0 f186"/>
                <a:gd name="f196" fmla="+- 0 0 f187"/>
                <a:gd name="f197" fmla="+- f188 f3 0"/>
                <a:gd name="f198" fmla="+- 0 0 f189"/>
                <a:gd name="f199" fmla="cos 1 f190"/>
                <a:gd name="f200" fmla="sin 1 f190"/>
                <a:gd name="f201" fmla="+- 0 0 f191"/>
                <a:gd name="f202" fmla="+- 0 0 f192"/>
                <a:gd name="f203" fmla="+- 0 0 f193"/>
                <a:gd name="f204" fmla="+- f194 f3 0"/>
                <a:gd name="f205" fmla="*/ f89 f195 1"/>
                <a:gd name="f206" fmla="*/ f46 f196 1"/>
                <a:gd name="f207" fmla="?: f188 f188 f197"/>
                <a:gd name="f208" fmla="+- 0 0 f199"/>
                <a:gd name="f209" fmla="+- 0 0 f200"/>
                <a:gd name="f210" fmla="+- 0 0 f198"/>
                <a:gd name="f211" fmla="+- 0 0 f201"/>
                <a:gd name="f212" fmla="*/ f96 f202 1"/>
                <a:gd name="f213" fmla="*/ f46 f203 1"/>
                <a:gd name="f214" fmla="?: f194 f194 f204"/>
                <a:gd name="f215" fmla="*/ f205 f205 1"/>
                <a:gd name="f216" fmla="*/ f206 f206 1"/>
                <a:gd name="f217" fmla="*/ f96 f208 1"/>
                <a:gd name="f218" fmla="*/ f46 f209 1"/>
                <a:gd name="f219" fmla="*/ f210 f4 1"/>
                <a:gd name="f220" fmla="*/ f211 f4 1"/>
                <a:gd name="f221" fmla="*/ f212 f212 1"/>
                <a:gd name="f222" fmla="*/ f213 f213 1"/>
                <a:gd name="f223" fmla="+- f215 f216 0"/>
                <a:gd name="f224" fmla="*/ f217 f217 1"/>
                <a:gd name="f225" fmla="*/ f218 f218 1"/>
                <a:gd name="f226" fmla="*/ f219 1 f11"/>
                <a:gd name="f227" fmla="*/ f220 1 f11"/>
                <a:gd name="f228" fmla="+- f221 f222 0"/>
                <a:gd name="f229" fmla="sqrt f223"/>
                <a:gd name="f230" fmla="+- f224 f225 0"/>
                <a:gd name="f231" fmla="+- f226 0 f5"/>
                <a:gd name="f232" fmla="+- f227 0 f5"/>
                <a:gd name="f233" fmla="sqrt f228"/>
                <a:gd name="f234" fmla="*/ f98 1 f229"/>
                <a:gd name="f235" fmla="sqrt f230"/>
                <a:gd name="f236" fmla="+- f231 0 f190"/>
                <a:gd name="f237" fmla="cos 1 f232"/>
                <a:gd name="f238" fmla="sin 1 f232"/>
                <a:gd name="f239" fmla="+- f183 0 f232"/>
                <a:gd name="f240" fmla="+- f232 0 f178"/>
                <a:gd name="f241" fmla="*/ f104 1 f233"/>
                <a:gd name="f242" fmla="*/ f195 f234 1"/>
                <a:gd name="f243" fmla="*/ f196 f234 1"/>
                <a:gd name="f244" fmla="*/ f104 1 f235"/>
                <a:gd name="f245" fmla="+- f236 0 f3"/>
                <a:gd name="f246" fmla="+- 0 0 f237"/>
                <a:gd name="f247" fmla="+- 0 0 f238"/>
                <a:gd name="f248" fmla="+- f239 0 f3"/>
                <a:gd name="f249" fmla="+- f240 0 f3"/>
                <a:gd name="f250" fmla="*/ f202 f241 1"/>
                <a:gd name="f251" fmla="*/ f203 f241 1"/>
                <a:gd name="f252" fmla="+- f53 0 f242"/>
                <a:gd name="f253" fmla="+- f97 0 f243"/>
                <a:gd name="f254" fmla="*/ f208 f244 1"/>
                <a:gd name="f255" fmla="*/ f209 f244 1"/>
                <a:gd name="f256" fmla="?: f236 f245 f236"/>
                <a:gd name="f257" fmla="*/ f89 f246 1"/>
                <a:gd name="f258" fmla="*/ f46 f247 1"/>
                <a:gd name="f259" fmla="?: f239 f248 f239"/>
                <a:gd name="f260" fmla="?: f240 f249 f240"/>
                <a:gd name="f261" fmla="+- f53 0 f250"/>
                <a:gd name="f262" fmla="+- f103 0 f251"/>
                <a:gd name="f263" fmla="+- f53 0 f254"/>
                <a:gd name="f264" fmla="+- f103 0 f255"/>
                <a:gd name="f265" fmla="*/ f257 f257 1"/>
                <a:gd name="f266" fmla="*/ f258 f258 1"/>
                <a:gd name="f267" fmla="+- f265 f266 0"/>
                <a:gd name="f268" fmla="sqrt f267"/>
                <a:gd name="f269" fmla="*/ f98 1 f268"/>
                <a:gd name="f270" fmla="*/ f246 f269 1"/>
                <a:gd name="f271" fmla="*/ f247 f269 1"/>
                <a:gd name="f272" fmla="+- f53 0 f270"/>
                <a:gd name="f273" fmla="+- f97 0 f271"/>
              </a:gdLst>
              <a:ahLst>
                <a:ahXY gdRefY="f0" minY="f60" maxY="f51">
                  <a:pos x="f33" y="f68"/>
                </a:ahXY>
                <a:ahXY gdRefY="f1" minY="f9" maxY="f10">
                  <a:pos x="f33" y="f34"/>
                </a:ahXY>
                <a:ahXY gdRefX="f2" minX="f9" maxX="f10">
                  <a:pos x="f35" y="f36"/>
                </a:ahXY>
              </a:ahLst>
              <a:cxnLst>
                <a:cxn ang="3cd4">
                  <a:pos x="hc" y="t"/>
                </a:cxn>
                <a:cxn ang="0">
                  <a:pos x="r" y="vc"/>
                </a:cxn>
                <a:cxn ang="cd4">
                  <a:pos x="hc" y="b"/>
                </a:cxn>
                <a:cxn ang="cd2">
                  <a:pos x="l" y="vc"/>
                </a:cxn>
                <a:cxn ang="f47">
                  <a:pos x="f40" y="f82"/>
                </a:cxn>
                <a:cxn ang="f47">
                  <a:pos x="f48" y="f129"/>
                </a:cxn>
                <a:cxn ang="f47">
                  <a:pos x="f40" y="f83"/>
                </a:cxn>
                <a:cxn ang="f47">
                  <a:pos x="f48" y="f145"/>
                </a:cxn>
                <a:cxn ang="f47">
                  <a:pos x="f42" y="f109"/>
                </a:cxn>
              </a:cxnLst>
              <a:rect l="f37" t="f95" r="f38" b="f102"/>
              <a:pathLst>
                <a:path w="21600" h="21600">
                  <a:moveTo>
                    <a:pt x="f261" y="f262"/>
                  </a:moveTo>
                  <a:arcTo wR="f46" hR="f96" stAng="f184" swAng="f214"/>
                  <a:moveTo>
                    <a:pt x="f252" y="f253"/>
                  </a:moveTo>
                  <a:arcTo wR="f46" hR="f89" stAng="f178" swAng="f207"/>
                  <a:lnTo>
                    <a:pt x="f29" y="f130"/>
                  </a:lnTo>
                  <a:lnTo>
                    <a:pt x="f9" y="f71"/>
                  </a:lnTo>
                  <a:lnTo>
                    <a:pt x="f29" y="f110"/>
                  </a:lnTo>
                  <a:lnTo>
                    <a:pt x="f263" y="f264"/>
                  </a:lnTo>
                  <a:arcTo wR="f46" hR="f96" stAng="f190" swAng="f256"/>
                  <a:lnTo>
                    <a:pt x="f272" y="f273"/>
                  </a:lnTo>
                  <a:arcTo wR="f46" hR="f89" stAng="f232" swAng="f259"/>
                  <a:close/>
                </a:path>
                <a:path w="21600" h="21600">
                  <a:moveTo>
                    <a:pt x="f261" y="f262"/>
                  </a:moveTo>
                  <a:arcTo wR="f46" hR="f96" stAng="f184" swAng="f214"/>
                  <a:lnTo>
                    <a:pt x="f252" y="f253"/>
                  </a:lnTo>
                  <a:arcTo wR="f46" hR="f89" stAng="f178" swAng="f260"/>
                  <a:lnTo>
                    <a:pt x="f272" y="f273"/>
                  </a:lnTo>
                  <a:arcTo wR="f46" hR="f89" stAng="f232" swAng="f259"/>
                  <a:close/>
                </a:path>
              </a:pathLst>
            </a:custGeom>
            <a:solidFill>
              <a:srgbClr val="FF6600"/>
            </a:solidFill>
            <a:ln w="9360">
              <a:solidFill>
                <a:srgbClr val="00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44" name="Freeform 143"/>
            <p:cNvSpPr/>
            <p:nvPr/>
          </p:nvSpPr>
          <p:spPr>
            <a:xfrm>
              <a:off x="8067960" y="3686039"/>
              <a:ext cx="686519" cy="307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400" b="0" i="0" u="none" strike="noStrike" kern="1200">
                  <a:ln>
                    <a:noFill/>
                  </a:ln>
                  <a:solidFill>
                    <a:srgbClr val="FF6600"/>
                  </a:solidFill>
                  <a:latin typeface="Liberation Sans" pitchFamily="18"/>
                  <a:ea typeface="DejaVu Sans" pitchFamily="2"/>
                  <a:cs typeface="Lohit Hindi" pitchFamily="2"/>
                </a:rPr>
                <a:t>Bands</a:t>
              </a:r>
            </a:p>
          </p:txBody>
        </p:sp>
      </p:grpSp>
      <p:grpSp>
        <p:nvGrpSpPr>
          <p:cNvPr id="145" name="Group 144"/>
          <p:cNvGrpSpPr/>
          <p:nvPr/>
        </p:nvGrpSpPr>
        <p:grpSpPr>
          <a:xfrm>
            <a:off x="4490640" y="4191120"/>
            <a:ext cx="4532760" cy="1307160"/>
            <a:chOff x="4490640" y="4191120"/>
            <a:chExt cx="4532760" cy="1307160"/>
          </a:xfrm>
        </p:grpSpPr>
        <p:sp>
          <p:nvSpPr>
            <p:cNvPr id="146" name="Freeform 145"/>
            <p:cNvSpPr/>
            <p:nvPr/>
          </p:nvSpPr>
          <p:spPr>
            <a:xfrm>
              <a:off x="8463240" y="4221000"/>
              <a:ext cx="560160" cy="468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r>
                <a:rPr lang="en-US" sz="2000" b="0" i="1" u="none" strike="noStrike" kern="1200" baseline="-25000">
                  <a:ln>
                    <a:noFill/>
                  </a:ln>
                  <a:solidFill>
                    <a:srgbClr val="008000"/>
                  </a:solidFill>
                  <a:latin typeface="Liberation Sans" pitchFamily="18"/>
                  <a:ea typeface="DejaVu Sans" pitchFamily="2"/>
                  <a:cs typeface="Lohit Hindi" pitchFamily="2"/>
                </a:rPr>
                <a:t>n</a:t>
              </a:r>
              <a:r>
                <a:rPr lang="en-US" sz="2000" b="0" i="0" u="none" strike="noStrike" kern="1200" baseline="-36000">
                  <a:ln>
                    <a:noFill/>
                  </a:ln>
                  <a:solidFill>
                    <a:srgbClr val="008000"/>
                  </a:solidFill>
                  <a:latin typeface="Liberation Sans" pitchFamily="18"/>
                  <a:ea typeface="DejaVu Sans" pitchFamily="2"/>
                  <a:cs typeface="Lohit Hindi" pitchFamily="2"/>
                </a:rPr>
                <a:t>A</a:t>
              </a:r>
            </a:p>
          </p:txBody>
        </p:sp>
        <p:sp>
          <p:nvSpPr>
            <p:cNvPr id="147" name="Straight Connector 146"/>
            <p:cNvSpPr/>
            <p:nvPr/>
          </p:nvSpPr>
          <p:spPr>
            <a:xfrm flipV="1">
              <a:off x="8267759" y="4756320"/>
              <a:ext cx="0" cy="73151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48" name="Straight Connector 147"/>
            <p:cNvSpPr/>
            <p:nvPr/>
          </p:nvSpPr>
          <p:spPr>
            <a:xfrm flipV="1">
              <a:off x="8567640" y="4847760"/>
              <a:ext cx="0" cy="63971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49" name="Straight Connector 148"/>
            <p:cNvSpPr/>
            <p:nvPr/>
          </p:nvSpPr>
          <p:spPr>
            <a:xfrm flipV="1">
              <a:off x="8648640" y="4939920"/>
              <a:ext cx="0" cy="54755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0" name="Straight Connector 149"/>
            <p:cNvSpPr/>
            <p:nvPr/>
          </p:nvSpPr>
          <p:spPr>
            <a:xfrm flipV="1">
              <a:off x="8724960" y="4984560"/>
              <a:ext cx="0" cy="50291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1" name="Freeform 150"/>
            <p:cNvSpPr/>
            <p:nvPr/>
          </p:nvSpPr>
          <p:spPr>
            <a:xfrm>
              <a:off x="8686800" y="4940280"/>
              <a:ext cx="7632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2" name="Freeform 151"/>
            <p:cNvSpPr/>
            <p:nvPr/>
          </p:nvSpPr>
          <p:spPr>
            <a:xfrm>
              <a:off x="8607600" y="4898880"/>
              <a:ext cx="7596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3" name="Freeform 152"/>
            <p:cNvSpPr/>
            <p:nvPr/>
          </p:nvSpPr>
          <p:spPr>
            <a:xfrm>
              <a:off x="8528040" y="4809960"/>
              <a:ext cx="7632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4" name="Freeform 153"/>
            <p:cNvSpPr/>
            <p:nvPr/>
          </p:nvSpPr>
          <p:spPr>
            <a:xfrm>
              <a:off x="8229600" y="4724280"/>
              <a:ext cx="7632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nvGrpSpPr>
            <p:cNvPr id="155" name="Group 154"/>
            <p:cNvGrpSpPr/>
            <p:nvPr/>
          </p:nvGrpSpPr>
          <p:grpSpPr>
            <a:xfrm>
              <a:off x="7308720" y="4898880"/>
              <a:ext cx="234719" cy="588959"/>
              <a:chOff x="7308720" y="4898880"/>
              <a:chExt cx="234719" cy="588959"/>
            </a:xfrm>
          </p:grpSpPr>
          <p:sp>
            <p:nvSpPr>
              <p:cNvPr id="156" name="Straight Connector 155"/>
              <p:cNvSpPr/>
              <p:nvPr/>
            </p:nvSpPr>
            <p:spPr>
              <a:xfrm flipV="1">
                <a:off x="7346520" y="4939920"/>
                <a:ext cx="0" cy="54755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7" name="Straight Connector 156"/>
              <p:cNvSpPr/>
              <p:nvPr/>
            </p:nvSpPr>
            <p:spPr>
              <a:xfrm flipV="1">
                <a:off x="7422840" y="5076720"/>
                <a:ext cx="0" cy="41111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8" name="Straight Connector 157"/>
              <p:cNvSpPr/>
              <p:nvPr/>
            </p:nvSpPr>
            <p:spPr>
              <a:xfrm flipV="1">
                <a:off x="7503840" y="5030640"/>
                <a:ext cx="0" cy="45719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9" name="Freeform 158"/>
              <p:cNvSpPr/>
              <p:nvPr/>
            </p:nvSpPr>
            <p:spPr>
              <a:xfrm>
                <a:off x="7467479" y="4991040"/>
                <a:ext cx="7596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60" name="Freeform 159"/>
              <p:cNvSpPr/>
              <p:nvPr/>
            </p:nvSpPr>
            <p:spPr>
              <a:xfrm>
                <a:off x="7384680" y="5032080"/>
                <a:ext cx="7632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61" name="Freeform 160"/>
              <p:cNvSpPr/>
              <p:nvPr/>
            </p:nvSpPr>
            <p:spPr>
              <a:xfrm>
                <a:off x="7308720" y="4898880"/>
                <a:ext cx="7596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162" name="Group 161"/>
            <p:cNvGrpSpPr/>
            <p:nvPr/>
          </p:nvGrpSpPr>
          <p:grpSpPr>
            <a:xfrm>
              <a:off x="6048360" y="4876920"/>
              <a:ext cx="238320" cy="621360"/>
              <a:chOff x="6048360" y="4876920"/>
              <a:chExt cx="238320" cy="621360"/>
            </a:xfrm>
          </p:grpSpPr>
          <p:sp>
            <p:nvSpPr>
              <p:cNvPr id="163" name="Straight Connector 162"/>
              <p:cNvSpPr/>
              <p:nvPr/>
            </p:nvSpPr>
            <p:spPr>
              <a:xfrm flipV="1">
                <a:off x="6248520" y="5104800"/>
                <a:ext cx="0" cy="39348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nvGrpSpPr>
              <p:cNvPr id="164" name="Group 163"/>
              <p:cNvGrpSpPr/>
              <p:nvPr/>
            </p:nvGrpSpPr>
            <p:grpSpPr>
              <a:xfrm>
                <a:off x="6048360" y="4876920"/>
                <a:ext cx="238320" cy="610559"/>
                <a:chOff x="6048360" y="4876920"/>
                <a:chExt cx="238320" cy="610559"/>
              </a:xfrm>
            </p:grpSpPr>
            <p:sp>
              <p:nvSpPr>
                <p:cNvPr id="165" name="Straight Connector 164"/>
                <p:cNvSpPr/>
                <p:nvPr/>
              </p:nvSpPr>
              <p:spPr>
                <a:xfrm flipV="1">
                  <a:off x="6089760" y="4911480"/>
                  <a:ext cx="0" cy="57599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66" name="Straight Connector 165"/>
                <p:cNvSpPr/>
                <p:nvPr/>
              </p:nvSpPr>
              <p:spPr>
                <a:xfrm flipV="1">
                  <a:off x="6170760" y="5305319"/>
                  <a:ext cx="0" cy="1821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67" name="Freeform 166"/>
                <p:cNvSpPr/>
                <p:nvPr/>
              </p:nvSpPr>
              <p:spPr>
                <a:xfrm>
                  <a:off x="6210360" y="5057640"/>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68" name="Freeform 167"/>
                <p:cNvSpPr/>
                <p:nvPr/>
              </p:nvSpPr>
              <p:spPr>
                <a:xfrm>
                  <a:off x="6131160" y="525780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69" name="Freeform 168"/>
                <p:cNvSpPr/>
                <p:nvPr/>
              </p:nvSpPr>
              <p:spPr>
                <a:xfrm>
                  <a:off x="6048360" y="4876920"/>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grpSp>
          <p:nvGrpSpPr>
            <p:cNvPr id="170" name="Group 169"/>
            <p:cNvGrpSpPr/>
            <p:nvPr/>
          </p:nvGrpSpPr>
          <p:grpSpPr>
            <a:xfrm>
              <a:off x="5043600" y="4952880"/>
              <a:ext cx="155519" cy="503280"/>
              <a:chOff x="5043600" y="4952880"/>
              <a:chExt cx="155519" cy="503280"/>
            </a:xfrm>
          </p:grpSpPr>
          <p:sp>
            <p:nvSpPr>
              <p:cNvPr id="171" name="Straight Connector 170"/>
              <p:cNvSpPr/>
              <p:nvPr/>
            </p:nvSpPr>
            <p:spPr>
              <a:xfrm flipV="1">
                <a:off x="5085000" y="5062320"/>
                <a:ext cx="0" cy="3938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72" name="Straight Connector 171"/>
              <p:cNvSpPr/>
              <p:nvPr/>
            </p:nvSpPr>
            <p:spPr>
              <a:xfrm flipV="1">
                <a:off x="5160960" y="4998960"/>
                <a:ext cx="0" cy="4572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73" name="Freeform 172"/>
              <p:cNvSpPr/>
              <p:nvPr/>
            </p:nvSpPr>
            <p:spPr>
              <a:xfrm>
                <a:off x="5122799" y="4952880"/>
                <a:ext cx="7632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74" name="Freeform 173"/>
              <p:cNvSpPr/>
              <p:nvPr/>
            </p:nvSpPr>
            <p:spPr>
              <a:xfrm>
                <a:off x="5043600" y="5019480"/>
                <a:ext cx="7632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sp>
          <p:nvSpPr>
            <p:cNvPr id="175" name="Freeform 174"/>
            <p:cNvSpPr/>
            <p:nvPr/>
          </p:nvSpPr>
          <p:spPr>
            <a:xfrm>
              <a:off x="6605640" y="5029200"/>
              <a:ext cx="6253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a:t>
              </a:r>
            </a:p>
          </p:txBody>
        </p:sp>
        <p:sp>
          <p:nvSpPr>
            <p:cNvPr id="176" name="Freeform 175"/>
            <p:cNvSpPr/>
            <p:nvPr/>
          </p:nvSpPr>
          <p:spPr>
            <a:xfrm>
              <a:off x="7628040" y="5029200"/>
              <a:ext cx="6253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a:t>
              </a:r>
            </a:p>
          </p:txBody>
        </p:sp>
        <p:sp>
          <p:nvSpPr>
            <p:cNvPr id="177" name="Freeform 176"/>
            <p:cNvSpPr/>
            <p:nvPr/>
          </p:nvSpPr>
          <p:spPr>
            <a:xfrm>
              <a:off x="4490640" y="4221000"/>
              <a:ext cx="461159" cy="440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r>
                <a:rPr lang="en-US" sz="2000" b="0" i="0" u="none" strike="noStrike" kern="1200" baseline="-25000">
                  <a:ln>
                    <a:noFill/>
                  </a:ln>
                  <a:solidFill>
                    <a:srgbClr val="008000"/>
                  </a:solidFill>
                  <a:latin typeface="Liberation Sans" pitchFamily="18"/>
                  <a:ea typeface="DejaVu Sans" pitchFamily="2"/>
                  <a:cs typeface="Lohit Hindi" pitchFamily="2"/>
                </a:rPr>
                <a:t>1</a:t>
              </a:r>
            </a:p>
          </p:txBody>
        </p:sp>
        <p:sp>
          <p:nvSpPr>
            <p:cNvPr id="178" name="Freeform 177"/>
            <p:cNvSpPr/>
            <p:nvPr/>
          </p:nvSpPr>
          <p:spPr>
            <a:xfrm>
              <a:off x="4871520" y="4221000"/>
              <a:ext cx="461159" cy="440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r>
                <a:rPr lang="en-US" sz="2000" b="0" i="0" u="none" strike="noStrike" kern="1200" baseline="-25000">
                  <a:ln>
                    <a:noFill/>
                  </a:ln>
                  <a:solidFill>
                    <a:srgbClr val="008000"/>
                  </a:solidFill>
                  <a:latin typeface="Liberation Sans" pitchFamily="18"/>
                  <a:ea typeface="DejaVu Sans" pitchFamily="2"/>
                  <a:cs typeface="Lohit Hindi" pitchFamily="2"/>
                </a:rPr>
                <a:t>2</a:t>
              </a:r>
            </a:p>
          </p:txBody>
        </p:sp>
        <p:sp>
          <p:nvSpPr>
            <p:cNvPr id="179" name="Freeform 178"/>
            <p:cNvSpPr/>
            <p:nvPr/>
          </p:nvSpPr>
          <p:spPr>
            <a:xfrm>
              <a:off x="5557320" y="4221000"/>
              <a:ext cx="461159" cy="440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r>
                <a:rPr lang="en-US" sz="2000" b="0" i="0" u="none" strike="noStrike" kern="1200" baseline="-25000">
                  <a:ln>
                    <a:noFill/>
                  </a:ln>
                  <a:solidFill>
                    <a:srgbClr val="008000"/>
                  </a:solidFill>
                  <a:latin typeface="Liberation Sans" pitchFamily="18"/>
                  <a:ea typeface="DejaVu Sans" pitchFamily="2"/>
                  <a:cs typeface="Lohit Hindi" pitchFamily="2"/>
                </a:rPr>
                <a:t>3</a:t>
              </a:r>
            </a:p>
          </p:txBody>
        </p:sp>
        <p:sp>
          <p:nvSpPr>
            <p:cNvPr id="180" name="Freeform 179"/>
            <p:cNvSpPr/>
            <p:nvPr/>
          </p:nvSpPr>
          <p:spPr>
            <a:xfrm>
              <a:off x="5919119" y="4221000"/>
              <a:ext cx="461159" cy="440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r>
                <a:rPr lang="en-US" sz="2000" b="0" i="0" u="none" strike="noStrike" kern="1200" baseline="-25000">
                  <a:ln>
                    <a:noFill/>
                  </a:ln>
                  <a:solidFill>
                    <a:srgbClr val="008000"/>
                  </a:solidFill>
                  <a:latin typeface="Liberation Sans" pitchFamily="18"/>
                  <a:ea typeface="DejaVu Sans" pitchFamily="2"/>
                  <a:cs typeface="Lohit Hindi" pitchFamily="2"/>
                </a:rPr>
                <a:t>4</a:t>
              </a:r>
            </a:p>
          </p:txBody>
        </p:sp>
        <p:sp>
          <p:nvSpPr>
            <p:cNvPr id="181" name="Freeform 180"/>
            <p:cNvSpPr/>
            <p:nvPr/>
          </p:nvSpPr>
          <p:spPr>
            <a:xfrm>
              <a:off x="6224039" y="4221000"/>
              <a:ext cx="461159" cy="440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r>
                <a:rPr lang="en-US" sz="2000" b="0" i="0" u="none" strike="noStrike" kern="1200" baseline="-25000">
                  <a:ln>
                    <a:noFill/>
                  </a:ln>
                  <a:solidFill>
                    <a:srgbClr val="008000"/>
                  </a:solidFill>
                  <a:latin typeface="Liberation Sans" pitchFamily="18"/>
                  <a:ea typeface="DejaVu Sans" pitchFamily="2"/>
                  <a:cs typeface="Lohit Hindi" pitchFamily="2"/>
                </a:rPr>
                <a:t>5</a:t>
              </a:r>
            </a:p>
          </p:txBody>
        </p:sp>
        <p:sp>
          <p:nvSpPr>
            <p:cNvPr id="182" name="Freeform 181"/>
            <p:cNvSpPr/>
            <p:nvPr/>
          </p:nvSpPr>
          <p:spPr>
            <a:xfrm>
              <a:off x="6855480" y="4221000"/>
              <a:ext cx="584280" cy="440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r>
                <a:rPr lang="en-US" sz="2000" b="0" i="1" u="none" strike="noStrike" kern="1200" baseline="-25000">
                  <a:ln>
                    <a:noFill/>
                  </a:ln>
                  <a:solidFill>
                    <a:srgbClr val="008000"/>
                  </a:solidFill>
                  <a:latin typeface="Liberation Sans" pitchFamily="18"/>
                  <a:ea typeface="DejaVu Sans" pitchFamily="2"/>
                  <a:cs typeface="Lohit Hindi" pitchFamily="2"/>
                </a:rPr>
                <a:t>k</a:t>
              </a:r>
              <a:r>
                <a:rPr lang="en-US" sz="2000" b="0" i="0" u="none" strike="noStrike" kern="1200" baseline="-25000">
                  <a:ln>
                    <a:noFill/>
                  </a:ln>
                  <a:solidFill>
                    <a:srgbClr val="008000"/>
                  </a:solidFill>
                  <a:latin typeface="Liberation Sans" pitchFamily="18"/>
                  <a:ea typeface="DejaVu Sans" pitchFamily="2"/>
                  <a:cs typeface="Lohit Hindi" pitchFamily="2"/>
                </a:rPr>
                <a:t>-1</a:t>
              </a:r>
            </a:p>
          </p:txBody>
        </p:sp>
        <p:sp>
          <p:nvSpPr>
            <p:cNvPr id="183" name="Freeform 182"/>
            <p:cNvSpPr/>
            <p:nvPr/>
          </p:nvSpPr>
          <p:spPr>
            <a:xfrm>
              <a:off x="7660440" y="4221000"/>
              <a:ext cx="622440" cy="440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r>
                <a:rPr lang="en-US" sz="2000" b="0" i="1" u="none" strike="noStrike" kern="1200" baseline="-25000">
                  <a:ln>
                    <a:noFill/>
                  </a:ln>
                  <a:solidFill>
                    <a:srgbClr val="008000"/>
                  </a:solidFill>
                  <a:latin typeface="Liberation Sans" pitchFamily="18"/>
                  <a:ea typeface="DejaVu Sans" pitchFamily="2"/>
                  <a:cs typeface="Lohit Hindi" pitchFamily="2"/>
                </a:rPr>
                <a:t>k</a:t>
              </a:r>
              <a:r>
                <a:rPr lang="en-US" sz="2000" b="0" i="0" u="none" strike="noStrike" kern="1200" baseline="-25000">
                  <a:ln>
                    <a:noFill/>
                  </a:ln>
                  <a:solidFill>
                    <a:srgbClr val="008000"/>
                  </a:solidFill>
                  <a:latin typeface="Liberation Sans" pitchFamily="18"/>
                  <a:ea typeface="DejaVu Sans" pitchFamily="2"/>
                  <a:cs typeface="Lohit Hindi" pitchFamily="2"/>
                </a:rPr>
                <a:t>+1</a:t>
              </a:r>
            </a:p>
          </p:txBody>
        </p:sp>
        <p:sp>
          <p:nvSpPr>
            <p:cNvPr id="184" name="Freeform 183"/>
            <p:cNvSpPr/>
            <p:nvPr/>
          </p:nvSpPr>
          <p:spPr>
            <a:xfrm>
              <a:off x="7295759" y="4221000"/>
              <a:ext cx="489960" cy="510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r>
                <a:rPr lang="en-US" sz="2000" b="0" i="1" u="none" strike="noStrike" kern="1200" baseline="-25000">
                  <a:ln>
                    <a:noFill/>
                  </a:ln>
                  <a:solidFill>
                    <a:srgbClr val="008000"/>
                  </a:solidFill>
                  <a:latin typeface="Liberation Sans" pitchFamily="18"/>
                  <a:ea typeface="DejaVu Sans" pitchFamily="2"/>
                  <a:cs typeface="Lohit Hindi" pitchFamily="2"/>
                </a:rPr>
                <a:t>k</a:t>
              </a:r>
            </a:p>
          </p:txBody>
        </p:sp>
        <p:cxnSp>
          <p:nvCxnSpPr>
            <p:cNvPr id="185" name="Curved Connector 184"/>
            <p:cNvCxnSpPr>
              <a:stCxn id="177" idx="2"/>
            </p:cNvCxnSpPr>
            <p:nvPr/>
          </p:nvCxnSpPr>
          <p:spPr>
            <a:xfrm>
              <a:off x="4721040" y="4661640"/>
              <a:ext cx="334080" cy="369360"/>
            </a:xfrm>
            <a:prstGeom prst="curvedConnector3">
              <a:avLst/>
            </a:prstGeom>
            <a:noFill/>
            <a:ln w="9360">
              <a:solidFill>
                <a:srgbClr val="3333CC"/>
              </a:solidFill>
              <a:prstDash val="solid"/>
              <a:miter/>
              <a:tailEnd type="arrow"/>
            </a:ln>
          </p:spPr>
        </p:cxnSp>
        <p:cxnSp>
          <p:nvCxnSpPr>
            <p:cNvPr id="186" name="Curved Connector 185"/>
            <p:cNvCxnSpPr>
              <a:stCxn id="178" idx="2"/>
            </p:cNvCxnSpPr>
            <p:nvPr/>
          </p:nvCxnSpPr>
          <p:spPr>
            <a:xfrm>
              <a:off x="5101920" y="4661640"/>
              <a:ext cx="59040" cy="291240"/>
            </a:xfrm>
            <a:prstGeom prst="curvedConnector3">
              <a:avLst/>
            </a:prstGeom>
            <a:noFill/>
            <a:ln w="9360">
              <a:solidFill>
                <a:srgbClr val="3333CC"/>
              </a:solidFill>
              <a:prstDash val="solid"/>
              <a:miter/>
              <a:tailEnd type="arrow"/>
            </a:ln>
          </p:spPr>
        </p:cxnSp>
        <p:cxnSp>
          <p:nvCxnSpPr>
            <p:cNvPr id="187" name="Curved Connector 186"/>
            <p:cNvCxnSpPr>
              <a:stCxn id="179" idx="2"/>
            </p:cNvCxnSpPr>
            <p:nvPr/>
          </p:nvCxnSpPr>
          <p:spPr>
            <a:xfrm>
              <a:off x="5787720" y="4661640"/>
              <a:ext cx="271800" cy="226440"/>
            </a:xfrm>
            <a:prstGeom prst="curvedConnector3">
              <a:avLst/>
            </a:prstGeom>
            <a:noFill/>
            <a:ln w="9360">
              <a:solidFill>
                <a:srgbClr val="3333CC"/>
              </a:solidFill>
              <a:prstDash val="solid"/>
              <a:miter/>
              <a:tailEnd type="arrow"/>
            </a:ln>
          </p:spPr>
        </p:cxnSp>
        <p:cxnSp>
          <p:nvCxnSpPr>
            <p:cNvPr id="188" name="Curved Connector 187"/>
            <p:cNvCxnSpPr>
              <a:stCxn id="180" idx="2"/>
            </p:cNvCxnSpPr>
            <p:nvPr/>
          </p:nvCxnSpPr>
          <p:spPr>
            <a:xfrm>
              <a:off x="6149519" y="4661640"/>
              <a:ext cx="19801" cy="596160"/>
            </a:xfrm>
            <a:prstGeom prst="curvedConnector3">
              <a:avLst/>
            </a:prstGeom>
            <a:noFill/>
            <a:ln w="9360">
              <a:solidFill>
                <a:srgbClr val="3333CC"/>
              </a:solidFill>
              <a:prstDash val="solid"/>
              <a:miter/>
              <a:tailEnd type="arrow"/>
            </a:ln>
          </p:spPr>
        </p:cxnSp>
        <p:cxnSp>
          <p:nvCxnSpPr>
            <p:cNvPr id="189" name="Curved Connector 188"/>
            <p:cNvCxnSpPr>
              <a:stCxn id="181" idx="2"/>
            </p:cNvCxnSpPr>
            <p:nvPr/>
          </p:nvCxnSpPr>
          <p:spPr>
            <a:xfrm flipH="1">
              <a:off x="6248520" y="4661640"/>
              <a:ext cx="205919" cy="396000"/>
            </a:xfrm>
            <a:prstGeom prst="curvedConnector3">
              <a:avLst/>
            </a:prstGeom>
            <a:noFill/>
            <a:ln w="9360">
              <a:solidFill>
                <a:srgbClr val="3333CC"/>
              </a:solidFill>
              <a:prstDash val="solid"/>
              <a:miter/>
              <a:tailEnd type="arrow"/>
            </a:ln>
          </p:spPr>
        </p:cxnSp>
        <p:cxnSp>
          <p:nvCxnSpPr>
            <p:cNvPr id="190" name="Curved Connector 189"/>
            <p:cNvCxnSpPr>
              <a:stCxn id="182" idx="2"/>
            </p:cNvCxnSpPr>
            <p:nvPr/>
          </p:nvCxnSpPr>
          <p:spPr>
            <a:xfrm>
              <a:off x="7147440" y="4661640"/>
              <a:ext cx="172440" cy="248400"/>
            </a:xfrm>
            <a:prstGeom prst="curvedConnector3">
              <a:avLst/>
            </a:prstGeom>
            <a:noFill/>
            <a:ln w="9360">
              <a:solidFill>
                <a:srgbClr val="3333CC"/>
              </a:solidFill>
              <a:prstDash val="solid"/>
              <a:miter/>
              <a:tailEnd type="arrow"/>
            </a:ln>
          </p:spPr>
        </p:cxnSp>
        <p:cxnSp>
          <p:nvCxnSpPr>
            <p:cNvPr id="191" name="Curved Connector 190"/>
            <p:cNvCxnSpPr>
              <a:stCxn id="184" idx="2"/>
            </p:cNvCxnSpPr>
            <p:nvPr/>
          </p:nvCxnSpPr>
          <p:spPr>
            <a:xfrm flipH="1">
              <a:off x="7395840" y="4731120"/>
              <a:ext cx="144719" cy="312120"/>
            </a:xfrm>
            <a:prstGeom prst="curvedConnector3">
              <a:avLst/>
            </a:prstGeom>
            <a:noFill/>
            <a:ln w="9360">
              <a:solidFill>
                <a:srgbClr val="3333CC"/>
              </a:solidFill>
              <a:prstDash val="solid"/>
              <a:miter/>
              <a:tailEnd type="arrow"/>
            </a:ln>
          </p:spPr>
        </p:cxnSp>
        <p:cxnSp>
          <p:nvCxnSpPr>
            <p:cNvPr id="192" name="Curved Connector 191"/>
            <p:cNvCxnSpPr>
              <a:stCxn id="183" idx="2"/>
            </p:cNvCxnSpPr>
            <p:nvPr/>
          </p:nvCxnSpPr>
          <p:spPr>
            <a:xfrm flipH="1">
              <a:off x="7532279" y="4661640"/>
              <a:ext cx="439201" cy="340560"/>
            </a:xfrm>
            <a:prstGeom prst="curvedConnector3">
              <a:avLst/>
            </a:prstGeom>
            <a:noFill/>
            <a:ln w="9360">
              <a:solidFill>
                <a:srgbClr val="3333CC"/>
              </a:solidFill>
              <a:prstDash val="solid"/>
              <a:miter/>
              <a:tailEnd type="arrow"/>
            </a:ln>
          </p:spPr>
        </p:cxnSp>
        <p:sp>
          <p:nvSpPr>
            <p:cNvPr id="193" name="Freeform 192"/>
            <p:cNvSpPr/>
            <p:nvPr/>
          </p:nvSpPr>
          <p:spPr>
            <a:xfrm>
              <a:off x="8113680" y="5029200"/>
              <a:ext cx="6253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a:t>
              </a:r>
            </a:p>
          </p:txBody>
        </p:sp>
        <p:cxnSp>
          <p:nvCxnSpPr>
            <p:cNvPr id="194" name="Curved Connector 193"/>
            <p:cNvCxnSpPr>
              <a:stCxn id="146" idx="2"/>
              <a:endCxn id="151" idx="10"/>
            </p:cNvCxnSpPr>
            <p:nvPr/>
          </p:nvCxnSpPr>
          <p:spPr>
            <a:xfrm rot="16200000" flipH="1">
              <a:off x="8608860" y="4824180"/>
              <a:ext cx="288720" cy="19800"/>
            </a:xfrm>
            <a:prstGeom prst="curvedConnector3">
              <a:avLst/>
            </a:prstGeom>
            <a:noFill/>
            <a:ln w="9360">
              <a:solidFill>
                <a:srgbClr val="3333CC"/>
              </a:solidFill>
              <a:prstDash val="solid"/>
              <a:miter/>
              <a:tailEnd type="arrow"/>
            </a:ln>
          </p:spPr>
        </p:cxnSp>
        <p:sp>
          <p:nvSpPr>
            <p:cNvPr id="195" name="Freeform 194"/>
            <p:cNvSpPr/>
            <p:nvPr/>
          </p:nvSpPr>
          <p:spPr>
            <a:xfrm>
              <a:off x="8047080" y="4191120"/>
              <a:ext cx="6253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a:t>
              </a:r>
            </a:p>
          </p:txBody>
        </p:sp>
        <p:sp>
          <p:nvSpPr>
            <p:cNvPr id="196" name="Freeform 195"/>
            <p:cNvSpPr/>
            <p:nvPr/>
          </p:nvSpPr>
          <p:spPr>
            <a:xfrm>
              <a:off x="6456240" y="4191120"/>
              <a:ext cx="6253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a:t>
              </a:r>
            </a:p>
          </p:txBody>
        </p:sp>
      </p:grpSp>
      <p:grpSp>
        <p:nvGrpSpPr>
          <p:cNvPr id="197" name="Group 196"/>
          <p:cNvGrpSpPr/>
          <p:nvPr/>
        </p:nvGrpSpPr>
        <p:grpSpPr>
          <a:xfrm>
            <a:off x="5028840" y="5486399"/>
            <a:ext cx="3734280" cy="916920"/>
            <a:chOff x="5028840" y="5486399"/>
            <a:chExt cx="3734280" cy="916920"/>
          </a:xfrm>
        </p:grpSpPr>
        <p:sp>
          <p:nvSpPr>
            <p:cNvPr id="198" name="Freeform 197"/>
            <p:cNvSpPr/>
            <p:nvPr/>
          </p:nvSpPr>
          <p:spPr>
            <a:xfrm>
              <a:off x="5563800" y="5999040"/>
              <a:ext cx="29340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008000"/>
              </a:solidFill>
              <a:prstDash val="solid"/>
              <a:miter/>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solidFill>
                    <a:srgbClr val="008000"/>
                  </a:solidFill>
                  <a:latin typeface="Liberation Sans" pitchFamily="18"/>
                  <a:ea typeface="DejaVu Sans" pitchFamily="2"/>
                  <a:cs typeface="Lohit Hindi" pitchFamily="2"/>
                </a:rPr>
                <a:t>1</a:t>
              </a:r>
            </a:p>
          </p:txBody>
        </p:sp>
        <p:sp>
          <p:nvSpPr>
            <p:cNvPr id="199" name="Freeform 198"/>
            <p:cNvSpPr/>
            <p:nvPr/>
          </p:nvSpPr>
          <p:spPr>
            <a:xfrm rot="5400000">
              <a:off x="5050260" y="5464979"/>
              <a:ext cx="109440" cy="152280"/>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0800"/>
                <a:gd name="f13" fmla="val 162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8 f15 1"/>
                <a:gd name="f28" fmla="*/ f18 f16 1"/>
                <a:gd name="f29" fmla="*/ 0 f15 1"/>
                <a:gd name="f30" fmla="*/ 7800 f15 1"/>
                <a:gd name="f31" fmla="*/ 0 f16 1"/>
                <a:gd name="f32" fmla="*/ f19 1 f4"/>
                <a:gd name="f33" fmla="*/ 21600 f16 1"/>
                <a:gd name="f34" fmla="*/ 21600 f15 1"/>
                <a:gd name="f35" fmla="*/ 108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Y="f0" minY="f7" maxY="f11">
                  <a:pos x="f25" y="f26"/>
                </a:ahXY>
                <a:ahXY gdRefY="f1" minY="f7" maxY="f8">
                  <a:pos x="f27" y="f28"/>
                </a:ahXY>
              </a:ahLst>
              <a:cxnLst>
                <a:cxn ang="3cd4">
                  <a:pos x="hc" y="t"/>
                </a:cxn>
                <a:cxn ang="0">
                  <a:pos x="r" y="vc"/>
                </a:cxn>
                <a:cxn ang="cd4">
                  <a:pos x="hc" y="b"/>
                </a:cxn>
                <a:cxn ang="cd2">
                  <a:pos x="l" y="vc"/>
                </a:cxn>
                <a:cxn ang="f42">
                  <a:pos x="f29" y="f31"/>
                </a:cxn>
                <a:cxn ang="f42">
                  <a:pos x="f29" y="f33"/>
                </a:cxn>
                <a:cxn ang="f42">
                  <a:pos x="f34" y="f35"/>
                </a:cxn>
              </a:cxnLst>
              <a:rect l="f29" t="f44" r="f30" b="f45"/>
              <a:pathLst>
                <a:path w="21600" h="21600">
                  <a:moveTo>
                    <a:pt x="f7" y="f7"/>
                  </a:moveTo>
                  <a:cubicBezTo>
                    <a:pt x="f11" y="f7"/>
                    <a:pt x="f12" y="f20"/>
                    <a:pt x="f12" y="f21"/>
                  </a:cubicBezTo>
                  <a:lnTo>
                    <a:pt x="f12" y="f36"/>
                  </a:lnTo>
                  <a:cubicBezTo>
                    <a:pt x="f12" y="f37"/>
                    <a:pt x="f13" y="f22"/>
                    <a:pt x="f8" y="f22"/>
                  </a:cubicBezTo>
                  <a:cubicBezTo>
                    <a:pt x="f13" y="f22"/>
                    <a:pt x="f12" y="f38"/>
                    <a:pt x="f12" y="f39"/>
                  </a:cubicBezTo>
                  <a:lnTo>
                    <a:pt x="f12" y="f23"/>
                  </a:lnTo>
                  <a:cubicBezTo>
                    <a:pt x="f12" y="f40"/>
                    <a:pt x="f11" y="f8"/>
                    <a:pt x="f7" y="f8"/>
                  </a:cubicBezTo>
                </a:path>
              </a:pathLst>
            </a:custGeom>
            <a:noFill/>
            <a:ln w="9360">
              <a:solidFill>
                <a:srgbClr val="008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cxnSp>
          <p:nvCxnSpPr>
            <p:cNvPr id="200" name="Curved Connector 199"/>
            <p:cNvCxnSpPr>
              <a:stCxn id="199" idx="5"/>
              <a:endCxn id="198" idx="0"/>
            </p:cNvCxnSpPr>
            <p:nvPr/>
          </p:nvCxnSpPr>
          <p:spPr>
            <a:xfrm>
              <a:off x="5028840" y="5486399"/>
              <a:ext cx="681660" cy="512641"/>
            </a:xfrm>
            <a:prstGeom prst="curvedConnector2">
              <a:avLst/>
            </a:prstGeom>
            <a:noFill/>
            <a:ln w="9360">
              <a:solidFill>
                <a:srgbClr val="008000"/>
              </a:solidFill>
              <a:prstDash val="solid"/>
              <a:miter/>
              <a:tailEnd type="arrow"/>
            </a:ln>
          </p:spPr>
        </p:cxnSp>
        <p:sp>
          <p:nvSpPr>
            <p:cNvPr id="201" name="Freeform 200"/>
            <p:cNvSpPr/>
            <p:nvPr/>
          </p:nvSpPr>
          <p:spPr>
            <a:xfrm>
              <a:off x="6096960" y="5999040"/>
              <a:ext cx="29340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008000"/>
              </a:solidFill>
              <a:prstDash val="solid"/>
              <a:miter/>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solidFill>
                    <a:srgbClr val="008000"/>
                  </a:solidFill>
                  <a:latin typeface="Liberation Sans" pitchFamily="18"/>
                  <a:ea typeface="DejaVu Sans" pitchFamily="2"/>
                  <a:cs typeface="Lohit Hindi" pitchFamily="2"/>
                </a:rPr>
                <a:t>2</a:t>
              </a:r>
            </a:p>
          </p:txBody>
        </p:sp>
        <p:sp>
          <p:nvSpPr>
            <p:cNvPr id="202" name="Freeform 201"/>
            <p:cNvSpPr/>
            <p:nvPr/>
          </p:nvSpPr>
          <p:spPr>
            <a:xfrm rot="5400000">
              <a:off x="6096059" y="5410259"/>
              <a:ext cx="152280" cy="304560"/>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0800"/>
                <a:gd name="f13" fmla="val 162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8 f15 1"/>
                <a:gd name="f28" fmla="*/ f18 f16 1"/>
                <a:gd name="f29" fmla="*/ 0 f15 1"/>
                <a:gd name="f30" fmla="*/ 7800 f15 1"/>
                <a:gd name="f31" fmla="*/ 0 f16 1"/>
                <a:gd name="f32" fmla="*/ f19 1 f4"/>
                <a:gd name="f33" fmla="*/ 21600 f16 1"/>
                <a:gd name="f34" fmla="*/ 21600 f15 1"/>
                <a:gd name="f35" fmla="*/ 108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Y="f0" minY="f7" maxY="f11">
                  <a:pos x="f25" y="f26"/>
                </a:ahXY>
                <a:ahXY gdRefY="f1" minY="f7" maxY="f8">
                  <a:pos x="f27" y="f28"/>
                </a:ahXY>
              </a:ahLst>
              <a:cxnLst>
                <a:cxn ang="3cd4">
                  <a:pos x="hc" y="t"/>
                </a:cxn>
                <a:cxn ang="0">
                  <a:pos x="r" y="vc"/>
                </a:cxn>
                <a:cxn ang="cd4">
                  <a:pos x="hc" y="b"/>
                </a:cxn>
                <a:cxn ang="cd2">
                  <a:pos x="l" y="vc"/>
                </a:cxn>
                <a:cxn ang="f42">
                  <a:pos x="f29" y="f31"/>
                </a:cxn>
                <a:cxn ang="f42">
                  <a:pos x="f29" y="f33"/>
                </a:cxn>
                <a:cxn ang="f42">
                  <a:pos x="f34" y="f35"/>
                </a:cxn>
              </a:cxnLst>
              <a:rect l="f29" t="f44" r="f30" b="f45"/>
              <a:pathLst>
                <a:path w="21600" h="21600">
                  <a:moveTo>
                    <a:pt x="f7" y="f7"/>
                  </a:moveTo>
                  <a:cubicBezTo>
                    <a:pt x="f11" y="f7"/>
                    <a:pt x="f12" y="f20"/>
                    <a:pt x="f12" y="f21"/>
                  </a:cubicBezTo>
                  <a:lnTo>
                    <a:pt x="f12" y="f36"/>
                  </a:lnTo>
                  <a:cubicBezTo>
                    <a:pt x="f12" y="f37"/>
                    <a:pt x="f13" y="f22"/>
                    <a:pt x="f8" y="f22"/>
                  </a:cubicBezTo>
                  <a:cubicBezTo>
                    <a:pt x="f13" y="f22"/>
                    <a:pt x="f12" y="f38"/>
                    <a:pt x="f12" y="f39"/>
                  </a:cubicBezTo>
                  <a:lnTo>
                    <a:pt x="f12" y="f23"/>
                  </a:lnTo>
                  <a:cubicBezTo>
                    <a:pt x="f12" y="f40"/>
                    <a:pt x="f11" y="f8"/>
                    <a:pt x="f7" y="f8"/>
                  </a:cubicBezTo>
                </a:path>
              </a:pathLst>
            </a:custGeom>
            <a:noFill/>
            <a:ln w="9360">
              <a:solidFill>
                <a:srgbClr val="008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cxnSp>
          <p:nvCxnSpPr>
            <p:cNvPr id="203" name="Curved Connector 202"/>
            <p:cNvCxnSpPr>
              <a:stCxn id="202" idx="5"/>
              <a:endCxn id="201" idx="0"/>
            </p:cNvCxnSpPr>
            <p:nvPr/>
          </p:nvCxnSpPr>
          <p:spPr>
            <a:xfrm>
              <a:off x="6019919" y="5486399"/>
              <a:ext cx="223741" cy="512641"/>
            </a:xfrm>
            <a:prstGeom prst="curvedConnector4">
              <a:avLst>
                <a:gd name="adj1" fmla="val 102172"/>
                <a:gd name="adj2" fmla="val 72279"/>
              </a:avLst>
            </a:prstGeom>
            <a:noFill/>
            <a:ln w="9360">
              <a:solidFill>
                <a:srgbClr val="008000"/>
              </a:solidFill>
              <a:prstDash val="solid"/>
              <a:miter/>
              <a:tailEnd type="arrow"/>
            </a:ln>
          </p:spPr>
        </p:cxnSp>
        <p:sp>
          <p:nvSpPr>
            <p:cNvPr id="204" name="Freeform 203"/>
            <p:cNvSpPr/>
            <p:nvPr/>
          </p:nvSpPr>
          <p:spPr>
            <a:xfrm>
              <a:off x="6955200" y="5999040"/>
              <a:ext cx="28296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008000"/>
              </a:solidFill>
              <a:prstDash val="solid"/>
              <a:miter/>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1" u="none" strike="noStrike" kern="1200">
                  <a:ln>
                    <a:noFill/>
                  </a:ln>
                  <a:solidFill>
                    <a:srgbClr val="008000"/>
                  </a:solidFill>
                  <a:latin typeface="Liberation Sans" pitchFamily="18"/>
                  <a:ea typeface="DejaVu Sans" pitchFamily="2"/>
                  <a:cs typeface="Lohit Hindi" pitchFamily="2"/>
                </a:rPr>
                <a:t>k</a:t>
              </a:r>
            </a:p>
          </p:txBody>
        </p:sp>
        <p:sp>
          <p:nvSpPr>
            <p:cNvPr id="205" name="Freeform 204"/>
            <p:cNvSpPr/>
            <p:nvPr/>
          </p:nvSpPr>
          <p:spPr>
            <a:xfrm rot="5400000">
              <a:off x="7348320" y="5410079"/>
              <a:ext cx="152280" cy="304920"/>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0800"/>
                <a:gd name="f13" fmla="val 162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8 f15 1"/>
                <a:gd name="f28" fmla="*/ f18 f16 1"/>
                <a:gd name="f29" fmla="*/ 0 f15 1"/>
                <a:gd name="f30" fmla="*/ 7800 f15 1"/>
                <a:gd name="f31" fmla="*/ 0 f16 1"/>
                <a:gd name="f32" fmla="*/ f19 1 f4"/>
                <a:gd name="f33" fmla="*/ 21600 f16 1"/>
                <a:gd name="f34" fmla="*/ 21600 f15 1"/>
                <a:gd name="f35" fmla="*/ 108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Y="f0" minY="f7" maxY="f11">
                  <a:pos x="f25" y="f26"/>
                </a:ahXY>
                <a:ahXY gdRefY="f1" minY="f7" maxY="f8">
                  <a:pos x="f27" y="f28"/>
                </a:ahXY>
              </a:ahLst>
              <a:cxnLst>
                <a:cxn ang="3cd4">
                  <a:pos x="hc" y="t"/>
                </a:cxn>
                <a:cxn ang="0">
                  <a:pos x="r" y="vc"/>
                </a:cxn>
                <a:cxn ang="cd4">
                  <a:pos x="hc" y="b"/>
                </a:cxn>
                <a:cxn ang="cd2">
                  <a:pos x="l" y="vc"/>
                </a:cxn>
                <a:cxn ang="f42">
                  <a:pos x="f29" y="f31"/>
                </a:cxn>
                <a:cxn ang="f42">
                  <a:pos x="f29" y="f33"/>
                </a:cxn>
                <a:cxn ang="f42">
                  <a:pos x="f34" y="f35"/>
                </a:cxn>
              </a:cxnLst>
              <a:rect l="f29" t="f44" r="f30" b="f45"/>
              <a:pathLst>
                <a:path w="21600" h="21600">
                  <a:moveTo>
                    <a:pt x="f7" y="f7"/>
                  </a:moveTo>
                  <a:cubicBezTo>
                    <a:pt x="f11" y="f7"/>
                    <a:pt x="f12" y="f20"/>
                    <a:pt x="f12" y="f21"/>
                  </a:cubicBezTo>
                  <a:lnTo>
                    <a:pt x="f12" y="f36"/>
                  </a:lnTo>
                  <a:cubicBezTo>
                    <a:pt x="f12" y="f37"/>
                    <a:pt x="f13" y="f22"/>
                    <a:pt x="f8" y="f22"/>
                  </a:cubicBezTo>
                  <a:cubicBezTo>
                    <a:pt x="f13" y="f22"/>
                    <a:pt x="f12" y="f38"/>
                    <a:pt x="f12" y="f39"/>
                  </a:cubicBezTo>
                  <a:lnTo>
                    <a:pt x="f12" y="f23"/>
                  </a:lnTo>
                  <a:cubicBezTo>
                    <a:pt x="f12" y="f40"/>
                    <a:pt x="f11" y="f8"/>
                    <a:pt x="f7" y="f8"/>
                  </a:cubicBezTo>
                </a:path>
              </a:pathLst>
            </a:custGeom>
            <a:noFill/>
            <a:ln w="9360">
              <a:solidFill>
                <a:srgbClr val="008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cxnSp>
          <p:nvCxnSpPr>
            <p:cNvPr id="206" name="Curved Connector 205"/>
            <p:cNvCxnSpPr>
              <a:stCxn id="205" idx="5"/>
              <a:endCxn id="204" idx="0"/>
            </p:cNvCxnSpPr>
            <p:nvPr/>
          </p:nvCxnSpPr>
          <p:spPr>
            <a:xfrm flipH="1">
              <a:off x="7096680" y="5486399"/>
              <a:ext cx="175320" cy="512641"/>
            </a:xfrm>
            <a:prstGeom prst="curvedConnector4">
              <a:avLst>
                <a:gd name="adj1" fmla="val -130390"/>
                <a:gd name="adj2" fmla="val 72296"/>
              </a:avLst>
            </a:prstGeom>
            <a:noFill/>
            <a:ln w="9360">
              <a:solidFill>
                <a:srgbClr val="008000"/>
              </a:solidFill>
              <a:prstDash val="solid"/>
              <a:miter/>
              <a:tailEnd type="arrow"/>
            </a:ln>
          </p:spPr>
        </p:cxnSp>
        <p:sp>
          <p:nvSpPr>
            <p:cNvPr id="207" name="Freeform 206"/>
            <p:cNvSpPr/>
            <p:nvPr/>
          </p:nvSpPr>
          <p:spPr>
            <a:xfrm>
              <a:off x="7751520" y="5999040"/>
              <a:ext cx="4064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008000"/>
              </a:solidFill>
              <a:prstDash val="solid"/>
              <a:miter/>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solidFill>
                    <a:srgbClr val="008000"/>
                  </a:solidFill>
                  <a:latin typeface="Liberation Sans" pitchFamily="18"/>
                  <a:ea typeface="DejaVu Sans" pitchFamily="2"/>
                  <a:cs typeface="Lohit Hindi" pitchFamily="2"/>
                </a:rPr>
                <a:t>23</a:t>
              </a:r>
            </a:p>
          </p:txBody>
        </p:sp>
        <p:sp>
          <p:nvSpPr>
            <p:cNvPr id="208" name="Freeform 207"/>
            <p:cNvSpPr/>
            <p:nvPr/>
          </p:nvSpPr>
          <p:spPr>
            <a:xfrm rot="5400000">
              <a:off x="8420220" y="5295779"/>
              <a:ext cx="152280" cy="533520"/>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0800"/>
                <a:gd name="f13" fmla="val 162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8 f15 1"/>
                <a:gd name="f28" fmla="*/ f18 f16 1"/>
                <a:gd name="f29" fmla="*/ 0 f15 1"/>
                <a:gd name="f30" fmla="*/ 7800 f15 1"/>
                <a:gd name="f31" fmla="*/ 0 f16 1"/>
                <a:gd name="f32" fmla="*/ f19 1 f4"/>
                <a:gd name="f33" fmla="*/ 21600 f16 1"/>
                <a:gd name="f34" fmla="*/ 21600 f15 1"/>
                <a:gd name="f35" fmla="*/ 108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Y="f0" minY="f7" maxY="f11">
                  <a:pos x="f25" y="f26"/>
                </a:ahXY>
                <a:ahXY gdRefY="f1" minY="f7" maxY="f8">
                  <a:pos x="f27" y="f28"/>
                </a:ahXY>
              </a:ahLst>
              <a:cxnLst>
                <a:cxn ang="3cd4">
                  <a:pos x="hc" y="t"/>
                </a:cxn>
                <a:cxn ang="0">
                  <a:pos x="r" y="vc"/>
                </a:cxn>
                <a:cxn ang="cd4">
                  <a:pos x="hc" y="b"/>
                </a:cxn>
                <a:cxn ang="cd2">
                  <a:pos x="l" y="vc"/>
                </a:cxn>
                <a:cxn ang="f42">
                  <a:pos x="f29" y="f31"/>
                </a:cxn>
                <a:cxn ang="f42">
                  <a:pos x="f29" y="f33"/>
                </a:cxn>
                <a:cxn ang="f42">
                  <a:pos x="f34" y="f35"/>
                </a:cxn>
              </a:cxnLst>
              <a:rect l="f29" t="f44" r="f30" b="f45"/>
              <a:pathLst>
                <a:path w="21600" h="21600">
                  <a:moveTo>
                    <a:pt x="f7" y="f7"/>
                  </a:moveTo>
                  <a:cubicBezTo>
                    <a:pt x="f11" y="f7"/>
                    <a:pt x="f12" y="f20"/>
                    <a:pt x="f12" y="f21"/>
                  </a:cubicBezTo>
                  <a:lnTo>
                    <a:pt x="f12" y="f36"/>
                  </a:lnTo>
                  <a:cubicBezTo>
                    <a:pt x="f12" y="f37"/>
                    <a:pt x="f13" y="f22"/>
                    <a:pt x="f8" y="f22"/>
                  </a:cubicBezTo>
                  <a:cubicBezTo>
                    <a:pt x="f13" y="f22"/>
                    <a:pt x="f12" y="f38"/>
                    <a:pt x="f12" y="f39"/>
                  </a:cubicBezTo>
                  <a:lnTo>
                    <a:pt x="f12" y="f23"/>
                  </a:lnTo>
                  <a:cubicBezTo>
                    <a:pt x="f12" y="f40"/>
                    <a:pt x="f11" y="f8"/>
                    <a:pt x="f7" y="f8"/>
                  </a:cubicBezTo>
                </a:path>
              </a:pathLst>
            </a:custGeom>
            <a:noFill/>
            <a:ln w="9360">
              <a:solidFill>
                <a:srgbClr val="008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cxnSp>
          <p:nvCxnSpPr>
            <p:cNvPr id="209" name="Curved Connector 208"/>
            <p:cNvCxnSpPr>
              <a:stCxn id="208" idx="5"/>
              <a:endCxn id="207" idx="0"/>
            </p:cNvCxnSpPr>
            <p:nvPr/>
          </p:nvCxnSpPr>
          <p:spPr>
            <a:xfrm flipH="1">
              <a:off x="7954740" y="5486399"/>
              <a:ext cx="274860" cy="512641"/>
            </a:xfrm>
            <a:prstGeom prst="curvedConnector4">
              <a:avLst>
                <a:gd name="adj1" fmla="val -83170"/>
                <a:gd name="adj2" fmla="val 83444"/>
              </a:avLst>
            </a:prstGeom>
            <a:noFill/>
            <a:ln w="9360">
              <a:solidFill>
                <a:srgbClr val="008000"/>
              </a:solidFill>
              <a:prstDash val="solid"/>
              <a:miter/>
              <a:tailEnd type="arrow"/>
            </a:ln>
          </p:spPr>
        </p:cxnSp>
        <p:sp>
          <p:nvSpPr>
            <p:cNvPr id="210" name="Freeform 209"/>
            <p:cNvSpPr/>
            <p:nvPr/>
          </p:nvSpPr>
          <p:spPr>
            <a:xfrm>
              <a:off x="6446879" y="5943600"/>
              <a:ext cx="6253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a:t>
              </a:r>
            </a:p>
          </p:txBody>
        </p:sp>
        <p:sp>
          <p:nvSpPr>
            <p:cNvPr id="211" name="Freeform 210"/>
            <p:cNvSpPr/>
            <p:nvPr/>
          </p:nvSpPr>
          <p:spPr>
            <a:xfrm>
              <a:off x="7094520" y="5943600"/>
              <a:ext cx="6253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a:t>
              </a:r>
            </a:p>
          </p:txBody>
        </p:sp>
      </p:grpSp>
      <p:sp>
        <p:nvSpPr>
          <p:cNvPr id="212" name="Rectangle 211"/>
          <p:cNvSpPr/>
          <p:nvPr/>
        </p:nvSpPr>
        <p:spPr>
          <a:xfrm>
            <a:off x="0" y="1610936"/>
            <a:ext cx="4572000" cy="1693797"/>
          </a:xfrm>
          <a:prstGeom prst="rect">
            <a:avLst/>
          </a:prstGeom>
        </p:spPr>
        <p:txBody>
          <a:bodyPr>
            <a:spAutoFit/>
          </a:bodyPr>
          <a:lstStyle/>
          <a:p>
            <a:pPr lvl="0" hangingPunct="0">
              <a:lnSpc>
                <a:spcPct val="110000"/>
              </a:lnSpc>
              <a:spcBef>
                <a:spcPts val="697"/>
              </a:spcBef>
            </a:pPr>
            <a:r>
              <a:rPr lang="en-US" sz="2400" dirty="0"/>
              <a:t>acquire &amp; transform “frame”</a:t>
            </a:r>
          </a:p>
          <a:p>
            <a:pPr marL="342900" lvl="0" indent="-342900" hangingPunct="0">
              <a:lnSpc>
                <a:spcPct val="110000"/>
              </a:lnSpc>
              <a:spcBef>
                <a:spcPts val="697"/>
              </a:spcBef>
              <a:buFont typeface="Arial" panose="020B0604020202020204" pitchFamily="34" charset="0"/>
              <a:buChar char="•"/>
            </a:pPr>
            <a:r>
              <a:rPr lang="en-US" sz="2000" dirty="0"/>
              <a:t>Bring in 1152 PCM samples</a:t>
            </a:r>
          </a:p>
          <a:p>
            <a:pPr marL="342900" lvl="0" indent="-342900" hangingPunct="0">
              <a:lnSpc>
                <a:spcPct val="110000"/>
              </a:lnSpc>
              <a:spcBef>
                <a:spcPts val="697"/>
              </a:spcBef>
              <a:buFont typeface="Arial" panose="020B0604020202020204" pitchFamily="34" charset="0"/>
              <a:buChar char="•"/>
            </a:pPr>
            <a:r>
              <a:rPr lang="en-US" sz="2000" dirty="0"/>
              <a:t>Use DFT/MDCT to transform to frequency-domain</a:t>
            </a:r>
          </a:p>
        </p:txBody>
      </p:sp>
      <p:sp>
        <p:nvSpPr>
          <p:cNvPr id="213" name="Rectangle 212"/>
          <p:cNvSpPr/>
          <p:nvPr/>
        </p:nvSpPr>
        <p:spPr>
          <a:xfrm>
            <a:off x="5347" y="4407916"/>
            <a:ext cx="4572000" cy="2013372"/>
          </a:xfrm>
          <a:prstGeom prst="rect">
            <a:avLst/>
          </a:prstGeom>
        </p:spPr>
        <p:txBody>
          <a:bodyPr>
            <a:spAutoFit/>
          </a:bodyPr>
          <a:lstStyle/>
          <a:p>
            <a:pPr lvl="0" hangingPunct="0">
              <a:spcBef>
                <a:spcPts val="697"/>
              </a:spcBef>
            </a:pPr>
            <a:r>
              <a:rPr lang="en-US" sz="2400" dirty="0"/>
              <a:t>assign frequencies to bands</a:t>
            </a:r>
          </a:p>
          <a:p>
            <a:pPr marL="342900" lvl="0" indent="-342900" hangingPunct="0">
              <a:spcBef>
                <a:spcPts val="697"/>
              </a:spcBef>
              <a:buFont typeface="Arial" panose="020B0604020202020204" pitchFamily="34" charset="0"/>
              <a:buChar char="•"/>
            </a:pPr>
            <a:r>
              <a:rPr lang="en-US" sz="2000" dirty="0"/>
              <a:t>use psychoacoustic model lookup  </a:t>
            </a:r>
          </a:p>
          <a:p>
            <a:pPr marL="0" lvl="1" hangingPunct="0">
              <a:spcBef>
                <a:spcPts val="598"/>
              </a:spcBef>
            </a:pPr>
            <a:r>
              <a:rPr lang="en-US" sz="2000" dirty="0"/>
              <a:t>     to determine frequency bandwidth</a:t>
            </a:r>
          </a:p>
          <a:p>
            <a:pPr marL="0" lvl="1" hangingPunct="0">
              <a:spcBef>
                <a:spcPts val="598"/>
              </a:spcBef>
            </a:pPr>
            <a:r>
              <a:rPr lang="en-US" sz="2000" dirty="0"/>
              <a:t>     of each critical band</a:t>
            </a:r>
          </a:p>
          <a:p>
            <a:pPr marL="342900" lvl="1" indent="-342900" hangingPunct="0">
              <a:spcBef>
                <a:spcPts val="598"/>
              </a:spcBef>
              <a:buFont typeface="Arial" panose="020B0604020202020204" pitchFamily="34" charset="0"/>
              <a:buChar char="•"/>
            </a:pPr>
            <a:r>
              <a:rPr lang="en-US" sz="2000" dirty="0"/>
              <a:t>separate samples into bands</a:t>
            </a:r>
          </a:p>
        </p:txBody>
      </p:sp>
      <p:sp>
        <p:nvSpPr>
          <p:cNvPr id="215" name="Date Placeholder 214"/>
          <p:cNvSpPr>
            <a:spLocks noGrp="1"/>
          </p:cNvSpPr>
          <p:nvPr>
            <p:ph type="dt" sz="half" idx="10"/>
          </p:nvPr>
        </p:nvSpPr>
        <p:spPr/>
        <p:txBody>
          <a:bodyPr/>
          <a:lstStyle/>
          <a:p>
            <a:r>
              <a:rPr lang="en-US"/>
              <a:t>ESE150 Spring 2020</a:t>
            </a:r>
          </a:p>
        </p:txBody>
      </p:sp>
    </p:spTree>
    <p:extLst>
      <p:ext uri="{BB962C8B-B14F-4D97-AF65-F5344CB8AC3E}">
        <p14:creationId xmlns:p14="http://schemas.microsoft.com/office/powerpoint/2010/main" val="394189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wipe(up)">
                                      <p:cBhvr>
                                        <p:cTn id="7" dur="500"/>
                                        <p:tgtEl>
                                          <p:spTgt spid="139"/>
                                        </p:tgtEl>
                                      </p:cBhvr>
                                    </p:animEffect>
                                  </p:childTnLst>
                                </p:cTn>
                              </p:par>
                              <p:par>
                                <p:cTn id="8" presetID="10" presetClass="entr" presetSubtype="0" fill="hold"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fade">
                                      <p:cBhvr>
                                        <p:cTn id="10" dur="500"/>
                                        <p:tgtEl>
                                          <p:spTgt spid="1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13"/>
                                        </p:tgtEl>
                                        <p:attrNameLst>
                                          <p:attrName>style.visibility</p:attrName>
                                        </p:attrNameLst>
                                      </p:cBhvr>
                                      <p:to>
                                        <p:strVal val="visible"/>
                                      </p:to>
                                    </p:set>
                                    <p:animEffect transition="in" filter="fade">
                                      <p:cBhvr>
                                        <p:cTn id="14" dur="500"/>
                                        <p:tgtEl>
                                          <p:spTgt spid="2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wipe(up)">
                                      <p:cBhvr>
                                        <p:cTn id="19" dur="500"/>
                                        <p:tgtEl>
                                          <p:spTgt spid="112"/>
                                        </p:tgtEl>
                                      </p:cBhvr>
                                    </p:animEffect>
                                  </p:childTnLst>
                                </p:cTn>
                              </p:par>
                              <p:par>
                                <p:cTn id="20" presetID="22" presetClass="entr" presetSubtype="1" fill="hold" nodeType="withEffect">
                                  <p:stCondLst>
                                    <p:cond delay="0"/>
                                  </p:stCondLst>
                                  <p:childTnLst>
                                    <p:set>
                                      <p:cBhvr>
                                        <p:cTn id="21" dur="1" fill="hold">
                                          <p:stCondLst>
                                            <p:cond delay="0"/>
                                          </p:stCondLst>
                                        </p:cTn>
                                        <p:tgtEl>
                                          <p:spTgt spid="142"/>
                                        </p:tgtEl>
                                        <p:attrNameLst>
                                          <p:attrName>style.visibility</p:attrName>
                                        </p:attrNameLst>
                                      </p:cBhvr>
                                      <p:to>
                                        <p:strVal val="visible"/>
                                      </p:to>
                                    </p:set>
                                    <p:animEffect transition="in" filter="wipe(up)">
                                      <p:cBhvr>
                                        <p:cTn id="22" dur="500"/>
                                        <p:tgtEl>
                                          <p:spTgt spid="1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5"/>
                                        </p:tgtEl>
                                        <p:attrNameLst>
                                          <p:attrName>style.visibility</p:attrName>
                                        </p:attrNameLst>
                                      </p:cBhvr>
                                      <p:to>
                                        <p:strVal val="visible"/>
                                      </p:to>
                                    </p:set>
                                    <p:animEffect transition="in" filter="fade">
                                      <p:cBhvr>
                                        <p:cTn id="27" dur="500"/>
                                        <p:tgtEl>
                                          <p:spTgt spid="1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97"/>
                                        </p:tgtEl>
                                        <p:attrNameLst>
                                          <p:attrName>style.visibility</p:attrName>
                                        </p:attrNameLst>
                                      </p:cBhvr>
                                      <p:to>
                                        <p:strVal val="visible"/>
                                      </p:to>
                                    </p:set>
                                    <p:animEffect transition="in" filter="wipe(up)">
                                      <p:cBhvr>
                                        <p:cTn id="32"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304800" y="553135"/>
            <a:ext cx="8686800" cy="646331"/>
          </a:xfrm>
          <a:noFill/>
          <a:ln>
            <a:noFill/>
          </a:ln>
        </p:spPr>
        <p:txBody>
          <a:bodyPr wrap="square" anchorCtr="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0">
              <a:buNone/>
            </a:pPr>
            <a:r>
              <a:rPr lang="en-US" dirty="0"/>
              <a:t>MP3 Encoding Process – Compress</a:t>
            </a:r>
            <a:endParaRPr lang="en-US" kern="1200" dirty="0">
              <a:latin typeface="Liberation Sans" pitchFamily="18"/>
            </a:endParaRPr>
          </a:p>
        </p:txBody>
      </p:sp>
      <p:sp>
        <p:nvSpPr>
          <p:cNvPr id="2" name="Text Placeholder 1"/>
          <p:cNvSpPr txBox="1">
            <a:spLocks noGrp="1"/>
          </p:cNvSpPr>
          <p:nvPr>
            <p:ph idx="1"/>
          </p:nvPr>
        </p:nvSpPr>
        <p:spPr>
          <a:xfrm>
            <a:off x="304800" y="1554162"/>
            <a:ext cx="8686800" cy="4956742"/>
          </a:xfrm>
          <a:noFill/>
          <a:ln>
            <a:noFill/>
          </a:ln>
        </p:spPr>
        <p:txBody>
          <a:bodyPr wrap="square" anchor="t" anchorCtr="0">
            <a:spAutoFit/>
          </a:bodyPr>
          <a:lstStyle>
            <a:defPPr marL="432000" lvl="0" indent="-324000">
              <a:spcBef>
                <a:spcPts val="0"/>
              </a:spcBef>
              <a:spcAft>
                <a:spcPts val="1417"/>
              </a:spcAft>
              <a:buSzPct val="45000"/>
              <a:buFont typeface="StarSymbol"/>
              <a:buNone/>
              <a:defRPr lang="en-US" sz="3200" b="0" i="0" u="none" strike="noStrike" kern="1200" spc="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spc="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spc="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spc="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spc="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9pPr>
          </a:lstStyle>
          <a:p>
            <a:pPr marL="0" lvl="0" indent="0" rtl="0" hangingPunct="0">
              <a:lnSpc>
                <a:spcPct val="110000"/>
              </a:lnSpc>
              <a:spcBef>
                <a:spcPts val="598"/>
              </a:spcBef>
              <a:spcAft>
                <a:spcPts val="0"/>
              </a:spcAft>
            </a:pPr>
            <a:r>
              <a:rPr lang="en-US" sz="2400" dirty="0">
                <a:latin typeface="+mj-lt"/>
              </a:rPr>
              <a:t>Compress based off masking model</a:t>
            </a:r>
          </a:p>
          <a:p>
            <a:pPr marL="432000" lvl="1" indent="0" hangingPunct="0">
              <a:lnSpc>
                <a:spcPct val="110000"/>
              </a:lnSpc>
              <a:spcBef>
                <a:spcPts val="598"/>
              </a:spcBef>
              <a:spcAft>
                <a:spcPts val="0"/>
              </a:spcAft>
            </a:pPr>
            <a:r>
              <a:rPr lang="en-US" sz="2000" dirty="0">
                <a:latin typeface="+mj-lt"/>
              </a:rPr>
              <a:t>Goal: minimize bits per critical band</a:t>
            </a:r>
          </a:p>
          <a:p>
            <a:pPr marL="742680" lvl="1" indent="-285480" rtl="0" hangingPunct="0">
              <a:spcBef>
                <a:spcPts val="499"/>
              </a:spcBef>
              <a:spcAft>
                <a:spcPts val="0"/>
              </a:spcAft>
              <a:buNone/>
            </a:pPr>
            <a:r>
              <a:rPr lang="en-US" sz="2000" b="1" i="1" dirty="0">
                <a:solidFill>
                  <a:srgbClr val="990099"/>
                </a:solidFill>
                <a:latin typeface="+mj-lt"/>
              </a:rPr>
              <a:t>    </a:t>
            </a:r>
            <a:r>
              <a:rPr lang="en-US" sz="2000" b="1" i="1" dirty="0" err="1">
                <a:solidFill>
                  <a:srgbClr val="990099"/>
                </a:solidFill>
                <a:latin typeface="+mj-lt"/>
              </a:rPr>
              <a:t>C</a:t>
            </a:r>
            <a:r>
              <a:rPr lang="en-US" sz="2000" baseline="-25000" dirty="0" err="1">
                <a:solidFill>
                  <a:srgbClr val="008000"/>
                </a:solidFill>
                <a:latin typeface="+mj-lt"/>
              </a:rPr>
              <a:t>band</a:t>
            </a:r>
            <a:r>
              <a:rPr lang="en-US" sz="2000" baseline="-25000" dirty="0">
                <a:solidFill>
                  <a:srgbClr val="008000"/>
                </a:solidFill>
                <a:latin typeface="+mj-lt"/>
              </a:rPr>
              <a:t> </a:t>
            </a:r>
            <a:r>
              <a:rPr lang="en-US" sz="2000" i="1" baseline="-25000" dirty="0">
                <a:solidFill>
                  <a:srgbClr val="008000"/>
                </a:solidFill>
                <a:latin typeface="+mj-lt"/>
              </a:rPr>
              <a:t>k(</a:t>
            </a:r>
            <a:r>
              <a:rPr lang="en-US" sz="2000" b="1" baseline="-25000" dirty="0">
                <a:solidFill>
                  <a:srgbClr val="008000"/>
                </a:solidFill>
                <a:latin typeface="+mj-lt"/>
              </a:rPr>
              <a:t>j</a:t>
            </a:r>
            <a:r>
              <a:rPr lang="en-US" sz="2000" baseline="-25000" dirty="0">
                <a:solidFill>
                  <a:srgbClr val="008000"/>
                </a:solidFill>
                <a:latin typeface="+mj-lt"/>
              </a:rPr>
              <a:t>)</a:t>
            </a:r>
            <a:r>
              <a:rPr lang="en-US" sz="2000" i="1" baseline="-25000" dirty="0">
                <a:solidFill>
                  <a:srgbClr val="008000"/>
                </a:solidFill>
                <a:latin typeface="+mj-lt"/>
              </a:rPr>
              <a:t> </a:t>
            </a:r>
            <a:r>
              <a:rPr lang="en-US" sz="2000" dirty="0">
                <a:latin typeface="+mj-lt"/>
              </a:rPr>
              <a:t>= Round[</a:t>
            </a:r>
            <a:r>
              <a:rPr lang="en-US" sz="2000" b="1" i="1" dirty="0" err="1">
                <a:solidFill>
                  <a:srgbClr val="3333CC"/>
                </a:solidFill>
                <a:latin typeface="+mj-lt"/>
              </a:rPr>
              <a:t>Q</a:t>
            </a:r>
            <a:r>
              <a:rPr lang="en-US" sz="2000" baseline="-25000" dirty="0" err="1">
                <a:solidFill>
                  <a:srgbClr val="008000"/>
                </a:solidFill>
                <a:latin typeface="+mj-lt"/>
              </a:rPr>
              <a:t>band</a:t>
            </a:r>
            <a:r>
              <a:rPr lang="en-US" sz="2000" baseline="-25000" dirty="0">
                <a:solidFill>
                  <a:srgbClr val="008000"/>
                </a:solidFill>
                <a:latin typeface="+mj-lt"/>
              </a:rPr>
              <a:t> </a:t>
            </a:r>
            <a:r>
              <a:rPr lang="en-US" sz="2000" i="1" baseline="-25000" dirty="0">
                <a:solidFill>
                  <a:srgbClr val="008000"/>
                </a:solidFill>
                <a:latin typeface="+mj-lt"/>
              </a:rPr>
              <a:t>k(</a:t>
            </a:r>
            <a:r>
              <a:rPr lang="en-US" sz="2000" b="1" baseline="-25000" dirty="0">
                <a:solidFill>
                  <a:srgbClr val="008000"/>
                </a:solidFill>
                <a:latin typeface="+mj-lt"/>
              </a:rPr>
              <a:t>j</a:t>
            </a:r>
            <a:r>
              <a:rPr lang="en-US" sz="2000" baseline="-25000" dirty="0">
                <a:solidFill>
                  <a:srgbClr val="008000"/>
                </a:solidFill>
                <a:latin typeface="+mj-lt"/>
              </a:rPr>
              <a:t>) </a:t>
            </a:r>
            <a:r>
              <a:rPr lang="en-US" sz="2000" dirty="0">
                <a:latin typeface="+mj-lt"/>
              </a:rPr>
              <a:t>, Level]</a:t>
            </a:r>
          </a:p>
          <a:p>
            <a:pPr marL="432000" lvl="1" indent="0" hangingPunct="0">
              <a:lnSpc>
                <a:spcPct val="110000"/>
              </a:lnSpc>
              <a:spcBef>
                <a:spcPts val="598"/>
              </a:spcBef>
              <a:spcAft>
                <a:spcPts val="0"/>
              </a:spcAft>
            </a:pPr>
            <a:r>
              <a:rPr lang="en-US" sz="2000" dirty="0">
                <a:latin typeface="+mj-lt"/>
              </a:rPr>
              <a:t>by appeal to “masking” models</a:t>
            </a:r>
          </a:p>
          <a:p>
            <a:pPr marL="431999" lvl="2" indent="0" hangingPunct="0">
              <a:lnSpc>
                <a:spcPct val="110000"/>
              </a:lnSpc>
              <a:spcBef>
                <a:spcPts val="499"/>
              </a:spcBef>
              <a:spcAft>
                <a:spcPts val="0"/>
              </a:spcAft>
            </a:pPr>
            <a:r>
              <a:rPr lang="en-US" sz="2200" b="1" i="1" dirty="0">
                <a:latin typeface="+mj-lt"/>
              </a:rPr>
              <a:t>   </a:t>
            </a:r>
            <a:r>
              <a:rPr lang="en-US" sz="2200" b="1" i="1" dirty="0" err="1">
                <a:solidFill>
                  <a:srgbClr val="3333CC"/>
                </a:solidFill>
                <a:latin typeface="+mj-lt"/>
              </a:rPr>
              <a:t>Q</a:t>
            </a:r>
            <a:r>
              <a:rPr lang="en-US" sz="2200" baseline="-25000" dirty="0" err="1">
                <a:solidFill>
                  <a:srgbClr val="008000"/>
                </a:solidFill>
                <a:latin typeface="+mj-lt"/>
              </a:rPr>
              <a:t>band</a:t>
            </a:r>
            <a:r>
              <a:rPr lang="en-US" sz="2200" baseline="-25000" dirty="0">
                <a:solidFill>
                  <a:srgbClr val="008000"/>
                </a:solidFill>
                <a:latin typeface="+mj-lt"/>
              </a:rPr>
              <a:t> </a:t>
            </a:r>
            <a:r>
              <a:rPr lang="en-US" sz="2200" i="1" baseline="-25000" dirty="0">
                <a:solidFill>
                  <a:srgbClr val="008000"/>
                </a:solidFill>
                <a:latin typeface="+mj-lt"/>
              </a:rPr>
              <a:t>k</a:t>
            </a:r>
            <a:r>
              <a:rPr lang="en-US" sz="2200" dirty="0">
                <a:latin typeface="+mj-lt"/>
              </a:rPr>
              <a:t>  = </a:t>
            </a:r>
            <a:r>
              <a:rPr lang="en-US" sz="2200" b="1" i="1" dirty="0" err="1">
                <a:solidFill>
                  <a:srgbClr val="990099"/>
                </a:solidFill>
                <a:latin typeface="+mj-lt"/>
              </a:rPr>
              <a:t>C</a:t>
            </a:r>
            <a:r>
              <a:rPr lang="en-US" sz="2200" baseline="-25000" dirty="0" err="1">
                <a:solidFill>
                  <a:srgbClr val="008000"/>
                </a:solidFill>
                <a:latin typeface="+mj-lt"/>
              </a:rPr>
              <a:t>band</a:t>
            </a:r>
            <a:r>
              <a:rPr lang="en-US" sz="2200" baseline="-25000" dirty="0">
                <a:solidFill>
                  <a:srgbClr val="008000"/>
                </a:solidFill>
                <a:latin typeface="+mj-lt"/>
              </a:rPr>
              <a:t> </a:t>
            </a:r>
            <a:r>
              <a:rPr lang="en-US" sz="2200" i="1" baseline="-25000" dirty="0">
                <a:solidFill>
                  <a:srgbClr val="008000"/>
                </a:solidFill>
                <a:latin typeface="+mj-lt"/>
              </a:rPr>
              <a:t>k</a:t>
            </a:r>
            <a:r>
              <a:rPr lang="en-US" sz="2200" dirty="0">
                <a:latin typeface="+mj-lt"/>
              </a:rPr>
              <a:t> + </a:t>
            </a:r>
            <a:r>
              <a:rPr lang="en-US" sz="2200" b="1" i="1" dirty="0" err="1">
                <a:solidFill>
                  <a:srgbClr val="FF0000"/>
                </a:solidFill>
                <a:latin typeface="+mj-lt"/>
              </a:rPr>
              <a:t>D</a:t>
            </a:r>
            <a:r>
              <a:rPr lang="en-US" sz="2200" baseline="-25000" dirty="0" err="1">
                <a:solidFill>
                  <a:srgbClr val="008000"/>
                </a:solidFill>
                <a:latin typeface="+mj-lt"/>
              </a:rPr>
              <a:t>band</a:t>
            </a:r>
            <a:r>
              <a:rPr lang="en-US" sz="2200" baseline="-25000" dirty="0">
                <a:solidFill>
                  <a:srgbClr val="008000"/>
                </a:solidFill>
                <a:latin typeface="+mj-lt"/>
              </a:rPr>
              <a:t> </a:t>
            </a:r>
            <a:r>
              <a:rPr lang="en-US" sz="2200" i="1" baseline="-25000" dirty="0">
                <a:solidFill>
                  <a:srgbClr val="008000"/>
                </a:solidFill>
                <a:latin typeface="+mj-lt"/>
              </a:rPr>
              <a:t>k</a:t>
            </a:r>
          </a:p>
          <a:p>
            <a:pPr marL="431999" lvl="2" indent="0" hangingPunct="0">
              <a:lnSpc>
                <a:spcPct val="110000"/>
              </a:lnSpc>
              <a:spcBef>
                <a:spcPts val="499"/>
              </a:spcBef>
              <a:spcAft>
                <a:spcPts val="0"/>
              </a:spcAft>
            </a:pPr>
            <a:r>
              <a:rPr lang="en-US" sz="1800" dirty="0">
                <a:latin typeface="+mj-lt"/>
              </a:rPr>
              <a:t>where distortion (“perceptual noise”)</a:t>
            </a:r>
          </a:p>
          <a:p>
            <a:pPr marL="0" lvl="1" indent="0" rtl="0" hangingPunct="0">
              <a:lnSpc>
                <a:spcPct val="110000"/>
              </a:lnSpc>
              <a:spcBef>
                <a:spcPts val="499"/>
              </a:spcBef>
              <a:spcAft>
                <a:spcPts val="0"/>
              </a:spcAft>
            </a:pPr>
            <a:r>
              <a:rPr lang="en-US" sz="2000" b="1" i="1" dirty="0">
                <a:latin typeface="+mj-lt"/>
              </a:rPr>
              <a:t>         </a:t>
            </a:r>
            <a:r>
              <a:rPr lang="en-US" sz="2000" b="1" i="1" dirty="0" err="1">
                <a:solidFill>
                  <a:srgbClr val="FF0000"/>
                </a:solidFill>
                <a:latin typeface="+mj-lt"/>
              </a:rPr>
              <a:t>D</a:t>
            </a:r>
            <a:r>
              <a:rPr lang="en-US" sz="2000" baseline="-25000" dirty="0" err="1">
                <a:solidFill>
                  <a:srgbClr val="008000"/>
                </a:solidFill>
                <a:latin typeface="+mj-lt"/>
              </a:rPr>
              <a:t>band</a:t>
            </a:r>
            <a:r>
              <a:rPr lang="en-US" sz="2000" baseline="-25000" dirty="0">
                <a:solidFill>
                  <a:srgbClr val="008000"/>
                </a:solidFill>
                <a:latin typeface="+mj-lt"/>
              </a:rPr>
              <a:t> </a:t>
            </a:r>
            <a:r>
              <a:rPr lang="en-US" sz="2000" i="1" baseline="-25000" dirty="0">
                <a:solidFill>
                  <a:srgbClr val="008000"/>
                </a:solidFill>
                <a:latin typeface="+mj-lt"/>
              </a:rPr>
              <a:t>k</a:t>
            </a:r>
          </a:p>
          <a:p>
            <a:pPr marL="431999" lvl="2" indent="0" hangingPunct="0">
              <a:lnSpc>
                <a:spcPct val="110000"/>
              </a:lnSpc>
              <a:spcBef>
                <a:spcPts val="499"/>
              </a:spcBef>
              <a:spcAft>
                <a:spcPts val="0"/>
              </a:spcAft>
            </a:pPr>
            <a:r>
              <a:rPr lang="en-US" sz="1800" dirty="0">
                <a:latin typeface="+mj-lt"/>
              </a:rPr>
              <a:t>between retained signal</a:t>
            </a:r>
            <a:endParaRPr lang="en-US" sz="1600" dirty="0">
              <a:latin typeface="+mj-lt"/>
            </a:endParaRPr>
          </a:p>
          <a:p>
            <a:pPr marL="0" lvl="1" indent="0" rtl="0" hangingPunct="0">
              <a:lnSpc>
                <a:spcPct val="110000"/>
              </a:lnSpc>
              <a:spcBef>
                <a:spcPts val="499"/>
              </a:spcBef>
              <a:spcAft>
                <a:spcPts val="0"/>
              </a:spcAft>
            </a:pPr>
            <a:r>
              <a:rPr lang="en-US" sz="2000" b="1" i="1" dirty="0">
                <a:latin typeface="+mj-lt"/>
              </a:rPr>
              <a:t>         </a:t>
            </a:r>
            <a:r>
              <a:rPr lang="en-US" sz="2000" b="1" i="1" dirty="0" err="1">
                <a:solidFill>
                  <a:srgbClr val="990099"/>
                </a:solidFill>
                <a:latin typeface="+mj-lt"/>
              </a:rPr>
              <a:t>C</a:t>
            </a:r>
            <a:r>
              <a:rPr lang="en-US" sz="2000" baseline="-25000" dirty="0" err="1">
                <a:solidFill>
                  <a:srgbClr val="008000"/>
                </a:solidFill>
                <a:latin typeface="+mj-lt"/>
              </a:rPr>
              <a:t>band</a:t>
            </a:r>
            <a:r>
              <a:rPr lang="en-US" sz="2000" baseline="-25000" dirty="0">
                <a:solidFill>
                  <a:srgbClr val="008000"/>
                </a:solidFill>
                <a:latin typeface="+mj-lt"/>
              </a:rPr>
              <a:t> </a:t>
            </a:r>
            <a:r>
              <a:rPr lang="en-US" sz="2000" i="1" baseline="-25000" dirty="0">
                <a:solidFill>
                  <a:srgbClr val="008000"/>
                </a:solidFill>
                <a:latin typeface="+mj-lt"/>
              </a:rPr>
              <a:t>k</a:t>
            </a:r>
          </a:p>
          <a:p>
            <a:pPr marL="0" lvl="1" indent="0" rtl="0" hangingPunct="0">
              <a:lnSpc>
                <a:spcPct val="110000"/>
              </a:lnSpc>
              <a:spcBef>
                <a:spcPts val="499"/>
              </a:spcBef>
              <a:spcAft>
                <a:spcPts val="0"/>
              </a:spcAft>
              <a:buNone/>
            </a:pPr>
            <a:r>
              <a:rPr lang="en-US" sz="2000" dirty="0">
                <a:latin typeface="+mj-lt"/>
              </a:rPr>
              <a:t>       and actual signal</a:t>
            </a:r>
          </a:p>
          <a:p>
            <a:pPr marL="0" lvl="1" indent="0" rtl="0" hangingPunct="0">
              <a:lnSpc>
                <a:spcPct val="110000"/>
              </a:lnSpc>
              <a:spcBef>
                <a:spcPts val="499"/>
              </a:spcBef>
              <a:spcAft>
                <a:spcPts val="0"/>
              </a:spcAft>
            </a:pPr>
            <a:r>
              <a:rPr lang="en-US" sz="2000" b="1" i="1" dirty="0">
                <a:latin typeface="+mj-lt"/>
              </a:rPr>
              <a:t>         </a:t>
            </a:r>
            <a:r>
              <a:rPr lang="en-US" sz="2000" b="1" i="1" dirty="0" err="1">
                <a:solidFill>
                  <a:srgbClr val="3333CC"/>
                </a:solidFill>
                <a:latin typeface="+mj-lt"/>
              </a:rPr>
              <a:t>Q</a:t>
            </a:r>
            <a:r>
              <a:rPr lang="en-US" sz="2000" baseline="-25000" dirty="0" err="1">
                <a:solidFill>
                  <a:srgbClr val="008000"/>
                </a:solidFill>
                <a:latin typeface="+mj-lt"/>
              </a:rPr>
              <a:t>band</a:t>
            </a:r>
            <a:r>
              <a:rPr lang="en-US" sz="2000" baseline="-25000" dirty="0">
                <a:solidFill>
                  <a:srgbClr val="008000"/>
                </a:solidFill>
                <a:latin typeface="+mj-lt"/>
              </a:rPr>
              <a:t> </a:t>
            </a:r>
            <a:r>
              <a:rPr lang="en-US" sz="2000" i="1" baseline="-25000" dirty="0">
                <a:solidFill>
                  <a:srgbClr val="008000"/>
                </a:solidFill>
                <a:latin typeface="+mj-lt"/>
              </a:rPr>
              <a:t>k</a:t>
            </a:r>
          </a:p>
          <a:p>
            <a:pPr marL="431999" lvl="2" indent="0" hangingPunct="0">
              <a:lnSpc>
                <a:spcPct val="110000"/>
              </a:lnSpc>
              <a:spcBef>
                <a:spcPts val="499"/>
              </a:spcBef>
              <a:spcAft>
                <a:spcPts val="0"/>
              </a:spcAft>
            </a:pPr>
            <a:r>
              <a:rPr lang="en-US" sz="1800" dirty="0">
                <a:latin typeface="+mj-lt"/>
              </a:rPr>
              <a:t>should be “masked” by retained signal</a:t>
            </a:r>
          </a:p>
        </p:txBody>
      </p:sp>
      <p:sp>
        <p:nvSpPr>
          <p:cNvPr id="68" name="Slide Number Placeholder 3"/>
          <p:cNvSpPr>
            <a:spLocks noGrp="1"/>
          </p:cNvSpPr>
          <p:nvPr>
            <p:ph type="sldNum" sz="quarter" idx="12"/>
          </p:nvPr>
        </p:nvSpPr>
        <p:spPr/>
        <p:txBody>
          <a:bodyPr/>
          <a:lstStyle/>
          <a:p>
            <a:fld id="{044EF166-E5D1-4311-82DF-4EDBE3048D4F}" type="slidenum">
              <a:rPr/>
              <a:pPr/>
              <a:t>51</a:t>
            </a:fld>
            <a:endParaRPr lang="en-US"/>
          </a:p>
        </p:txBody>
      </p:sp>
      <p:grpSp>
        <p:nvGrpSpPr>
          <p:cNvPr id="4" name="Group 3"/>
          <p:cNvGrpSpPr/>
          <p:nvPr/>
        </p:nvGrpSpPr>
        <p:grpSpPr>
          <a:xfrm>
            <a:off x="6391440" y="914400"/>
            <a:ext cx="1589760" cy="1296360"/>
            <a:chOff x="6391440" y="914400"/>
            <a:chExt cx="1589760" cy="1296360"/>
          </a:xfrm>
        </p:grpSpPr>
        <p:grpSp>
          <p:nvGrpSpPr>
            <p:cNvPr id="5" name="Group 4"/>
            <p:cNvGrpSpPr/>
            <p:nvPr/>
          </p:nvGrpSpPr>
          <p:grpSpPr>
            <a:xfrm>
              <a:off x="6461639" y="968759"/>
              <a:ext cx="1454760" cy="1242001"/>
              <a:chOff x="6461639" y="968759"/>
              <a:chExt cx="1454760" cy="1242001"/>
            </a:xfrm>
          </p:grpSpPr>
          <p:sp>
            <p:nvSpPr>
              <p:cNvPr id="6" name="Straight Connector 5"/>
              <p:cNvSpPr/>
              <p:nvPr/>
            </p:nvSpPr>
            <p:spPr>
              <a:xfrm flipV="1">
                <a:off x="6461639" y="1542960"/>
                <a:ext cx="0" cy="6674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 name="Straight Connector 6"/>
              <p:cNvSpPr/>
              <p:nvPr/>
            </p:nvSpPr>
            <p:spPr>
              <a:xfrm flipV="1">
                <a:off x="6590520" y="1434240"/>
                <a:ext cx="0" cy="7758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 name="Straight Connector 7"/>
              <p:cNvSpPr/>
              <p:nvPr/>
            </p:nvSpPr>
            <p:spPr>
              <a:xfrm flipV="1">
                <a:off x="6719760" y="1232640"/>
                <a:ext cx="0" cy="9774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 name="Straight Connector 8"/>
              <p:cNvSpPr/>
              <p:nvPr/>
            </p:nvSpPr>
            <p:spPr>
              <a:xfrm flipV="1">
                <a:off x="6857279" y="1900800"/>
                <a:ext cx="0" cy="3096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0" name="Straight Connector 9"/>
              <p:cNvSpPr/>
              <p:nvPr/>
            </p:nvSpPr>
            <p:spPr>
              <a:xfrm flipV="1">
                <a:off x="6994800" y="1542960"/>
                <a:ext cx="0" cy="6674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 name="Straight Connector 10"/>
              <p:cNvSpPr/>
              <p:nvPr/>
            </p:nvSpPr>
            <p:spPr>
              <a:xfrm flipV="1">
                <a:off x="7123679" y="1280880"/>
                <a:ext cx="0" cy="9291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 name="Straight Connector 11"/>
              <p:cNvSpPr/>
              <p:nvPr/>
            </p:nvSpPr>
            <p:spPr>
              <a:xfrm flipV="1">
                <a:off x="7253280" y="1513080"/>
                <a:ext cx="0" cy="69768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 name="Straight Connector 12"/>
              <p:cNvSpPr/>
              <p:nvPr/>
            </p:nvSpPr>
            <p:spPr>
              <a:xfrm flipV="1">
                <a:off x="7390800" y="1434240"/>
                <a:ext cx="0" cy="7758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4" name="Straight Connector 13"/>
              <p:cNvSpPr/>
              <p:nvPr/>
            </p:nvSpPr>
            <p:spPr>
              <a:xfrm flipV="1">
                <a:off x="7520400" y="968759"/>
                <a:ext cx="0" cy="124200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 name="Straight Connector 14"/>
              <p:cNvSpPr/>
              <p:nvPr/>
            </p:nvSpPr>
            <p:spPr>
              <a:xfrm flipV="1">
                <a:off x="7649279" y="1124640"/>
                <a:ext cx="0" cy="10854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6" name="Straight Connector 15"/>
              <p:cNvSpPr/>
              <p:nvPr/>
            </p:nvSpPr>
            <p:spPr>
              <a:xfrm flipV="1">
                <a:off x="7786800" y="1280880"/>
                <a:ext cx="0" cy="9291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7" name="Straight Connector 16"/>
              <p:cNvSpPr/>
              <p:nvPr/>
            </p:nvSpPr>
            <p:spPr>
              <a:xfrm flipV="1">
                <a:off x="7916399" y="1356480"/>
                <a:ext cx="0" cy="85392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sp>
          <p:nvSpPr>
            <p:cNvPr id="18" name="Freeform 17"/>
            <p:cNvSpPr/>
            <p:nvPr/>
          </p:nvSpPr>
          <p:spPr>
            <a:xfrm>
              <a:off x="7851960" y="1280880"/>
              <a:ext cx="129240" cy="129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9" name="Freeform 18"/>
            <p:cNvSpPr/>
            <p:nvPr/>
          </p:nvSpPr>
          <p:spPr>
            <a:xfrm>
              <a:off x="7717320" y="1211400"/>
              <a:ext cx="129240" cy="1288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0" name="Freeform 19"/>
            <p:cNvSpPr/>
            <p:nvPr/>
          </p:nvSpPr>
          <p:spPr>
            <a:xfrm>
              <a:off x="7582319" y="1060200"/>
              <a:ext cx="129240" cy="1288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1" name="Freeform 20"/>
            <p:cNvSpPr/>
            <p:nvPr/>
          </p:nvSpPr>
          <p:spPr>
            <a:xfrm>
              <a:off x="7453440" y="914400"/>
              <a:ext cx="128880" cy="129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2" name="Freeform 21"/>
            <p:cNvSpPr/>
            <p:nvPr/>
          </p:nvSpPr>
          <p:spPr>
            <a:xfrm>
              <a:off x="7329240" y="1366920"/>
              <a:ext cx="129240" cy="129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3" name="Freeform 22"/>
            <p:cNvSpPr/>
            <p:nvPr/>
          </p:nvSpPr>
          <p:spPr>
            <a:xfrm>
              <a:off x="7189560" y="1437480"/>
              <a:ext cx="128880" cy="129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4" name="Freeform 23"/>
            <p:cNvSpPr/>
            <p:nvPr/>
          </p:nvSpPr>
          <p:spPr>
            <a:xfrm>
              <a:off x="7059960" y="1211400"/>
              <a:ext cx="129240" cy="1288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5" name="Freeform 24"/>
            <p:cNvSpPr/>
            <p:nvPr/>
          </p:nvSpPr>
          <p:spPr>
            <a:xfrm>
              <a:off x="6924960" y="1480679"/>
              <a:ext cx="129240" cy="1288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6" name="Freeform 25"/>
            <p:cNvSpPr/>
            <p:nvPr/>
          </p:nvSpPr>
          <p:spPr>
            <a:xfrm>
              <a:off x="6790319" y="1819800"/>
              <a:ext cx="129240" cy="129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7" name="Freeform 26"/>
            <p:cNvSpPr/>
            <p:nvPr/>
          </p:nvSpPr>
          <p:spPr>
            <a:xfrm>
              <a:off x="6650280" y="1173240"/>
              <a:ext cx="128880" cy="1288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8" name="Freeform 27"/>
            <p:cNvSpPr/>
            <p:nvPr/>
          </p:nvSpPr>
          <p:spPr>
            <a:xfrm>
              <a:off x="6526440" y="1356840"/>
              <a:ext cx="129240" cy="1288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9" name="Freeform 28"/>
            <p:cNvSpPr/>
            <p:nvPr/>
          </p:nvSpPr>
          <p:spPr>
            <a:xfrm>
              <a:off x="6391440" y="1469880"/>
              <a:ext cx="129240" cy="129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30" name="Group 29"/>
          <p:cNvGrpSpPr/>
          <p:nvPr/>
        </p:nvGrpSpPr>
        <p:grpSpPr>
          <a:xfrm>
            <a:off x="7838495" y="1778207"/>
            <a:ext cx="1068264" cy="1190520"/>
            <a:chOff x="7838495" y="1778207"/>
            <a:chExt cx="1068264" cy="1190520"/>
          </a:xfrm>
        </p:grpSpPr>
        <p:sp>
          <p:nvSpPr>
            <p:cNvPr id="31" name="Freeform 30"/>
            <p:cNvSpPr/>
            <p:nvPr/>
          </p:nvSpPr>
          <p:spPr>
            <a:xfrm rot="1151400">
              <a:off x="7838495" y="1778207"/>
              <a:ext cx="309600" cy="1190520"/>
            </a:xfrm>
            <a:custGeom>
              <a:avLst>
                <a:gd name="f0" fmla="val 12960"/>
                <a:gd name="f1" fmla="val 19440"/>
                <a:gd name="f2" fmla="val 7200"/>
              </a:avLst>
              <a:gdLst>
                <a:gd name="f3" fmla="val 21600000"/>
                <a:gd name="f4" fmla="val 10800000"/>
                <a:gd name="f5" fmla="val 5400000"/>
                <a:gd name="f6" fmla="val 180"/>
                <a:gd name="f7" fmla="val w"/>
                <a:gd name="f8" fmla="val h"/>
                <a:gd name="f9" fmla="val 0"/>
                <a:gd name="f10" fmla="val 21600"/>
                <a:gd name="f11" fmla="*/ 5419351 1 1725033"/>
                <a:gd name="f12" fmla="+- 0 0 21600"/>
                <a:gd name="f13" fmla="*/ 21600 21600 1"/>
                <a:gd name="f14" fmla="*/ 21600 2195 1"/>
                <a:gd name="f15" fmla="*/ 21600 14189 1"/>
                <a:gd name="f16" fmla="val 10800"/>
                <a:gd name="f17" fmla="val 3375"/>
                <a:gd name="f18" fmla="+- 0 0 0"/>
                <a:gd name="f19" fmla="*/ f7 1 21600"/>
                <a:gd name="f20" fmla="*/ f8 1 21600"/>
                <a:gd name="f21" fmla="*/ f14 1 16384"/>
                <a:gd name="f22" fmla="*/ f15 1 16384"/>
                <a:gd name="f23" fmla="pin f9 f1 f10"/>
                <a:gd name="f24" fmla="pin 0 f2 f10"/>
                <a:gd name="f25" fmla="min f12 f10"/>
                <a:gd name="f26" fmla="max f12 f10"/>
                <a:gd name="f27" fmla="*/ f18 f4 1"/>
                <a:gd name="f28" fmla="val f23"/>
                <a:gd name="f29" fmla="val f24"/>
                <a:gd name="f30" fmla="+- f23 f23 0"/>
                <a:gd name="f31" fmla="*/ f24 1 21600"/>
                <a:gd name="f32" fmla="*/ f24 f24 1"/>
                <a:gd name="f33" fmla="*/ f9 f19 1"/>
                <a:gd name="f34" fmla="*/ f23 f20 1"/>
                <a:gd name="f35" fmla="*/ f24 f19 1"/>
                <a:gd name="f36" fmla="*/ 21600 f20 1"/>
                <a:gd name="f37" fmla="*/ f21 f19 1"/>
                <a:gd name="f38" fmla="*/ f22 f19 1"/>
                <a:gd name="f39" fmla="+- f26 0 f25"/>
                <a:gd name="f40" fmla="*/ 0 f19 1"/>
                <a:gd name="f41" fmla="*/ f27 1 f6"/>
                <a:gd name="f42" fmla="*/ f10 f19 1"/>
                <a:gd name="f43" fmla="+- f30 0 21600"/>
                <a:gd name="f44" fmla="*/ f31 f31 1"/>
                <a:gd name="f45" fmla="+- f13 0 f32"/>
                <a:gd name="f46" fmla="*/ f39 1 2"/>
                <a:gd name="f47" fmla="+- f41 0 f5"/>
                <a:gd name="f48" fmla="*/ f29 f19 1"/>
                <a:gd name="f49" fmla="+- f43 f23 0"/>
                <a:gd name="f50" fmla="+- 1 0 f44"/>
                <a:gd name="f51" fmla="+- f43 0 128"/>
                <a:gd name="f52" fmla="sqrt f45"/>
                <a:gd name="f53" fmla="+- f25 f46 0"/>
                <a:gd name="f54" fmla="sqrt f50"/>
                <a:gd name="f55" fmla="+- f52 21600 0"/>
                <a:gd name="f56" fmla="+- 0 0 f53"/>
                <a:gd name="f57" fmla="+- f10 0 f53"/>
                <a:gd name="f58" fmla="+- f29 0 f53"/>
                <a:gd name="f59" fmla="*/ f13 1 f55"/>
                <a:gd name="f60" fmla="+- f59 64 0"/>
                <a:gd name="f61" fmla="pin f60 f0 f51"/>
                <a:gd name="f62" fmla="+- f61 21600 0"/>
                <a:gd name="f63" fmla="+- f49 0 f61"/>
                <a:gd name="f64" fmla="+- 21600 f61 0"/>
                <a:gd name="f65" fmla="+- f43 0 f61"/>
                <a:gd name="f66" fmla="+- 21600 0 f61"/>
                <a:gd name="f67" fmla="*/ f61 1 2"/>
                <a:gd name="f68" fmla="*/ f61 f20 1"/>
                <a:gd name="f69" fmla="+- f62 0 f23"/>
                <a:gd name="f70" fmla="*/ f63 1 2"/>
                <a:gd name="f71" fmla="*/ f64 1 2"/>
                <a:gd name="f72" fmla="*/ f65 1 2"/>
                <a:gd name="f73" fmla="*/ f66 1 2"/>
                <a:gd name="f74" fmla="min f65 f28"/>
                <a:gd name="f75" fmla="max f65 f28"/>
                <a:gd name="f76" fmla="*/ f69 1 2"/>
                <a:gd name="f77" fmla="+- f71 128 0"/>
                <a:gd name="f78" fmla="*/ f73 1 f67"/>
                <a:gd name="f79" fmla="min 0 f69"/>
                <a:gd name="f80" fmla="max 0 f69"/>
                <a:gd name="f81" fmla="+- f75 0 f74"/>
                <a:gd name="f82" fmla="*/ f72 f20 1"/>
                <a:gd name="f83" fmla="*/ f71 f20 1"/>
                <a:gd name="f84" fmla="*/ f76 f54 1"/>
                <a:gd name="f85" fmla="+- f76 f70 0"/>
                <a:gd name="f86" fmla="*/ f78 f78 1"/>
                <a:gd name="f87" fmla="*/ f76 1 2"/>
                <a:gd name="f88" fmla="+- f80 0 f79"/>
                <a:gd name="f89" fmla="*/ f81 1 2"/>
                <a:gd name="f90" fmla="+- f76 f84 0"/>
                <a:gd name="f91" fmla="+- f70 f84 0"/>
                <a:gd name="f92" fmla="*/ f85 1 2"/>
                <a:gd name="f93" fmla="+- 1 0 f86"/>
                <a:gd name="f94" fmla="+- f23 0 f87"/>
                <a:gd name="f95" fmla="*/ f87 f20 1"/>
                <a:gd name="f96" fmla="*/ f88 1 2"/>
                <a:gd name="f97" fmla="+- f74 f89 0"/>
                <a:gd name="f98" fmla="*/ f46 f89 1"/>
                <a:gd name="f99" fmla="+- f90 f23 0"/>
                <a:gd name="f100" fmla="+- f92 0 f76"/>
                <a:gd name="f101" fmla="sqrt f93"/>
                <a:gd name="f102" fmla="*/ f94 f20 1"/>
                <a:gd name="f103" fmla="+- f79 f96 0"/>
                <a:gd name="f104" fmla="*/ f46 f96 1"/>
                <a:gd name="f105" fmla="+- f70 0 f97"/>
                <a:gd name="f106" fmla="+- f91 0 f97"/>
                <a:gd name="f107" fmla="+- f92 0 f97"/>
                <a:gd name="f108" fmla="+- f65 0 f97"/>
                <a:gd name="f109" fmla="*/ f92 f20 1"/>
                <a:gd name="f110" fmla="+- f99 0 21600"/>
                <a:gd name="f111" fmla="*/ f100 1 f76"/>
                <a:gd name="f112" fmla="*/ 21600 f101 1"/>
                <a:gd name="f113" fmla="+- 0 0 f103"/>
                <a:gd name="f114" fmla="+- f76 0 f103"/>
                <a:gd name="f115" fmla="at2 f57 f105"/>
                <a:gd name="f116" fmla="at2 f58 f106"/>
                <a:gd name="f117" fmla="+- f90 0 f103"/>
                <a:gd name="f118" fmla="+- f92 0 f103"/>
                <a:gd name="f119" fmla="at2 f56 f108"/>
                <a:gd name="f120" fmla="+- f110 21600 0"/>
                <a:gd name="f121" fmla="*/ f111 f111 1"/>
                <a:gd name="f122" fmla="+- f112 0 64"/>
                <a:gd name="f123" fmla="at2 f56 f113"/>
                <a:gd name="f124" fmla="at2 f57 f114"/>
                <a:gd name="f125" fmla="+- f115 f5 0"/>
                <a:gd name="f126" fmla="+- f116 f5 0"/>
                <a:gd name="f127" fmla="at2 f58 f117"/>
                <a:gd name="f128" fmla="+- f119 f5 0"/>
                <a:gd name="f129" fmla="*/ f110 f20 1"/>
                <a:gd name="f130" fmla="+- f120 0 f61"/>
                <a:gd name="f131" fmla="+- 1 0 f121"/>
                <a:gd name="f132" fmla="+- f123 f5 0"/>
                <a:gd name="f133" fmla="+- f124 f5 0"/>
                <a:gd name="f134" fmla="*/ f125 f11 1"/>
                <a:gd name="f135" fmla="*/ f126 f11 1"/>
                <a:gd name="f136" fmla="+- f127 f5 0"/>
                <a:gd name="f137" fmla="*/ f128 f11 1"/>
                <a:gd name="f138" fmla="sqrt f131"/>
                <a:gd name="f139" fmla="*/ f132 f11 1"/>
                <a:gd name="f140" fmla="*/ f133 f11 1"/>
                <a:gd name="f141" fmla="*/ f134 1 f4"/>
                <a:gd name="f142" fmla="*/ f135 1 f4"/>
                <a:gd name="f143" fmla="*/ f136 f11 1"/>
                <a:gd name="f144" fmla="*/ f137 1 f4"/>
                <a:gd name="f145" fmla="*/ f130 f20 1"/>
                <a:gd name="f146" fmla="*/ 21600 f138 1"/>
                <a:gd name="f147" fmla="*/ f139 1 f4"/>
                <a:gd name="f148" fmla="*/ f140 1 f4"/>
                <a:gd name="f149" fmla="+- 0 0 f141"/>
                <a:gd name="f150" fmla="+- 0 0 f142"/>
                <a:gd name="f151" fmla="*/ f143 1 f4"/>
                <a:gd name="f152" fmla="+- 0 0 f144"/>
                <a:gd name="f153" fmla="+- 0 0 f147"/>
                <a:gd name="f154" fmla="+- 0 0 f148"/>
                <a:gd name="f155" fmla="+- 0 0 f149"/>
                <a:gd name="f156" fmla="+- 0 0 f150"/>
                <a:gd name="f157" fmla="+- f146 0 f53"/>
                <a:gd name="f158" fmla="+- 0 0 f151"/>
                <a:gd name="f159" fmla="+- 0 0 f152"/>
                <a:gd name="f160" fmla="+- 0 0 f153"/>
                <a:gd name="f161" fmla="+- 0 0 f154"/>
                <a:gd name="f162" fmla="*/ f155 f4 1"/>
                <a:gd name="f163" fmla="*/ f156 f4 1"/>
                <a:gd name="f164" fmla="at2 f157 f118"/>
                <a:gd name="f165" fmla="+- 0 0 f158"/>
                <a:gd name="f166" fmla="at2 f157 f107"/>
                <a:gd name="f167" fmla="*/ f159 f4 1"/>
                <a:gd name="f168" fmla="*/ f160 f4 1"/>
                <a:gd name="f169" fmla="*/ f161 f4 1"/>
                <a:gd name="f170" fmla="*/ f162 1 f11"/>
                <a:gd name="f171" fmla="*/ f163 1 f11"/>
                <a:gd name="f172" fmla="+- f164 f5 0"/>
                <a:gd name="f173" fmla="*/ f165 f4 1"/>
                <a:gd name="f174" fmla="+- f166 f5 0"/>
                <a:gd name="f175" fmla="*/ f167 1 f11"/>
                <a:gd name="f176" fmla="*/ f168 1 f11"/>
                <a:gd name="f177" fmla="*/ f169 1 f11"/>
                <a:gd name="f178" fmla="+- f170 0 f5"/>
                <a:gd name="f179" fmla="+- f171 0 f5"/>
                <a:gd name="f180" fmla="*/ f172 f11 1"/>
                <a:gd name="f181" fmla="*/ f173 1 f11"/>
                <a:gd name="f182" fmla="*/ f174 f11 1"/>
                <a:gd name="f183" fmla="+- f175 0 f5"/>
                <a:gd name="f184" fmla="+- f176 0 f5"/>
                <a:gd name="f185" fmla="+- f177 0 f5"/>
                <a:gd name="f186" fmla="cos 1 f178"/>
                <a:gd name="f187" fmla="sin 1 f178"/>
                <a:gd name="f188" fmla="+- f179 0 f178"/>
                <a:gd name="f189" fmla="*/ f180 1 f4"/>
                <a:gd name="f190" fmla="+- f181 0 f5"/>
                <a:gd name="f191" fmla="*/ f182 1 f4"/>
                <a:gd name="f192" fmla="cos 1 f184"/>
                <a:gd name="f193" fmla="sin 1 f184"/>
                <a:gd name="f194" fmla="+- f185 0 f184"/>
                <a:gd name="f195" fmla="+- 0 0 f186"/>
                <a:gd name="f196" fmla="+- 0 0 f187"/>
                <a:gd name="f197" fmla="+- f188 f3 0"/>
                <a:gd name="f198" fmla="+- 0 0 f189"/>
                <a:gd name="f199" fmla="cos 1 f190"/>
                <a:gd name="f200" fmla="sin 1 f190"/>
                <a:gd name="f201" fmla="+- 0 0 f191"/>
                <a:gd name="f202" fmla="+- 0 0 f192"/>
                <a:gd name="f203" fmla="+- 0 0 f193"/>
                <a:gd name="f204" fmla="+- f194 f3 0"/>
                <a:gd name="f205" fmla="*/ f89 f195 1"/>
                <a:gd name="f206" fmla="*/ f46 f196 1"/>
                <a:gd name="f207" fmla="?: f188 f188 f197"/>
                <a:gd name="f208" fmla="+- 0 0 f199"/>
                <a:gd name="f209" fmla="+- 0 0 f200"/>
                <a:gd name="f210" fmla="+- 0 0 f198"/>
                <a:gd name="f211" fmla="+- 0 0 f201"/>
                <a:gd name="f212" fmla="*/ f96 f202 1"/>
                <a:gd name="f213" fmla="*/ f46 f203 1"/>
                <a:gd name="f214" fmla="?: f194 f194 f204"/>
                <a:gd name="f215" fmla="*/ f205 f205 1"/>
                <a:gd name="f216" fmla="*/ f206 f206 1"/>
                <a:gd name="f217" fmla="*/ f96 f208 1"/>
                <a:gd name="f218" fmla="*/ f46 f209 1"/>
                <a:gd name="f219" fmla="*/ f210 f4 1"/>
                <a:gd name="f220" fmla="*/ f211 f4 1"/>
                <a:gd name="f221" fmla="*/ f212 f212 1"/>
                <a:gd name="f222" fmla="*/ f213 f213 1"/>
                <a:gd name="f223" fmla="+- f215 f216 0"/>
                <a:gd name="f224" fmla="*/ f217 f217 1"/>
                <a:gd name="f225" fmla="*/ f218 f218 1"/>
                <a:gd name="f226" fmla="*/ f219 1 f11"/>
                <a:gd name="f227" fmla="*/ f220 1 f11"/>
                <a:gd name="f228" fmla="+- f221 f222 0"/>
                <a:gd name="f229" fmla="sqrt f223"/>
                <a:gd name="f230" fmla="+- f224 f225 0"/>
                <a:gd name="f231" fmla="+- f226 0 f5"/>
                <a:gd name="f232" fmla="+- f227 0 f5"/>
                <a:gd name="f233" fmla="sqrt f228"/>
                <a:gd name="f234" fmla="*/ f98 1 f229"/>
                <a:gd name="f235" fmla="sqrt f230"/>
                <a:gd name="f236" fmla="+- f231 0 f190"/>
                <a:gd name="f237" fmla="cos 1 f232"/>
                <a:gd name="f238" fmla="sin 1 f232"/>
                <a:gd name="f239" fmla="+- f183 0 f232"/>
                <a:gd name="f240" fmla="+- f232 0 f178"/>
                <a:gd name="f241" fmla="*/ f104 1 f233"/>
                <a:gd name="f242" fmla="*/ f195 f234 1"/>
                <a:gd name="f243" fmla="*/ f196 f234 1"/>
                <a:gd name="f244" fmla="*/ f104 1 f235"/>
                <a:gd name="f245" fmla="+- f236 0 f3"/>
                <a:gd name="f246" fmla="+- 0 0 f237"/>
                <a:gd name="f247" fmla="+- 0 0 f238"/>
                <a:gd name="f248" fmla="+- f239 0 f3"/>
                <a:gd name="f249" fmla="+- f240 0 f3"/>
                <a:gd name="f250" fmla="*/ f202 f241 1"/>
                <a:gd name="f251" fmla="*/ f203 f241 1"/>
                <a:gd name="f252" fmla="+- f53 0 f242"/>
                <a:gd name="f253" fmla="+- f97 0 f243"/>
                <a:gd name="f254" fmla="*/ f208 f244 1"/>
                <a:gd name="f255" fmla="*/ f209 f244 1"/>
                <a:gd name="f256" fmla="?: f236 f245 f236"/>
                <a:gd name="f257" fmla="*/ f89 f246 1"/>
                <a:gd name="f258" fmla="*/ f46 f247 1"/>
                <a:gd name="f259" fmla="?: f239 f248 f239"/>
                <a:gd name="f260" fmla="?: f240 f249 f240"/>
                <a:gd name="f261" fmla="+- f53 0 f250"/>
                <a:gd name="f262" fmla="+- f103 0 f251"/>
                <a:gd name="f263" fmla="+- f53 0 f254"/>
                <a:gd name="f264" fmla="+- f103 0 f255"/>
                <a:gd name="f265" fmla="*/ f257 f257 1"/>
                <a:gd name="f266" fmla="*/ f258 f258 1"/>
                <a:gd name="f267" fmla="+- f265 f266 0"/>
                <a:gd name="f268" fmla="sqrt f267"/>
                <a:gd name="f269" fmla="*/ f98 1 f268"/>
                <a:gd name="f270" fmla="*/ f246 f269 1"/>
                <a:gd name="f271" fmla="*/ f247 f269 1"/>
                <a:gd name="f272" fmla="+- f53 0 f270"/>
                <a:gd name="f273" fmla="+- f97 0 f271"/>
              </a:gdLst>
              <a:ahLst>
                <a:ahXY gdRefY="f0" minY="f60" maxY="f51">
                  <a:pos x="f33" y="f68"/>
                </a:ahXY>
                <a:ahXY gdRefY="f1" minY="f9" maxY="f10">
                  <a:pos x="f33" y="f34"/>
                </a:ahXY>
                <a:ahXY gdRefX="f2" minX="f9" maxX="f10">
                  <a:pos x="f35" y="f36"/>
                </a:ahXY>
              </a:ahLst>
              <a:cxnLst>
                <a:cxn ang="3cd4">
                  <a:pos x="hc" y="t"/>
                </a:cxn>
                <a:cxn ang="0">
                  <a:pos x="r" y="vc"/>
                </a:cxn>
                <a:cxn ang="cd4">
                  <a:pos x="hc" y="b"/>
                </a:cxn>
                <a:cxn ang="cd2">
                  <a:pos x="l" y="vc"/>
                </a:cxn>
                <a:cxn ang="f47">
                  <a:pos x="f40" y="f82"/>
                </a:cxn>
                <a:cxn ang="f47">
                  <a:pos x="f48" y="f129"/>
                </a:cxn>
                <a:cxn ang="f47">
                  <a:pos x="f40" y="f83"/>
                </a:cxn>
                <a:cxn ang="f47">
                  <a:pos x="f48" y="f145"/>
                </a:cxn>
                <a:cxn ang="f47">
                  <a:pos x="f42" y="f109"/>
                </a:cxn>
              </a:cxnLst>
              <a:rect l="f37" t="f95" r="f38" b="f102"/>
              <a:pathLst>
                <a:path w="21600" h="21600">
                  <a:moveTo>
                    <a:pt x="f261" y="f262"/>
                  </a:moveTo>
                  <a:arcTo wR="f46" hR="f96" stAng="f184" swAng="f214"/>
                  <a:moveTo>
                    <a:pt x="f252" y="f253"/>
                  </a:moveTo>
                  <a:arcTo wR="f46" hR="f89" stAng="f178" swAng="f207"/>
                  <a:lnTo>
                    <a:pt x="f29" y="f130"/>
                  </a:lnTo>
                  <a:lnTo>
                    <a:pt x="f9" y="f71"/>
                  </a:lnTo>
                  <a:lnTo>
                    <a:pt x="f29" y="f110"/>
                  </a:lnTo>
                  <a:lnTo>
                    <a:pt x="f263" y="f264"/>
                  </a:lnTo>
                  <a:arcTo wR="f46" hR="f96" stAng="f190" swAng="f256"/>
                  <a:lnTo>
                    <a:pt x="f272" y="f273"/>
                  </a:lnTo>
                  <a:arcTo wR="f46" hR="f89" stAng="f232" swAng="f259"/>
                  <a:close/>
                </a:path>
                <a:path w="21600" h="21600">
                  <a:moveTo>
                    <a:pt x="f261" y="f262"/>
                  </a:moveTo>
                  <a:arcTo wR="f46" hR="f96" stAng="f184" swAng="f214"/>
                  <a:lnTo>
                    <a:pt x="f252" y="f253"/>
                  </a:lnTo>
                  <a:arcTo wR="f46" hR="f89" stAng="f178" swAng="f260"/>
                  <a:lnTo>
                    <a:pt x="f272" y="f273"/>
                  </a:lnTo>
                  <a:arcTo wR="f46" hR="f89" stAng="f232" swAng="f259"/>
                  <a:close/>
                </a:path>
              </a:pathLst>
            </a:custGeom>
            <a:solidFill>
              <a:srgbClr val="FF6600"/>
            </a:solidFill>
            <a:ln w="9360">
              <a:solidFill>
                <a:srgbClr val="00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2" name="Freeform 31"/>
            <p:cNvSpPr/>
            <p:nvPr/>
          </p:nvSpPr>
          <p:spPr>
            <a:xfrm>
              <a:off x="8220240" y="2057400"/>
              <a:ext cx="686519" cy="307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400" b="0" i="0" u="none" strike="noStrike" kern="1200">
                  <a:ln>
                    <a:noFill/>
                  </a:ln>
                  <a:solidFill>
                    <a:srgbClr val="FF6600"/>
                  </a:solidFill>
                  <a:latin typeface="Liberation Sans" pitchFamily="18"/>
                  <a:ea typeface="DejaVu Sans" pitchFamily="2"/>
                  <a:cs typeface="Lohit Hindi" pitchFamily="2"/>
                </a:rPr>
                <a:t>Bands</a:t>
              </a:r>
            </a:p>
          </p:txBody>
        </p:sp>
      </p:grpSp>
      <p:pic>
        <p:nvPicPr>
          <p:cNvPr id="33" name="Picture 32"/>
          <p:cNvPicPr>
            <a:picLocks noChangeAspect="1"/>
          </p:cNvPicPr>
          <p:nvPr/>
        </p:nvPicPr>
        <p:blipFill>
          <a:blip r:embed="rId3">
            <a:lum/>
            <a:alphaModFix/>
          </a:blip>
          <a:srcRect/>
          <a:stretch>
            <a:fillRect/>
          </a:stretch>
        </p:blipFill>
        <p:spPr>
          <a:xfrm>
            <a:off x="5562720" y="2693880"/>
            <a:ext cx="3247920" cy="1700280"/>
          </a:xfrm>
          <a:prstGeom prst="rect">
            <a:avLst/>
          </a:prstGeom>
          <a:noFill/>
          <a:ln>
            <a:noFill/>
          </a:ln>
        </p:spPr>
      </p:pic>
      <p:grpSp>
        <p:nvGrpSpPr>
          <p:cNvPr id="34" name="Group 33"/>
          <p:cNvGrpSpPr/>
          <p:nvPr/>
        </p:nvGrpSpPr>
        <p:grpSpPr>
          <a:xfrm>
            <a:off x="4724280" y="3886100"/>
            <a:ext cx="1295640" cy="1191240"/>
            <a:chOff x="4724280" y="3886100"/>
            <a:chExt cx="1295640" cy="1191240"/>
          </a:xfrm>
        </p:grpSpPr>
        <p:sp>
          <p:nvSpPr>
            <p:cNvPr id="35" name="Freeform 34"/>
            <p:cNvSpPr/>
            <p:nvPr/>
          </p:nvSpPr>
          <p:spPr>
            <a:xfrm rot="20448600" flipH="1">
              <a:off x="5256700" y="3886100"/>
              <a:ext cx="309600" cy="1191240"/>
            </a:xfrm>
            <a:custGeom>
              <a:avLst>
                <a:gd name="f0" fmla="val 12960"/>
                <a:gd name="f1" fmla="val 19440"/>
                <a:gd name="f2" fmla="val 7200"/>
              </a:avLst>
              <a:gdLst>
                <a:gd name="f3" fmla="val 21600000"/>
                <a:gd name="f4" fmla="val 10800000"/>
                <a:gd name="f5" fmla="val 5400000"/>
                <a:gd name="f6" fmla="val 180"/>
                <a:gd name="f7" fmla="val w"/>
                <a:gd name="f8" fmla="val h"/>
                <a:gd name="f9" fmla="val 0"/>
                <a:gd name="f10" fmla="val 21600"/>
                <a:gd name="f11" fmla="*/ 5419351 1 1725033"/>
                <a:gd name="f12" fmla="+- 0 0 21600"/>
                <a:gd name="f13" fmla="*/ 21600 21600 1"/>
                <a:gd name="f14" fmla="*/ 21600 2195 1"/>
                <a:gd name="f15" fmla="*/ 21600 14189 1"/>
                <a:gd name="f16" fmla="val 10800"/>
                <a:gd name="f17" fmla="val 3375"/>
                <a:gd name="f18" fmla="+- 0 0 0"/>
                <a:gd name="f19" fmla="*/ f7 1 21600"/>
                <a:gd name="f20" fmla="*/ f8 1 21600"/>
                <a:gd name="f21" fmla="*/ f14 1 16384"/>
                <a:gd name="f22" fmla="*/ f15 1 16384"/>
                <a:gd name="f23" fmla="pin f9 f1 f10"/>
                <a:gd name="f24" fmla="pin 0 f2 f10"/>
                <a:gd name="f25" fmla="min f12 f10"/>
                <a:gd name="f26" fmla="max f12 f10"/>
                <a:gd name="f27" fmla="*/ f18 f4 1"/>
                <a:gd name="f28" fmla="val f23"/>
                <a:gd name="f29" fmla="val f24"/>
                <a:gd name="f30" fmla="+- f23 f23 0"/>
                <a:gd name="f31" fmla="*/ f24 1 21600"/>
                <a:gd name="f32" fmla="*/ f24 f24 1"/>
                <a:gd name="f33" fmla="*/ f9 f19 1"/>
                <a:gd name="f34" fmla="*/ f23 f20 1"/>
                <a:gd name="f35" fmla="*/ f24 f19 1"/>
                <a:gd name="f36" fmla="*/ 21600 f20 1"/>
                <a:gd name="f37" fmla="*/ f21 f19 1"/>
                <a:gd name="f38" fmla="*/ f22 f19 1"/>
                <a:gd name="f39" fmla="+- f26 0 f25"/>
                <a:gd name="f40" fmla="*/ 0 f19 1"/>
                <a:gd name="f41" fmla="*/ f27 1 f6"/>
                <a:gd name="f42" fmla="*/ f10 f19 1"/>
                <a:gd name="f43" fmla="+- f30 0 21600"/>
                <a:gd name="f44" fmla="*/ f31 f31 1"/>
                <a:gd name="f45" fmla="+- f13 0 f32"/>
                <a:gd name="f46" fmla="*/ f39 1 2"/>
                <a:gd name="f47" fmla="+- f41 0 f5"/>
                <a:gd name="f48" fmla="*/ f29 f19 1"/>
                <a:gd name="f49" fmla="+- f43 f23 0"/>
                <a:gd name="f50" fmla="+- 1 0 f44"/>
                <a:gd name="f51" fmla="+- f43 0 128"/>
                <a:gd name="f52" fmla="sqrt f45"/>
                <a:gd name="f53" fmla="+- f25 f46 0"/>
                <a:gd name="f54" fmla="sqrt f50"/>
                <a:gd name="f55" fmla="+- f52 21600 0"/>
                <a:gd name="f56" fmla="+- 0 0 f53"/>
                <a:gd name="f57" fmla="+- f10 0 f53"/>
                <a:gd name="f58" fmla="+- f29 0 f53"/>
                <a:gd name="f59" fmla="*/ f13 1 f55"/>
                <a:gd name="f60" fmla="+- f59 64 0"/>
                <a:gd name="f61" fmla="pin f60 f0 f51"/>
                <a:gd name="f62" fmla="+- f61 21600 0"/>
                <a:gd name="f63" fmla="+- f49 0 f61"/>
                <a:gd name="f64" fmla="+- 21600 f61 0"/>
                <a:gd name="f65" fmla="+- f43 0 f61"/>
                <a:gd name="f66" fmla="+- 21600 0 f61"/>
                <a:gd name="f67" fmla="*/ f61 1 2"/>
                <a:gd name="f68" fmla="*/ f61 f20 1"/>
                <a:gd name="f69" fmla="+- f62 0 f23"/>
                <a:gd name="f70" fmla="*/ f63 1 2"/>
                <a:gd name="f71" fmla="*/ f64 1 2"/>
                <a:gd name="f72" fmla="*/ f65 1 2"/>
                <a:gd name="f73" fmla="*/ f66 1 2"/>
                <a:gd name="f74" fmla="min f65 f28"/>
                <a:gd name="f75" fmla="max f65 f28"/>
                <a:gd name="f76" fmla="*/ f69 1 2"/>
                <a:gd name="f77" fmla="+- f71 128 0"/>
                <a:gd name="f78" fmla="*/ f73 1 f67"/>
                <a:gd name="f79" fmla="min 0 f69"/>
                <a:gd name="f80" fmla="max 0 f69"/>
                <a:gd name="f81" fmla="+- f75 0 f74"/>
                <a:gd name="f82" fmla="*/ f72 f20 1"/>
                <a:gd name="f83" fmla="*/ f71 f20 1"/>
                <a:gd name="f84" fmla="*/ f76 f54 1"/>
                <a:gd name="f85" fmla="+- f76 f70 0"/>
                <a:gd name="f86" fmla="*/ f78 f78 1"/>
                <a:gd name="f87" fmla="*/ f76 1 2"/>
                <a:gd name="f88" fmla="+- f80 0 f79"/>
                <a:gd name="f89" fmla="*/ f81 1 2"/>
                <a:gd name="f90" fmla="+- f76 f84 0"/>
                <a:gd name="f91" fmla="+- f70 f84 0"/>
                <a:gd name="f92" fmla="*/ f85 1 2"/>
                <a:gd name="f93" fmla="+- 1 0 f86"/>
                <a:gd name="f94" fmla="+- f23 0 f87"/>
                <a:gd name="f95" fmla="*/ f87 f20 1"/>
                <a:gd name="f96" fmla="*/ f88 1 2"/>
                <a:gd name="f97" fmla="+- f74 f89 0"/>
                <a:gd name="f98" fmla="*/ f46 f89 1"/>
                <a:gd name="f99" fmla="+- f90 f23 0"/>
                <a:gd name="f100" fmla="+- f92 0 f76"/>
                <a:gd name="f101" fmla="sqrt f93"/>
                <a:gd name="f102" fmla="*/ f94 f20 1"/>
                <a:gd name="f103" fmla="+- f79 f96 0"/>
                <a:gd name="f104" fmla="*/ f46 f96 1"/>
                <a:gd name="f105" fmla="+- f70 0 f97"/>
                <a:gd name="f106" fmla="+- f91 0 f97"/>
                <a:gd name="f107" fmla="+- f92 0 f97"/>
                <a:gd name="f108" fmla="+- f65 0 f97"/>
                <a:gd name="f109" fmla="*/ f92 f20 1"/>
                <a:gd name="f110" fmla="+- f99 0 21600"/>
                <a:gd name="f111" fmla="*/ f100 1 f76"/>
                <a:gd name="f112" fmla="*/ 21600 f101 1"/>
                <a:gd name="f113" fmla="+- 0 0 f103"/>
                <a:gd name="f114" fmla="+- f76 0 f103"/>
                <a:gd name="f115" fmla="at2 f57 f105"/>
                <a:gd name="f116" fmla="at2 f58 f106"/>
                <a:gd name="f117" fmla="+- f90 0 f103"/>
                <a:gd name="f118" fmla="+- f92 0 f103"/>
                <a:gd name="f119" fmla="at2 f56 f108"/>
                <a:gd name="f120" fmla="+- f110 21600 0"/>
                <a:gd name="f121" fmla="*/ f111 f111 1"/>
                <a:gd name="f122" fmla="+- f112 0 64"/>
                <a:gd name="f123" fmla="at2 f56 f113"/>
                <a:gd name="f124" fmla="at2 f57 f114"/>
                <a:gd name="f125" fmla="+- f115 f5 0"/>
                <a:gd name="f126" fmla="+- f116 f5 0"/>
                <a:gd name="f127" fmla="at2 f58 f117"/>
                <a:gd name="f128" fmla="+- f119 f5 0"/>
                <a:gd name="f129" fmla="*/ f110 f20 1"/>
                <a:gd name="f130" fmla="+- f120 0 f61"/>
                <a:gd name="f131" fmla="+- 1 0 f121"/>
                <a:gd name="f132" fmla="+- f123 f5 0"/>
                <a:gd name="f133" fmla="+- f124 f5 0"/>
                <a:gd name="f134" fmla="*/ f125 f11 1"/>
                <a:gd name="f135" fmla="*/ f126 f11 1"/>
                <a:gd name="f136" fmla="+- f127 f5 0"/>
                <a:gd name="f137" fmla="*/ f128 f11 1"/>
                <a:gd name="f138" fmla="sqrt f131"/>
                <a:gd name="f139" fmla="*/ f132 f11 1"/>
                <a:gd name="f140" fmla="*/ f133 f11 1"/>
                <a:gd name="f141" fmla="*/ f134 1 f4"/>
                <a:gd name="f142" fmla="*/ f135 1 f4"/>
                <a:gd name="f143" fmla="*/ f136 f11 1"/>
                <a:gd name="f144" fmla="*/ f137 1 f4"/>
                <a:gd name="f145" fmla="*/ f130 f20 1"/>
                <a:gd name="f146" fmla="*/ 21600 f138 1"/>
                <a:gd name="f147" fmla="*/ f139 1 f4"/>
                <a:gd name="f148" fmla="*/ f140 1 f4"/>
                <a:gd name="f149" fmla="+- 0 0 f141"/>
                <a:gd name="f150" fmla="+- 0 0 f142"/>
                <a:gd name="f151" fmla="*/ f143 1 f4"/>
                <a:gd name="f152" fmla="+- 0 0 f144"/>
                <a:gd name="f153" fmla="+- 0 0 f147"/>
                <a:gd name="f154" fmla="+- 0 0 f148"/>
                <a:gd name="f155" fmla="+- 0 0 f149"/>
                <a:gd name="f156" fmla="+- 0 0 f150"/>
                <a:gd name="f157" fmla="+- f146 0 f53"/>
                <a:gd name="f158" fmla="+- 0 0 f151"/>
                <a:gd name="f159" fmla="+- 0 0 f152"/>
                <a:gd name="f160" fmla="+- 0 0 f153"/>
                <a:gd name="f161" fmla="+- 0 0 f154"/>
                <a:gd name="f162" fmla="*/ f155 f4 1"/>
                <a:gd name="f163" fmla="*/ f156 f4 1"/>
                <a:gd name="f164" fmla="at2 f157 f118"/>
                <a:gd name="f165" fmla="+- 0 0 f158"/>
                <a:gd name="f166" fmla="at2 f157 f107"/>
                <a:gd name="f167" fmla="*/ f159 f4 1"/>
                <a:gd name="f168" fmla="*/ f160 f4 1"/>
                <a:gd name="f169" fmla="*/ f161 f4 1"/>
                <a:gd name="f170" fmla="*/ f162 1 f11"/>
                <a:gd name="f171" fmla="*/ f163 1 f11"/>
                <a:gd name="f172" fmla="+- f164 f5 0"/>
                <a:gd name="f173" fmla="*/ f165 f4 1"/>
                <a:gd name="f174" fmla="+- f166 f5 0"/>
                <a:gd name="f175" fmla="*/ f167 1 f11"/>
                <a:gd name="f176" fmla="*/ f168 1 f11"/>
                <a:gd name="f177" fmla="*/ f169 1 f11"/>
                <a:gd name="f178" fmla="+- f170 0 f5"/>
                <a:gd name="f179" fmla="+- f171 0 f5"/>
                <a:gd name="f180" fmla="*/ f172 f11 1"/>
                <a:gd name="f181" fmla="*/ f173 1 f11"/>
                <a:gd name="f182" fmla="*/ f174 f11 1"/>
                <a:gd name="f183" fmla="+- f175 0 f5"/>
                <a:gd name="f184" fmla="+- f176 0 f5"/>
                <a:gd name="f185" fmla="+- f177 0 f5"/>
                <a:gd name="f186" fmla="cos 1 f178"/>
                <a:gd name="f187" fmla="sin 1 f178"/>
                <a:gd name="f188" fmla="+- f179 0 f178"/>
                <a:gd name="f189" fmla="*/ f180 1 f4"/>
                <a:gd name="f190" fmla="+- f181 0 f5"/>
                <a:gd name="f191" fmla="*/ f182 1 f4"/>
                <a:gd name="f192" fmla="cos 1 f184"/>
                <a:gd name="f193" fmla="sin 1 f184"/>
                <a:gd name="f194" fmla="+- f185 0 f184"/>
                <a:gd name="f195" fmla="+- 0 0 f186"/>
                <a:gd name="f196" fmla="+- 0 0 f187"/>
                <a:gd name="f197" fmla="+- f188 f3 0"/>
                <a:gd name="f198" fmla="+- 0 0 f189"/>
                <a:gd name="f199" fmla="cos 1 f190"/>
                <a:gd name="f200" fmla="sin 1 f190"/>
                <a:gd name="f201" fmla="+- 0 0 f191"/>
                <a:gd name="f202" fmla="+- 0 0 f192"/>
                <a:gd name="f203" fmla="+- 0 0 f193"/>
                <a:gd name="f204" fmla="+- f194 f3 0"/>
                <a:gd name="f205" fmla="*/ f89 f195 1"/>
                <a:gd name="f206" fmla="*/ f46 f196 1"/>
                <a:gd name="f207" fmla="?: f188 f188 f197"/>
                <a:gd name="f208" fmla="+- 0 0 f199"/>
                <a:gd name="f209" fmla="+- 0 0 f200"/>
                <a:gd name="f210" fmla="+- 0 0 f198"/>
                <a:gd name="f211" fmla="+- 0 0 f201"/>
                <a:gd name="f212" fmla="*/ f96 f202 1"/>
                <a:gd name="f213" fmla="*/ f46 f203 1"/>
                <a:gd name="f214" fmla="?: f194 f194 f204"/>
                <a:gd name="f215" fmla="*/ f205 f205 1"/>
                <a:gd name="f216" fmla="*/ f206 f206 1"/>
                <a:gd name="f217" fmla="*/ f96 f208 1"/>
                <a:gd name="f218" fmla="*/ f46 f209 1"/>
                <a:gd name="f219" fmla="*/ f210 f4 1"/>
                <a:gd name="f220" fmla="*/ f211 f4 1"/>
                <a:gd name="f221" fmla="*/ f212 f212 1"/>
                <a:gd name="f222" fmla="*/ f213 f213 1"/>
                <a:gd name="f223" fmla="+- f215 f216 0"/>
                <a:gd name="f224" fmla="*/ f217 f217 1"/>
                <a:gd name="f225" fmla="*/ f218 f218 1"/>
                <a:gd name="f226" fmla="*/ f219 1 f11"/>
                <a:gd name="f227" fmla="*/ f220 1 f11"/>
                <a:gd name="f228" fmla="+- f221 f222 0"/>
                <a:gd name="f229" fmla="sqrt f223"/>
                <a:gd name="f230" fmla="+- f224 f225 0"/>
                <a:gd name="f231" fmla="+- f226 0 f5"/>
                <a:gd name="f232" fmla="+- f227 0 f5"/>
                <a:gd name="f233" fmla="sqrt f228"/>
                <a:gd name="f234" fmla="*/ f98 1 f229"/>
                <a:gd name="f235" fmla="sqrt f230"/>
                <a:gd name="f236" fmla="+- f231 0 f190"/>
                <a:gd name="f237" fmla="cos 1 f232"/>
                <a:gd name="f238" fmla="sin 1 f232"/>
                <a:gd name="f239" fmla="+- f183 0 f232"/>
                <a:gd name="f240" fmla="+- f232 0 f178"/>
                <a:gd name="f241" fmla="*/ f104 1 f233"/>
                <a:gd name="f242" fmla="*/ f195 f234 1"/>
                <a:gd name="f243" fmla="*/ f196 f234 1"/>
                <a:gd name="f244" fmla="*/ f104 1 f235"/>
                <a:gd name="f245" fmla="+- f236 0 f3"/>
                <a:gd name="f246" fmla="+- 0 0 f237"/>
                <a:gd name="f247" fmla="+- 0 0 f238"/>
                <a:gd name="f248" fmla="+- f239 0 f3"/>
                <a:gd name="f249" fmla="+- f240 0 f3"/>
                <a:gd name="f250" fmla="*/ f202 f241 1"/>
                <a:gd name="f251" fmla="*/ f203 f241 1"/>
                <a:gd name="f252" fmla="+- f53 0 f242"/>
                <a:gd name="f253" fmla="+- f97 0 f243"/>
                <a:gd name="f254" fmla="*/ f208 f244 1"/>
                <a:gd name="f255" fmla="*/ f209 f244 1"/>
                <a:gd name="f256" fmla="?: f236 f245 f236"/>
                <a:gd name="f257" fmla="*/ f89 f246 1"/>
                <a:gd name="f258" fmla="*/ f46 f247 1"/>
                <a:gd name="f259" fmla="?: f239 f248 f239"/>
                <a:gd name="f260" fmla="?: f240 f249 f240"/>
                <a:gd name="f261" fmla="+- f53 0 f250"/>
                <a:gd name="f262" fmla="+- f103 0 f251"/>
                <a:gd name="f263" fmla="+- f53 0 f254"/>
                <a:gd name="f264" fmla="+- f103 0 f255"/>
                <a:gd name="f265" fmla="*/ f257 f257 1"/>
                <a:gd name="f266" fmla="*/ f258 f258 1"/>
                <a:gd name="f267" fmla="+- f265 f266 0"/>
                <a:gd name="f268" fmla="sqrt f267"/>
                <a:gd name="f269" fmla="*/ f98 1 f268"/>
                <a:gd name="f270" fmla="*/ f246 f269 1"/>
                <a:gd name="f271" fmla="*/ f247 f269 1"/>
                <a:gd name="f272" fmla="+- f53 0 f270"/>
                <a:gd name="f273" fmla="+- f97 0 f271"/>
              </a:gdLst>
              <a:ahLst>
                <a:ahXY gdRefY="f0" minY="f60" maxY="f51">
                  <a:pos x="f33" y="f68"/>
                </a:ahXY>
                <a:ahXY gdRefY="f1" minY="f9" maxY="f10">
                  <a:pos x="f33" y="f34"/>
                </a:ahXY>
                <a:ahXY gdRefX="f2" minX="f9" maxX="f10">
                  <a:pos x="f35" y="f36"/>
                </a:ahXY>
              </a:ahLst>
              <a:cxnLst>
                <a:cxn ang="3cd4">
                  <a:pos x="hc" y="t"/>
                </a:cxn>
                <a:cxn ang="0">
                  <a:pos x="r" y="vc"/>
                </a:cxn>
                <a:cxn ang="cd4">
                  <a:pos x="hc" y="b"/>
                </a:cxn>
                <a:cxn ang="cd2">
                  <a:pos x="l" y="vc"/>
                </a:cxn>
                <a:cxn ang="f47">
                  <a:pos x="f40" y="f82"/>
                </a:cxn>
                <a:cxn ang="f47">
                  <a:pos x="f48" y="f129"/>
                </a:cxn>
                <a:cxn ang="f47">
                  <a:pos x="f40" y="f83"/>
                </a:cxn>
                <a:cxn ang="f47">
                  <a:pos x="f48" y="f145"/>
                </a:cxn>
                <a:cxn ang="f47">
                  <a:pos x="f42" y="f109"/>
                </a:cxn>
              </a:cxnLst>
              <a:rect l="f37" t="f95" r="f38" b="f102"/>
              <a:pathLst>
                <a:path w="21600" h="21600">
                  <a:moveTo>
                    <a:pt x="f261" y="f262"/>
                  </a:moveTo>
                  <a:arcTo wR="f46" hR="f96" stAng="f184" swAng="f214"/>
                  <a:moveTo>
                    <a:pt x="f252" y="f253"/>
                  </a:moveTo>
                  <a:arcTo wR="f46" hR="f89" stAng="f178" swAng="f207"/>
                  <a:lnTo>
                    <a:pt x="f29" y="f130"/>
                  </a:lnTo>
                  <a:lnTo>
                    <a:pt x="f9" y="f71"/>
                  </a:lnTo>
                  <a:lnTo>
                    <a:pt x="f29" y="f110"/>
                  </a:lnTo>
                  <a:lnTo>
                    <a:pt x="f263" y="f264"/>
                  </a:lnTo>
                  <a:arcTo wR="f46" hR="f96" stAng="f190" swAng="f256"/>
                  <a:lnTo>
                    <a:pt x="f272" y="f273"/>
                  </a:lnTo>
                  <a:arcTo wR="f46" hR="f89" stAng="f232" swAng="f259"/>
                  <a:close/>
                </a:path>
                <a:path w="21600" h="21600">
                  <a:moveTo>
                    <a:pt x="f261" y="f262"/>
                  </a:moveTo>
                  <a:arcTo wR="f46" hR="f96" stAng="f184" swAng="f214"/>
                  <a:lnTo>
                    <a:pt x="f252" y="f253"/>
                  </a:lnTo>
                  <a:arcTo wR="f46" hR="f89" stAng="f178" swAng="f260"/>
                  <a:lnTo>
                    <a:pt x="f272" y="f273"/>
                  </a:lnTo>
                  <a:arcTo wR="f46" hR="f89" stAng="f232" swAng="f259"/>
                  <a:close/>
                </a:path>
              </a:pathLst>
            </a:custGeom>
            <a:solidFill>
              <a:srgbClr val="FF6600"/>
            </a:solidFill>
            <a:ln w="9360">
              <a:solidFill>
                <a:srgbClr val="00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6" name="Freeform 35"/>
            <p:cNvSpPr/>
            <p:nvPr/>
          </p:nvSpPr>
          <p:spPr>
            <a:xfrm>
              <a:off x="4724280" y="4267080"/>
              <a:ext cx="1295640" cy="307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squar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400" b="0" i="0" u="none" strike="noStrike" kern="1200">
                  <a:ln>
                    <a:noFill/>
                  </a:ln>
                  <a:solidFill>
                    <a:srgbClr val="FF6600"/>
                  </a:solidFill>
                  <a:latin typeface="Liberation Sans" pitchFamily="18"/>
                  <a:ea typeface="DejaVu Sans" pitchFamily="2"/>
                  <a:cs typeface="Lohit Hindi" pitchFamily="2"/>
                </a:rPr>
                <a:t>Lossy Coding</a:t>
              </a:r>
            </a:p>
          </p:txBody>
        </p:sp>
      </p:grpSp>
      <p:grpSp>
        <p:nvGrpSpPr>
          <p:cNvPr id="37" name="Group 36"/>
          <p:cNvGrpSpPr/>
          <p:nvPr/>
        </p:nvGrpSpPr>
        <p:grpSpPr>
          <a:xfrm>
            <a:off x="6434280" y="4657680"/>
            <a:ext cx="1676160" cy="1515960"/>
            <a:chOff x="6434280" y="4657680"/>
            <a:chExt cx="1676160" cy="1515960"/>
          </a:xfrm>
        </p:grpSpPr>
        <p:sp>
          <p:nvSpPr>
            <p:cNvPr id="38" name="Straight Connector 37"/>
            <p:cNvSpPr/>
            <p:nvPr/>
          </p:nvSpPr>
          <p:spPr>
            <a:xfrm flipV="1">
              <a:off x="6543720" y="5715000"/>
              <a:ext cx="0" cy="4572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9" name="Straight Connector 38"/>
            <p:cNvSpPr/>
            <p:nvPr/>
          </p:nvSpPr>
          <p:spPr>
            <a:xfrm flipV="1">
              <a:off x="6676920" y="5397480"/>
              <a:ext cx="0" cy="776160"/>
            </a:xfrm>
            <a:prstGeom prst="line">
              <a:avLst/>
            </a:prstGeom>
            <a:noFill/>
            <a:ln>
              <a:noFill/>
              <a:prstDash val="solid"/>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0" name="Straight Connector 39"/>
            <p:cNvSpPr/>
            <p:nvPr/>
          </p:nvSpPr>
          <p:spPr>
            <a:xfrm flipV="1">
              <a:off x="6805440" y="5194440"/>
              <a:ext cx="0" cy="979200"/>
            </a:xfrm>
            <a:prstGeom prst="line">
              <a:avLst/>
            </a:prstGeom>
            <a:noFill/>
            <a:ln>
              <a:noFill/>
              <a:prstDash val="solid"/>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1" name="Straight Connector 40"/>
            <p:cNvSpPr/>
            <p:nvPr/>
          </p:nvSpPr>
          <p:spPr>
            <a:xfrm flipV="1">
              <a:off x="6943679" y="5864039"/>
              <a:ext cx="0" cy="309241"/>
            </a:xfrm>
            <a:prstGeom prst="line">
              <a:avLst/>
            </a:prstGeom>
            <a:noFill/>
            <a:ln>
              <a:noFill/>
              <a:prstDash val="solid"/>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2" name="Straight Connector 41"/>
            <p:cNvSpPr/>
            <p:nvPr/>
          </p:nvSpPr>
          <p:spPr>
            <a:xfrm flipV="1">
              <a:off x="7080120" y="5505480"/>
              <a:ext cx="0" cy="668160"/>
            </a:xfrm>
            <a:prstGeom prst="line">
              <a:avLst/>
            </a:prstGeom>
            <a:noFill/>
            <a:ln>
              <a:noFill/>
              <a:prstDash val="solid"/>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3" name="Straight Connector 42"/>
            <p:cNvSpPr/>
            <p:nvPr/>
          </p:nvSpPr>
          <p:spPr>
            <a:xfrm flipV="1">
              <a:off x="7210440" y="5243400"/>
              <a:ext cx="0" cy="9302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4" name="Straight Connector 43"/>
            <p:cNvSpPr/>
            <p:nvPr/>
          </p:nvSpPr>
          <p:spPr>
            <a:xfrm flipV="1">
              <a:off x="7338960" y="5475240"/>
              <a:ext cx="0" cy="698400"/>
            </a:xfrm>
            <a:prstGeom prst="line">
              <a:avLst/>
            </a:prstGeom>
            <a:noFill/>
            <a:ln>
              <a:noFill/>
              <a:prstDash val="solid"/>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5" name="Straight Connector 44"/>
            <p:cNvSpPr/>
            <p:nvPr/>
          </p:nvSpPr>
          <p:spPr>
            <a:xfrm flipV="1">
              <a:off x="7477200" y="5397480"/>
              <a:ext cx="0" cy="776160"/>
            </a:xfrm>
            <a:prstGeom prst="line">
              <a:avLst/>
            </a:prstGeom>
            <a:noFill/>
            <a:ln>
              <a:noFill/>
              <a:prstDash val="solid"/>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6" name="Straight Connector 45"/>
            <p:cNvSpPr/>
            <p:nvPr/>
          </p:nvSpPr>
          <p:spPr>
            <a:xfrm flipV="1">
              <a:off x="7605720" y="4733640"/>
              <a:ext cx="0" cy="14382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7" name="Straight Connector 46"/>
            <p:cNvSpPr/>
            <p:nvPr/>
          </p:nvSpPr>
          <p:spPr>
            <a:xfrm flipV="1">
              <a:off x="7736039" y="5087880"/>
              <a:ext cx="0" cy="1085760"/>
            </a:xfrm>
            <a:prstGeom prst="line">
              <a:avLst/>
            </a:prstGeom>
            <a:noFill/>
            <a:ln>
              <a:noFill/>
              <a:prstDash val="solid"/>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8" name="Straight Connector 47"/>
            <p:cNvSpPr/>
            <p:nvPr/>
          </p:nvSpPr>
          <p:spPr>
            <a:xfrm flipV="1">
              <a:off x="7872479" y="5243400"/>
              <a:ext cx="0" cy="9302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9" name="Straight Connector 48"/>
            <p:cNvSpPr/>
            <p:nvPr/>
          </p:nvSpPr>
          <p:spPr>
            <a:xfrm flipV="1">
              <a:off x="8002440" y="5319720"/>
              <a:ext cx="0" cy="853920"/>
            </a:xfrm>
            <a:prstGeom prst="line">
              <a:avLst/>
            </a:prstGeom>
            <a:noFill/>
            <a:ln>
              <a:noFill/>
              <a:prstDash val="solid"/>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0" name="Freeform 49"/>
            <p:cNvSpPr/>
            <p:nvPr/>
          </p:nvSpPr>
          <p:spPr>
            <a:xfrm>
              <a:off x="7937640" y="5243400"/>
              <a:ext cx="129960" cy="130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1" name="Freeform 50"/>
            <p:cNvSpPr/>
            <p:nvPr/>
          </p:nvSpPr>
          <p:spPr>
            <a:xfrm>
              <a:off x="7669080" y="5022720"/>
              <a:ext cx="128880" cy="1288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2" name="Freeform 51"/>
            <p:cNvSpPr/>
            <p:nvPr/>
          </p:nvSpPr>
          <p:spPr>
            <a:xfrm>
              <a:off x="7415280" y="5329080"/>
              <a:ext cx="129960" cy="130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3" name="Freeform 52"/>
            <p:cNvSpPr/>
            <p:nvPr/>
          </p:nvSpPr>
          <p:spPr>
            <a:xfrm>
              <a:off x="7275600" y="5400720"/>
              <a:ext cx="128520" cy="1285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4" name="Freeform 53"/>
            <p:cNvSpPr/>
            <p:nvPr/>
          </p:nvSpPr>
          <p:spPr>
            <a:xfrm>
              <a:off x="7010280" y="5443559"/>
              <a:ext cx="130320" cy="1285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5" name="Freeform 54"/>
            <p:cNvSpPr/>
            <p:nvPr/>
          </p:nvSpPr>
          <p:spPr>
            <a:xfrm>
              <a:off x="6875640" y="5783399"/>
              <a:ext cx="129960" cy="1285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6" name="Freeform 55"/>
            <p:cNvSpPr/>
            <p:nvPr/>
          </p:nvSpPr>
          <p:spPr>
            <a:xfrm>
              <a:off x="6735600" y="5135400"/>
              <a:ext cx="130320" cy="130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7" name="Freeform 56"/>
            <p:cNvSpPr/>
            <p:nvPr/>
          </p:nvSpPr>
          <p:spPr>
            <a:xfrm>
              <a:off x="6611760" y="5319720"/>
              <a:ext cx="128880" cy="1285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8" name="Straight Connector 57"/>
            <p:cNvSpPr/>
            <p:nvPr/>
          </p:nvSpPr>
          <p:spPr>
            <a:xfrm>
              <a:off x="6434280" y="6172200"/>
              <a:ext cx="167616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9" name="Straight Connector 58"/>
            <p:cNvSpPr/>
            <p:nvPr/>
          </p:nvSpPr>
          <p:spPr>
            <a:xfrm>
              <a:off x="6434280" y="4724280"/>
              <a:ext cx="167616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0" name="Straight Connector 59"/>
            <p:cNvSpPr/>
            <p:nvPr/>
          </p:nvSpPr>
          <p:spPr>
            <a:xfrm>
              <a:off x="6434280" y="5207040"/>
              <a:ext cx="167616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1" name="Straight Connector 60"/>
            <p:cNvSpPr/>
            <p:nvPr/>
          </p:nvSpPr>
          <p:spPr>
            <a:xfrm>
              <a:off x="6434280" y="5689440"/>
              <a:ext cx="167616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2" name="Freeform 61"/>
            <p:cNvSpPr/>
            <p:nvPr/>
          </p:nvSpPr>
          <p:spPr>
            <a:xfrm>
              <a:off x="6477119" y="5624640"/>
              <a:ext cx="129960" cy="1285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3" name="Freeform 62"/>
            <p:cNvSpPr/>
            <p:nvPr/>
          </p:nvSpPr>
          <p:spPr>
            <a:xfrm>
              <a:off x="7145280" y="5145120"/>
              <a:ext cx="130320" cy="1285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4" name="Freeform 63"/>
            <p:cNvSpPr/>
            <p:nvPr/>
          </p:nvSpPr>
          <p:spPr>
            <a:xfrm>
              <a:off x="7804080" y="5135400"/>
              <a:ext cx="128520" cy="1288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5" name="Freeform 64"/>
            <p:cNvSpPr/>
            <p:nvPr/>
          </p:nvSpPr>
          <p:spPr>
            <a:xfrm>
              <a:off x="7539119" y="4657680"/>
              <a:ext cx="129960" cy="130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sp>
        <p:nvSpPr>
          <p:cNvPr id="67" name="Date Placeholder 66"/>
          <p:cNvSpPr>
            <a:spLocks noGrp="1"/>
          </p:cNvSpPr>
          <p:nvPr>
            <p:ph type="dt" sz="half" idx="10"/>
          </p:nvPr>
        </p:nvSpPr>
        <p:spPr/>
        <p:txBody>
          <a:bodyPr/>
          <a:lstStyle/>
          <a:p>
            <a:r>
              <a:rPr lang="en-US"/>
              <a:t>ESE150 Spring 2020</a:t>
            </a:r>
          </a:p>
        </p:txBody>
      </p:sp>
    </p:spTree>
    <p:extLst>
      <p:ext uri="{BB962C8B-B14F-4D97-AF65-F5344CB8AC3E}">
        <p14:creationId xmlns:p14="http://schemas.microsoft.com/office/powerpoint/2010/main" val="310481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up)">
                                      <p:cBhvr>
                                        <p:cTn id="13" dur="500"/>
                                        <p:tgtEl>
                                          <p:spTgt spid="30"/>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500"/>
                                        <p:tgtEl>
                                          <p:spTgt spid="33"/>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up)">
                                      <p:cBhvr>
                                        <p:cTn id="21" dur="500"/>
                                        <p:tgtEl>
                                          <p:spTgt spid="34"/>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500"/>
                                        <p:tgtEl>
                                          <p:spTgt spid="2">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5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500"/>
                                        <p:tgtEl>
                                          <p:spTgt spid="2">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500"/>
                                        <p:tgtEl>
                                          <p:spTgt spid="2">
                                            <p:txEl>
                                              <p:pRg st="6" end="6"/>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Effect transition="in" filter="fade">
                                      <p:cBhvr>
                                        <p:cTn id="45" dur="500"/>
                                        <p:tgtEl>
                                          <p:spTgt spid="2">
                                            <p:txEl>
                                              <p:pRg st="7" end="7"/>
                                            </p:txEl>
                                          </p:spTgt>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Effect transition="in" filter="fade">
                                      <p:cBhvr>
                                        <p:cTn id="49" dur="500"/>
                                        <p:tgtEl>
                                          <p:spTgt spid="2">
                                            <p:txEl>
                                              <p:pRg st="8" end="8"/>
                                            </p:txEl>
                                          </p:spTgt>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2">
                                            <p:txEl>
                                              <p:pRg st="9" end="9"/>
                                            </p:txEl>
                                          </p:spTgt>
                                        </p:tgtEl>
                                        <p:attrNameLst>
                                          <p:attrName>style.visibility</p:attrName>
                                        </p:attrNameLst>
                                      </p:cBhvr>
                                      <p:to>
                                        <p:strVal val="visible"/>
                                      </p:to>
                                    </p:set>
                                    <p:animEffect transition="in" filter="fade">
                                      <p:cBhvr>
                                        <p:cTn id="53" dur="500"/>
                                        <p:tgtEl>
                                          <p:spTgt spid="2">
                                            <p:txEl>
                                              <p:pRg st="9" end="9"/>
                                            </p:txEl>
                                          </p:spTgt>
                                        </p:tgtEl>
                                      </p:cBhvr>
                                    </p:animEffect>
                                  </p:childTnLst>
                                </p:cTn>
                              </p:par>
                            </p:childTnLst>
                          </p:cTn>
                        </p:par>
                        <p:par>
                          <p:cTn id="54" fill="hold">
                            <p:stCondLst>
                              <p:cond delay="2000"/>
                            </p:stCondLst>
                            <p:childTnLst>
                              <p:par>
                                <p:cTn id="55" presetID="10" presetClass="entr" presetSubtype="0" fill="hold" nodeType="after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par>
                          <p:cTn id="58" fill="hold">
                            <p:stCondLst>
                              <p:cond delay="2500"/>
                            </p:stCondLst>
                            <p:childTnLst>
                              <p:par>
                                <p:cTn id="59" presetID="10" presetClass="entr" presetSubtype="0" fill="hold" nodeType="after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Effect transition="in" filter="fade">
                                      <p:cBhvr>
                                        <p:cTn id="61"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304800" y="348778"/>
            <a:ext cx="8686800" cy="584775"/>
          </a:xfrm>
          <a:noFill/>
          <a:ln>
            <a:noFill/>
          </a:ln>
        </p:spPr>
        <p:txBody>
          <a:bodyPr wrap="square" anchorCtr="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0">
              <a:buNone/>
            </a:pPr>
            <a:r>
              <a:rPr lang="en-US" sz="3200" dirty="0"/>
              <a:t>Compress – </a:t>
            </a:r>
            <a:r>
              <a:rPr lang="en-US" sz="3200" i="1" dirty="0"/>
              <a:t>Up close</a:t>
            </a:r>
            <a:endParaRPr lang="en-US" sz="3200" i="1" kern="1200" dirty="0">
              <a:latin typeface="Liberation Sans" pitchFamily="18"/>
            </a:endParaRPr>
          </a:p>
        </p:txBody>
      </p:sp>
      <p:sp>
        <p:nvSpPr>
          <p:cNvPr id="2" name="Text Placeholder 1"/>
          <p:cNvSpPr txBox="1">
            <a:spLocks noGrp="1"/>
          </p:cNvSpPr>
          <p:nvPr>
            <p:ph idx="1"/>
          </p:nvPr>
        </p:nvSpPr>
        <p:spPr>
          <a:xfrm>
            <a:off x="304800" y="848760"/>
            <a:ext cx="8686800" cy="3646126"/>
          </a:xfrm>
          <a:noFill/>
          <a:ln>
            <a:noFill/>
          </a:ln>
        </p:spPr>
        <p:txBody>
          <a:bodyPr wrap="square" anchor="t" anchorCtr="0">
            <a:spAutoFit/>
          </a:bodyPr>
          <a:lstStyle>
            <a:defPPr marL="432000" lvl="0" indent="-324000">
              <a:spcBef>
                <a:spcPts val="0"/>
              </a:spcBef>
              <a:spcAft>
                <a:spcPts val="1417"/>
              </a:spcAft>
              <a:buSzPct val="45000"/>
              <a:buFont typeface="StarSymbol"/>
              <a:buNone/>
              <a:defRPr lang="en-US" sz="3200" b="0" i="0" u="none" strike="noStrike" kern="1200" spc="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spc="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spc="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spc="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spc="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9pPr>
          </a:lstStyle>
          <a:p>
            <a:pPr marL="0" lvl="0" indent="0" rtl="0" hangingPunct="0">
              <a:lnSpc>
                <a:spcPct val="90000"/>
              </a:lnSpc>
              <a:spcBef>
                <a:spcPts val="400"/>
              </a:spcBef>
              <a:spcAft>
                <a:spcPts val="0"/>
              </a:spcAft>
            </a:pPr>
            <a:r>
              <a:rPr lang="en-US" sz="1600" dirty="0">
                <a:latin typeface="+mj-lt"/>
              </a:rPr>
              <a:t>E.g., Look at </a:t>
            </a:r>
            <a:r>
              <a:rPr lang="en-US" sz="1600" dirty="0" err="1">
                <a:latin typeface="+mj-lt"/>
              </a:rPr>
              <a:t>k</a:t>
            </a:r>
            <a:r>
              <a:rPr lang="en-US" sz="1600" baseline="30000" dirty="0" err="1">
                <a:latin typeface="+mj-lt"/>
              </a:rPr>
              <a:t>th</a:t>
            </a:r>
            <a:r>
              <a:rPr lang="en-US" sz="1600" dirty="0">
                <a:latin typeface="+mj-lt"/>
              </a:rPr>
              <a:t> band</a:t>
            </a:r>
          </a:p>
          <a:p>
            <a:pPr marL="0" lvl="1" indent="0" rtl="0" hangingPunct="0">
              <a:lnSpc>
                <a:spcPct val="90000"/>
              </a:lnSpc>
              <a:spcBef>
                <a:spcPts val="448"/>
              </a:spcBef>
              <a:spcAft>
                <a:spcPts val="0"/>
              </a:spcAft>
            </a:pPr>
            <a:r>
              <a:rPr lang="en-US" sz="1400" b="1" i="1" dirty="0">
                <a:latin typeface="+mj-lt"/>
              </a:rPr>
              <a:t> </a:t>
            </a:r>
            <a:r>
              <a:rPr lang="en-US" sz="1800" b="1" i="1" dirty="0" err="1">
                <a:solidFill>
                  <a:srgbClr val="3333CC"/>
                </a:solidFill>
                <a:latin typeface="+mj-lt"/>
              </a:rPr>
              <a:t>Q</a:t>
            </a:r>
            <a:r>
              <a:rPr lang="en-US" sz="1800" baseline="-25000" dirty="0" err="1">
                <a:solidFill>
                  <a:srgbClr val="008000"/>
                </a:solidFill>
                <a:latin typeface="+mj-lt"/>
              </a:rPr>
              <a:t>band</a:t>
            </a:r>
            <a:r>
              <a:rPr lang="en-US" sz="1800" baseline="-25000" dirty="0">
                <a:solidFill>
                  <a:srgbClr val="008000"/>
                </a:solidFill>
                <a:latin typeface="+mj-lt"/>
              </a:rPr>
              <a:t> </a:t>
            </a:r>
            <a:r>
              <a:rPr lang="en-US" sz="1800" i="1" baseline="-25000" dirty="0">
                <a:solidFill>
                  <a:srgbClr val="008000"/>
                </a:solidFill>
                <a:latin typeface="+mj-lt"/>
              </a:rPr>
              <a:t>k</a:t>
            </a:r>
            <a:r>
              <a:rPr lang="en-US" sz="1800" dirty="0">
                <a:latin typeface="+mj-lt"/>
              </a:rPr>
              <a:t>  = (</a:t>
            </a:r>
            <a:r>
              <a:rPr lang="en-US" sz="1800" b="1" i="1" dirty="0" err="1">
                <a:solidFill>
                  <a:srgbClr val="3333CC"/>
                </a:solidFill>
                <a:latin typeface="+mj-lt"/>
              </a:rPr>
              <a:t>Q</a:t>
            </a:r>
            <a:r>
              <a:rPr lang="en-US" sz="1800" baseline="-25000" dirty="0" err="1">
                <a:solidFill>
                  <a:srgbClr val="008000"/>
                </a:solidFill>
                <a:latin typeface="+mj-lt"/>
              </a:rPr>
              <a:t>band</a:t>
            </a:r>
            <a:r>
              <a:rPr lang="en-US" sz="1800" baseline="-25000" dirty="0">
                <a:solidFill>
                  <a:srgbClr val="008000"/>
                </a:solidFill>
                <a:latin typeface="+mj-lt"/>
              </a:rPr>
              <a:t> </a:t>
            </a:r>
            <a:r>
              <a:rPr lang="en-US" sz="1800" i="1" baseline="-25000" dirty="0">
                <a:solidFill>
                  <a:srgbClr val="008000"/>
                </a:solidFill>
                <a:latin typeface="+mj-lt"/>
              </a:rPr>
              <a:t>k(</a:t>
            </a:r>
            <a:r>
              <a:rPr lang="en-US" sz="1800" baseline="-25000" dirty="0">
                <a:solidFill>
                  <a:srgbClr val="008000"/>
                </a:solidFill>
                <a:latin typeface="+mj-lt"/>
              </a:rPr>
              <a:t>1) </a:t>
            </a:r>
            <a:r>
              <a:rPr lang="en-US" sz="1800" b="1" i="1" dirty="0">
                <a:latin typeface="+mj-lt"/>
              </a:rPr>
              <a:t>, … ,</a:t>
            </a:r>
            <a:r>
              <a:rPr lang="en-US" sz="1800" baseline="-25000" dirty="0">
                <a:solidFill>
                  <a:srgbClr val="008000"/>
                </a:solidFill>
                <a:latin typeface="+mj-lt"/>
              </a:rPr>
              <a:t>,</a:t>
            </a:r>
            <a:r>
              <a:rPr lang="en-US" sz="1800" b="1" i="1" dirty="0" err="1">
                <a:solidFill>
                  <a:srgbClr val="3333CC"/>
                </a:solidFill>
                <a:latin typeface="+mj-lt"/>
              </a:rPr>
              <a:t>Q</a:t>
            </a:r>
            <a:r>
              <a:rPr lang="en-US" sz="1800" baseline="-25000" dirty="0" err="1">
                <a:solidFill>
                  <a:srgbClr val="008000"/>
                </a:solidFill>
                <a:latin typeface="+mj-lt"/>
              </a:rPr>
              <a:t>band</a:t>
            </a:r>
            <a:r>
              <a:rPr lang="en-US" sz="1800" baseline="-25000" dirty="0">
                <a:solidFill>
                  <a:srgbClr val="008000"/>
                </a:solidFill>
                <a:latin typeface="+mj-lt"/>
              </a:rPr>
              <a:t> </a:t>
            </a:r>
            <a:r>
              <a:rPr lang="en-US" sz="1800" i="1" baseline="-25000" dirty="0">
                <a:solidFill>
                  <a:srgbClr val="008000"/>
                </a:solidFill>
                <a:latin typeface="+mj-lt"/>
              </a:rPr>
              <a:t>k</a:t>
            </a:r>
            <a:r>
              <a:rPr lang="en-US" sz="1800" baseline="-25000" dirty="0">
                <a:solidFill>
                  <a:srgbClr val="008000"/>
                </a:solidFill>
                <a:latin typeface="+mj-lt"/>
              </a:rPr>
              <a:t>(m) </a:t>
            </a:r>
            <a:r>
              <a:rPr lang="en-US" sz="1800" dirty="0">
                <a:latin typeface="+mj-lt"/>
              </a:rPr>
              <a:t>)</a:t>
            </a:r>
          </a:p>
          <a:p>
            <a:pPr marL="0" lvl="0" indent="0" rtl="0" hangingPunct="0">
              <a:lnSpc>
                <a:spcPct val="90000"/>
              </a:lnSpc>
              <a:spcBef>
                <a:spcPts val="400"/>
              </a:spcBef>
              <a:spcAft>
                <a:spcPts val="0"/>
              </a:spcAft>
            </a:pPr>
            <a:endParaRPr lang="en-US" sz="1600" dirty="0">
              <a:latin typeface="+mj-lt"/>
            </a:endParaRPr>
          </a:p>
          <a:p>
            <a:pPr marL="0" lvl="0" indent="0" rtl="0" hangingPunct="0">
              <a:lnSpc>
                <a:spcPct val="90000"/>
              </a:lnSpc>
              <a:spcBef>
                <a:spcPts val="400"/>
              </a:spcBef>
              <a:spcAft>
                <a:spcPts val="0"/>
              </a:spcAft>
            </a:pPr>
            <a:r>
              <a:rPr lang="en-US" sz="1600" dirty="0">
                <a:latin typeface="+mj-lt"/>
              </a:rPr>
              <a:t>Determine masking paradigm:</a:t>
            </a:r>
          </a:p>
          <a:p>
            <a:pPr marL="0" lvl="1" indent="0" rtl="0" hangingPunct="0">
              <a:lnSpc>
                <a:spcPct val="90000"/>
              </a:lnSpc>
              <a:spcBef>
                <a:spcPts val="349"/>
              </a:spcBef>
              <a:spcAft>
                <a:spcPts val="0"/>
              </a:spcAft>
            </a:pPr>
            <a:r>
              <a:rPr lang="en-US" sz="1400" dirty="0">
                <a:latin typeface="+mj-lt"/>
              </a:rPr>
              <a:t>   tone-masking-noise</a:t>
            </a:r>
          </a:p>
          <a:p>
            <a:pPr marL="0" lvl="1" indent="0" rtl="0" hangingPunct="0">
              <a:lnSpc>
                <a:spcPct val="90000"/>
              </a:lnSpc>
              <a:spcBef>
                <a:spcPts val="349"/>
              </a:spcBef>
              <a:spcAft>
                <a:spcPts val="0"/>
              </a:spcAft>
            </a:pPr>
            <a:r>
              <a:rPr lang="en-US" sz="1400" dirty="0">
                <a:latin typeface="+mj-lt"/>
              </a:rPr>
              <a:t>   noise-masking-tone</a:t>
            </a:r>
          </a:p>
          <a:p>
            <a:pPr marL="0" lvl="1" indent="0" rtl="0" hangingPunct="0">
              <a:lnSpc>
                <a:spcPct val="90000"/>
              </a:lnSpc>
              <a:spcBef>
                <a:spcPts val="349"/>
              </a:spcBef>
              <a:spcAft>
                <a:spcPts val="0"/>
              </a:spcAft>
            </a:pPr>
            <a:r>
              <a:rPr lang="en-US" sz="1400" dirty="0">
                <a:latin typeface="+mj-lt"/>
              </a:rPr>
              <a:t>   noise-masking-noise</a:t>
            </a:r>
          </a:p>
          <a:p>
            <a:pPr marL="0" lvl="0" indent="0" rtl="0" hangingPunct="0">
              <a:lnSpc>
                <a:spcPct val="90000"/>
              </a:lnSpc>
              <a:spcBef>
                <a:spcPts val="400"/>
              </a:spcBef>
              <a:spcAft>
                <a:spcPts val="0"/>
              </a:spcAft>
            </a:pPr>
            <a:endParaRPr lang="en-US" sz="1600" dirty="0">
              <a:latin typeface="+mj-lt"/>
            </a:endParaRPr>
          </a:p>
          <a:p>
            <a:pPr marL="0" lvl="0" indent="0" rtl="0" hangingPunct="0">
              <a:lnSpc>
                <a:spcPct val="90000"/>
              </a:lnSpc>
              <a:spcBef>
                <a:spcPts val="400"/>
              </a:spcBef>
              <a:spcAft>
                <a:spcPts val="0"/>
              </a:spcAft>
            </a:pPr>
            <a:r>
              <a:rPr lang="en-US" sz="1600" dirty="0">
                <a:latin typeface="+mj-lt"/>
              </a:rPr>
              <a:t>E.g., for tone masker,  </a:t>
            </a:r>
          </a:p>
          <a:p>
            <a:pPr marL="0" lvl="1" indent="0" rtl="0" hangingPunct="0">
              <a:lnSpc>
                <a:spcPct val="90000"/>
              </a:lnSpc>
              <a:spcBef>
                <a:spcPts val="349"/>
              </a:spcBef>
              <a:spcAft>
                <a:spcPts val="0"/>
              </a:spcAft>
            </a:pPr>
            <a:r>
              <a:rPr lang="en-US" sz="1400" dirty="0">
                <a:latin typeface="+mj-lt"/>
              </a:rPr>
              <a:t>  Pick tone frequency, </a:t>
            </a:r>
            <a:r>
              <a:rPr lang="en-US" sz="1400" dirty="0">
                <a:solidFill>
                  <a:srgbClr val="008000"/>
                </a:solidFill>
                <a:latin typeface="+mj-lt"/>
              </a:rPr>
              <a:t>band </a:t>
            </a:r>
            <a:r>
              <a:rPr lang="en-US" sz="1400" i="1" dirty="0">
                <a:solidFill>
                  <a:srgbClr val="008000"/>
                </a:solidFill>
                <a:latin typeface="+mj-lt"/>
              </a:rPr>
              <a:t>k</a:t>
            </a:r>
            <a:r>
              <a:rPr lang="en-US" sz="1400" dirty="0">
                <a:solidFill>
                  <a:srgbClr val="008000"/>
                </a:solidFill>
                <a:latin typeface="+mj-lt"/>
              </a:rPr>
              <a:t> (</a:t>
            </a:r>
            <a:r>
              <a:rPr lang="en-US" sz="1400" b="1" dirty="0">
                <a:solidFill>
                  <a:srgbClr val="008000"/>
                </a:solidFill>
                <a:latin typeface="+mj-lt"/>
              </a:rPr>
              <a:t>j</a:t>
            </a:r>
            <a:r>
              <a:rPr lang="en-US" sz="1400" dirty="0">
                <a:solidFill>
                  <a:srgbClr val="008000"/>
                </a:solidFill>
                <a:latin typeface="+mj-lt"/>
              </a:rPr>
              <a:t>)</a:t>
            </a:r>
          </a:p>
          <a:p>
            <a:pPr marL="0" lvl="1" indent="0" rtl="0" hangingPunct="0">
              <a:lnSpc>
                <a:spcPct val="90000"/>
              </a:lnSpc>
              <a:spcBef>
                <a:spcPts val="349"/>
              </a:spcBef>
              <a:spcAft>
                <a:spcPts val="0"/>
              </a:spcAft>
            </a:pPr>
            <a:r>
              <a:rPr lang="en-US" sz="1400" dirty="0">
                <a:latin typeface="+mj-lt"/>
              </a:rPr>
              <a:t>  at maximal amplitude in the band</a:t>
            </a:r>
          </a:p>
          <a:p>
            <a:pPr marL="0" lvl="1" indent="0" rtl="0" hangingPunct="0">
              <a:lnSpc>
                <a:spcPct val="90000"/>
              </a:lnSpc>
              <a:spcBef>
                <a:spcPts val="349"/>
              </a:spcBef>
              <a:spcAft>
                <a:spcPts val="0"/>
              </a:spcAft>
            </a:pPr>
            <a:endParaRPr lang="en-US" sz="1400" dirty="0">
              <a:latin typeface="+mj-lt"/>
            </a:endParaRPr>
          </a:p>
          <a:p>
            <a:pPr marL="0" lvl="0" indent="0" rtl="0" hangingPunct="0">
              <a:lnSpc>
                <a:spcPct val="90000"/>
              </a:lnSpc>
              <a:spcBef>
                <a:spcPts val="400"/>
              </a:spcBef>
              <a:spcAft>
                <a:spcPts val="0"/>
              </a:spcAft>
            </a:pPr>
            <a:r>
              <a:rPr lang="en-US" sz="1600" dirty="0">
                <a:latin typeface="+mj-lt"/>
              </a:rPr>
              <a:t>Choose quantization level and compute </a:t>
            </a:r>
          </a:p>
          <a:p>
            <a:pPr marL="0" lvl="0" indent="0" rtl="0" hangingPunct="0">
              <a:lnSpc>
                <a:spcPct val="90000"/>
              </a:lnSpc>
              <a:spcBef>
                <a:spcPts val="400"/>
              </a:spcBef>
              <a:spcAft>
                <a:spcPts val="0"/>
              </a:spcAft>
            </a:pPr>
            <a:r>
              <a:rPr lang="en-US" sz="1600" dirty="0">
                <a:latin typeface="+mj-lt"/>
              </a:rPr>
              <a:t>error and bits.</a:t>
            </a:r>
          </a:p>
        </p:txBody>
      </p:sp>
      <p:sp>
        <p:nvSpPr>
          <p:cNvPr id="100" name="Slide Number Placeholder 3"/>
          <p:cNvSpPr>
            <a:spLocks noGrp="1"/>
          </p:cNvSpPr>
          <p:nvPr>
            <p:ph type="sldNum" sz="quarter" idx="12"/>
          </p:nvPr>
        </p:nvSpPr>
        <p:spPr/>
        <p:txBody>
          <a:bodyPr/>
          <a:lstStyle/>
          <a:p>
            <a:fld id="{45408589-BAE6-4B7D-B7A6-3CC4B366D774}" type="slidenum">
              <a:rPr/>
              <a:pPr/>
              <a:t>52</a:t>
            </a:fld>
            <a:endParaRPr lang="en-US"/>
          </a:p>
        </p:txBody>
      </p:sp>
      <p:sp>
        <p:nvSpPr>
          <p:cNvPr id="4" name="Freeform 3"/>
          <p:cNvSpPr/>
          <p:nvPr/>
        </p:nvSpPr>
        <p:spPr>
          <a:xfrm>
            <a:off x="4905360" y="471600"/>
            <a:ext cx="7808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defRPr sz="2400"/>
            </a:pPr>
            <a:r>
              <a:rPr lang="en-US" sz="1600" b="0" i="0" u="none" strike="noStrike" kern="1200">
                <a:ln>
                  <a:noFill/>
                </a:ln>
                <a:latin typeface="Liberation Sans" pitchFamily="18"/>
                <a:ea typeface="DejaVu Sans" pitchFamily="2"/>
                <a:cs typeface="Lohit Hindi" pitchFamily="2"/>
              </a:rPr>
              <a:t>SPL</a:t>
            </a:r>
          </a:p>
        </p:txBody>
      </p:sp>
      <p:grpSp>
        <p:nvGrpSpPr>
          <p:cNvPr id="5" name="Group 4"/>
          <p:cNvGrpSpPr/>
          <p:nvPr/>
        </p:nvGrpSpPr>
        <p:grpSpPr>
          <a:xfrm>
            <a:off x="7203960" y="4191120"/>
            <a:ext cx="2085120" cy="2135880"/>
            <a:chOff x="7203960" y="4191120"/>
            <a:chExt cx="2085120" cy="2135880"/>
          </a:xfrm>
        </p:grpSpPr>
        <p:sp>
          <p:nvSpPr>
            <p:cNvPr id="6" name="Freeform 5"/>
            <p:cNvSpPr/>
            <p:nvPr/>
          </p:nvSpPr>
          <p:spPr>
            <a:xfrm>
              <a:off x="8000640" y="5989680"/>
              <a:ext cx="12884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latin typeface="Liberation Sans" pitchFamily="18"/>
                  <a:ea typeface="DejaVu Sans" pitchFamily="2"/>
                  <a:cs typeface="Lohit Hindi" pitchFamily="2"/>
                </a:rPr>
                <a:t>frequency</a:t>
              </a:r>
            </a:p>
          </p:txBody>
        </p:sp>
        <p:sp>
          <p:nvSpPr>
            <p:cNvPr id="7" name="Freeform 6"/>
            <p:cNvSpPr/>
            <p:nvPr/>
          </p:nvSpPr>
          <p:spPr>
            <a:xfrm>
              <a:off x="7203960" y="4738680"/>
              <a:ext cx="7808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latin typeface="Liberation Sans" pitchFamily="18"/>
                  <a:ea typeface="DejaVu Sans" pitchFamily="2"/>
                  <a:cs typeface="Lohit Hindi" pitchFamily="2"/>
                </a:rPr>
                <a:t>SPL</a:t>
              </a:r>
            </a:p>
          </p:txBody>
        </p:sp>
        <p:sp>
          <p:nvSpPr>
            <p:cNvPr id="8" name="Straight Connector 7"/>
            <p:cNvSpPr/>
            <p:nvPr/>
          </p:nvSpPr>
          <p:spPr>
            <a:xfrm>
              <a:off x="7772400" y="4572000"/>
              <a:ext cx="0" cy="155268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 name="Straight Connector 8"/>
            <p:cNvSpPr/>
            <p:nvPr/>
          </p:nvSpPr>
          <p:spPr>
            <a:xfrm flipH="1">
              <a:off x="7581960" y="6013440"/>
              <a:ext cx="1458720" cy="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0" name="Straight Connector 9"/>
            <p:cNvSpPr/>
            <p:nvPr/>
          </p:nvSpPr>
          <p:spPr>
            <a:xfrm flipV="1">
              <a:off x="8039160" y="5790959"/>
              <a:ext cx="0" cy="22860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 name="Freeform 10"/>
            <p:cNvSpPr/>
            <p:nvPr/>
          </p:nvSpPr>
          <p:spPr>
            <a:xfrm>
              <a:off x="7962840" y="5695920"/>
              <a:ext cx="165240" cy="142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0000"/>
            </a:solidFill>
            <a:ln w="9360">
              <a:solidFill>
                <a:srgbClr val="FF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 name="Straight Connector 11"/>
            <p:cNvSpPr/>
            <p:nvPr/>
          </p:nvSpPr>
          <p:spPr>
            <a:xfrm>
              <a:off x="7772400" y="468324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 name="Straight Connector 12"/>
            <p:cNvSpPr/>
            <p:nvPr/>
          </p:nvSpPr>
          <p:spPr>
            <a:xfrm>
              <a:off x="7772400" y="534816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4" name="Straight Connector 13"/>
            <p:cNvSpPr/>
            <p:nvPr/>
          </p:nvSpPr>
          <p:spPr>
            <a:xfrm>
              <a:off x="7772400" y="5681520"/>
              <a:ext cx="1077840" cy="0"/>
            </a:xfrm>
            <a:prstGeom prst="line">
              <a:avLst/>
            </a:prstGeom>
            <a:noFill/>
            <a:ln w="9360">
              <a:solidFill>
                <a:srgbClr val="000000"/>
              </a:solidFill>
              <a:custDash>
                <a:ds d="40384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 name="Straight Connector 14"/>
            <p:cNvSpPr/>
            <p:nvPr/>
          </p:nvSpPr>
          <p:spPr>
            <a:xfrm>
              <a:off x="7772400" y="5016600"/>
              <a:ext cx="1077840" cy="0"/>
            </a:xfrm>
            <a:prstGeom prst="line">
              <a:avLst/>
            </a:prstGeom>
            <a:noFill/>
            <a:ln w="9360">
              <a:solidFill>
                <a:srgbClr val="000000"/>
              </a:solidFill>
              <a:custDash>
                <a:ds d="40384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6" name="Straight Connector 15"/>
            <p:cNvSpPr/>
            <p:nvPr/>
          </p:nvSpPr>
          <p:spPr>
            <a:xfrm>
              <a:off x="8217000" y="5848199"/>
              <a:ext cx="0" cy="165241"/>
            </a:xfrm>
            <a:prstGeom prst="line">
              <a:avLst/>
            </a:prstGeom>
            <a:noFill/>
            <a:ln w="19080">
              <a:solidFill>
                <a:srgbClr val="008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7" name="Straight Connector 16"/>
            <p:cNvSpPr/>
            <p:nvPr/>
          </p:nvSpPr>
          <p:spPr>
            <a:xfrm>
              <a:off x="8393040" y="5850000"/>
              <a:ext cx="0" cy="166680"/>
            </a:xfrm>
            <a:prstGeom prst="line">
              <a:avLst/>
            </a:prstGeom>
            <a:noFill/>
            <a:ln w="19080">
              <a:solidFill>
                <a:srgbClr val="008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8" name="Freeform 17"/>
            <p:cNvSpPr/>
            <p:nvPr/>
          </p:nvSpPr>
          <p:spPr>
            <a:xfrm>
              <a:off x="8134200" y="5819760"/>
              <a:ext cx="163800" cy="1443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0000"/>
            </a:solidFill>
            <a:ln w="9360">
              <a:solidFill>
                <a:srgbClr val="FF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9" name="Freeform 18"/>
            <p:cNvSpPr/>
            <p:nvPr/>
          </p:nvSpPr>
          <p:spPr>
            <a:xfrm>
              <a:off x="8305920" y="5746680"/>
              <a:ext cx="164880" cy="142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0000"/>
            </a:solidFill>
            <a:ln w="9360">
              <a:solidFill>
                <a:srgbClr val="FF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0" name="Freeform 19"/>
            <p:cNvSpPr/>
            <p:nvPr/>
          </p:nvSpPr>
          <p:spPr>
            <a:xfrm>
              <a:off x="7415280" y="4191120"/>
              <a:ext cx="1721160"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1 bit | Noise |</a:t>
              </a:r>
            </a:p>
          </p:txBody>
        </p:sp>
      </p:grpSp>
      <p:sp>
        <p:nvSpPr>
          <p:cNvPr id="21" name="Freeform 20"/>
          <p:cNvSpPr/>
          <p:nvPr/>
        </p:nvSpPr>
        <p:spPr>
          <a:xfrm rot="5400000" flipH="1" flipV="1">
            <a:off x="5873400" y="191790"/>
            <a:ext cx="251280" cy="1012860"/>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0800"/>
              <a:gd name="f13" fmla="val 162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8 f15 1"/>
              <a:gd name="f28" fmla="*/ f18 f16 1"/>
              <a:gd name="f29" fmla="*/ 0 f15 1"/>
              <a:gd name="f30" fmla="*/ 7800 f15 1"/>
              <a:gd name="f31" fmla="*/ 0 f16 1"/>
              <a:gd name="f32" fmla="*/ f19 1 f4"/>
              <a:gd name="f33" fmla="*/ 21600 f16 1"/>
              <a:gd name="f34" fmla="*/ 21600 f15 1"/>
              <a:gd name="f35" fmla="*/ 108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Y="f0" minY="f7" maxY="f11">
                <a:pos x="f25" y="f26"/>
              </a:ahXY>
              <a:ahXY gdRefY="f1" minY="f7" maxY="f8">
                <a:pos x="f27" y="f28"/>
              </a:ahXY>
            </a:ahLst>
            <a:cxnLst>
              <a:cxn ang="3cd4">
                <a:pos x="hc" y="t"/>
              </a:cxn>
              <a:cxn ang="0">
                <a:pos x="r" y="vc"/>
              </a:cxn>
              <a:cxn ang="cd4">
                <a:pos x="hc" y="b"/>
              </a:cxn>
              <a:cxn ang="cd2">
                <a:pos x="l" y="vc"/>
              </a:cxn>
              <a:cxn ang="f42">
                <a:pos x="f29" y="f31"/>
              </a:cxn>
              <a:cxn ang="f42">
                <a:pos x="f29" y="f33"/>
              </a:cxn>
              <a:cxn ang="f42">
                <a:pos x="f34" y="f35"/>
              </a:cxn>
            </a:cxnLst>
            <a:rect l="f29" t="f44" r="f30" b="f45"/>
            <a:pathLst>
              <a:path w="21600" h="21600">
                <a:moveTo>
                  <a:pt x="f7" y="f7"/>
                </a:moveTo>
                <a:cubicBezTo>
                  <a:pt x="f11" y="f7"/>
                  <a:pt x="f12" y="f20"/>
                  <a:pt x="f12" y="f21"/>
                </a:cubicBezTo>
                <a:lnTo>
                  <a:pt x="f12" y="f36"/>
                </a:lnTo>
                <a:cubicBezTo>
                  <a:pt x="f12" y="f37"/>
                  <a:pt x="f13" y="f22"/>
                  <a:pt x="f8" y="f22"/>
                </a:cubicBezTo>
                <a:cubicBezTo>
                  <a:pt x="f13" y="f22"/>
                  <a:pt x="f12" y="f38"/>
                  <a:pt x="f12" y="f39"/>
                </a:cubicBezTo>
                <a:lnTo>
                  <a:pt x="f12" y="f23"/>
                </a:lnTo>
                <a:cubicBezTo>
                  <a:pt x="f12" y="f40"/>
                  <a:pt x="f11" y="f8"/>
                  <a:pt x="f7" y="f8"/>
                </a:cubicBezTo>
              </a:path>
            </a:pathLst>
          </a:custGeom>
          <a:noFill/>
          <a:ln w="9360">
            <a:solidFill>
              <a:srgbClr val="00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cxnSp>
        <p:nvCxnSpPr>
          <p:cNvPr id="22" name="Curved Connector 21"/>
          <p:cNvCxnSpPr>
            <a:stCxn id="21" idx="1"/>
          </p:cNvCxnSpPr>
          <p:nvPr/>
        </p:nvCxnSpPr>
        <p:spPr>
          <a:xfrm rot="16200000" flipH="1" flipV="1">
            <a:off x="4623749" y="-88650"/>
            <a:ext cx="714061" cy="2036520"/>
          </a:xfrm>
          <a:prstGeom prst="curvedConnector4">
            <a:avLst>
              <a:gd name="adj1" fmla="val -32014"/>
              <a:gd name="adj2" fmla="val 53085"/>
            </a:avLst>
          </a:prstGeom>
          <a:noFill/>
          <a:ln w="9360">
            <a:solidFill>
              <a:srgbClr val="000000"/>
            </a:solidFill>
            <a:prstDash val="solid"/>
            <a:miter/>
            <a:tailEnd type="arrow"/>
          </a:ln>
        </p:spPr>
      </p:cxnSp>
      <p:sp>
        <p:nvSpPr>
          <p:cNvPr id="23" name="Freeform 22"/>
          <p:cNvSpPr/>
          <p:nvPr/>
        </p:nvSpPr>
        <p:spPr>
          <a:xfrm>
            <a:off x="3886200" y="1143000"/>
            <a:ext cx="7632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4" name="Freeform 23"/>
          <p:cNvSpPr/>
          <p:nvPr/>
        </p:nvSpPr>
        <p:spPr>
          <a:xfrm>
            <a:off x="3276720" y="2895479"/>
            <a:ext cx="7596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cxnSp>
        <p:nvCxnSpPr>
          <p:cNvPr id="25" name="Curved Connector 24"/>
          <p:cNvCxnSpPr/>
          <p:nvPr/>
        </p:nvCxnSpPr>
        <p:spPr>
          <a:xfrm rot="10800000" flipV="1">
            <a:off x="2351314" y="1763640"/>
            <a:ext cx="3393926" cy="296280"/>
          </a:xfrm>
          <a:prstGeom prst="curvedConnector3">
            <a:avLst/>
          </a:prstGeom>
          <a:noFill/>
          <a:ln w="9360">
            <a:solidFill>
              <a:srgbClr val="000000"/>
            </a:solidFill>
            <a:prstDash val="solid"/>
            <a:miter/>
            <a:tailEnd type="arrow"/>
          </a:ln>
        </p:spPr>
      </p:cxnSp>
      <p:sp>
        <p:nvSpPr>
          <p:cNvPr id="26" name="Freeform 25"/>
          <p:cNvSpPr/>
          <p:nvPr/>
        </p:nvSpPr>
        <p:spPr>
          <a:xfrm>
            <a:off x="3200400" y="3886200"/>
            <a:ext cx="7632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cxnSp>
        <p:nvCxnSpPr>
          <p:cNvPr id="27" name="Curved Connector 26"/>
          <p:cNvCxnSpPr/>
          <p:nvPr/>
        </p:nvCxnSpPr>
        <p:spPr>
          <a:xfrm rot="10800000" flipV="1">
            <a:off x="3082835" y="2881439"/>
            <a:ext cx="2581406" cy="482399"/>
          </a:xfrm>
          <a:prstGeom prst="curvedConnector3">
            <a:avLst/>
          </a:prstGeom>
          <a:noFill/>
          <a:ln w="9360">
            <a:solidFill>
              <a:srgbClr val="000000"/>
            </a:solidFill>
            <a:prstDash val="solid"/>
            <a:miter/>
            <a:tailEnd type="arrow"/>
          </a:ln>
        </p:spPr>
      </p:cxnSp>
      <p:grpSp>
        <p:nvGrpSpPr>
          <p:cNvPr id="28" name="Group 27"/>
          <p:cNvGrpSpPr/>
          <p:nvPr/>
        </p:nvGrpSpPr>
        <p:grpSpPr>
          <a:xfrm>
            <a:off x="4905360" y="4267080"/>
            <a:ext cx="2343600" cy="2059920"/>
            <a:chOff x="4905360" y="4267080"/>
            <a:chExt cx="2343600" cy="2059920"/>
          </a:xfrm>
        </p:grpSpPr>
        <p:sp>
          <p:nvSpPr>
            <p:cNvPr id="29" name="Freeform 28"/>
            <p:cNvSpPr/>
            <p:nvPr/>
          </p:nvSpPr>
          <p:spPr>
            <a:xfrm>
              <a:off x="5702040" y="5989680"/>
              <a:ext cx="12884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latin typeface="Liberation Sans" pitchFamily="18"/>
                  <a:ea typeface="DejaVu Sans" pitchFamily="2"/>
                  <a:cs typeface="Lohit Hindi" pitchFamily="2"/>
                </a:rPr>
                <a:t>frequency</a:t>
              </a:r>
            </a:p>
          </p:txBody>
        </p:sp>
        <p:sp>
          <p:nvSpPr>
            <p:cNvPr id="30" name="Freeform 29"/>
            <p:cNvSpPr/>
            <p:nvPr/>
          </p:nvSpPr>
          <p:spPr>
            <a:xfrm>
              <a:off x="4905360" y="4738680"/>
              <a:ext cx="7808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latin typeface="Liberation Sans" pitchFamily="18"/>
                  <a:ea typeface="DejaVu Sans" pitchFamily="2"/>
                  <a:cs typeface="Lohit Hindi" pitchFamily="2"/>
                </a:rPr>
                <a:t>SPL</a:t>
              </a:r>
            </a:p>
          </p:txBody>
        </p:sp>
        <p:sp>
          <p:nvSpPr>
            <p:cNvPr id="31" name="Straight Connector 30"/>
            <p:cNvSpPr/>
            <p:nvPr/>
          </p:nvSpPr>
          <p:spPr>
            <a:xfrm>
              <a:off x="5473800" y="4572000"/>
              <a:ext cx="0" cy="155268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2" name="Straight Connector 31"/>
            <p:cNvSpPr/>
            <p:nvPr/>
          </p:nvSpPr>
          <p:spPr>
            <a:xfrm flipH="1">
              <a:off x="5283360" y="6013440"/>
              <a:ext cx="1458719" cy="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3" name="Straight Connector 32"/>
            <p:cNvSpPr/>
            <p:nvPr/>
          </p:nvSpPr>
          <p:spPr>
            <a:xfrm flipV="1">
              <a:off x="5745240" y="5324400"/>
              <a:ext cx="0" cy="69551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4" name="Straight Connector 33"/>
            <p:cNvSpPr/>
            <p:nvPr/>
          </p:nvSpPr>
          <p:spPr>
            <a:xfrm>
              <a:off x="5473800" y="468324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5" name="Straight Connector 34"/>
            <p:cNvSpPr/>
            <p:nvPr/>
          </p:nvSpPr>
          <p:spPr>
            <a:xfrm>
              <a:off x="5473800" y="534816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6" name="Straight Connector 35"/>
            <p:cNvSpPr/>
            <p:nvPr/>
          </p:nvSpPr>
          <p:spPr>
            <a:xfrm>
              <a:off x="5473800" y="5681520"/>
              <a:ext cx="1077840" cy="0"/>
            </a:xfrm>
            <a:prstGeom prst="line">
              <a:avLst/>
            </a:prstGeom>
            <a:noFill/>
            <a:ln w="9360">
              <a:solidFill>
                <a:srgbClr val="000000"/>
              </a:solidFill>
              <a:custDash>
                <a:ds d="40384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7" name="Straight Connector 36"/>
            <p:cNvSpPr/>
            <p:nvPr/>
          </p:nvSpPr>
          <p:spPr>
            <a:xfrm>
              <a:off x="5473800" y="5016600"/>
              <a:ext cx="1077840" cy="0"/>
            </a:xfrm>
            <a:prstGeom prst="line">
              <a:avLst/>
            </a:prstGeom>
            <a:noFill/>
            <a:ln w="9360">
              <a:solidFill>
                <a:srgbClr val="000000"/>
              </a:solidFill>
              <a:custDash>
                <a:ds d="40384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8" name="Freeform 37"/>
            <p:cNvSpPr/>
            <p:nvPr/>
          </p:nvSpPr>
          <p:spPr>
            <a:xfrm>
              <a:off x="5724360" y="4267080"/>
              <a:ext cx="1524600"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1 bit Signal</a:t>
              </a:r>
            </a:p>
          </p:txBody>
        </p:sp>
        <p:sp>
          <p:nvSpPr>
            <p:cNvPr id="39" name="Freeform 38"/>
            <p:cNvSpPr/>
            <p:nvPr/>
          </p:nvSpPr>
          <p:spPr>
            <a:xfrm>
              <a:off x="5664239" y="5276880"/>
              <a:ext cx="165240" cy="142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0" name="Freeform 39"/>
            <p:cNvSpPr/>
            <p:nvPr/>
          </p:nvSpPr>
          <p:spPr>
            <a:xfrm>
              <a:off x="5794200" y="5934239"/>
              <a:ext cx="165240" cy="1425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1" name="Freeform 40"/>
            <p:cNvSpPr/>
            <p:nvPr/>
          </p:nvSpPr>
          <p:spPr>
            <a:xfrm>
              <a:off x="6019919" y="5924520"/>
              <a:ext cx="164880" cy="142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42" name="Group 41"/>
          <p:cNvGrpSpPr/>
          <p:nvPr/>
        </p:nvGrpSpPr>
        <p:grpSpPr>
          <a:xfrm>
            <a:off x="5283360" y="73080"/>
            <a:ext cx="1707120" cy="1986840"/>
            <a:chOff x="5283360" y="73080"/>
            <a:chExt cx="1707120" cy="1986840"/>
          </a:xfrm>
        </p:grpSpPr>
        <p:sp>
          <p:nvSpPr>
            <p:cNvPr id="43" name="Freeform 42"/>
            <p:cNvSpPr/>
            <p:nvPr/>
          </p:nvSpPr>
          <p:spPr>
            <a:xfrm>
              <a:off x="5568480" y="73080"/>
              <a:ext cx="1149715" cy="35997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dirty="0">
                  <a:ln>
                    <a:noFill/>
                  </a:ln>
                  <a:solidFill>
                    <a:schemeClr val="bg1"/>
                  </a:solidFill>
                  <a:latin typeface="Liberation Sans" pitchFamily="18"/>
                  <a:ea typeface="DejaVu Sans" pitchFamily="2"/>
                  <a:cs typeface="Lohit Hindi" pitchFamily="2"/>
                </a:rPr>
                <a:t>Real Input</a:t>
              </a:r>
            </a:p>
          </p:txBody>
        </p:sp>
        <p:sp>
          <p:nvSpPr>
            <p:cNvPr id="44" name="Freeform 43"/>
            <p:cNvSpPr/>
            <p:nvPr/>
          </p:nvSpPr>
          <p:spPr>
            <a:xfrm>
              <a:off x="5702040" y="1722600"/>
              <a:ext cx="12884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latin typeface="Liberation Sans" pitchFamily="18"/>
                  <a:ea typeface="DejaVu Sans" pitchFamily="2"/>
                  <a:cs typeface="Lohit Hindi" pitchFamily="2"/>
                </a:rPr>
                <a:t>frequency</a:t>
              </a:r>
            </a:p>
          </p:txBody>
        </p:sp>
        <p:sp>
          <p:nvSpPr>
            <p:cNvPr id="45" name="Straight Connector 44"/>
            <p:cNvSpPr/>
            <p:nvPr/>
          </p:nvSpPr>
          <p:spPr>
            <a:xfrm>
              <a:off x="5473800" y="304920"/>
              <a:ext cx="0" cy="155232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6" name="Straight Connector 45"/>
            <p:cNvSpPr/>
            <p:nvPr/>
          </p:nvSpPr>
          <p:spPr>
            <a:xfrm flipH="1">
              <a:off x="5283360" y="1746360"/>
              <a:ext cx="1458719" cy="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7" name="Straight Connector 46"/>
            <p:cNvSpPr/>
            <p:nvPr/>
          </p:nvSpPr>
          <p:spPr>
            <a:xfrm flipV="1">
              <a:off x="5745240" y="820800"/>
              <a:ext cx="0" cy="93167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8" name="Freeform 47"/>
            <p:cNvSpPr/>
            <p:nvPr/>
          </p:nvSpPr>
          <p:spPr>
            <a:xfrm>
              <a:off x="5664239" y="752400"/>
              <a:ext cx="165240" cy="142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9" name="Straight Connector 48"/>
            <p:cNvSpPr/>
            <p:nvPr/>
          </p:nvSpPr>
          <p:spPr>
            <a:xfrm>
              <a:off x="5473800" y="415800"/>
              <a:ext cx="1077840" cy="0"/>
            </a:xfrm>
            <a:prstGeom prst="line">
              <a:avLst/>
            </a:prstGeom>
            <a:noFill/>
            <a:ln w="9360">
              <a:solidFill>
                <a:srgbClr val="000000"/>
              </a:solidFill>
              <a:custDash>
                <a:ds d="40384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0" name="Straight Connector 49"/>
            <p:cNvSpPr/>
            <p:nvPr/>
          </p:nvSpPr>
          <p:spPr>
            <a:xfrm>
              <a:off x="5473800" y="1081080"/>
              <a:ext cx="1077840" cy="0"/>
            </a:xfrm>
            <a:prstGeom prst="line">
              <a:avLst/>
            </a:prstGeom>
            <a:noFill/>
            <a:ln w="9360">
              <a:solidFill>
                <a:srgbClr val="000000"/>
              </a:solidFill>
              <a:custDash>
                <a:ds d="40384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1" name="Straight Connector 50"/>
            <p:cNvSpPr/>
            <p:nvPr/>
          </p:nvSpPr>
          <p:spPr>
            <a:xfrm>
              <a:off x="5473800" y="1414440"/>
              <a:ext cx="1077840" cy="0"/>
            </a:xfrm>
            <a:prstGeom prst="line">
              <a:avLst/>
            </a:prstGeom>
            <a:noFill/>
            <a:ln w="9360">
              <a:solidFill>
                <a:srgbClr val="000000"/>
              </a:solidFill>
              <a:custDash>
                <a:ds d="40384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2" name="Straight Connector 51"/>
            <p:cNvSpPr/>
            <p:nvPr/>
          </p:nvSpPr>
          <p:spPr>
            <a:xfrm>
              <a:off x="5473800" y="749160"/>
              <a:ext cx="1077840" cy="0"/>
            </a:xfrm>
            <a:prstGeom prst="line">
              <a:avLst/>
            </a:prstGeom>
            <a:noFill/>
            <a:ln w="9360">
              <a:solidFill>
                <a:srgbClr val="000000"/>
              </a:solidFill>
              <a:custDash>
                <a:ds d="40384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3" name="Straight Connector 52"/>
            <p:cNvSpPr/>
            <p:nvPr/>
          </p:nvSpPr>
          <p:spPr>
            <a:xfrm>
              <a:off x="5918040" y="1581119"/>
              <a:ext cx="0" cy="165241"/>
            </a:xfrm>
            <a:prstGeom prst="line">
              <a:avLst/>
            </a:prstGeom>
            <a:noFill/>
            <a:ln w="19080">
              <a:solidFill>
                <a:srgbClr val="008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4" name="Straight Connector 53"/>
            <p:cNvSpPr/>
            <p:nvPr/>
          </p:nvSpPr>
          <p:spPr>
            <a:xfrm>
              <a:off x="6094439" y="1582560"/>
              <a:ext cx="0" cy="167039"/>
            </a:xfrm>
            <a:prstGeom prst="line">
              <a:avLst/>
            </a:prstGeom>
            <a:noFill/>
            <a:ln w="19080">
              <a:solidFill>
                <a:srgbClr val="008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5" name="Freeform 54"/>
            <p:cNvSpPr/>
            <p:nvPr/>
          </p:nvSpPr>
          <p:spPr>
            <a:xfrm>
              <a:off x="5835600" y="1552680"/>
              <a:ext cx="163440" cy="1443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6" name="Freeform 55"/>
            <p:cNvSpPr/>
            <p:nvPr/>
          </p:nvSpPr>
          <p:spPr>
            <a:xfrm>
              <a:off x="6006960" y="1479599"/>
              <a:ext cx="165240" cy="142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57" name="Group 56"/>
          <p:cNvGrpSpPr/>
          <p:nvPr/>
        </p:nvGrpSpPr>
        <p:grpSpPr>
          <a:xfrm>
            <a:off x="4905360" y="2130480"/>
            <a:ext cx="2191320" cy="2062799"/>
            <a:chOff x="4905360" y="2130480"/>
            <a:chExt cx="2191320" cy="2062799"/>
          </a:xfrm>
        </p:grpSpPr>
        <p:sp>
          <p:nvSpPr>
            <p:cNvPr id="58" name="Freeform 57"/>
            <p:cNvSpPr/>
            <p:nvPr/>
          </p:nvSpPr>
          <p:spPr>
            <a:xfrm>
              <a:off x="5702040" y="3855959"/>
              <a:ext cx="12884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latin typeface="Liberation Sans" pitchFamily="18"/>
                  <a:ea typeface="DejaVu Sans" pitchFamily="2"/>
                  <a:cs typeface="Lohit Hindi" pitchFamily="2"/>
                </a:rPr>
                <a:t>frequency</a:t>
              </a:r>
            </a:p>
          </p:txBody>
        </p:sp>
        <p:sp>
          <p:nvSpPr>
            <p:cNvPr id="59" name="Freeform 58"/>
            <p:cNvSpPr/>
            <p:nvPr/>
          </p:nvSpPr>
          <p:spPr>
            <a:xfrm>
              <a:off x="4905360" y="2604960"/>
              <a:ext cx="7808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latin typeface="Liberation Sans" pitchFamily="18"/>
                  <a:ea typeface="DejaVu Sans" pitchFamily="2"/>
                  <a:cs typeface="Lohit Hindi" pitchFamily="2"/>
                </a:rPr>
                <a:t>SPL</a:t>
              </a:r>
            </a:p>
          </p:txBody>
        </p:sp>
        <p:sp>
          <p:nvSpPr>
            <p:cNvPr id="60" name="Straight Connector 59"/>
            <p:cNvSpPr/>
            <p:nvPr/>
          </p:nvSpPr>
          <p:spPr>
            <a:xfrm>
              <a:off x="5473800" y="2438280"/>
              <a:ext cx="0" cy="155268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1" name="Straight Connector 60"/>
            <p:cNvSpPr/>
            <p:nvPr/>
          </p:nvSpPr>
          <p:spPr>
            <a:xfrm flipH="1">
              <a:off x="5283360" y="3879719"/>
              <a:ext cx="1458719" cy="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2" name="Straight Connector 61"/>
            <p:cNvSpPr/>
            <p:nvPr/>
          </p:nvSpPr>
          <p:spPr>
            <a:xfrm flipV="1">
              <a:off x="5745240" y="2847960"/>
              <a:ext cx="0" cy="103175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3" name="Straight Connector 62"/>
            <p:cNvSpPr/>
            <p:nvPr/>
          </p:nvSpPr>
          <p:spPr>
            <a:xfrm>
              <a:off x="5473800" y="254952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4" name="Straight Connector 63"/>
            <p:cNvSpPr/>
            <p:nvPr/>
          </p:nvSpPr>
          <p:spPr>
            <a:xfrm>
              <a:off x="5473800" y="321480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5" name="Straight Connector 64"/>
            <p:cNvSpPr/>
            <p:nvPr/>
          </p:nvSpPr>
          <p:spPr>
            <a:xfrm>
              <a:off x="5473800" y="354816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6" name="Straight Connector 65"/>
            <p:cNvSpPr/>
            <p:nvPr/>
          </p:nvSpPr>
          <p:spPr>
            <a:xfrm>
              <a:off x="5473800" y="2882879"/>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7" name="Freeform 66"/>
            <p:cNvSpPr/>
            <p:nvPr/>
          </p:nvSpPr>
          <p:spPr>
            <a:xfrm>
              <a:off x="5572080" y="2130480"/>
              <a:ext cx="1524600"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2 bit Signal</a:t>
              </a:r>
            </a:p>
          </p:txBody>
        </p:sp>
        <p:sp>
          <p:nvSpPr>
            <p:cNvPr id="68" name="Freeform 67"/>
            <p:cNvSpPr/>
            <p:nvPr/>
          </p:nvSpPr>
          <p:spPr>
            <a:xfrm>
              <a:off x="5664239" y="2809800"/>
              <a:ext cx="165240" cy="142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9" name="Freeform 68"/>
            <p:cNvSpPr/>
            <p:nvPr/>
          </p:nvSpPr>
          <p:spPr>
            <a:xfrm>
              <a:off x="5838840" y="3790800"/>
              <a:ext cx="165240" cy="142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0" name="Freeform 69"/>
            <p:cNvSpPr/>
            <p:nvPr/>
          </p:nvSpPr>
          <p:spPr>
            <a:xfrm>
              <a:off x="6064200" y="3781440"/>
              <a:ext cx="165240" cy="142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71" name="Group 70"/>
          <p:cNvGrpSpPr/>
          <p:nvPr/>
        </p:nvGrpSpPr>
        <p:grpSpPr>
          <a:xfrm>
            <a:off x="7203960" y="2130480"/>
            <a:ext cx="2085120" cy="2062799"/>
            <a:chOff x="7203960" y="2130480"/>
            <a:chExt cx="2085120" cy="2062799"/>
          </a:xfrm>
        </p:grpSpPr>
        <p:sp>
          <p:nvSpPr>
            <p:cNvPr id="72" name="Freeform 71"/>
            <p:cNvSpPr/>
            <p:nvPr/>
          </p:nvSpPr>
          <p:spPr>
            <a:xfrm>
              <a:off x="8000640" y="3855959"/>
              <a:ext cx="12884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latin typeface="Liberation Sans" pitchFamily="18"/>
                  <a:ea typeface="DejaVu Sans" pitchFamily="2"/>
                  <a:cs typeface="Lohit Hindi" pitchFamily="2"/>
                </a:rPr>
                <a:t>frequency</a:t>
              </a:r>
            </a:p>
          </p:txBody>
        </p:sp>
        <p:sp>
          <p:nvSpPr>
            <p:cNvPr id="73" name="Freeform 72"/>
            <p:cNvSpPr/>
            <p:nvPr/>
          </p:nvSpPr>
          <p:spPr>
            <a:xfrm>
              <a:off x="7203960" y="2604960"/>
              <a:ext cx="7808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latin typeface="Liberation Sans" pitchFamily="18"/>
                  <a:ea typeface="DejaVu Sans" pitchFamily="2"/>
                  <a:cs typeface="Lohit Hindi" pitchFamily="2"/>
                </a:rPr>
                <a:t>SPL</a:t>
              </a:r>
            </a:p>
          </p:txBody>
        </p:sp>
        <p:sp>
          <p:nvSpPr>
            <p:cNvPr id="74" name="Straight Connector 73"/>
            <p:cNvSpPr/>
            <p:nvPr/>
          </p:nvSpPr>
          <p:spPr>
            <a:xfrm>
              <a:off x="7772400" y="2438280"/>
              <a:ext cx="0" cy="155268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5" name="Straight Connector 74"/>
            <p:cNvSpPr/>
            <p:nvPr/>
          </p:nvSpPr>
          <p:spPr>
            <a:xfrm flipH="1">
              <a:off x="7581960" y="3879719"/>
              <a:ext cx="1458720" cy="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6" name="Straight Connector 75"/>
            <p:cNvSpPr/>
            <p:nvPr/>
          </p:nvSpPr>
          <p:spPr>
            <a:xfrm>
              <a:off x="7772400" y="254952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7" name="Straight Connector 76"/>
            <p:cNvSpPr/>
            <p:nvPr/>
          </p:nvSpPr>
          <p:spPr>
            <a:xfrm>
              <a:off x="7772400" y="321480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8" name="Straight Connector 77"/>
            <p:cNvSpPr/>
            <p:nvPr/>
          </p:nvSpPr>
          <p:spPr>
            <a:xfrm>
              <a:off x="7772400" y="354816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9" name="Straight Connector 78"/>
            <p:cNvSpPr/>
            <p:nvPr/>
          </p:nvSpPr>
          <p:spPr>
            <a:xfrm>
              <a:off x="7772400" y="2882879"/>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0" name="Straight Connector 79"/>
            <p:cNvSpPr/>
            <p:nvPr/>
          </p:nvSpPr>
          <p:spPr>
            <a:xfrm>
              <a:off x="8217000" y="3714840"/>
              <a:ext cx="0" cy="164879"/>
            </a:xfrm>
            <a:prstGeom prst="line">
              <a:avLst/>
            </a:prstGeom>
            <a:noFill/>
            <a:ln w="19080">
              <a:solidFill>
                <a:srgbClr val="008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1" name="Straight Connector 80"/>
            <p:cNvSpPr/>
            <p:nvPr/>
          </p:nvSpPr>
          <p:spPr>
            <a:xfrm>
              <a:off x="8393040" y="3716280"/>
              <a:ext cx="0" cy="166680"/>
            </a:xfrm>
            <a:prstGeom prst="line">
              <a:avLst/>
            </a:prstGeom>
            <a:noFill/>
            <a:ln w="19080">
              <a:solidFill>
                <a:srgbClr val="008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2" name="Freeform 81"/>
            <p:cNvSpPr/>
            <p:nvPr/>
          </p:nvSpPr>
          <p:spPr>
            <a:xfrm>
              <a:off x="8134200" y="3686039"/>
              <a:ext cx="163800" cy="1447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0000"/>
            </a:solidFill>
            <a:ln w="9360">
              <a:solidFill>
                <a:srgbClr val="FF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3" name="Freeform 82"/>
            <p:cNvSpPr/>
            <p:nvPr/>
          </p:nvSpPr>
          <p:spPr>
            <a:xfrm>
              <a:off x="8305920" y="3613319"/>
              <a:ext cx="164880" cy="1425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0000"/>
            </a:solidFill>
            <a:ln w="9360">
              <a:solidFill>
                <a:srgbClr val="FF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4" name="Freeform 83"/>
            <p:cNvSpPr/>
            <p:nvPr/>
          </p:nvSpPr>
          <p:spPr>
            <a:xfrm>
              <a:off x="7263000" y="2130480"/>
              <a:ext cx="1721160"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2 bit | Noise |</a:t>
              </a:r>
            </a:p>
          </p:txBody>
        </p:sp>
        <p:sp>
          <p:nvSpPr>
            <p:cNvPr id="85" name="Straight Connector 84"/>
            <p:cNvSpPr/>
            <p:nvPr/>
          </p:nvSpPr>
          <p:spPr>
            <a:xfrm>
              <a:off x="8010360" y="3720960"/>
              <a:ext cx="0" cy="165240"/>
            </a:xfrm>
            <a:prstGeom prst="line">
              <a:avLst/>
            </a:prstGeom>
            <a:noFill/>
            <a:ln w="19080">
              <a:solidFill>
                <a:srgbClr val="008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6" name="Freeform 85"/>
            <p:cNvSpPr/>
            <p:nvPr/>
          </p:nvSpPr>
          <p:spPr>
            <a:xfrm>
              <a:off x="7924680" y="3705120"/>
              <a:ext cx="163800" cy="1447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0000"/>
            </a:solidFill>
            <a:ln w="9360">
              <a:solidFill>
                <a:srgbClr val="FF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87" name="Group 86"/>
          <p:cNvGrpSpPr/>
          <p:nvPr/>
        </p:nvGrpSpPr>
        <p:grpSpPr>
          <a:xfrm>
            <a:off x="6629400" y="2895479"/>
            <a:ext cx="1075320" cy="733681"/>
            <a:chOff x="6629400" y="2895479"/>
            <a:chExt cx="1075320" cy="733681"/>
          </a:xfrm>
        </p:grpSpPr>
        <p:sp>
          <p:nvSpPr>
            <p:cNvPr id="88" name="Straight Connector 87"/>
            <p:cNvSpPr/>
            <p:nvPr/>
          </p:nvSpPr>
          <p:spPr>
            <a:xfrm>
              <a:off x="6981840" y="2914560"/>
              <a:ext cx="0" cy="685800"/>
            </a:xfrm>
            <a:prstGeom prst="line">
              <a:avLst/>
            </a:prstGeom>
            <a:noFill/>
            <a:ln w="9360">
              <a:solidFill>
                <a:srgbClr val="FF6600"/>
              </a:solidFill>
              <a:prstDash val="solid"/>
              <a:miter/>
              <a:headEnd type="arrow"/>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9" name="Straight Connector 88"/>
            <p:cNvSpPr/>
            <p:nvPr/>
          </p:nvSpPr>
          <p:spPr>
            <a:xfrm flipH="1">
              <a:off x="6705720" y="3629160"/>
              <a:ext cx="914400" cy="0"/>
            </a:xfrm>
            <a:prstGeom prst="line">
              <a:avLst/>
            </a:prstGeom>
            <a:noFill/>
            <a:ln w="38160">
              <a:solidFill>
                <a:srgbClr val="FF6600"/>
              </a:solidFill>
              <a:custDash>
                <a:ds d="399057"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0" name="Straight Connector 89"/>
            <p:cNvSpPr/>
            <p:nvPr/>
          </p:nvSpPr>
          <p:spPr>
            <a:xfrm flipH="1">
              <a:off x="6629400" y="2895479"/>
              <a:ext cx="914399" cy="0"/>
            </a:xfrm>
            <a:prstGeom prst="line">
              <a:avLst/>
            </a:prstGeom>
            <a:noFill/>
            <a:ln w="38160">
              <a:solidFill>
                <a:srgbClr val="FF6600"/>
              </a:solidFill>
              <a:custDash>
                <a:ds d="399057"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1" name="Freeform 90"/>
            <p:cNvSpPr/>
            <p:nvPr/>
          </p:nvSpPr>
          <p:spPr>
            <a:xfrm>
              <a:off x="7127640" y="3032280"/>
              <a:ext cx="577080" cy="4345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algn="ctr" rtl="0" hangingPunct="0">
                <a:lnSpc>
                  <a:spcPct val="80000"/>
                </a:lnSpc>
                <a:spcBef>
                  <a:spcPts val="0"/>
                </a:spcBef>
                <a:spcAft>
                  <a:spcPts val="0"/>
                </a:spcAft>
                <a:buNone/>
                <a:tabLst/>
              </a:pPr>
              <a:r>
                <a:rPr lang="en-US" sz="1400" b="0" i="0" u="none" strike="noStrike" kern="1200">
                  <a:ln>
                    <a:noFill/>
                  </a:ln>
                  <a:solidFill>
                    <a:srgbClr val="FF6600"/>
                  </a:solidFill>
                  <a:latin typeface="Liberation Sans" pitchFamily="18"/>
                  <a:ea typeface="DejaVu Sans" pitchFamily="2"/>
                  <a:cs typeface="Lohit Hindi" pitchFamily="2"/>
                </a:rPr>
                <a:t>2 bit</a:t>
              </a:r>
            </a:p>
            <a:p>
              <a:pPr marL="0" marR="0" lvl="0" indent="0" algn="ctr" rtl="0" hangingPunct="0">
                <a:lnSpc>
                  <a:spcPct val="80000"/>
                </a:lnSpc>
                <a:spcBef>
                  <a:spcPts val="0"/>
                </a:spcBef>
                <a:spcAft>
                  <a:spcPts val="0"/>
                </a:spcAft>
                <a:buNone/>
                <a:tabLst/>
              </a:pPr>
              <a:r>
                <a:rPr lang="en-US" sz="1400" b="0" i="0" u="none" strike="noStrike" kern="1200">
                  <a:ln>
                    <a:noFill/>
                  </a:ln>
                  <a:solidFill>
                    <a:srgbClr val="FF6600"/>
                  </a:solidFill>
                  <a:latin typeface="Liberation Sans" pitchFamily="18"/>
                  <a:ea typeface="DejaVu Sans" pitchFamily="2"/>
                  <a:cs typeface="Lohit Hindi" pitchFamily="2"/>
                </a:rPr>
                <a:t>SMR</a:t>
              </a:r>
            </a:p>
          </p:txBody>
        </p:sp>
      </p:grpSp>
      <p:grpSp>
        <p:nvGrpSpPr>
          <p:cNvPr id="92" name="Group 91"/>
          <p:cNvGrpSpPr/>
          <p:nvPr/>
        </p:nvGrpSpPr>
        <p:grpSpPr>
          <a:xfrm>
            <a:off x="6629400" y="5342040"/>
            <a:ext cx="1057680" cy="392040"/>
            <a:chOff x="6629400" y="5342040"/>
            <a:chExt cx="1057680" cy="392040"/>
          </a:xfrm>
        </p:grpSpPr>
        <p:sp>
          <p:nvSpPr>
            <p:cNvPr id="93" name="Straight Connector 92"/>
            <p:cNvSpPr/>
            <p:nvPr/>
          </p:nvSpPr>
          <p:spPr>
            <a:xfrm>
              <a:off x="6943679" y="5353200"/>
              <a:ext cx="0" cy="304560"/>
            </a:xfrm>
            <a:prstGeom prst="line">
              <a:avLst/>
            </a:prstGeom>
            <a:noFill/>
            <a:ln w="9360">
              <a:solidFill>
                <a:srgbClr val="FF6600"/>
              </a:solidFill>
              <a:prstDash val="solid"/>
              <a:miter/>
              <a:headEnd type="arrow"/>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4" name="Straight Connector 93"/>
            <p:cNvSpPr/>
            <p:nvPr/>
          </p:nvSpPr>
          <p:spPr>
            <a:xfrm flipH="1">
              <a:off x="6629400" y="5686560"/>
              <a:ext cx="914399" cy="0"/>
            </a:xfrm>
            <a:prstGeom prst="line">
              <a:avLst/>
            </a:prstGeom>
            <a:noFill/>
            <a:ln w="38160">
              <a:solidFill>
                <a:srgbClr val="FF6600"/>
              </a:solidFill>
              <a:custDash>
                <a:ds d="399057"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5" name="Straight Connector 94"/>
            <p:cNvSpPr/>
            <p:nvPr/>
          </p:nvSpPr>
          <p:spPr>
            <a:xfrm flipH="1">
              <a:off x="6648479" y="5343480"/>
              <a:ext cx="914401" cy="0"/>
            </a:xfrm>
            <a:prstGeom prst="line">
              <a:avLst/>
            </a:prstGeom>
            <a:noFill/>
            <a:ln w="38160">
              <a:solidFill>
                <a:srgbClr val="FF6600"/>
              </a:solidFill>
              <a:custDash>
                <a:ds d="399057"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6" name="Freeform 95"/>
            <p:cNvSpPr/>
            <p:nvPr/>
          </p:nvSpPr>
          <p:spPr>
            <a:xfrm>
              <a:off x="7110000" y="5342040"/>
              <a:ext cx="577080" cy="39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algn="ctr" rtl="0" hangingPunct="0">
                <a:lnSpc>
                  <a:spcPct val="70000"/>
                </a:lnSpc>
                <a:spcBef>
                  <a:spcPts val="0"/>
                </a:spcBef>
                <a:spcAft>
                  <a:spcPts val="0"/>
                </a:spcAft>
                <a:buNone/>
                <a:tabLst/>
              </a:pPr>
              <a:r>
                <a:rPr lang="en-US" sz="1400" b="0" i="0" u="none" strike="noStrike" kern="1200">
                  <a:ln>
                    <a:noFill/>
                  </a:ln>
                  <a:solidFill>
                    <a:srgbClr val="FF6600"/>
                  </a:solidFill>
                  <a:latin typeface="Liberation Sans" pitchFamily="18"/>
                  <a:ea typeface="DejaVu Sans" pitchFamily="2"/>
                  <a:cs typeface="Lohit Hindi" pitchFamily="2"/>
                </a:rPr>
                <a:t>1 bit</a:t>
              </a:r>
            </a:p>
            <a:p>
              <a:pPr marL="0" marR="0" lvl="0" indent="0" algn="ctr" rtl="0" hangingPunct="0">
                <a:lnSpc>
                  <a:spcPct val="70000"/>
                </a:lnSpc>
                <a:spcBef>
                  <a:spcPts val="0"/>
                </a:spcBef>
                <a:spcAft>
                  <a:spcPts val="0"/>
                </a:spcAft>
                <a:buNone/>
                <a:tabLst/>
              </a:pPr>
              <a:r>
                <a:rPr lang="en-US" sz="1400" b="0" i="0" u="none" strike="noStrike" kern="1200">
                  <a:ln>
                    <a:noFill/>
                  </a:ln>
                  <a:solidFill>
                    <a:srgbClr val="FF6600"/>
                  </a:solidFill>
                  <a:latin typeface="Liberation Sans" pitchFamily="18"/>
                  <a:ea typeface="DejaVu Sans" pitchFamily="2"/>
                  <a:cs typeface="Lohit Hindi" pitchFamily="2"/>
                </a:rPr>
                <a:t>SMR</a:t>
              </a:r>
            </a:p>
          </p:txBody>
        </p:sp>
      </p:grpSp>
      <p:sp>
        <p:nvSpPr>
          <p:cNvPr id="97" name="Freeform 96"/>
          <p:cNvSpPr/>
          <p:nvPr/>
        </p:nvSpPr>
        <p:spPr>
          <a:xfrm>
            <a:off x="7162920" y="838080"/>
            <a:ext cx="1828800" cy="1117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0">
              <a:lnSpc>
                <a:spcPct val="70000"/>
              </a:lnSpc>
              <a:spcBef>
                <a:spcPts val="0"/>
              </a:spcBef>
              <a:spcAft>
                <a:spcPts val="0"/>
              </a:spcAft>
              <a:buNone/>
              <a:tabLst/>
              <a:defRPr sz="2400"/>
            </a:pPr>
            <a:r>
              <a:rPr lang="en-US" sz="2400" b="0" i="1" u="none" strike="noStrike" kern="1200" dirty="0">
                <a:ln>
                  <a:noFill/>
                </a:ln>
                <a:solidFill>
                  <a:srgbClr val="FF6600"/>
                </a:solidFill>
                <a:latin typeface="Liberation Sans" pitchFamily="18"/>
                <a:ea typeface="DejaVu Sans" pitchFamily="2"/>
                <a:cs typeface="Lohit Hindi" pitchFamily="2"/>
              </a:rPr>
              <a:t>more bits yields larger</a:t>
            </a:r>
          </a:p>
          <a:p>
            <a:pPr marL="0" marR="0" lvl="0" indent="0" rtl="0" hangingPunct="0">
              <a:lnSpc>
                <a:spcPct val="70000"/>
              </a:lnSpc>
              <a:spcBef>
                <a:spcPts val="0"/>
              </a:spcBef>
              <a:spcAft>
                <a:spcPts val="0"/>
              </a:spcAft>
              <a:buNone/>
              <a:tabLst/>
              <a:defRPr sz="2400"/>
            </a:pPr>
            <a:r>
              <a:rPr lang="en-US" sz="2400" b="0" i="1" u="none" strike="noStrike" kern="1200" dirty="0">
                <a:ln>
                  <a:noFill/>
                </a:ln>
                <a:solidFill>
                  <a:srgbClr val="FF6600"/>
                </a:solidFill>
                <a:latin typeface="Liberation Sans" pitchFamily="18"/>
                <a:ea typeface="DejaVu Sans" pitchFamily="2"/>
                <a:cs typeface="Lohit Hindi" pitchFamily="2"/>
              </a:rPr>
              <a:t>signal-to-mask-ratio</a:t>
            </a:r>
          </a:p>
        </p:txBody>
      </p:sp>
      <p:sp>
        <p:nvSpPr>
          <p:cNvPr id="99" name="Date Placeholder 98"/>
          <p:cNvSpPr>
            <a:spLocks noGrp="1"/>
          </p:cNvSpPr>
          <p:nvPr>
            <p:ph type="dt" sz="half" idx="10"/>
          </p:nvPr>
        </p:nvSpPr>
        <p:spPr/>
        <p:txBody>
          <a:bodyPr/>
          <a:lstStyle/>
          <a:p>
            <a:r>
              <a:rPr lang="en-US"/>
              <a:t>ESE150 Spring 2020</a:t>
            </a:r>
          </a:p>
        </p:txBody>
      </p:sp>
      <mc:AlternateContent xmlns:mc="http://schemas.openxmlformats.org/markup-compatibility/2006">
        <mc:Choice xmlns:a14="http://schemas.microsoft.com/office/drawing/2010/main" Requires="a14">
          <p:sp>
            <p:nvSpPr>
              <p:cNvPr id="101" name="TextBox 100">
                <a:extLst>
                  <a:ext uri="{FF2B5EF4-FFF2-40B4-BE49-F238E27FC236}">
                    <a16:creationId xmlns:a16="http://schemas.microsoft.com/office/drawing/2014/main" id="{D7CCF615-F1D2-654E-91C9-34C3E94C2316}"/>
                  </a:ext>
                </a:extLst>
              </p:cNvPr>
              <p:cNvSpPr txBox="1"/>
              <p:nvPr/>
            </p:nvSpPr>
            <p:spPr>
              <a:xfrm>
                <a:off x="1750322" y="4230254"/>
                <a:ext cx="291239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p:sp>
            <p:nvSpPr>
              <p:cNvPr id="101" name="TextBox 100">
                <a:extLst>
                  <a:ext uri="{FF2B5EF4-FFF2-40B4-BE49-F238E27FC236}">
                    <a16:creationId xmlns:a16="http://schemas.microsoft.com/office/drawing/2014/main" id="{D7CCF615-F1D2-654E-91C9-34C3E94C2316}"/>
                  </a:ext>
                </a:extLst>
              </p:cNvPr>
              <p:cNvSpPr txBox="1">
                <a:spLocks noRot="1" noChangeAspect="1" noMove="1" noResize="1" noEditPoints="1" noAdjustHandles="1" noChangeArrowheads="1" noChangeShapeType="1" noTextEdit="1"/>
              </p:cNvSpPr>
              <p:nvPr/>
            </p:nvSpPr>
            <p:spPr>
              <a:xfrm>
                <a:off x="1750322" y="4230254"/>
                <a:ext cx="2912399" cy="1094146"/>
              </a:xfrm>
              <a:prstGeom prst="rect">
                <a:avLst/>
              </a:prstGeom>
              <a:blipFill>
                <a:blip r:embed="rId3"/>
                <a:stretch>
                  <a:fillRect l="-40870" t="-139080" r="-12174" b="-1885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2" name="TextBox 101">
                <a:extLst>
                  <a:ext uri="{FF2B5EF4-FFF2-40B4-BE49-F238E27FC236}">
                    <a16:creationId xmlns:a16="http://schemas.microsoft.com/office/drawing/2014/main" id="{C836709B-40CB-A044-8625-F324B7E15A3A}"/>
                  </a:ext>
                </a:extLst>
              </p:cNvPr>
              <p:cNvSpPr txBox="1"/>
              <p:nvPr/>
            </p:nvSpPr>
            <p:spPr>
              <a:xfrm>
                <a:off x="721093" y="5320659"/>
                <a:ext cx="3707622"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p:sp>
            <p:nvSpPr>
              <p:cNvPr id="102" name="TextBox 101">
                <a:extLst>
                  <a:ext uri="{FF2B5EF4-FFF2-40B4-BE49-F238E27FC236}">
                    <a16:creationId xmlns:a16="http://schemas.microsoft.com/office/drawing/2014/main" id="{C836709B-40CB-A044-8625-F324B7E15A3A}"/>
                  </a:ext>
                </a:extLst>
              </p:cNvPr>
              <p:cNvSpPr txBox="1">
                <a:spLocks noRot="1" noChangeAspect="1" noMove="1" noResize="1" noEditPoints="1" noAdjustHandles="1" noChangeArrowheads="1" noChangeShapeType="1" noTextEdit="1"/>
              </p:cNvSpPr>
              <p:nvPr/>
            </p:nvSpPr>
            <p:spPr>
              <a:xfrm>
                <a:off x="721093" y="5320659"/>
                <a:ext cx="3707622" cy="1094146"/>
              </a:xfrm>
              <a:prstGeom prst="rect">
                <a:avLst/>
              </a:prstGeom>
              <a:blipFill>
                <a:blip r:embed="rId4"/>
                <a:stretch>
                  <a:fillRect l="-27304" t="-139080" r="-3413" b="-188506"/>
                </a:stretch>
              </a:blipFill>
            </p:spPr>
            <p:txBody>
              <a:bodyPr/>
              <a:lstStyle/>
              <a:p>
                <a:r>
                  <a:rPr lang="en-US">
                    <a:noFill/>
                  </a:rPr>
                  <a:t> </a:t>
                </a:r>
              </a:p>
            </p:txBody>
          </p:sp>
        </mc:Fallback>
      </mc:AlternateContent>
    </p:spTree>
    <p:extLst>
      <p:ext uri="{BB962C8B-B14F-4D97-AF65-F5344CB8AC3E}">
        <p14:creationId xmlns:p14="http://schemas.microsoft.com/office/powerpoint/2010/main" val="22981829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right)">
                                      <p:cBhvr>
                                        <p:cTn id="20" dur="500"/>
                                        <p:tgtEl>
                                          <p:spTgt spid="21"/>
                                        </p:tgtEl>
                                      </p:cBhvr>
                                    </p:animEffect>
                                  </p:childTnLst>
                                </p:cTn>
                              </p:par>
                              <p:par>
                                <p:cTn id="21" presetID="22" presetClass="entr" presetSubtype="2"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right)">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500"/>
                                        <p:tgtEl>
                                          <p:spTgt spid="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right)">
                                      <p:cBhvr>
                                        <p:cTn id="42" dur="500"/>
                                        <p:tgtEl>
                                          <p:spTgt spid="25"/>
                                        </p:tgtEl>
                                      </p:cBhvr>
                                    </p:animEffect>
                                  </p:childTnLst>
                                </p:cTn>
                              </p:par>
                              <p:par>
                                <p:cTn id="43" presetID="10" presetClass="entr" presetSubtype="0" fill="hold" nodeType="with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fade">
                                      <p:cBhvr>
                                        <p:cTn id="45" dur="500"/>
                                        <p:tgtEl>
                                          <p:spTgt spid="2">
                                            <p:txEl>
                                              <p:pRg st="8" end="8"/>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animEffect transition="in" filter="fade">
                                      <p:cBhvr>
                                        <p:cTn id="48" dur="500"/>
                                        <p:tgtEl>
                                          <p:spTgt spid="2">
                                            <p:txEl>
                                              <p:pRg st="9" end="9"/>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Effect transition="in" filter="fade">
                                      <p:cBhvr>
                                        <p:cTn id="51" dur="500"/>
                                        <p:tgtEl>
                                          <p:spTgt spid="2">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
                                            <p:txEl>
                                              <p:pRg st="12" end="12"/>
                                            </p:txEl>
                                          </p:spTgt>
                                        </p:tgtEl>
                                        <p:attrNameLst>
                                          <p:attrName>style.visibility</p:attrName>
                                        </p:attrNameLst>
                                      </p:cBhvr>
                                      <p:to>
                                        <p:strVal val="visible"/>
                                      </p:to>
                                    </p:set>
                                    <p:animEffect transition="in" filter="fade">
                                      <p:cBhvr>
                                        <p:cTn id="66" dur="500"/>
                                        <p:tgtEl>
                                          <p:spTgt spid="2">
                                            <p:txEl>
                                              <p:pRg st="12" end="1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
                                            <p:txEl>
                                              <p:pRg st="13" end="13"/>
                                            </p:txEl>
                                          </p:spTgt>
                                        </p:tgtEl>
                                        <p:attrNameLst>
                                          <p:attrName>style.visibility</p:attrName>
                                        </p:attrNameLst>
                                      </p:cBhvr>
                                      <p:to>
                                        <p:strVal val="visible"/>
                                      </p:to>
                                    </p:set>
                                    <p:animEffect transition="in" filter="fade">
                                      <p:cBhvr>
                                        <p:cTn id="71" dur="500"/>
                                        <p:tgtEl>
                                          <p:spTgt spid="2">
                                            <p:txEl>
                                              <p:pRg st="13" end="13"/>
                                            </p:txEl>
                                          </p:spTgt>
                                        </p:tgtEl>
                                      </p:cBhvr>
                                    </p:animEffec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fade">
                                      <p:cBhvr>
                                        <p:cTn id="75" dur="500"/>
                                        <p:tgtEl>
                                          <p:spTgt spid="71"/>
                                        </p:tgtEl>
                                      </p:cBhvr>
                                    </p:animEffect>
                                  </p:childTnLst>
                                </p:cTn>
                              </p:par>
                            </p:childTnLst>
                          </p:cTn>
                        </p:par>
                        <p:par>
                          <p:cTn id="76" fill="hold">
                            <p:stCondLst>
                              <p:cond delay="1000"/>
                            </p:stCondLst>
                            <p:childTnLst>
                              <p:par>
                                <p:cTn id="77" presetID="10" presetClass="entr" presetSubtype="0" fill="hold"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500"/>
                                        <p:tgtEl>
                                          <p:spTgt spid="8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fade">
                                      <p:cBhvr>
                                        <p:cTn id="84" dur="500"/>
                                        <p:tgtEl>
                                          <p:spTgt spid="5"/>
                                        </p:tgtEl>
                                      </p:cBhvr>
                                    </p:animEffect>
                                  </p:childTnLst>
                                </p:cTn>
                              </p:par>
                              <p:par>
                                <p:cTn id="85" presetID="10" presetClass="entr" presetSubtype="0" fill="hold"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par>
                                <p:cTn id="88" presetID="10" presetClass="entr" presetSubtype="0" fill="hold" nodeType="with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fade">
                                      <p:cBhvr>
                                        <p:cTn id="90" dur="500"/>
                                        <p:tgtEl>
                                          <p:spTgt spid="92"/>
                                        </p:tgtEl>
                                      </p:cBhvr>
                                    </p:animEffect>
                                  </p:childTnLst>
                                </p:cTn>
                              </p:par>
                            </p:childTnLst>
                          </p:cTn>
                        </p:par>
                        <p:par>
                          <p:cTn id="91" fill="hold">
                            <p:stCondLst>
                              <p:cond delay="500"/>
                            </p:stCondLst>
                            <p:childTnLst>
                              <p:par>
                                <p:cTn id="92" presetID="22" presetClass="entr" presetSubtype="4" fill="hold" grpId="0" nodeType="afterEffect">
                                  <p:stCondLst>
                                    <p:cond delay="0"/>
                                  </p:stCondLst>
                                  <p:childTnLst>
                                    <p:set>
                                      <p:cBhvr>
                                        <p:cTn id="93" dur="1" fill="hold">
                                          <p:stCondLst>
                                            <p:cond delay="0"/>
                                          </p:stCondLst>
                                        </p:cTn>
                                        <p:tgtEl>
                                          <p:spTgt spid="97"/>
                                        </p:tgtEl>
                                        <p:attrNameLst>
                                          <p:attrName>style.visibility</p:attrName>
                                        </p:attrNameLst>
                                      </p:cBhvr>
                                      <p:to>
                                        <p:strVal val="visible"/>
                                      </p:to>
                                    </p:set>
                                    <p:animEffect transition="in" filter="wipe(down)">
                                      <p:cBhvr>
                                        <p:cTn id="9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9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 Example</a:t>
            </a:r>
          </a:p>
        </p:txBody>
      </p:sp>
      <p:sp>
        <p:nvSpPr>
          <p:cNvPr id="3" name="Content Placeholder 2"/>
          <p:cNvSpPr>
            <a:spLocks noGrp="1"/>
          </p:cNvSpPr>
          <p:nvPr>
            <p:ph idx="1"/>
          </p:nvPr>
        </p:nvSpPr>
        <p:spPr/>
        <p:txBody>
          <a:bodyPr/>
          <a:lstStyle/>
          <a:p>
            <a:r>
              <a:rPr lang="en-US" dirty="0"/>
              <a:t>Incrementally assign</a:t>
            </a:r>
            <a:br>
              <a:rPr lang="en-US" dirty="0"/>
            </a:br>
            <a:r>
              <a:rPr lang="en-US" dirty="0"/>
              <a:t>bits</a:t>
            </a:r>
          </a:p>
          <a:p>
            <a:r>
              <a:rPr lang="en-US" dirty="0" err="1"/>
              <a:t>While(bitbudget</a:t>
            </a:r>
            <a:r>
              <a:rPr lang="en-US" dirty="0"/>
              <a:t>&gt;0)</a:t>
            </a:r>
          </a:p>
          <a:p>
            <a:pPr lvl="1"/>
            <a:r>
              <a:rPr lang="en-US" dirty="0"/>
              <a:t>Identify Largest Error component: </a:t>
            </a:r>
            <a:r>
              <a:rPr lang="en-US" dirty="0" err="1"/>
              <a:t>Error(freq)×W(freq</a:t>
            </a:r>
            <a:r>
              <a:rPr lang="en-US" dirty="0"/>
              <a:t>)</a:t>
            </a:r>
          </a:p>
          <a:p>
            <a:pPr lvl="1"/>
            <a:r>
              <a:rPr lang="en-US" dirty="0">
                <a:solidFill>
                  <a:schemeClr val="tx1"/>
                </a:solidFill>
              </a:rPr>
              <a:t>Assign more bits to that frequency</a:t>
            </a:r>
          </a:p>
          <a:p>
            <a:pPr lvl="1"/>
            <a:endParaRPr lang="en-US" dirty="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
        <p:nvSpPr>
          <p:cNvPr id="7" name="Date Placeholder 6"/>
          <p:cNvSpPr>
            <a:spLocks noGrp="1"/>
          </p:cNvSpPr>
          <p:nvPr>
            <p:ph type="dt" sz="half" idx="10"/>
          </p:nvPr>
        </p:nvSpPr>
        <p:spPr/>
        <p:txBody>
          <a:bodyPr/>
          <a:lstStyle/>
          <a:p>
            <a:r>
              <a:rPr lang="en-US"/>
              <a:t>ESE150 Spring 2020</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B336289-A7E7-C046-B8D2-FDC445346858}"/>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1" name="TextBox 10">
                <a:extLst>
                  <a:ext uri="{FF2B5EF4-FFF2-40B4-BE49-F238E27FC236}">
                    <a16:creationId xmlns:a16="http://schemas.microsoft.com/office/drawing/2014/main" id="{DB336289-A7E7-C046-B8D2-FDC445346858}"/>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9C6331B-9E59-B64A-AD09-857E050877D5}"/>
                  </a:ext>
                </a:extLst>
              </p:cNvPr>
              <p:cNvSpPr txBox="1"/>
              <p:nvPr/>
            </p:nvSpPr>
            <p:spPr>
              <a:xfrm>
                <a:off x="4648200" y="200005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2" name="TextBox 11">
                <a:extLst>
                  <a:ext uri="{FF2B5EF4-FFF2-40B4-BE49-F238E27FC236}">
                    <a16:creationId xmlns:a16="http://schemas.microsoft.com/office/drawing/2014/main" id="{29C6331B-9E59-B64A-AD09-857E050877D5}"/>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A24B5119-B594-F247-8EE4-321AA1F3EA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215" y="3977481"/>
            <a:ext cx="6479804" cy="2294488"/>
          </a:xfrm>
          <a:prstGeom prst="rect">
            <a:avLst/>
          </a:prstGeom>
        </p:spPr>
      </p:pic>
      <p:sp>
        <p:nvSpPr>
          <p:cNvPr id="8" name="TextBox 7">
            <a:extLst>
              <a:ext uri="{FF2B5EF4-FFF2-40B4-BE49-F238E27FC236}">
                <a16:creationId xmlns:a16="http://schemas.microsoft.com/office/drawing/2014/main" id="{465CDB9A-03E5-1744-A0EF-460B83D89AB6}"/>
              </a:ext>
            </a:extLst>
          </p:cNvPr>
          <p:cNvSpPr txBox="1"/>
          <p:nvPr/>
        </p:nvSpPr>
        <p:spPr>
          <a:xfrm>
            <a:off x="7188289" y="4304474"/>
            <a:ext cx="2082621" cy="923330"/>
          </a:xfrm>
          <a:prstGeom prst="rect">
            <a:avLst/>
          </a:prstGeom>
          <a:noFill/>
        </p:spPr>
        <p:txBody>
          <a:bodyPr wrap="none" rtlCol="0">
            <a:spAutoFit/>
          </a:bodyPr>
          <a:lstStyle/>
          <a:p>
            <a:r>
              <a:rPr lang="en-US" dirty="0"/>
              <a:t>Weights</a:t>
            </a:r>
          </a:p>
          <a:p>
            <a:r>
              <a:rPr lang="en-US" dirty="0"/>
              <a:t>Unmasked 3 5 5 3</a:t>
            </a:r>
          </a:p>
          <a:p>
            <a:r>
              <a:rPr lang="en-US" dirty="0"/>
              <a:t>Masked     1 2 2 1</a:t>
            </a:r>
          </a:p>
        </p:txBody>
      </p:sp>
    </p:spTree>
    <p:extLst>
      <p:ext uri="{BB962C8B-B14F-4D97-AF65-F5344CB8AC3E}">
        <p14:creationId xmlns:p14="http://schemas.microsoft.com/office/powerpoint/2010/main" val="17144375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Ideas</a:t>
            </a:r>
          </a:p>
        </p:txBody>
      </p:sp>
      <p:sp>
        <p:nvSpPr>
          <p:cNvPr id="3" name="Content Placeholder 2"/>
          <p:cNvSpPr>
            <a:spLocks noGrp="1"/>
          </p:cNvSpPr>
          <p:nvPr>
            <p:ph idx="1"/>
          </p:nvPr>
        </p:nvSpPr>
        <p:spPr/>
        <p:txBody>
          <a:bodyPr/>
          <a:lstStyle/>
          <a:p>
            <a:r>
              <a:rPr lang="en-US" dirty="0"/>
              <a:t>Can use </a:t>
            </a:r>
            <a:r>
              <a:rPr lang="en-US" dirty="0" err="1"/>
              <a:t>pyschoacoustics</a:t>
            </a:r>
            <a:r>
              <a:rPr lang="en-US" dirty="0"/>
              <a:t> to compress audio</a:t>
            </a:r>
          </a:p>
          <a:p>
            <a:pPr lvl="1"/>
            <a:r>
              <a:rPr lang="en-US" dirty="0"/>
              <a:t>Eliminate portions of signal that human’s don’t notice</a:t>
            </a:r>
          </a:p>
          <a:p>
            <a:r>
              <a:rPr lang="en-US" dirty="0"/>
              <a:t>Optimization</a:t>
            </a:r>
          </a:p>
          <a:p>
            <a:pPr lvl="1"/>
            <a:r>
              <a:rPr lang="en-US" dirty="0"/>
              <a:t>Identify Design Space (knobs) </a:t>
            </a:r>
          </a:p>
          <a:p>
            <a:pPr lvl="1"/>
            <a:r>
              <a:rPr lang="en-US" dirty="0"/>
              <a:t>Identify Costs and Constraints</a:t>
            </a:r>
          </a:p>
          <a:p>
            <a:pPr lvl="1"/>
            <a:r>
              <a:rPr lang="en-US" dirty="0"/>
              <a:t>Formulate quantitatively</a:t>
            </a:r>
          </a:p>
          <a:p>
            <a:pPr lvl="1"/>
            <a:r>
              <a:rPr lang="en-US" dirty="0"/>
              <a:t>Algorithms to approach</a:t>
            </a:r>
          </a:p>
          <a:p>
            <a:pPr lvl="1"/>
            <a:r>
              <a:rPr lang="en-US" dirty="0"/>
              <a:t>Iterative/adaptive approach</a:t>
            </a:r>
          </a:p>
          <a:p>
            <a:pPr lvl="2"/>
            <a:r>
              <a:rPr lang="en-US" dirty="0"/>
              <a:t>Deal with effects that aren’t completely predictable</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
        <p:nvSpPr>
          <p:cNvPr id="5" name="Date Placeholder 4"/>
          <p:cNvSpPr>
            <a:spLocks noGrp="1"/>
          </p:cNvSpPr>
          <p:nvPr>
            <p:ph type="dt" sz="half" idx="10"/>
          </p:nvPr>
        </p:nvSpPr>
        <p:spPr/>
        <p:txBody>
          <a:bodyPr/>
          <a:lstStyle/>
          <a:p>
            <a:r>
              <a:rPr lang="en-US"/>
              <a:t>ESE150 Spring 2020</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More</a:t>
            </a:r>
          </a:p>
        </p:txBody>
      </p:sp>
      <p:sp>
        <p:nvSpPr>
          <p:cNvPr id="3" name="Content Placeholder 2"/>
          <p:cNvSpPr>
            <a:spLocks noGrp="1"/>
          </p:cNvSpPr>
          <p:nvPr>
            <p:ph idx="1"/>
          </p:nvPr>
        </p:nvSpPr>
        <p:spPr/>
        <p:txBody>
          <a:bodyPr/>
          <a:lstStyle/>
          <a:p>
            <a:r>
              <a:rPr lang="en-US" dirty="0"/>
              <a:t>Optimization –</a:t>
            </a:r>
          </a:p>
          <a:p>
            <a:pPr lvl="1"/>
            <a:r>
              <a:rPr lang="en-US" dirty="0"/>
              <a:t>continuous mathematical optimization ESE204, ESE504, ESE605</a:t>
            </a:r>
          </a:p>
          <a:p>
            <a:pPr lvl="1"/>
            <a:r>
              <a:rPr lang="en-US" dirty="0"/>
              <a:t>discrete optimization CIS121, CIS320</a:t>
            </a:r>
          </a:p>
          <a:p>
            <a:r>
              <a:rPr lang="en-US" dirty="0"/>
              <a:t>Signal processing – ESE224</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sp>
        <p:nvSpPr>
          <p:cNvPr id="5" name="Date Placeholder 4"/>
          <p:cNvSpPr>
            <a:spLocks noGrp="1"/>
          </p:cNvSpPr>
          <p:nvPr>
            <p:ph type="dt" sz="half" idx="10"/>
          </p:nvPr>
        </p:nvSpPr>
        <p:spPr/>
        <p:txBody>
          <a:bodyPr/>
          <a:lstStyle/>
          <a:p>
            <a:r>
              <a:rPr lang="en-US"/>
              <a:t>ESE150 Spring 2020</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Up</a:t>
            </a:r>
          </a:p>
        </p:txBody>
      </p:sp>
      <p:sp>
        <p:nvSpPr>
          <p:cNvPr id="3" name="Content Placeholder 2"/>
          <p:cNvSpPr>
            <a:spLocks noGrp="1"/>
          </p:cNvSpPr>
          <p:nvPr>
            <p:ph idx="1"/>
          </p:nvPr>
        </p:nvSpPr>
        <p:spPr/>
        <p:txBody>
          <a:bodyPr>
            <a:normAutofit lnSpcReduction="10000"/>
          </a:bodyPr>
          <a:lstStyle/>
          <a:p>
            <a:r>
              <a:rPr lang="en-US" dirty="0"/>
              <a:t>Monday start of 2 week lab: </a:t>
            </a:r>
          </a:p>
          <a:p>
            <a:pPr lvl="1"/>
            <a:r>
              <a:rPr lang="en-US" dirty="0"/>
              <a:t>Perform perceptual compression</a:t>
            </a:r>
          </a:p>
          <a:p>
            <a:pPr lvl="2"/>
            <a:r>
              <a:rPr lang="en-US" dirty="0"/>
              <a:t>Convergence of everything seen first 6 weeks</a:t>
            </a:r>
          </a:p>
          <a:p>
            <a:pPr lvl="1"/>
            <a:r>
              <a:rPr lang="en-US" dirty="0"/>
              <a:t>Formal lab report on this 2 week lab </a:t>
            </a:r>
          </a:p>
          <a:p>
            <a:pPr lvl="1"/>
            <a:r>
              <a:rPr lang="en-US" dirty="0"/>
              <a:t>No weekly lab report next Friday</a:t>
            </a:r>
          </a:p>
          <a:p>
            <a:pPr lvl="1"/>
            <a:r>
              <a:rPr lang="en-US" dirty="0"/>
              <a:t>2</a:t>
            </a:r>
            <a:r>
              <a:rPr lang="en-US" baseline="30000" dirty="0"/>
              <a:t>nd</a:t>
            </a:r>
            <a:r>
              <a:rPr lang="en-US" dirty="0"/>
              <a:t> half Monday after Spring Break</a:t>
            </a:r>
          </a:p>
          <a:p>
            <a:r>
              <a:rPr lang="en-US" dirty="0"/>
              <a:t>Wednesday: midterm (class time)</a:t>
            </a:r>
          </a:p>
          <a:p>
            <a:r>
              <a:rPr lang="en-US" dirty="0"/>
              <a:t>Office Hours:</a:t>
            </a:r>
          </a:p>
          <a:p>
            <a:pPr lvl="1"/>
            <a:r>
              <a:rPr lang="en-US" dirty="0"/>
              <a:t>Cancel Thursday office hours after midterm </a:t>
            </a:r>
          </a:p>
          <a:p>
            <a:pPr lvl="2"/>
            <a:r>
              <a:rPr lang="en-US" dirty="0"/>
              <a:t>Thursday before Spring Break</a:t>
            </a:r>
          </a:p>
          <a:p>
            <a:pPr lvl="1"/>
            <a:r>
              <a:rPr lang="en-US" dirty="0"/>
              <a:t>(this Thursday office hours as usual)</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sp>
        <p:nvSpPr>
          <p:cNvPr id="5" name="Date Placeholder 4"/>
          <p:cNvSpPr>
            <a:spLocks noGrp="1"/>
          </p:cNvSpPr>
          <p:nvPr>
            <p:ph type="dt" sz="half" idx="10"/>
          </p:nvPr>
        </p:nvSpPr>
        <p:spPr/>
        <p:txBody>
          <a:bodyPr/>
          <a:lstStyle/>
          <a:p>
            <a:r>
              <a:rPr lang="en-US"/>
              <a:t>ESE150 Spring 2020</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Midterm – In Class</a:t>
            </a:r>
          </a:p>
        </p:txBody>
      </p:sp>
      <p:sp>
        <p:nvSpPr>
          <p:cNvPr id="3" name="Content Placeholder 2"/>
          <p:cNvSpPr>
            <a:spLocks noGrp="1"/>
          </p:cNvSpPr>
          <p:nvPr>
            <p:ph idx="1"/>
          </p:nvPr>
        </p:nvSpPr>
        <p:spPr>
          <a:xfrm>
            <a:off x="169333" y="1554162"/>
            <a:ext cx="4374445" cy="4846638"/>
          </a:xfrm>
        </p:spPr>
        <p:txBody>
          <a:bodyPr>
            <a:normAutofit/>
          </a:bodyPr>
          <a:lstStyle/>
          <a:p>
            <a:r>
              <a:rPr lang="en-US" dirty="0"/>
              <a:t>Closed book, no notes</a:t>
            </a:r>
          </a:p>
          <a:p>
            <a:r>
              <a:rPr lang="en-US" dirty="0"/>
              <a:t>Calculators allowed</a:t>
            </a:r>
          </a:p>
          <a:p>
            <a:r>
              <a:rPr lang="en-US" dirty="0"/>
              <a:t>4:35pm-5:50pm</a:t>
            </a:r>
          </a:p>
          <a:p>
            <a:endParaRPr lang="en-US" dirty="0"/>
          </a:p>
          <a:p>
            <a:r>
              <a:rPr lang="en-US" dirty="0"/>
              <a:t>5% of grade</a:t>
            </a:r>
          </a:p>
          <a:p>
            <a:pPr lvl="1"/>
            <a:r>
              <a:rPr lang="en-US" dirty="0"/>
              <a:t>prepare for final</a:t>
            </a:r>
          </a:p>
          <a:p>
            <a:pPr lvl="1"/>
            <a:endParaRPr lang="en-US" dirty="0"/>
          </a:p>
          <a:p>
            <a:r>
              <a:rPr lang="en-US" dirty="0"/>
              <a:t>Last 2 year’s midterm and answers </a:t>
            </a:r>
          </a:p>
          <a:p>
            <a:pPr lvl="1"/>
            <a:r>
              <a:rPr lang="en-US" dirty="0"/>
              <a:t>on 2018, 2019 syllabus</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sp>
        <p:nvSpPr>
          <p:cNvPr id="5" name="Content Placeholder 2"/>
          <p:cNvSpPr txBox="1">
            <a:spLocks/>
          </p:cNvSpPr>
          <p:nvPr/>
        </p:nvSpPr>
        <p:spPr>
          <a:xfrm>
            <a:off x="4662311" y="1240895"/>
            <a:ext cx="4481689" cy="4846638"/>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r>
              <a:rPr lang="en-US" sz="2400" b="1" dirty="0">
                <a:solidFill>
                  <a:schemeClr val="tx2"/>
                </a:solidFill>
              </a:rPr>
              <a:t>Topics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a:solidFill>
                  <a:schemeClr val="tx2"/>
                </a:solidFill>
              </a:rPr>
              <a:t>Data representation in bits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a:solidFill>
                  <a:schemeClr val="tx2"/>
                </a:solidFill>
              </a:rPr>
              <a:t>Sounds waves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a:solidFill>
                  <a:schemeClr val="tx2"/>
                </a:solidFill>
              </a:rPr>
              <a:t>Sampling</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Quantization</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err="1">
                <a:solidFill>
                  <a:schemeClr val="tx2"/>
                </a:solidFill>
              </a:rPr>
              <a:t>Nyquist</a:t>
            </a:r>
            <a:endParaRPr lang="en-US" sz="2400" dirty="0">
              <a:solidFill>
                <a:schemeClr val="tx2"/>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noProof="0" dirty="0" err="1">
                <a:solidFill>
                  <a:schemeClr val="tx2"/>
                </a:solidFill>
              </a:rPr>
              <a:t>Lossy</a:t>
            </a:r>
            <a:r>
              <a:rPr lang="en-US" sz="2400" noProof="0" dirty="0">
                <a:solidFill>
                  <a:schemeClr val="tx2"/>
                </a:solidFill>
              </a:rPr>
              <a:t>/lossless compression</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a:solidFill>
                  <a:schemeClr val="tx2"/>
                </a:solidFill>
              </a:rPr>
              <a:t>Common case</a:t>
            </a:r>
            <a:endParaRPr lang="en-US" sz="2400" noProof="0" dirty="0">
              <a:solidFill>
                <a:schemeClr val="tx2"/>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noProof="0" dirty="0">
                <a:solidFill>
                  <a:schemeClr val="tx2"/>
                </a:solidFill>
              </a:rPr>
              <a:t>Frequency domain</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0" i="0" u="none" strike="noStrike" kern="1200" cap="none" spc="0" normalizeH="0" baseline="0" dirty="0">
                <a:ln>
                  <a:noFill/>
                </a:ln>
                <a:solidFill>
                  <a:schemeClr val="tx2"/>
                </a:solidFill>
                <a:effectLst/>
                <a:uLnTx/>
                <a:uFillTx/>
                <a:latin typeface="+mn-lt"/>
                <a:ea typeface="+mn-ea"/>
                <a:cs typeface="+mn-cs"/>
              </a:rPr>
              <a:t>Psychoacoustics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a:solidFill>
                  <a:schemeClr val="tx2"/>
                </a:solidFill>
              </a:rPr>
              <a:t>Perceptual coding</a:t>
            </a:r>
            <a:endParaRPr kumimoji="0" lang="en-US" sz="2400" b="0" i="0" u="none" strike="noStrike" kern="1200" cap="none" spc="0" normalizeH="0" baseline="0" dirty="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Date Placeholder 5"/>
          <p:cNvSpPr>
            <a:spLocks noGrp="1"/>
          </p:cNvSpPr>
          <p:nvPr>
            <p:ph type="dt" sz="half" idx="10"/>
          </p:nvPr>
        </p:nvSpPr>
        <p:spPr/>
        <p:txBody>
          <a:bodyPr/>
          <a:lstStyle/>
          <a:p>
            <a:r>
              <a:rPr lang="en-US"/>
              <a:t>ESE150 Spring 2020</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04800" y="490489"/>
            <a:ext cx="8686800" cy="771623"/>
          </a:xfrm>
          <a:noFill/>
          <a:ln>
            <a:noFill/>
          </a:ln>
        </p:spPr>
        <p:txBody>
          <a:bodyPr wrap="square" lIns="90000" tIns="46800" rIns="90000" bIns="46800" anchorCtr="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hangingPunct="0">
              <a:buNone/>
            </a:pPr>
            <a:r>
              <a:rPr lang="en-US" sz="4400" kern="1200" dirty="0"/>
              <a:t>References</a:t>
            </a:r>
          </a:p>
        </p:txBody>
      </p:sp>
      <p:sp>
        <p:nvSpPr>
          <p:cNvPr id="3" name="Text Placeholder 2"/>
          <p:cNvSpPr txBox="1">
            <a:spLocks noGrp="1"/>
          </p:cNvSpPr>
          <p:nvPr>
            <p:ph idx="1"/>
          </p:nvPr>
        </p:nvSpPr>
        <p:spPr>
          <a:xfrm>
            <a:off x="304800" y="1554162"/>
            <a:ext cx="8686800" cy="4067909"/>
          </a:xfrm>
          <a:noFill/>
          <a:ln>
            <a:noFill/>
          </a:ln>
        </p:spPr>
        <p:txBody>
          <a:bodyPr wrap="square" lIns="90000" tIns="46800" rIns="90000" bIns="46800" anchor="t" anchorCtr="0">
            <a:spAutoFit/>
          </a:bodyPr>
          <a:lstStyle>
            <a:defPPr marL="432000" lvl="0" indent="-324000">
              <a:spcBef>
                <a:spcPts val="0"/>
              </a:spcBef>
              <a:spcAft>
                <a:spcPts val="1417"/>
              </a:spcAft>
              <a:buSzPct val="45000"/>
              <a:buFont typeface="StarSymbol"/>
              <a:buNone/>
              <a:defRPr lang="en-US" sz="3200" b="0" i="0" u="none" strike="noStrike" kern="1200" spc="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spc="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spc="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spc="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spc="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9pPr>
          </a:lstStyle>
          <a:p>
            <a:pPr marL="0" lvl="0" indent="0" rtl="0" hangingPunct="0">
              <a:lnSpc>
                <a:spcPct val="90000"/>
              </a:lnSpc>
              <a:spcBef>
                <a:spcPts val="598"/>
              </a:spcBef>
              <a:spcAft>
                <a:spcPts val="0"/>
              </a:spcAft>
            </a:pPr>
            <a:r>
              <a:rPr lang="en-US" sz="2400" dirty="0">
                <a:latin typeface="+mj-lt"/>
              </a:rPr>
              <a:t>Tutorials on Psychoacoustic Coding (in increasing order of abstraction and generality)</a:t>
            </a:r>
          </a:p>
          <a:p>
            <a:pPr marL="432000" lvl="1" indent="0" hangingPunct="0">
              <a:lnSpc>
                <a:spcPct val="90000"/>
              </a:lnSpc>
              <a:spcBef>
                <a:spcPts val="598"/>
              </a:spcBef>
              <a:spcAft>
                <a:spcPts val="0"/>
              </a:spcAft>
              <a:buNone/>
            </a:pPr>
            <a:r>
              <a:rPr lang="en-US" sz="1600" dirty="0">
                <a:latin typeface="+mj-lt"/>
              </a:rPr>
              <a:t>D. Pan, M. </a:t>
            </a:r>
            <a:r>
              <a:rPr lang="en-US" sz="1600" dirty="0" err="1">
                <a:latin typeface="+mj-lt"/>
              </a:rPr>
              <a:t>Inc</a:t>
            </a:r>
            <a:r>
              <a:rPr lang="en-US" sz="1600" dirty="0">
                <a:latin typeface="+mj-lt"/>
              </a:rPr>
              <a:t>, and I. L. Schaumburg. A tutorial on MPEG/audio compression. IEEE multimedia, 2(2):60–74, 1995.</a:t>
            </a:r>
          </a:p>
          <a:p>
            <a:pPr marL="432000" lvl="1" indent="0" hangingPunct="0">
              <a:lnSpc>
                <a:spcPct val="90000"/>
              </a:lnSpc>
              <a:spcBef>
                <a:spcPts val="598"/>
              </a:spcBef>
              <a:spcAft>
                <a:spcPts val="0"/>
              </a:spcAft>
              <a:buNone/>
            </a:pPr>
            <a:r>
              <a:rPr lang="en-US" sz="1600" dirty="0" err="1">
                <a:latin typeface="+mj-lt"/>
              </a:rPr>
              <a:t>Nikil</a:t>
            </a:r>
            <a:r>
              <a:rPr lang="en-US" sz="1600" dirty="0">
                <a:latin typeface="+mj-lt"/>
              </a:rPr>
              <a:t> </a:t>
            </a:r>
            <a:r>
              <a:rPr lang="en-US" sz="1600" dirty="0" err="1">
                <a:latin typeface="+mj-lt"/>
              </a:rPr>
              <a:t>Jayant</a:t>
            </a:r>
            <a:r>
              <a:rPr lang="en-US" sz="1600" dirty="0">
                <a:latin typeface="+mj-lt"/>
              </a:rPr>
              <a:t>, James Johnston, and Robert </a:t>
            </a:r>
            <a:r>
              <a:rPr lang="en-US" sz="1600" dirty="0" err="1">
                <a:latin typeface="+mj-lt"/>
              </a:rPr>
              <a:t>Safranek</a:t>
            </a:r>
            <a:r>
              <a:rPr lang="en-US" sz="1600" dirty="0">
                <a:latin typeface="+mj-lt"/>
              </a:rPr>
              <a:t>. Signal compression based on models of human perception. Proceedings of the IEEE, 81(10):1385–1422, 1993.</a:t>
            </a:r>
          </a:p>
          <a:p>
            <a:pPr marL="432000" lvl="1" indent="0" hangingPunct="0">
              <a:lnSpc>
                <a:spcPct val="90000"/>
              </a:lnSpc>
              <a:spcBef>
                <a:spcPts val="598"/>
              </a:spcBef>
              <a:spcAft>
                <a:spcPts val="0"/>
              </a:spcAft>
              <a:buNone/>
            </a:pPr>
            <a:r>
              <a:rPr lang="en-US" sz="1600" dirty="0">
                <a:latin typeface="+mj-lt"/>
              </a:rPr>
              <a:t>V. K. </a:t>
            </a:r>
            <a:r>
              <a:rPr lang="en-US" sz="1600" dirty="0" err="1">
                <a:latin typeface="+mj-lt"/>
              </a:rPr>
              <a:t>Goyal</a:t>
            </a:r>
            <a:r>
              <a:rPr lang="en-US" sz="1600" dirty="0">
                <a:latin typeface="+mj-lt"/>
              </a:rPr>
              <a:t>. Theoretical foundations of transform coding. IEEE Signal Processing Magazine, 18(5):9–21, 2001.</a:t>
            </a:r>
          </a:p>
          <a:p>
            <a:pPr marL="0" lvl="0" indent="0" rtl="0" hangingPunct="0">
              <a:lnSpc>
                <a:spcPct val="90000"/>
              </a:lnSpc>
              <a:spcBef>
                <a:spcPts val="598"/>
              </a:spcBef>
              <a:spcAft>
                <a:spcPts val="0"/>
              </a:spcAft>
            </a:pPr>
            <a:r>
              <a:rPr lang="en-US" sz="2400" dirty="0">
                <a:latin typeface="+mj-lt"/>
              </a:rPr>
              <a:t>Lightweight Overview of MP3</a:t>
            </a:r>
          </a:p>
          <a:p>
            <a:pPr marL="432000" lvl="1" indent="0" hangingPunct="0">
              <a:lnSpc>
                <a:spcPct val="90000"/>
              </a:lnSpc>
              <a:spcBef>
                <a:spcPts val="598"/>
              </a:spcBef>
              <a:spcAft>
                <a:spcPts val="0"/>
              </a:spcAft>
              <a:buNone/>
            </a:pPr>
            <a:r>
              <a:rPr lang="en-US" sz="1600" dirty="0" err="1">
                <a:latin typeface="+mj-lt"/>
              </a:rPr>
              <a:t>Rassol</a:t>
            </a:r>
            <a:r>
              <a:rPr lang="en-US" sz="1600" dirty="0">
                <a:latin typeface="+mj-lt"/>
              </a:rPr>
              <a:t> </a:t>
            </a:r>
            <a:r>
              <a:rPr lang="en-US" sz="1600" dirty="0" err="1">
                <a:latin typeface="+mj-lt"/>
              </a:rPr>
              <a:t>Raissi</a:t>
            </a:r>
            <a:r>
              <a:rPr lang="en-US" sz="1600" dirty="0">
                <a:latin typeface="+mj-lt"/>
              </a:rPr>
              <a:t>. The theory behind mp3. Technical report, MP3’ Tech, December 2002.</a:t>
            </a:r>
          </a:p>
          <a:p>
            <a:pPr marL="0" lvl="0" indent="0" rtl="0" hangingPunct="0">
              <a:lnSpc>
                <a:spcPct val="90000"/>
              </a:lnSpc>
              <a:spcBef>
                <a:spcPts val="598"/>
              </a:spcBef>
              <a:spcAft>
                <a:spcPts val="0"/>
              </a:spcAft>
            </a:pPr>
            <a:r>
              <a:rPr lang="en-US" sz="2400" dirty="0">
                <a:latin typeface="+mj-lt"/>
              </a:rPr>
              <a:t>Scientific Basis of MP3 Coding Standard</a:t>
            </a:r>
          </a:p>
          <a:p>
            <a:pPr marL="432000" lvl="1" indent="0" hangingPunct="0">
              <a:lnSpc>
                <a:spcPct val="90000"/>
              </a:lnSpc>
              <a:spcBef>
                <a:spcPts val="598"/>
              </a:spcBef>
              <a:spcAft>
                <a:spcPts val="0"/>
              </a:spcAft>
              <a:buNone/>
            </a:pPr>
            <a:r>
              <a:rPr lang="en-US" sz="1600" dirty="0">
                <a:latin typeface="+mj-lt"/>
              </a:rPr>
              <a:t>J. D. Johnston. Transform coding of audio signals using perceptual noise criteria. IEEE Journal on selected areas in communications, 6(2):314–323, 1988.</a:t>
            </a:r>
          </a:p>
        </p:txBody>
      </p:sp>
      <p:sp>
        <p:nvSpPr>
          <p:cNvPr id="6" name="Slide Number Placeholder 3"/>
          <p:cNvSpPr>
            <a:spLocks noGrp="1"/>
          </p:cNvSpPr>
          <p:nvPr>
            <p:ph type="sldNum" sz="quarter" idx="12"/>
          </p:nvPr>
        </p:nvSpPr>
        <p:spPr/>
        <p:txBody>
          <a:bodyPr/>
          <a:lstStyle/>
          <a:p>
            <a:fld id="{31D3D9A1-E930-4D0D-8D24-5E6C30CA37A3}" type="slidenum">
              <a:rPr lang="en-US" smtClean="0"/>
              <a:pPr/>
              <a:t>58</a:t>
            </a:fld>
            <a:endParaRPr lang="en-US"/>
          </a:p>
        </p:txBody>
      </p:sp>
      <p:sp>
        <p:nvSpPr>
          <p:cNvPr id="5" name="Date Placeholder 4"/>
          <p:cNvSpPr>
            <a:spLocks noGrp="1"/>
          </p:cNvSpPr>
          <p:nvPr>
            <p:ph type="dt" sz="half" idx="10"/>
          </p:nvPr>
        </p:nvSpPr>
        <p:spPr/>
        <p:txBody>
          <a:bodyPr/>
          <a:lstStyle/>
          <a:p>
            <a:r>
              <a:rPr lang="en-US"/>
              <a:t>ESE150 Spring 2020</a:t>
            </a:r>
          </a:p>
        </p:txBody>
      </p:sp>
    </p:spTree>
    <p:extLst>
      <p:ext uri="{BB962C8B-B14F-4D97-AF65-F5344CB8AC3E}">
        <p14:creationId xmlns:p14="http://schemas.microsoft.com/office/powerpoint/2010/main" val="946662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MP3 Player</a:t>
            </a:r>
          </a:p>
        </p:txBody>
      </p:sp>
      <p:sp>
        <p:nvSpPr>
          <p:cNvPr id="3" name="Content Placeholder 2"/>
          <p:cNvSpPr>
            <a:spLocks noGrp="1"/>
          </p:cNvSpPr>
          <p:nvPr>
            <p:ph idx="1"/>
          </p:nvPr>
        </p:nvSpPr>
        <p:spPr>
          <a:xfrm>
            <a:off x="304800" y="1554162"/>
            <a:ext cx="8686800" cy="5021616"/>
          </a:xfrm>
        </p:spPr>
        <p:txBody>
          <a:bodyPr>
            <a:normAutofit/>
          </a:bodyPr>
          <a:lstStyle/>
          <a:p>
            <a:r>
              <a:rPr lang="en-US" dirty="0" err="1"/>
              <a:t>MpMan</a:t>
            </a:r>
            <a:r>
              <a:rPr lang="en-US" dirty="0"/>
              <a:t> -- 1998</a:t>
            </a:r>
          </a:p>
          <a:p>
            <a:r>
              <a:rPr lang="en-US" dirty="0" err="1"/>
              <a:t>SaeHan</a:t>
            </a:r>
            <a:r>
              <a:rPr lang="en-US" dirty="0"/>
              <a:t> Information Systems </a:t>
            </a:r>
          </a:p>
          <a:p>
            <a:pPr lvl="1"/>
            <a:r>
              <a:rPr lang="en-US" dirty="0"/>
              <a:t>South Korea</a:t>
            </a:r>
          </a:p>
          <a:p>
            <a:r>
              <a:rPr lang="en-US" dirty="0"/>
              <a:t>32MB of Flash memory</a:t>
            </a:r>
          </a:p>
          <a:p>
            <a:r>
              <a:rPr lang="en-US" dirty="0">
                <a:solidFill>
                  <a:srgbClr val="0000FF"/>
                </a:solidFill>
              </a:rPr>
              <a:t>Held 6 songs (MP3)</a:t>
            </a:r>
          </a:p>
          <a:p>
            <a:r>
              <a:rPr lang="en-US" dirty="0"/>
              <a:t>(12 on 64MB version)</a:t>
            </a:r>
          </a:p>
          <a:p>
            <a:r>
              <a:rPr lang="en-US" dirty="0"/>
              <a:t>3 years before Apple iPod</a:t>
            </a:r>
          </a:p>
          <a:p>
            <a:pPr lvl="1"/>
            <a:r>
              <a:rPr lang="en-US" dirty="0"/>
              <a:t>October 2001</a:t>
            </a:r>
          </a:p>
          <a:p>
            <a:pPr lvl="1"/>
            <a:r>
              <a:rPr lang="en-US" dirty="0"/>
              <a:t>Initially hard disk</a:t>
            </a:r>
          </a:p>
          <a:p>
            <a:r>
              <a:rPr lang="en-US" dirty="0"/>
              <a:t>Diamond Rio later 1998</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5" name="Picture 4" descr="MpMan_mp-f60.jpg"/>
          <p:cNvPicPr>
            <a:picLocks noChangeAspect="1"/>
          </p:cNvPicPr>
          <p:nvPr/>
        </p:nvPicPr>
        <p:blipFill>
          <a:blip r:embed="rId2"/>
          <a:stretch>
            <a:fillRect/>
          </a:stretch>
        </p:blipFill>
        <p:spPr>
          <a:xfrm>
            <a:off x="5779735" y="2503253"/>
            <a:ext cx="3000470" cy="4000627"/>
          </a:xfrm>
          <a:prstGeom prst="rect">
            <a:avLst/>
          </a:prstGeom>
        </p:spPr>
      </p:pic>
      <p:sp>
        <p:nvSpPr>
          <p:cNvPr id="6" name="Date Placeholder 5"/>
          <p:cNvSpPr>
            <a:spLocks noGrp="1"/>
          </p:cNvSpPr>
          <p:nvPr>
            <p:ph type="dt" sz="half" idx="10"/>
          </p:nvPr>
        </p:nvSpPr>
        <p:spPr/>
        <p:txBody>
          <a:bodyPr/>
          <a:lstStyle/>
          <a:p>
            <a:r>
              <a:rPr lang="en-US"/>
              <a:t>ESE150 Spring 2020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Lecture Topics</a:t>
            </a:r>
          </a:p>
        </p:txBody>
      </p:sp>
      <p:sp>
        <p:nvSpPr>
          <p:cNvPr id="3" name="Content Placeholder 2"/>
          <p:cNvSpPr>
            <a:spLocks noGrp="1"/>
          </p:cNvSpPr>
          <p:nvPr>
            <p:ph idx="1"/>
          </p:nvPr>
        </p:nvSpPr>
        <p:spPr>
          <a:xfrm>
            <a:off x="304800" y="1364157"/>
            <a:ext cx="8686800" cy="4846638"/>
          </a:xfrm>
        </p:spPr>
        <p:txBody>
          <a:bodyPr>
            <a:noAutofit/>
          </a:bodyPr>
          <a:lstStyle/>
          <a:p>
            <a:r>
              <a:rPr lang="en-US" sz="2400" dirty="0"/>
              <a:t>Teaser</a:t>
            </a:r>
          </a:p>
          <a:p>
            <a:r>
              <a:rPr lang="en-US" sz="2400" dirty="0"/>
              <a:t>Where are we?</a:t>
            </a:r>
          </a:p>
          <a:p>
            <a:r>
              <a:rPr lang="en-US" sz="2400" dirty="0" err="1"/>
              <a:t>Preclass</a:t>
            </a:r>
            <a:endParaRPr lang="en-US" sz="2400" dirty="0"/>
          </a:p>
          <a:p>
            <a:r>
              <a:rPr lang="en-US" sz="2400" dirty="0"/>
              <a:t>How do we take advantage of psychoacoustics in MP3</a:t>
            </a:r>
            <a:br>
              <a:rPr lang="en-US" sz="2400" dirty="0"/>
            </a:br>
            <a:r>
              <a:rPr lang="en-US" sz="2400" dirty="0"/>
              <a:t>Achieve this 6—12x reduction from CD Audio</a:t>
            </a:r>
          </a:p>
          <a:p>
            <a:pPr lvl="1"/>
            <a:r>
              <a:rPr lang="en-US" sz="1600" b="1" dirty="0"/>
              <a:t>Review Tricks</a:t>
            </a:r>
          </a:p>
          <a:p>
            <a:pPr lvl="1"/>
            <a:r>
              <a:rPr lang="en-US" sz="1600" b="1" dirty="0"/>
              <a:t>Formulate Optimization</a:t>
            </a:r>
          </a:p>
          <a:p>
            <a:pPr lvl="1"/>
            <a:r>
              <a:rPr lang="en-US" sz="1600" b="1" dirty="0"/>
              <a:t>Adaptation</a:t>
            </a:r>
          </a:p>
          <a:p>
            <a:r>
              <a:rPr lang="en-US" sz="2400" dirty="0"/>
              <a:t>Next Lab</a:t>
            </a:r>
          </a:p>
          <a:p>
            <a:r>
              <a:rPr lang="en-US" sz="2400" dirty="0"/>
              <a:t>References</a:t>
            </a:r>
          </a:p>
          <a:p>
            <a:pPr lvl="1"/>
            <a:endParaRPr lang="en-US" sz="2000" b="1" dirty="0"/>
          </a:p>
          <a:p>
            <a:pPr lvl="1"/>
            <a:endParaRPr lang="en-US" sz="2000" b="1" dirty="0"/>
          </a:p>
          <a:p>
            <a:pPr lvl="1"/>
            <a:endParaRPr lang="en-US" sz="2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
        <p:nvSpPr>
          <p:cNvPr id="5" name="Date Placeholder 4"/>
          <p:cNvSpPr>
            <a:spLocks noGrp="1"/>
          </p:cNvSpPr>
          <p:nvPr>
            <p:ph type="dt" sz="half" idx="10"/>
          </p:nvPr>
        </p:nvSpPr>
        <p:spPr/>
        <p:txBody>
          <a:bodyPr/>
          <a:lstStyle/>
          <a:p>
            <a:r>
              <a:rPr lang="en-US"/>
              <a:t>ESE150 Spring 2020</a:t>
            </a:r>
          </a:p>
        </p:txBody>
      </p:sp>
    </p:spTree>
    <p:extLst>
      <p:ext uri="{BB962C8B-B14F-4D97-AF65-F5344CB8AC3E}">
        <p14:creationId xmlns:p14="http://schemas.microsoft.com/office/powerpoint/2010/main" val="1524695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8</a:t>
            </a:fld>
            <a:endParaRPr lang="en-US"/>
          </a:p>
        </p:txBody>
      </p:sp>
      <p:pic>
        <p:nvPicPr>
          <p:cNvPr id="177154" name="Picture 2" descr="http://cdn.scratch.mit.edu/static/site/projects/thumbnails/32/25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129189" y="3170178"/>
            <a:ext cx="651243" cy="411444"/>
            <a:chOff x="1340843" y="3446002"/>
            <a:chExt cx="86516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340843" y="3461059"/>
              <a:ext cx="865161" cy="531536"/>
            </a:xfrm>
            <a:prstGeom prst="rect">
              <a:avLst/>
            </a:prstGeom>
            <a:noFill/>
          </p:spPr>
          <p:txBody>
            <a:bodyPr wrap="squar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28" y="4556854"/>
            <a:ext cx="469950" cy="411444"/>
            <a:chOff x="1407375" y="3446002"/>
            <a:chExt cx="624316"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16" cy="531536"/>
            </a:xfrm>
            <a:prstGeom prst="rect">
              <a:avLst/>
            </a:prstGeom>
            <a:noFill/>
          </p:spPr>
          <p:txBody>
            <a:bodyPr wrap="none" rtlCol="0">
              <a:spAutoFit/>
            </a:bodyPr>
            <a:lstStyle/>
            <a:p>
              <a:r>
                <a:rPr lang="en-US" sz="2000" dirty="0">
                  <a:latin typeface="+mj-lt"/>
                </a:rPr>
                <a:t>13</a:t>
              </a:r>
            </a:p>
          </p:txBody>
        </p:sp>
      </p:grpSp>
      <p:grpSp>
        <p:nvGrpSpPr>
          <p:cNvPr id="140" name="Group 139"/>
          <p:cNvGrpSpPr/>
          <p:nvPr/>
        </p:nvGrpSpPr>
        <p:grpSpPr>
          <a:xfrm>
            <a:off x="7759601" y="6446556"/>
            <a:ext cx="469950" cy="411444"/>
            <a:chOff x="1407375" y="3446002"/>
            <a:chExt cx="624316"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16"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
        <p:nvSpPr>
          <p:cNvPr id="84" name="Date Placeholder 83"/>
          <p:cNvSpPr>
            <a:spLocks noGrp="1"/>
          </p:cNvSpPr>
          <p:nvPr>
            <p:ph type="dt" sz="half" idx="10"/>
          </p:nvPr>
        </p:nvSpPr>
        <p:spPr/>
        <p:txBody>
          <a:bodyPr/>
          <a:lstStyle/>
          <a:p>
            <a:r>
              <a:rPr lang="en-US"/>
              <a:t>ESE150 Spring 2020</a:t>
            </a:r>
          </a:p>
        </p:txBody>
      </p:sp>
    </p:spTree>
    <p:extLst>
      <p:ext uri="{BB962C8B-B14F-4D97-AF65-F5344CB8AC3E}">
        <p14:creationId xmlns:p14="http://schemas.microsoft.com/office/powerpoint/2010/main" val="3967423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2034" name="Rectangle 2"/>
          <p:cNvSpPr>
            <a:spLocks noGrp="1" noChangeArrowheads="1"/>
          </p:cNvSpPr>
          <p:nvPr>
            <p:ph type="title"/>
          </p:nvPr>
        </p:nvSpPr>
        <p:spPr/>
        <p:txBody>
          <a:bodyPr/>
          <a:lstStyle/>
          <a:p>
            <a:r>
              <a:rPr lang="en-US" dirty="0"/>
              <a:t>Course Map – Week 7</a:t>
            </a:r>
          </a:p>
        </p:txBody>
      </p:sp>
      <p:sp>
        <p:nvSpPr>
          <p:cNvPr id="7" name="Slide Number Placeholder 5"/>
          <p:cNvSpPr>
            <a:spLocks noGrp="1"/>
          </p:cNvSpPr>
          <p:nvPr>
            <p:ph type="sldNum" sz="quarter" idx="12"/>
          </p:nvPr>
        </p:nvSpPr>
        <p:spPr/>
        <p:txBody>
          <a:bodyPr/>
          <a:lstStyle/>
          <a:p>
            <a:fld id="{3DB5F412-9866-D249-BF71-6D9420ED886F}" type="slidenum">
              <a:rPr lang="en-US"/>
              <a:pPr/>
              <a:t>9</a:t>
            </a:fld>
            <a:endParaRPr lang="en-US"/>
          </a:p>
        </p:txBody>
      </p:sp>
      <p:pic>
        <p:nvPicPr>
          <p:cNvPr id="177154" name="Picture 2" descr="http://cdn.scratch.mit.edu/static/site/projects/thumbnails/32/250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5">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9"/>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cxnSp>
        <p:nvCxnSpPr>
          <p:cNvPr id="84" name="Straight Connector 8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9" name="TextBox 88"/>
          <p:cNvSpPr txBox="1"/>
          <p:nvPr/>
        </p:nvSpPr>
        <p:spPr>
          <a:xfrm>
            <a:off x="4874135" y="1828800"/>
            <a:ext cx="2212465" cy="461665"/>
          </a:xfrm>
          <a:prstGeom prst="rect">
            <a:avLst/>
          </a:prstGeom>
          <a:noFill/>
        </p:spPr>
        <p:txBody>
          <a:bodyPr wrap="none" rtlCol="0">
            <a:spAutoFit/>
          </a:bodyPr>
          <a:lstStyle/>
          <a:p>
            <a:r>
              <a:rPr lang="en-US" sz="2400" b="1" dirty="0">
                <a:latin typeface="Courier New" panose="02070309020205020404" pitchFamily="49" charset="0"/>
                <a:cs typeface="Courier New" panose="02070309020205020404" pitchFamily="49" charset="0"/>
              </a:rPr>
              <a:t>10101001101</a:t>
            </a:r>
          </a:p>
        </p:txBody>
      </p:sp>
      <p:sp>
        <p:nvSpPr>
          <p:cNvPr id="92" name="TextBox 91"/>
          <p:cNvSpPr txBox="1"/>
          <p:nvPr/>
        </p:nvSpPr>
        <p:spPr>
          <a:xfrm>
            <a:off x="5026535" y="5334000"/>
            <a:ext cx="2212465" cy="461665"/>
          </a:xfrm>
          <a:prstGeom prst="rect">
            <a:avLst/>
          </a:prstGeom>
          <a:noFill/>
        </p:spPr>
        <p:txBody>
          <a:bodyPr wrap="none" rtlCol="0">
            <a:spAutoFit/>
          </a:bodyPr>
          <a:lstStyle/>
          <a:p>
            <a:r>
              <a:rPr lang="en-US" sz="2400" b="1" dirty="0">
                <a:latin typeface="Courier New" panose="02070309020205020404" pitchFamily="49" charset="0"/>
                <a:cs typeface="Courier New" panose="02070309020205020404" pitchFamily="49" charset="0"/>
              </a:rPr>
              <a:t>10101001101</a:t>
            </a:r>
          </a:p>
        </p:txBody>
      </p:sp>
      <p:sp>
        <p:nvSpPr>
          <p:cNvPr id="54" name="Rectangle 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55" name="Straight Arrow Connector 54"/>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57" name="Group 56"/>
          <p:cNvGrpSpPr/>
          <p:nvPr/>
        </p:nvGrpSpPr>
        <p:grpSpPr>
          <a:xfrm>
            <a:off x="5153736" y="3170178"/>
            <a:ext cx="541209" cy="411444"/>
            <a:chOff x="1373452" y="3446002"/>
            <a:chExt cx="718983" cy="546593"/>
          </a:xfrm>
        </p:grpSpPr>
        <p:sp>
          <p:nvSpPr>
            <p:cNvPr id="58" name="Oval 5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1373452" y="3461059"/>
              <a:ext cx="718983" cy="531536"/>
            </a:xfrm>
            <a:prstGeom prst="rect">
              <a:avLst/>
            </a:prstGeom>
            <a:noFill/>
          </p:spPr>
          <p:txBody>
            <a:bodyPr wrap="none" rtlCol="0">
              <a:spAutoFit/>
            </a:bodyPr>
            <a:lstStyle/>
            <a:p>
              <a:r>
                <a:rPr lang="en-US" sz="2000" dirty="0">
                  <a:latin typeface="+mj-lt"/>
                </a:rPr>
                <a:t>5,6</a:t>
              </a:r>
            </a:p>
          </p:txBody>
        </p:sp>
      </p:grpSp>
      <p:sp>
        <p:nvSpPr>
          <p:cNvPr id="60" name="Date Placeholder 59"/>
          <p:cNvSpPr>
            <a:spLocks noGrp="1"/>
          </p:cNvSpPr>
          <p:nvPr>
            <p:ph type="dt" sz="half" idx="10"/>
          </p:nvPr>
        </p:nvSpPr>
        <p:spPr/>
        <p:txBody>
          <a:bodyPr/>
          <a:lstStyle/>
          <a:p>
            <a:r>
              <a:rPr lang="en-US"/>
              <a:t>ESE150 Spring 2020</a:t>
            </a:r>
          </a:p>
        </p:txBody>
      </p:sp>
    </p:spTree>
    <p:extLst>
      <p:ext uri="{BB962C8B-B14F-4D97-AF65-F5344CB8AC3E}">
        <p14:creationId xmlns:p14="http://schemas.microsoft.com/office/powerpoint/2010/main" val="394732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53"/>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54"/>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55"/>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56"/>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SE 578–">
  <a:themeElements>
    <a:clrScheme name="Custom 3">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F0000"/>
      </a:hlink>
      <a:folHlink>
        <a:srgbClr val="FF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lnDef>
      <a:spPr>
        <a:ln>
          <a:tailEnd type="arrow"/>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Lecture_Template</Template>
  <TotalTime>28617</TotalTime>
  <Words>3108</Words>
  <Application>Microsoft Macintosh PowerPoint</Application>
  <PresentationFormat>On-screen Show (4:3)</PresentationFormat>
  <Paragraphs>738</Paragraphs>
  <Slides>58</Slides>
  <Notes>8</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Calibri</vt:lpstr>
      <vt:lpstr>Cambria Math</vt:lpstr>
      <vt:lpstr>Courier New</vt:lpstr>
      <vt:lpstr>Liberation Sans</vt:lpstr>
      <vt:lpstr>StarSymbol</vt:lpstr>
      <vt:lpstr>Times New Roman</vt:lpstr>
      <vt:lpstr>Wingdings 2</vt:lpstr>
      <vt:lpstr>ESE 578–</vt:lpstr>
      <vt:lpstr>PowerPoint Presentation</vt:lpstr>
      <vt:lpstr>First MP3 Player</vt:lpstr>
      <vt:lpstr>Flash Scaling</vt:lpstr>
      <vt:lpstr>PCM and CD Audio</vt:lpstr>
      <vt:lpstr>Observe</vt:lpstr>
      <vt:lpstr>First MP3 Player</vt:lpstr>
      <vt:lpstr>Lecture Topics</vt:lpstr>
      <vt:lpstr>Course Map</vt:lpstr>
      <vt:lpstr>Course Map – Week 7</vt:lpstr>
      <vt:lpstr>What we did in Lab…</vt:lpstr>
      <vt:lpstr>Preclass</vt:lpstr>
      <vt:lpstr>Preclass</vt:lpstr>
      <vt:lpstr>Preclass</vt:lpstr>
      <vt:lpstr>Preclass</vt:lpstr>
      <vt:lpstr>Preclass</vt:lpstr>
      <vt:lpstr>Preclass</vt:lpstr>
      <vt:lpstr>Tricks for Compression</vt:lpstr>
      <vt:lpstr>Background</vt:lpstr>
      <vt:lpstr>The MPEG-1 Standard</vt:lpstr>
      <vt:lpstr>The MPEG-1 Standard</vt:lpstr>
      <vt:lpstr>The MPEG-1 Standard</vt:lpstr>
      <vt:lpstr>They kept on going: MPEG-1, 2, 4, 7</vt:lpstr>
      <vt:lpstr>Some Knowledge of Digital Audio Formats</vt:lpstr>
      <vt:lpstr>Some Terminology</vt:lpstr>
      <vt:lpstr>Optimizing Encoding</vt:lpstr>
      <vt:lpstr>Knobs we can turn</vt:lpstr>
      <vt:lpstr>Bands vary in importance</vt:lpstr>
      <vt:lpstr>Knobs we can turn</vt:lpstr>
      <vt:lpstr>Opportunities/Challenges</vt:lpstr>
      <vt:lpstr>Opportunities/Challenges</vt:lpstr>
      <vt:lpstr>Suggest</vt:lpstr>
      <vt:lpstr>Optimization Problem</vt:lpstr>
      <vt:lpstr>Optimization Problem</vt:lpstr>
      <vt:lpstr>Quantifying Bit cost</vt:lpstr>
      <vt:lpstr>Goodness/Sound Quality</vt:lpstr>
      <vt:lpstr>Optimization Problem</vt:lpstr>
      <vt:lpstr>Approach</vt:lpstr>
      <vt:lpstr>Approach</vt:lpstr>
      <vt:lpstr>Approach</vt:lpstr>
      <vt:lpstr>Approach</vt:lpstr>
      <vt:lpstr>Approach</vt:lpstr>
      <vt:lpstr>Also Quantization</vt:lpstr>
      <vt:lpstr>Approach (Greedy)</vt:lpstr>
      <vt:lpstr>Approach (Refine Greedy)</vt:lpstr>
      <vt:lpstr>Adaptive Refinement</vt:lpstr>
      <vt:lpstr>Approach (Adaptive)</vt:lpstr>
      <vt:lpstr>PERCEPTUAL CODING &amp; MP3</vt:lpstr>
      <vt:lpstr>MP3 Flow Chart (Encoding/Decoding)</vt:lpstr>
      <vt:lpstr>MP3 Encoding Process</vt:lpstr>
      <vt:lpstr>MP3 Encoding Process</vt:lpstr>
      <vt:lpstr>MP3 Encoding Process – Compress</vt:lpstr>
      <vt:lpstr>Compress – Up close</vt:lpstr>
      <vt:lpstr>Extend Example</vt:lpstr>
      <vt:lpstr>Big Ideas</vt:lpstr>
      <vt:lpstr>Learn More</vt:lpstr>
      <vt:lpstr>Coming Up</vt:lpstr>
      <vt:lpstr>Midterm – In Class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 250: Digital Audio Basics</dc:title>
  <dc:creator>Edin;Farmer</dc:creator>
  <cp:lastModifiedBy>Dehon, Andre</cp:lastModifiedBy>
  <cp:revision>630</cp:revision>
  <cp:lastPrinted>2020-02-26T16:57:03Z</cp:lastPrinted>
  <dcterms:created xsi:type="dcterms:W3CDTF">2018-02-17T17:57:28Z</dcterms:created>
  <dcterms:modified xsi:type="dcterms:W3CDTF">2020-02-26T21:00:30Z</dcterms:modified>
</cp:coreProperties>
</file>