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6"/>
  </p:notesMasterIdLst>
  <p:handoutMasterIdLst>
    <p:handoutMasterId r:id="rId77"/>
  </p:handoutMasterIdLst>
  <p:sldIdLst>
    <p:sldId id="307" r:id="rId2"/>
    <p:sldId id="426" r:id="rId3"/>
    <p:sldId id="428" r:id="rId4"/>
    <p:sldId id="308" r:id="rId5"/>
    <p:sldId id="309" r:id="rId6"/>
    <p:sldId id="427" r:id="rId7"/>
    <p:sldId id="397" r:id="rId8"/>
    <p:sldId id="430" r:id="rId9"/>
    <p:sldId id="431" r:id="rId10"/>
    <p:sldId id="432" r:id="rId11"/>
    <p:sldId id="433" r:id="rId12"/>
    <p:sldId id="434" r:id="rId13"/>
    <p:sldId id="429" r:id="rId14"/>
    <p:sldId id="436" r:id="rId15"/>
    <p:sldId id="437" r:id="rId16"/>
    <p:sldId id="438" r:id="rId17"/>
    <p:sldId id="435" r:id="rId18"/>
    <p:sldId id="440" r:id="rId19"/>
    <p:sldId id="439" r:id="rId20"/>
    <p:sldId id="441" r:id="rId21"/>
    <p:sldId id="442" r:id="rId22"/>
    <p:sldId id="483" r:id="rId23"/>
    <p:sldId id="443" r:id="rId24"/>
    <p:sldId id="444" r:id="rId25"/>
    <p:sldId id="445" r:id="rId26"/>
    <p:sldId id="446" r:id="rId27"/>
    <p:sldId id="261" r:id="rId28"/>
    <p:sldId id="447" r:id="rId29"/>
    <p:sldId id="448" r:id="rId30"/>
    <p:sldId id="450" r:id="rId31"/>
    <p:sldId id="459" r:id="rId32"/>
    <p:sldId id="460" r:id="rId33"/>
    <p:sldId id="462" r:id="rId34"/>
    <p:sldId id="484" r:id="rId35"/>
    <p:sldId id="451" r:id="rId36"/>
    <p:sldId id="491" r:id="rId37"/>
    <p:sldId id="492" r:id="rId38"/>
    <p:sldId id="493" r:id="rId39"/>
    <p:sldId id="494" r:id="rId40"/>
    <p:sldId id="495" r:id="rId41"/>
    <p:sldId id="485" r:id="rId42"/>
    <p:sldId id="496" r:id="rId43"/>
    <p:sldId id="497" r:id="rId44"/>
    <p:sldId id="498" r:id="rId45"/>
    <p:sldId id="463" r:id="rId46"/>
    <p:sldId id="464" r:id="rId47"/>
    <p:sldId id="465" r:id="rId48"/>
    <p:sldId id="453" r:id="rId49"/>
    <p:sldId id="469" r:id="rId50"/>
    <p:sldId id="466" r:id="rId51"/>
    <p:sldId id="499" r:id="rId52"/>
    <p:sldId id="500" r:id="rId53"/>
    <p:sldId id="501" r:id="rId54"/>
    <p:sldId id="502" r:id="rId55"/>
    <p:sldId id="503" r:id="rId56"/>
    <p:sldId id="486" r:id="rId57"/>
    <p:sldId id="467" r:id="rId58"/>
    <p:sldId id="471" r:id="rId59"/>
    <p:sldId id="468" r:id="rId60"/>
    <p:sldId id="449" r:id="rId61"/>
    <p:sldId id="473" r:id="rId62"/>
    <p:sldId id="474" r:id="rId63"/>
    <p:sldId id="475" r:id="rId64"/>
    <p:sldId id="472" r:id="rId65"/>
    <p:sldId id="487" r:id="rId66"/>
    <p:sldId id="478" r:id="rId67"/>
    <p:sldId id="479" r:id="rId68"/>
    <p:sldId id="456" r:id="rId69"/>
    <p:sldId id="477" r:id="rId70"/>
    <p:sldId id="476" r:id="rId71"/>
    <p:sldId id="423" r:id="rId72"/>
    <p:sldId id="422" r:id="rId73"/>
    <p:sldId id="424" r:id="rId74"/>
    <p:sldId id="480" r:id="rId7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8F00"/>
    <a:srgbClr val="FFA200"/>
    <a:srgbClr val="33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84806" autoAdjust="0"/>
  </p:normalViewPr>
  <p:slideViewPr>
    <p:cSldViewPr snapToGrid="0">
      <p:cViewPr varScale="1">
        <p:scale>
          <a:sx n="93" d="100"/>
          <a:sy n="93" d="100"/>
        </p:scale>
        <p:origin x="1000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D1B55-049B-42D7-8AA3-18C3C20C4336}" type="datetimeFigureOut">
              <a:rPr lang="en-US" smtClean="0"/>
              <a:pPr/>
              <a:t>3/22/20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A1EBE-2AF2-4254-AC3F-2FEB5D0CC4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44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55527-9B63-4AEC-8D52-31FEBD65D890}" type="datetimeFigureOut">
              <a:rPr lang="en-US" smtClean="0"/>
              <a:pPr/>
              <a:t>3/22/20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87388-6114-4FC4-A839-2F2181B23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40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583F7-7D16-AE46-97B7-605414FECD42}" type="slidenum">
              <a:rPr lang="en-US"/>
              <a:pPr/>
              <a:t>1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2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5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6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" y="-48260"/>
            <a:ext cx="9151620" cy="103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992878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01871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880447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small"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534912"/>
            <a:ext cx="758952" cy="246888"/>
          </a:xfrm>
        </p:spPr>
        <p:txBody>
          <a:bodyPr/>
          <a:lstStyle>
            <a:lvl1pPr>
              <a:defRPr sz="1400"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/>
              <a:t>ESE150 Spring 2020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sm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gif"/><Relationship Id="rId10" Type="http://schemas.openxmlformats.org/officeDocument/2006/relationships/image" Target="../media/image14.png"/><Relationship Id="rId4" Type="http://schemas.openxmlformats.org/officeDocument/2006/relationships/image" Target="../media/image8.gif"/><Relationship Id="rId9" Type="http://schemas.openxmlformats.org/officeDocument/2006/relationships/image" Target="../media/image13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gif"/><Relationship Id="rId3" Type="http://schemas.openxmlformats.org/officeDocument/2006/relationships/image" Target="../media/image8.gif"/><Relationship Id="rId7" Type="http://schemas.openxmlformats.org/officeDocument/2006/relationships/image" Target="../media/image11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8.jpeg"/><Relationship Id="rId5" Type="http://schemas.openxmlformats.org/officeDocument/2006/relationships/image" Target="../media/image15.wmf"/><Relationship Id="rId10" Type="http://schemas.openxmlformats.org/officeDocument/2006/relationships/image" Target="../media/image17.jpeg"/><Relationship Id="rId4" Type="http://schemas.openxmlformats.org/officeDocument/2006/relationships/image" Target="../media/image9.gif"/><Relationship Id="rId9" Type="http://schemas.openxmlformats.org/officeDocument/2006/relationships/image" Target="../media/image16.jpeg"/><Relationship Id="rId14" Type="http://schemas.openxmlformats.org/officeDocument/2006/relationships/image" Target="../media/image14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9.pdf"/><Relationship Id="rId5" Type="http://schemas.openxmlformats.org/officeDocument/2006/relationships/image" Target="../media/image9.gif"/><Relationship Id="rId10" Type="http://schemas.openxmlformats.org/officeDocument/2006/relationships/image" Target="../media/image14.png"/><Relationship Id="rId4" Type="http://schemas.openxmlformats.org/officeDocument/2006/relationships/image" Target="../media/image8.gif"/><Relationship Id="rId9" Type="http://schemas.openxmlformats.org/officeDocument/2006/relationships/image" Target="../media/image13.gif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54.pd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600623" y="5646117"/>
            <a:ext cx="4543377" cy="531812"/>
          </a:xfrm>
        </p:spPr>
        <p:txBody>
          <a:bodyPr/>
          <a:lstStyle/>
          <a:p>
            <a:pPr algn="r"/>
            <a:r>
              <a:rPr lang="en-US" sz="1400" b="1">
                <a:solidFill>
                  <a:schemeClr val="tx1"/>
                </a:solidFill>
                <a:latin typeface="+mj-lt"/>
              </a:rPr>
              <a:t>ESE150 Spring 2020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C20A-B789-3C45-8C0A-FDB5AD81E208}" type="slidenum">
              <a:rPr lang="en-US"/>
              <a:pPr/>
              <a:t>1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5410200"/>
            <a:ext cx="8458200" cy="122237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sm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/>
              <a:t>ESE 150 – </a:t>
            </a:r>
            <a:br>
              <a:rPr lang="en-US" sz="3200" b="1" dirty="0"/>
            </a:br>
            <a:r>
              <a:rPr lang="en-US" sz="3200" b="1" dirty="0"/>
              <a:t>Digital Audio Basics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81000" y="4419600"/>
            <a:ext cx="84582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000" dirty="0"/>
              <a:t>Lecture #7 – Digital Logic</a:t>
            </a:r>
          </a:p>
        </p:txBody>
      </p:sp>
      <p:pic>
        <p:nvPicPr>
          <p:cNvPr id="177156" name="Picture 4" descr="http://3.bp.blogspot.com/_CB5_yShYrgU/TPQ2GWHjoGI/AAAAAAAACAE/0eKUBuVC1Ls/s1600/digital%2Baudio_wav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817" y="2697162"/>
            <a:ext cx="2906183" cy="217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8" name="Picture 6" descr="http://cdn6.igeeksblog.com/wp-content/uploads/Bose-SoundDock-Series-III-Best-iPhone-5-Speaker-Docks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72"/>
          <a:stretch/>
        </p:blipFill>
        <p:spPr bwMode="auto">
          <a:xfrm>
            <a:off x="0" y="2143125"/>
            <a:ext cx="3419475" cy="288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4" name="Picture 2" descr="http://www.sageaudio.com/blog/wp-content/uploads/2012/09/audio-mastering-digital-qualit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493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ate Placeholder 3"/>
          <p:cNvSpPr txBox="1">
            <a:spLocks/>
          </p:cNvSpPr>
          <p:nvPr/>
        </p:nvSpPr>
        <p:spPr>
          <a:xfrm>
            <a:off x="4765964" y="6326188"/>
            <a:ext cx="4378036" cy="531812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Based on slides © 2009--2020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DeHon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8167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</a:t>
            </a:r>
          </a:p>
          <a:p>
            <a:pPr lvl="1"/>
            <a:r>
              <a:rPr lang="en-US" dirty="0"/>
              <a:t>Output is opposite of input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38111" y="3231444"/>
          <a:ext cx="475544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FFD6825-B032-A04F-ABE7-AADDA0FB3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1765" y="1135062"/>
            <a:ext cx="1365069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</a:t>
            </a:r>
          </a:p>
          <a:p>
            <a:pPr lvl="1"/>
            <a:r>
              <a:rPr lang="en-US" dirty="0"/>
              <a:t>Output is 1 (true) when any input is 1 (true)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(</a:t>
            </a:r>
            <a:r>
              <a:rPr lang="en-US" dirty="0" err="1">
                <a:solidFill>
                  <a:srgbClr val="FF6600"/>
                </a:solidFill>
              </a:rPr>
              <a:t>fillin</a:t>
            </a:r>
            <a:r>
              <a:rPr lang="en-US" dirty="0">
                <a:solidFill>
                  <a:srgbClr val="FF6600"/>
                </a:solidFill>
              </a:rPr>
              <a:t> truth table for OR)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9D07709-E4E8-1241-9B6E-DEAA244891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692" y="1187975"/>
            <a:ext cx="1556657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compute any Boolean Function from AND, OR, NOT</a:t>
            </a:r>
          </a:p>
          <a:p>
            <a:pPr lvl="1"/>
            <a:r>
              <a:rPr lang="en-US" dirty="0"/>
              <a:t>(actually from NAND)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2020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677E32-C9BB-8440-9299-36D1E300F661}" type="slidenum">
              <a:rPr lang="en-US" smtClean="0">
                <a:latin typeface="Times New Roman" pitchFamily="1" charset="0"/>
              </a:rPr>
              <a:pPr/>
              <a:t>13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Model: Combinational Logic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r>
              <a:rPr lang="en-US"/>
              <a:t>Compute some “</a:t>
            </a:r>
            <a:r>
              <a:rPr lang="en-US" b="1"/>
              <a:t>function</a:t>
            </a:r>
            <a:r>
              <a:rPr lang="en-US"/>
              <a:t>”</a:t>
            </a:r>
          </a:p>
          <a:p>
            <a:pPr lvl="1"/>
            <a:r>
              <a:rPr lang="en-US">
                <a:ea typeface="ＭＳ Ｐゴシック" pitchFamily="1" charset="-128"/>
              </a:rPr>
              <a:t>f(i</a:t>
            </a:r>
            <a:r>
              <a:rPr lang="en-US" baseline="-25000">
                <a:ea typeface="ＭＳ Ｐゴシック" pitchFamily="1" charset="-128"/>
              </a:rPr>
              <a:t>0</a:t>
            </a:r>
            <a:r>
              <a:rPr lang="en-US">
                <a:ea typeface="ＭＳ Ｐゴシック" pitchFamily="1" charset="-128"/>
              </a:rPr>
              <a:t>,i</a:t>
            </a:r>
            <a:r>
              <a:rPr lang="en-US" baseline="-25000">
                <a:ea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</a:rPr>
              <a:t>,…i</a:t>
            </a:r>
            <a:r>
              <a:rPr lang="en-US" baseline="-25000">
                <a:ea typeface="ＭＳ Ｐゴシック" pitchFamily="1" charset="-128"/>
              </a:rPr>
              <a:t>n</a:t>
            </a:r>
            <a:r>
              <a:rPr lang="en-US">
                <a:ea typeface="ＭＳ Ｐゴシック" pitchFamily="1" charset="-128"/>
              </a:rPr>
              <a:t>) </a:t>
            </a:r>
            <a:r>
              <a:rPr lang="en-US">
                <a:ea typeface="ＭＳ Ｐゴシック" pitchFamily="1" charset="-128"/>
                <a:sym typeface="Symbol" pitchFamily="1" charset="2"/>
              </a:rPr>
              <a:t></a:t>
            </a:r>
            <a:r>
              <a:rPr lang="en-US">
                <a:ea typeface="ＭＳ Ｐゴシック" pitchFamily="1" charset="-128"/>
              </a:rPr>
              <a:t> o</a:t>
            </a:r>
            <a:r>
              <a:rPr lang="en-US" baseline="-25000">
                <a:ea typeface="ＭＳ Ｐゴシック" pitchFamily="1" charset="-128"/>
              </a:rPr>
              <a:t>0</a:t>
            </a:r>
            <a:r>
              <a:rPr lang="en-US">
                <a:ea typeface="ＭＳ Ｐゴシック" pitchFamily="1" charset="-128"/>
              </a:rPr>
              <a:t>,o</a:t>
            </a:r>
            <a:r>
              <a:rPr lang="en-US" baseline="-25000">
                <a:ea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</a:rPr>
              <a:t>,…o</a:t>
            </a:r>
            <a:r>
              <a:rPr lang="en-US" baseline="-25000">
                <a:ea typeface="ＭＳ Ｐゴシック" pitchFamily="1" charset="-128"/>
              </a:rPr>
              <a:t>m</a:t>
            </a:r>
          </a:p>
          <a:p>
            <a:endParaRPr lang="en-US"/>
          </a:p>
          <a:p>
            <a:r>
              <a:rPr lang="en-US"/>
              <a:t>Each unique input vector </a:t>
            </a:r>
          </a:p>
          <a:p>
            <a:pPr lvl="1"/>
            <a:r>
              <a:rPr lang="en-US">
                <a:ea typeface="ＭＳ Ｐゴシック" pitchFamily="1" charset="-128"/>
              </a:rPr>
              <a:t>implies a particular, deterministic, output vector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AND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</a:t>
            </a:r>
          </a:p>
          <a:p>
            <a:pPr lvl="1"/>
            <a:r>
              <a:rPr lang="en-US" dirty="0"/>
              <a:t>Output is 1 (true) when all inputs are 1 (true)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How build n-input AND from AND2 gates?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78367F-B54C-6E45-A89F-6890F89C0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268" y="1135062"/>
            <a:ext cx="1748246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OR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</a:t>
            </a:r>
          </a:p>
          <a:p>
            <a:pPr lvl="1"/>
            <a:r>
              <a:rPr lang="en-US" dirty="0"/>
              <a:t>Output is 1 (true) when any input is 1 (true)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How build </a:t>
            </a:r>
            <a:r>
              <a:rPr lang="en-US" dirty="0" err="1">
                <a:solidFill>
                  <a:srgbClr val="FF6600"/>
                </a:solidFill>
              </a:rPr>
              <a:t>n</a:t>
            </a:r>
            <a:r>
              <a:rPr lang="en-US" dirty="0">
                <a:solidFill>
                  <a:srgbClr val="FF6600"/>
                </a:solidFill>
              </a:rPr>
              <a:t>-input OR from OR2?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838374-E763-DB49-852A-434DE854B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692" y="1187975"/>
            <a:ext cx="1556657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we create an expression that is true for a specific input case?</a:t>
            </a:r>
          </a:p>
          <a:p>
            <a:pPr lvl="1"/>
            <a:r>
              <a:rPr lang="en-US" dirty="0"/>
              <a:t>E.g. have a function of 4 inputs: a, </a:t>
            </a:r>
            <a:r>
              <a:rPr lang="en-US" dirty="0" err="1"/>
              <a:t>b</a:t>
            </a:r>
            <a:r>
              <a:rPr lang="en-US" dirty="0"/>
              <a:t>, </a:t>
            </a:r>
            <a:r>
              <a:rPr lang="en-US" dirty="0" err="1"/>
              <a:t>c</a:t>
            </a:r>
            <a:r>
              <a:rPr lang="en-US" dirty="0"/>
              <a:t>, </a:t>
            </a:r>
            <a:r>
              <a:rPr lang="en-US" dirty="0" err="1"/>
              <a:t>d</a:t>
            </a:r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How many potential values for a, </a:t>
            </a:r>
            <a:r>
              <a:rPr lang="en-US" dirty="0" err="1">
                <a:solidFill>
                  <a:srgbClr val="FF6600"/>
                </a:solidFill>
              </a:rPr>
              <a:t>b</a:t>
            </a:r>
            <a:r>
              <a:rPr lang="en-US" dirty="0">
                <a:solidFill>
                  <a:srgbClr val="FF6600"/>
                </a:solidFill>
              </a:rPr>
              <a:t>, </a:t>
            </a:r>
            <a:r>
              <a:rPr lang="en-US" dirty="0" err="1">
                <a:solidFill>
                  <a:srgbClr val="FF6600"/>
                </a:solidFill>
              </a:rPr>
              <a:t>c</a:t>
            </a:r>
            <a:r>
              <a:rPr lang="en-US" dirty="0">
                <a:solidFill>
                  <a:srgbClr val="FF6600"/>
                </a:solidFill>
              </a:rPr>
              <a:t>, </a:t>
            </a:r>
            <a:r>
              <a:rPr lang="en-US" dirty="0" err="1">
                <a:solidFill>
                  <a:srgbClr val="FF6600"/>
                </a:solidFill>
              </a:rPr>
              <a:t>d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Rows in our truth table</a:t>
            </a:r>
          </a:p>
          <a:p>
            <a:r>
              <a:rPr lang="en-US" dirty="0">
                <a:solidFill>
                  <a:srgbClr val="FF6600"/>
                </a:solidFill>
              </a:rPr>
              <a:t>Give one example of values for a, </a:t>
            </a:r>
            <a:r>
              <a:rPr lang="en-US" dirty="0" err="1">
                <a:solidFill>
                  <a:srgbClr val="FF6600"/>
                </a:solidFill>
              </a:rPr>
              <a:t>b</a:t>
            </a:r>
            <a:r>
              <a:rPr lang="en-US" dirty="0">
                <a:solidFill>
                  <a:srgbClr val="FF6600"/>
                </a:solidFill>
              </a:rPr>
              <a:t>, </a:t>
            </a:r>
            <a:r>
              <a:rPr lang="en-US" dirty="0" err="1">
                <a:solidFill>
                  <a:srgbClr val="FF6600"/>
                </a:solidFill>
              </a:rPr>
              <a:t>c</a:t>
            </a:r>
            <a:r>
              <a:rPr lang="en-US" dirty="0">
                <a:solidFill>
                  <a:srgbClr val="FF6600"/>
                </a:solidFill>
              </a:rPr>
              <a:t>, </a:t>
            </a:r>
            <a:r>
              <a:rPr lang="en-US" dirty="0" err="1">
                <a:solidFill>
                  <a:srgbClr val="FF6600"/>
                </a:solidFill>
              </a:rPr>
              <a:t>d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r>
              <a:rPr lang="en-US" dirty="0">
                <a:solidFill>
                  <a:srgbClr val="FF6600"/>
                </a:solidFill>
              </a:rPr>
              <a:t>How create an expression that is true for that case?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Output Digital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have logic to implement each input case</a:t>
            </a:r>
          </a:p>
          <a:p>
            <a:r>
              <a:rPr lang="en-US" dirty="0">
                <a:solidFill>
                  <a:srgbClr val="FF6600"/>
                </a:solidFill>
              </a:rPr>
              <a:t>How implement entire function?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12334" y="3019777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F(a,b,c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Output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do you do if your Digital Function needs multiple output bits?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Combinational Logic as Gates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58711"/>
            <a:ext cx="88392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Start with truth table</a:t>
            </a:r>
          </a:p>
          <a:p>
            <a:r>
              <a:rPr lang="en-US" dirty="0"/>
              <a:t>Single output {0, 1}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Use inverters to produce complements of inputs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For each input case </a:t>
            </a:r>
          </a:p>
          <a:p>
            <a:pPr lvl="2"/>
            <a:r>
              <a:rPr lang="en-US" dirty="0">
                <a:ea typeface="ＭＳ Ｐゴシック" pitchFamily="1" charset="-128"/>
              </a:rPr>
              <a:t>If output is a 1</a:t>
            </a:r>
          </a:p>
          <a:p>
            <a:pPr lvl="3"/>
            <a:r>
              <a:rPr lang="en-US" dirty="0">
                <a:ea typeface="ＭＳ Ｐゴシック" pitchFamily="1" charset="-128"/>
              </a:rPr>
              <a:t>Develop an AND to detect that case</a:t>
            </a:r>
          </a:p>
          <a:p>
            <a:pPr lvl="4"/>
            <a:r>
              <a:rPr lang="en-US" dirty="0">
                <a:ea typeface="ＭＳ Ｐゴシック" pitchFamily="1" charset="-128"/>
              </a:rPr>
              <a:t>Decompose AND into gates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OR together the output of all such AND functions</a:t>
            </a:r>
          </a:p>
          <a:p>
            <a:pPr lvl="2"/>
            <a:r>
              <a:rPr lang="en-US" dirty="0">
                <a:ea typeface="ＭＳ Ｐゴシック" pitchFamily="1" charset="-128"/>
              </a:rPr>
              <a:t>Decompose OR into gates</a:t>
            </a:r>
          </a:p>
          <a:p>
            <a:r>
              <a:rPr lang="en-US" dirty="0"/>
              <a:t>Multiple outputs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Repeat for each output</a:t>
            </a:r>
          </a:p>
          <a:p>
            <a:pPr lvl="2"/>
            <a:endParaRPr lang="en-US" dirty="0">
              <a:ea typeface="ＭＳ Ｐゴシック" pitchFamily="1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2020</a:t>
            </a: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169DB0-53BE-AA42-AED9-13BDD74FE8E2}" type="slidenum">
              <a:rPr lang="en-US" smtClean="0">
                <a:latin typeface="Times New Roman" pitchFamily="1" charset="0"/>
              </a:rPr>
              <a:pPr/>
              <a:t>19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6725" y="5959714"/>
            <a:ext cx="5829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This solution won’t typically be the smallest or fastest…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2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----------------</a:t>
            </a:r>
            <a:r>
              <a:rPr lang="en-US" sz="1800" b="1" i="1" dirty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>
                <a:solidFill>
                  <a:schemeClr val="tx1"/>
                </a:solidFill>
              </a:rPr>
              <a:t>OK</a:t>
            </a: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9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</a:t>
              </a:r>
            </a:p>
          </p:txBody>
        </p:sp>
      </p:grpSp>
      <p:grpSp>
        <p:nvGrpSpPr>
          <p:cNvPr id="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6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cxnSp>
        <p:nvCxnSpPr>
          <p:cNvPr id="84" name="Straight Connector 8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874135" y="18288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026535" y="53340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56"/>
          <p:cNvGrpSpPr/>
          <p:nvPr/>
        </p:nvGrpSpPr>
        <p:grpSpPr>
          <a:xfrm>
            <a:off x="5153736" y="3170178"/>
            <a:ext cx="541209" cy="411444"/>
            <a:chOff x="1373452" y="3446002"/>
            <a:chExt cx="718983" cy="546593"/>
          </a:xfrm>
        </p:grpSpPr>
        <p:sp>
          <p:nvSpPr>
            <p:cNvPr id="58" name="Oval 5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373452" y="3461059"/>
              <a:ext cx="7189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5,6</a:t>
              </a:r>
            </a:p>
          </p:txBody>
        </p:sp>
      </p:grpSp>
      <p:sp>
        <p:nvSpPr>
          <p:cNvPr id="60" name="Date Placeholder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090020" y="2259034"/>
            <a:ext cx="20539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DFT</a:t>
            </a:r>
          </a:p>
          <a:p>
            <a:r>
              <a:rPr lang="en-US" dirty="0"/>
              <a:t>Identify Masking</a:t>
            </a:r>
          </a:p>
          <a:p>
            <a:r>
              <a:rPr lang="en-US" dirty="0"/>
              <a:t>Huffman encoding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876050" y="4377404"/>
            <a:ext cx="19126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Huffman Decode</a:t>
            </a:r>
          </a:p>
          <a:p>
            <a:r>
              <a:rPr lang="en-US" dirty="0"/>
              <a:t>IDFT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32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6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implement any combinational logic function out of a collection of </a:t>
            </a:r>
          </a:p>
          <a:p>
            <a:pPr lvl="1"/>
            <a:r>
              <a:rPr lang="en-US" dirty="0"/>
              <a:t>OR2, AND2, NOT gates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NAND2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2370666"/>
            <a:ext cx="8686800" cy="4030133"/>
          </a:xfrm>
        </p:spPr>
        <p:txBody>
          <a:bodyPr/>
          <a:lstStyle/>
          <a:p>
            <a:r>
              <a:rPr lang="en-US" dirty="0"/>
              <a:t>NAND = NOT AND</a:t>
            </a:r>
          </a:p>
          <a:p>
            <a:pPr lvl="1"/>
            <a:r>
              <a:rPr lang="en-US" dirty="0"/>
              <a:t>Output is 0 (true) when all inputs are 1 (true); 0 otherwise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A3878733-5C3B-F747-B041-8AE132737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446" y="883804"/>
            <a:ext cx="1799665" cy="8382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4F7AB1C-9E57-1043-8D10-31C67F966B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1598" y="2017311"/>
            <a:ext cx="2750754" cy="78593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NAND Universality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implement 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What function does each circuit implement?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F78399-A8E6-7848-B886-0A523D8133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76" y="2997199"/>
            <a:ext cx="1730459" cy="64654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035114A-51E9-8E4E-B982-E4CB5234B7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018" y="2997199"/>
            <a:ext cx="2586176" cy="64654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2496428-A3D6-3547-9675-6907952F47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7909" y="2709717"/>
            <a:ext cx="2941291" cy="121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311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NAND Universality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implement </a:t>
            </a:r>
          </a:p>
          <a:p>
            <a:pPr lvl="1"/>
            <a:r>
              <a:rPr lang="en-US" dirty="0"/>
              <a:t>NOT from NAND2</a:t>
            </a:r>
          </a:p>
          <a:p>
            <a:pPr lvl="1"/>
            <a:r>
              <a:rPr lang="en-US" dirty="0"/>
              <a:t>AND2 from NAND2</a:t>
            </a:r>
          </a:p>
          <a:p>
            <a:pPr lvl="1"/>
            <a:r>
              <a:rPr lang="en-US" dirty="0"/>
              <a:t>OR2 from NAND2</a:t>
            </a:r>
          </a:p>
          <a:p>
            <a:r>
              <a:rPr lang="en-US" dirty="0"/>
              <a:t>Can implement any combinational logic function out of a collection of </a:t>
            </a:r>
          </a:p>
          <a:p>
            <a:pPr lvl="1"/>
            <a:r>
              <a:rPr lang="en-US" dirty="0"/>
              <a:t>OR2, AND2, NOT gates</a:t>
            </a:r>
          </a:p>
          <a:p>
            <a:r>
              <a:rPr lang="en-US" dirty="0"/>
              <a:t>Therefore: Can implement any combinational logic function out of a collection of NAND2 gates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AD2FD2-F1C3-9249-AE7D-9527093697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724" y="929940"/>
            <a:ext cx="1476685" cy="5517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4DFDD31-725D-F849-B848-2194E03F90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724" y="1733544"/>
            <a:ext cx="2206912" cy="5517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0925BFD-681F-4948-8722-7546155D8D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724" y="2419384"/>
            <a:ext cx="2362200" cy="9726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Multiplexer Gate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MUX</a:t>
            </a:r>
          </a:p>
          <a:p>
            <a:pPr lvl="1"/>
            <a:r>
              <a:rPr lang="en-US" dirty="0"/>
              <a:t>When S=0, output=i0</a:t>
            </a:r>
          </a:p>
          <a:p>
            <a:pPr lvl="1"/>
            <a:r>
              <a:rPr lang="en-US" dirty="0"/>
              <a:t>When S=1, output=i1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20889" y="3005668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Mux2(S,i0,i1)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041444" y="3810000"/>
            <a:ext cx="18912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Truth Table?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AND, OR, NOT</a:t>
            </a:r>
          </a:p>
          <a:p>
            <a:r>
              <a:rPr lang="en-US" dirty="0">
                <a:solidFill>
                  <a:srgbClr val="FF6600"/>
                </a:solidFill>
              </a:rPr>
              <a:t>Implementation?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AF2E91-01BD-4141-B82A-40A6B2F7B1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444" y="762144"/>
            <a:ext cx="1326701" cy="2104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is also a digital logic function</a:t>
            </a:r>
          </a:p>
          <a:p>
            <a:pPr lvl="1"/>
            <a:r>
              <a:rPr lang="en-US" dirty="0"/>
              <a:t>Maps set of inputs (a3 a2 a1 a0 b3 b2 b1 b0)</a:t>
            </a:r>
          </a:p>
          <a:p>
            <a:pPr lvl="1"/>
            <a:r>
              <a:rPr lang="en-US" dirty="0"/>
              <a:t>To an output bit vector (c4 c3 c2 c1 c0)</a:t>
            </a:r>
          </a:p>
          <a:p>
            <a:endParaRPr lang="en-US" dirty="0"/>
          </a:p>
          <a:p>
            <a:r>
              <a:rPr lang="en-US" dirty="0"/>
              <a:t>…as is subtraction, multiplication, division, square root….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Adder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Adds 3 inputs to produce 2b output</a:t>
            </a:r>
          </a:p>
          <a:p>
            <a:pPr lvl="1"/>
            <a:r>
              <a:rPr lang="en-US" dirty="0"/>
              <a:t>Binary inputs: a, b, c</a:t>
            </a:r>
          </a:p>
          <a:p>
            <a:pPr lvl="1"/>
            <a:r>
              <a:rPr lang="en-US" dirty="0"/>
              <a:t>Binary outputs: carry, sum</a:t>
            </a:r>
          </a:p>
          <a:p>
            <a:pPr lvl="1"/>
            <a:r>
              <a:rPr lang="en-US" dirty="0"/>
              <a:t>Two bit result:</a:t>
            </a:r>
          </a:p>
          <a:p>
            <a:pPr lvl="1"/>
            <a:r>
              <a:rPr lang="en-US" dirty="0"/>
              <a:t>   carry*2 +sum = </a:t>
            </a:r>
            <a:r>
              <a:rPr lang="en-US" dirty="0" err="1"/>
              <a:t>a+b+c</a:t>
            </a:r>
            <a:endParaRPr lang="en-US" dirty="0"/>
          </a:p>
          <a:p>
            <a:pPr lvl="1"/>
            <a:r>
              <a:rPr lang="en-US" dirty="0"/>
              <a:t>Can produce truth table and logic (Lab)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DAF59C-920B-064D-891E-62C13C89A0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699" y="2630813"/>
            <a:ext cx="2337377" cy="3279305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2020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A54B55-0E47-904C-9350-FD6DA67B0A96}" type="slidenum">
              <a:rPr lang="en-US" smtClean="0">
                <a:latin typeface="Times New Roman" pitchFamily="1" charset="0"/>
              </a:rPr>
              <a:pPr/>
              <a:t>27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572000" y="35941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          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            0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        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          10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      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        110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    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      0110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  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    10110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1010000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  010110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11010000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0010110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011010000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10010110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5593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1011010000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010010110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5593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11011010000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1010010110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11011010000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11010010110</a:t>
            </a:r>
          </a:p>
        </p:txBody>
      </p:sp>
      <p:sp>
        <p:nvSpPr>
          <p:cNvPr id="297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Example: Bit-Level Addition</a:t>
            </a:r>
          </a:p>
        </p:txBody>
      </p:sp>
      <p:sp>
        <p:nvSpPr>
          <p:cNvPr id="297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524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Addition </a:t>
            </a:r>
          </a:p>
          <a:p>
            <a:pPr lvl="1"/>
            <a:r>
              <a:rPr lang="en-US" dirty="0"/>
              <a:t>Base 2 example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Work together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572000" y="3581400"/>
            <a:ext cx="327025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3600"/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</a:t>
            </a:r>
          </a:p>
          <a:p>
            <a:endParaRPr lang="en-US" sz="360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            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</a:t>
            </a:r>
          </a:p>
        </p:txBody>
      </p:sp>
    </p:spTree>
    <p:extLst>
      <p:ext uri="{BB962C8B-B14F-4D97-AF65-F5344CB8AC3E}">
        <p14:creationId xmlns:p14="http://schemas.microsoft.com/office/powerpoint/2010/main" val="121655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utoUpdateAnimBg="0"/>
      <p:bldP spid="9224" grpId="0" autoUpdateAnimBg="0"/>
      <p:bldP spid="9225" grpId="0" autoUpdateAnimBg="0"/>
      <p:bldP spid="9226" grpId="0" autoUpdateAnimBg="0"/>
      <p:bldP spid="9227" grpId="0" autoUpdateAnimBg="0"/>
      <p:bldP spid="9228" grpId="0" autoUpdateAnimBg="0"/>
      <p:bldP spid="9229" grpId="0" autoUpdateAnimBg="0"/>
      <p:bldP spid="9230" grpId="0" autoUpdateAnimBg="0"/>
      <p:bldP spid="9231" grpId="0" autoUpdateAnimBg="0"/>
      <p:bldP spid="9232" grpId="0" autoUpdateAnimBg="0"/>
      <p:bldP spid="9237" grpId="0" autoUpdateAnimBg="0"/>
      <p:bldP spid="9220" grpId="0" autoUpdateAnimBg="0"/>
      <p:bldP spid="9221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N-Bit Adder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Full Adders</a:t>
            </a:r>
          </a:p>
          <a:p>
            <a:pPr lvl="1"/>
            <a:r>
              <a:rPr lang="en-US" dirty="0"/>
              <a:t>Can build N-bit adder by connecting N full adders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90499C-048E-B94D-A400-9DF117DA2F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966" y="2947625"/>
            <a:ext cx="4494068" cy="3165633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Logic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build a machine to perform these operations?</a:t>
            </a:r>
          </a:p>
          <a:p>
            <a:pPr lvl="1"/>
            <a:r>
              <a:rPr lang="en-US" dirty="0"/>
              <a:t>From Digital Samples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compressed digital data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Digital Samples</a:t>
            </a:r>
          </a:p>
          <a:p>
            <a:pPr lvl="1"/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Down to bottom</a:t>
            </a:r>
          </a:p>
          <a:p>
            <a:pPr lvl="1"/>
            <a:r>
              <a:rPr lang="en-US" dirty="0">
                <a:sym typeface="Wingdings"/>
              </a:rPr>
              <a:t>If we can build </a:t>
            </a:r>
            <a:r>
              <a:rPr lang="en-US" b="1" dirty="0">
                <a:sym typeface="Wingdings"/>
              </a:rPr>
              <a:t>one</a:t>
            </a:r>
            <a:r>
              <a:rPr lang="en-US" dirty="0">
                <a:sym typeface="Wingdings"/>
              </a:rPr>
              <a:t> kind of primitive element,</a:t>
            </a:r>
          </a:p>
          <a:p>
            <a:pPr lvl="2"/>
            <a:r>
              <a:rPr lang="en-US" dirty="0">
                <a:sym typeface="Wingdings"/>
              </a:rPr>
              <a:t>…and connect together large collections of them</a:t>
            </a:r>
          </a:p>
          <a:p>
            <a:pPr lvl="1"/>
            <a:r>
              <a:rPr lang="en-US" dirty="0">
                <a:sym typeface="Wingdings"/>
              </a:rPr>
              <a:t>can build a machine to perform </a:t>
            </a:r>
            <a:r>
              <a:rPr lang="en-US" i="1" dirty="0">
                <a:sym typeface="Wingdings"/>
              </a:rPr>
              <a:t>any</a:t>
            </a:r>
            <a:r>
              <a:rPr lang="en-US" dirty="0">
                <a:sym typeface="Wingdings"/>
              </a:rPr>
              <a:t> digital computation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Mux</a:t>
            </a:r>
            <a:r>
              <a:rPr lang="en-US" dirty="0"/>
              <a:t> with Feedback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What happens when S=0?</a:t>
            </a:r>
          </a:p>
          <a:p>
            <a:r>
              <a:rPr lang="en-US" dirty="0">
                <a:solidFill>
                  <a:srgbClr val="FF6600"/>
                </a:solidFill>
              </a:rPr>
              <a:t>What happens when S=1?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64808C-8CAD-D14C-8B86-90450BE1DF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445" y="623887"/>
            <a:ext cx="2800633" cy="22652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Mux</a:t>
            </a:r>
            <a:r>
              <a:rPr lang="en-US" dirty="0"/>
              <a:t> with Feedback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2395430"/>
            <a:ext cx="8686800" cy="400537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Assuming i0 doesn’t change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what happens when S goes from 0 to 1?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38FE5EA-6C34-B944-9174-F40AA13AE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445" y="637742"/>
            <a:ext cx="2800633" cy="2265218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 that can hold a</a:t>
            </a:r>
            <a:br>
              <a:rPr lang="en-US" dirty="0"/>
            </a:br>
            <a:r>
              <a:rPr lang="en-US" dirty="0"/>
              <a:t>previous value of an input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8F44154-D216-1246-95B9-AE81430C2D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972" y="1053378"/>
            <a:ext cx="2800633" cy="22652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7045843-4BD3-1A45-A997-A781D29232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968" y="4541792"/>
            <a:ext cx="3569584" cy="1524092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Flip-Flop (FF)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pair to create a flip-flop</a:t>
            </a:r>
          </a:p>
          <a:p>
            <a:pPr lvl="1"/>
            <a:r>
              <a:rPr lang="en-US" dirty="0"/>
              <a:t>Also call register</a:t>
            </a:r>
          </a:p>
          <a:p>
            <a:r>
              <a:rPr lang="en-US" dirty="0"/>
              <a:t>What happens when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CLK is low (0) ?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CLK is high (1) ?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CLK transitions from 0 to 1?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4BA091D-4E8C-7140-9EB1-774BB1313B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909" y="1826603"/>
            <a:ext cx="3782291" cy="39690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Flip-Flop (FF)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pair to create a flip-flop</a:t>
            </a:r>
          </a:p>
          <a:p>
            <a:pPr lvl="1"/>
            <a:r>
              <a:rPr lang="en-US" dirty="0"/>
              <a:t>Also call register</a:t>
            </a:r>
          </a:p>
          <a:p>
            <a:r>
              <a:rPr lang="en-US" dirty="0"/>
              <a:t>Sample D input on 0</a:t>
            </a:r>
            <a:r>
              <a:rPr lang="en-US" dirty="0">
                <a:sym typeface="Wingdings"/>
              </a:rPr>
              <a:t>1</a:t>
            </a:r>
            <a:br>
              <a:rPr lang="en-US" dirty="0">
                <a:sym typeface="Wingdings"/>
              </a:rPr>
            </a:br>
            <a:r>
              <a:rPr lang="en-US" dirty="0">
                <a:sym typeface="Wingdings"/>
              </a:rPr>
              <a:t>transition of clock (CLK)</a:t>
            </a:r>
          </a:p>
          <a:p>
            <a:r>
              <a:rPr lang="en-US" dirty="0">
                <a:sym typeface="Wingdings"/>
              </a:rPr>
              <a:t>Never an open path from </a:t>
            </a:r>
            <a:br>
              <a:rPr lang="en-US" dirty="0">
                <a:sym typeface="Wingdings"/>
              </a:rPr>
            </a:br>
            <a:r>
              <a:rPr lang="en-US" dirty="0">
                <a:sym typeface="Wingdings"/>
              </a:rPr>
              <a:t>DQ</a:t>
            </a:r>
          </a:p>
          <a:p>
            <a:pPr lvl="1"/>
            <a:r>
              <a:rPr lang="en-US" dirty="0">
                <a:sym typeface="Wingdings"/>
              </a:rPr>
              <a:t>One of the </a:t>
            </a:r>
            <a:r>
              <a:rPr lang="en-US" dirty="0" err="1">
                <a:sym typeface="Wingdings"/>
              </a:rPr>
              <a:t>mux</a:t>
            </a:r>
            <a:r>
              <a:rPr lang="en-US" dirty="0">
                <a:sym typeface="Wingdings"/>
              </a:rPr>
              <a:t> latches always </a:t>
            </a:r>
            <a:br>
              <a:rPr lang="en-US" dirty="0">
                <a:sym typeface="Wingdings"/>
              </a:rPr>
            </a:br>
            <a:r>
              <a:rPr lang="en-US" dirty="0">
                <a:sym typeface="Wingdings"/>
              </a:rPr>
              <a:t>in hold state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FBF74BB-B499-5D45-A4E7-A2CB9658F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261" y="1840457"/>
            <a:ext cx="3782291" cy="3969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02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Latch or Register is a state element</a:t>
            </a:r>
          </a:p>
          <a:p>
            <a:r>
              <a:rPr lang="en-US" dirty="0"/>
              <a:t>Allows circuit to </a:t>
            </a:r>
            <a:r>
              <a:rPr lang="en-US" i="1" dirty="0"/>
              <a:t>remember</a:t>
            </a:r>
            <a:r>
              <a:rPr lang="en-US" dirty="0"/>
              <a:t> a value</a:t>
            </a:r>
          </a:p>
          <a:p>
            <a:r>
              <a:rPr lang="en-US" dirty="0"/>
              <a:t>Build computations that </a:t>
            </a:r>
          </a:p>
          <a:p>
            <a:pPr lvl="1"/>
            <a:r>
              <a:rPr lang="en-US" dirty="0"/>
              <a:t>Depend on past inputs</a:t>
            </a:r>
          </a:p>
          <a:p>
            <a:pPr lvl="1"/>
            <a:r>
              <a:rPr lang="en-US" dirty="0"/>
              <a:t>Reuse hardware in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152C39-CDF3-ED42-AB27-057B50899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909" y="2498785"/>
            <a:ext cx="3782291" cy="39690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40F09-7395-E148-B176-628656C10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08E51-4F1C-9E47-868C-E268D76A5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 a sequence of values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EE44C-7B1B-A74B-839E-7468F5D78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0B6F58-0402-BE40-8F35-32D568CEC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153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338A8-EEC0-5843-ABF5-30DA171A0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C3D51-B605-9541-A5E8-8CD2A0A2E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an Adder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28FA7-BF6E-3C41-B3B4-83EFBFACA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AB9C63-2A08-1E4D-A873-25A9ECC97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C5BEA3-B2C0-F949-A52A-F07D5A3C99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566" y="3006436"/>
            <a:ext cx="3879529" cy="27327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39DD329-FCBD-3F4B-BAAE-012474B348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861" y="3006436"/>
            <a:ext cx="3773375" cy="336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5219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0FEFD-597B-1042-BD55-A1A73F641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Accumulatop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4748-5A6A-0344-A8D5-3A6524887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Store running sum </a:t>
            </a:r>
            <a:br>
              <a:rPr lang="en-US" dirty="0"/>
            </a:br>
            <a:r>
              <a:rPr lang="en-US" dirty="0"/>
              <a:t>as state in registers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2F538-A85C-4D4D-AC32-5CCE49FF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B665AF-8F2C-7A4C-9A8C-4328F8C2A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1D9B59-19DC-C748-AFF0-17019269B8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726" y="969818"/>
            <a:ext cx="3434623" cy="524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342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7F65B-5E1D-0541-B0E0-92F46BE0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44A6CD5-E55D-384E-96DB-6606532A648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628" y="2653169"/>
            <a:ext cx="3838448" cy="3946068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B7BC87B-1DC6-174E-BE23-A148EE333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152" y="1390523"/>
            <a:ext cx="4343400" cy="4724400"/>
          </a:xfrm>
        </p:spPr>
        <p:txBody>
          <a:bodyPr/>
          <a:lstStyle/>
          <a:p>
            <a:r>
              <a:rPr lang="en-US" dirty="0"/>
              <a:t>Wrap register outputs</a:t>
            </a:r>
            <a:br>
              <a:rPr lang="en-US" dirty="0"/>
            </a:br>
            <a:r>
              <a:rPr lang="en-US" dirty="0"/>
              <a:t>back to inputs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F1B26-36D7-334F-8A11-B8C8E373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5A9403-EBD5-8144-AF51-A11B3A3F8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7B47935-50BD-B24F-B0C1-6AE03304F1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14" y="1390523"/>
            <a:ext cx="3434623" cy="524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966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Lecture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4157"/>
            <a:ext cx="8686800" cy="4846638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4"/>
                </a:solidFill>
              </a:rPr>
              <a:t>Setup</a:t>
            </a:r>
          </a:p>
          <a:p>
            <a:r>
              <a:rPr lang="en-US" sz="2400" dirty="0"/>
              <a:t>Where are we?</a:t>
            </a:r>
          </a:p>
          <a:p>
            <a:r>
              <a:rPr lang="en-US" sz="2400" dirty="0"/>
              <a:t>Combinational Logic</a:t>
            </a:r>
          </a:p>
          <a:p>
            <a:r>
              <a:rPr lang="en-US" sz="2400" dirty="0"/>
              <a:t>Sequential Logic</a:t>
            </a:r>
          </a:p>
          <a:p>
            <a:r>
              <a:rPr lang="en-US" sz="2400" dirty="0" err="1"/>
              <a:t>FPGAs</a:t>
            </a:r>
            <a:endParaRPr lang="en-US" sz="2400" dirty="0"/>
          </a:p>
          <a:p>
            <a:r>
              <a:rPr lang="en-US" sz="2400" dirty="0"/>
              <a:t>Next Lab</a:t>
            </a:r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</p:spTree>
    <p:extLst>
      <p:ext uri="{BB962C8B-B14F-4D97-AF65-F5344CB8AC3E}">
        <p14:creationId xmlns:p14="http://schemas.microsoft.com/office/powerpoint/2010/main" val="15246952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7F65B-5E1D-0541-B0E0-92F46BE0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44A6CD5-E55D-384E-96DB-6606532A648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2109597"/>
            <a:ext cx="3838448" cy="3946068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B7BC87B-1DC6-174E-BE23-A148EE333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152" y="1161923"/>
            <a:ext cx="4343400" cy="5559552"/>
          </a:xfrm>
        </p:spPr>
        <p:txBody>
          <a:bodyPr>
            <a:normAutofit/>
          </a:bodyPr>
          <a:lstStyle/>
          <a:p>
            <a:r>
              <a:rPr lang="en-US" dirty="0"/>
              <a:t>Maybe extend accumulator bits to hold larger sum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Maybe more…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F1B26-36D7-334F-8A11-B8C8E373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5A9403-EBD5-8144-AF51-A11B3A3F8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8177C5-377D-9D46-9587-978A2CE839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705" y="2559430"/>
            <a:ext cx="3782291" cy="3496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2771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happens: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Start with a3:a0 at 0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CLK low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I3:i0=2 (0010)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FF inputs?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9FB01-DB8F-B244-92FF-5AB1B16A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277E2CE-2024-634E-B4F8-34FD46AB89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909" y="4077947"/>
            <a:ext cx="2277443" cy="238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4234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happens: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Start with a3:a0 at 0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CLK low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I3:i0=2 (0010)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FF inputs?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CLK goes high: a3:a0?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9FB01-DB8F-B244-92FF-5AB1B16A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FD3414D-CC1D-E141-8346-F6E6E745EA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600" y="4468091"/>
            <a:ext cx="2682273" cy="281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1909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happens: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Start with a3:a0 at 0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CLK low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I3:i0=2 (0010)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CLK goes high: a3:a0?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I3:0=3 (0011)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FF inputs?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9FB01-DB8F-B244-92FF-5AB1B16A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772D942-4B27-204B-A2A1-430D335EF5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910" y="4551218"/>
            <a:ext cx="2682273" cy="281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0812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happens: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Start with a3:a0 at 0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CLK low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I3:i0=2 (0010)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CLK goes high: a3:a0?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I3:0=3 (0011)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FF inputs?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CLK goes high: a3:a0?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9FB01-DB8F-B244-92FF-5AB1B16A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3A5DDCD-3966-1C42-8AF0-58EB93399D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565" y="4662054"/>
            <a:ext cx="2682273" cy="281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7891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a=0</a:t>
            </a:r>
          </a:p>
          <a:p>
            <a:r>
              <a:rPr lang="en-US" dirty="0">
                <a:solidFill>
                  <a:schemeClr val="tx1"/>
                </a:solidFill>
              </a:rPr>
              <a:t>while (true)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a=</a:t>
            </a:r>
            <a:r>
              <a:rPr lang="en-US" dirty="0" err="1">
                <a:solidFill>
                  <a:schemeClr val="tx1"/>
                </a:solidFill>
              </a:rPr>
              <a:t>a+getInput</a:t>
            </a:r>
            <a:r>
              <a:rPr lang="en-US" dirty="0">
                <a:solidFill>
                  <a:schemeClr val="tx1"/>
                </a:solidFill>
              </a:rPr>
              <a:t>();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Accumulates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input values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Integration or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summation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24B939-0C47-A54F-BFF4-41CF2EA429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for Sequencing and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when trying to control things</a:t>
            </a:r>
          </a:p>
          <a:p>
            <a:pPr lvl="1"/>
            <a:r>
              <a:rPr lang="en-US" dirty="0"/>
              <a:t>E.g. Perform a sequence of operations</a:t>
            </a:r>
          </a:p>
          <a:p>
            <a:r>
              <a:rPr lang="en-US" dirty="0"/>
              <a:t>Robot</a:t>
            </a:r>
          </a:p>
          <a:p>
            <a:pPr lvl="1"/>
            <a:r>
              <a:rPr lang="en-US" dirty="0"/>
              <a:t>Open-gripper</a:t>
            </a:r>
          </a:p>
          <a:p>
            <a:pPr lvl="1"/>
            <a:r>
              <a:rPr lang="en-US" dirty="0"/>
              <a:t>Move-forward</a:t>
            </a:r>
          </a:p>
          <a:p>
            <a:pPr lvl="1"/>
            <a:r>
              <a:rPr lang="en-US" dirty="0"/>
              <a:t>Close-gripper</a:t>
            </a:r>
          </a:p>
          <a:p>
            <a:pPr lvl="1"/>
            <a:r>
              <a:rPr lang="en-US" dirty="0"/>
              <a:t>Lift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for Conditional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when need to behave differently based on something in the past</a:t>
            </a:r>
          </a:p>
          <a:p>
            <a:pPr lvl="1"/>
            <a:r>
              <a:rPr lang="en-US" dirty="0"/>
              <a:t>Remember if elevator going up or down</a:t>
            </a:r>
          </a:p>
          <a:p>
            <a:pPr lvl="1"/>
            <a:r>
              <a:rPr lang="en-US" dirty="0"/>
              <a:t>Remember/count coins from consumer</a:t>
            </a:r>
          </a:p>
          <a:p>
            <a:pPr lvl="1"/>
            <a:r>
              <a:rPr lang="en-US" dirty="0"/>
              <a:t>Remember some mode set by user</a:t>
            </a:r>
          </a:p>
          <a:p>
            <a:pPr lvl="2"/>
            <a:r>
              <a:rPr lang="en-US" dirty="0"/>
              <a:t>Displaying in Centigrade or Fahrenheit</a:t>
            </a:r>
          </a:p>
          <a:p>
            <a:pPr lvl="2"/>
            <a:endParaRPr lang="en-US" dirty="0"/>
          </a:p>
          <a:p>
            <a:r>
              <a:rPr lang="en-US" dirty="0"/>
              <a:t>Idea</a:t>
            </a:r>
          </a:p>
          <a:p>
            <a:pPr lvl="1"/>
            <a:r>
              <a:rPr lang="en-US" dirty="0"/>
              <a:t>Store state</a:t>
            </a:r>
          </a:p>
          <a:p>
            <a:pPr lvl="1"/>
            <a:r>
              <a:rPr lang="en-US" dirty="0"/>
              <a:t>Use as input to logic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Finite-State Machine (FSM)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95429"/>
            <a:ext cx="8686800" cy="4846638"/>
          </a:xfrm>
        </p:spPr>
        <p:txBody>
          <a:bodyPr/>
          <a:lstStyle/>
          <a:p>
            <a:r>
              <a:rPr lang="en-US" dirty="0"/>
              <a:t>Sequential model of computation</a:t>
            </a:r>
          </a:p>
          <a:p>
            <a:r>
              <a:rPr lang="en-US" dirty="0"/>
              <a:t>State (in registers) + combinational logic</a:t>
            </a:r>
          </a:p>
          <a:p>
            <a:r>
              <a:rPr lang="en-US" dirty="0"/>
              <a:t>Compute outputs and next state</a:t>
            </a:r>
            <a:br>
              <a:rPr lang="en-US" dirty="0"/>
            </a:br>
            <a:r>
              <a:rPr lang="en-US" dirty="0"/>
              <a:t>          from inputs and state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6" name="Picture 5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224112" y="3028699"/>
            <a:ext cx="3680213" cy="34204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Simplified Vending Machine</a:t>
            </a:r>
          </a:p>
          <a:p>
            <a:pPr lvl="1"/>
            <a:r>
              <a:rPr lang="en-US" dirty="0"/>
              <a:t>Only input quarters</a:t>
            </a:r>
          </a:p>
          <a:p>
            <a:pPr lvl="1"/>
            <a:r>
              <a:rPr lang="en-US" dirty="0"/>
              <a:t>Only vend one item (output signal to indicate vending)</a:t>
            </a:r>
          </a:p>
          <a:p>
            <a:pPr lvl="1"/>
            <a:r>
              <a:rPr lang="en-US" dirty="0"/>
              <a:t>Item costs 2 quarters</a:t>
            </a:r>
          </a:p>
          <a:p>
            <a:pPr lvl="1"/>
            <a:r>
              <a:rPr lang="en-US" dirty="0"/>
              <a:t>Coin Return request and control</a:t>
            </a:r>
          </a:p>
          <a:p>
            <a:pPr lvl="1"/>
            <a:endParaRPr lang="en-US" dirty="0"/>
          </a:p>
          <a:p>
            <a:r>
              <a:rPr lang="en-US" dirty="0"/>
              <a:t>Two states:  waiting, one-quarter (one)</a:t>
            </a:r>
          </a:p>
          <a:p>
            <a:r>
              <a:rPr lang="en-US" dirty="0"/>
              <a:t>Two inputs: quarter, coin-return (</a:t>
            </a:r>
            <a:r>
              <a:rPr lang="en-US" dirty="0" err="1"/>
              <a:t>creturn</a:t>
            </a:r>
            <a:r>
              <a:rPr lang="en-US" dirty="0"/>
              <a:t>)</a:t>
            </a:r>
          </a:p>
          <a:p>
            <a:r>
              <a:rPr lang="en-US" dirty="0"/>
              <a:t>Two outputs: vend, return-quarter (</a:t>
            </a:r>
            <a:r>
              <a:rPr lang="en-US" dirty="0" err="1"/>
              <a:t>qreturn</a:t>
            </a:r>
            <a:r>
              <a:rPr lang="en-US" dirty="0"/>
              <a:t>)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 Map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5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</a:blip>
          <a:srcRect l="32523" t="50000" r="25121" b="10610"/>
          <a:stretch/>
        </p:blipFill>
        <p:spPr bwMode="auto">
          <a:xfrm>
            <a:off x="4876800" y="1423343"/>
            <a:ext cx="1611775" cy="1376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7168" name="Picture 1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729" y="934450"/>
            <a:ext cx="1433294" cy="1219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70" name="Picture 18" descr="http://www.mushroomsys.com/websiteContent/graphics/DAP/cloudcomputing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209" y="3400480"/>
            <a:ext cx="1944532" cy="155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73" name="Picture 21" descr="http://www.urmc.rochester.edu/libraries/miner/images/IPADwireless-network-symbol.jp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4" t="12495" r="8970" b="16065"/>
          <a:stretch/>
        </p:blipFill>
        <p:spPr bwMode="auto">
          <a:xfrm rot="9787514">
            <a:off x="7619625" y="2771955"/>
            <a:ext cx="980404" cy="74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7561429" y="2362200"/>
            <a:ext cx="762000" cy="365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26735" y="528935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----------------</a:t>
            </a:r>
            <a:r>
              <a:rPr lang="en-US" sz="1800" b="1" i="1" dirty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>
                <a:solidFill>
                  <a:schemeClr val="tx1"/>
                </a:solidFill>
              </a:rPr>
              <a:t>OK</a:t>
            </a: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13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pic>
        <p:nvPicPr>
          <p:cNvPr id="39" name="Picture 5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</a:blip>
          <a:srcRect l="32523" t="50000" r="25121" b="10610"/>
          <a:stretch/>
        </p:blipFill>
        <p:spPr bwMode="auto">
          <a:xfrm>
            <a:off x="5041903" y="4981248"/>
            <a:ext cx="1281567" cy="1094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21" descr="http://www.urmc.rochester.edu/libraries/miner/images/IPADwireless-network-symbol.jpg"/>
          <p:cNvPicPr>
            <a:picLocks noChangeAspect="1" noChangeArrowheads="1"/>
          </p:cNvPicPr>
          <p:nvPr/>
        </p:nvPicPr>
        <p:blipFill rotWithShape="1"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4" t="12495" r="8970" b="16065"/>
          <a:stretch/>
        </p:blipFill>
        <p:spPr bwMode="auto">
          <a:xfrm rot="2936238">
            <a:off x="6894380" y="4661437"/>
            <a:ext cx="980404" cy="74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6400800" y="5375943"/>
            <a:ext cx="762000" cy="365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NIC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033" name="Straight Arrow Connector 172032"/>
          <p:cNvCxnSpPr>
            <a:stCxn id="10" idx="3"/>
          </p:cNvCxnSpPr>
          <p:nvPr/>
        </p:nvCxnSpPr>
        <p:spPr>
          <a:xfrm flipV="1">
            <a:off x="6488575" y="1905000"/>
            <a:ext cx="293225" cy="2064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0" idx="3"/>
            <a:endCxn id="30" idx="1"/>
          </p:cNvCxnSpPr>
          <p:nvPr/>
        </p:nvCxnSpPr>
        <p:spPr>
          <a:xfrm>
            <a:off x="6488575" y="2111497"/>
            <a:ext cx="1072854" cy="433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37" name="Rectangle 172036"/>
          <p:cNvSpPr/>
          <p:nvPr/>
        </p:nvSpPr>
        <p:spPr>
          <a:xfrm>
            <a:off x="5334000" y="1066800"/>
            <a:ext cx="728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CPU</a:t>
            </a:r>
            <a:endParaRPr lang="en-US" sz="2000" dirty="0">
              <a:latin typeface="+mj-lt"/>
            </a:endParaRPr>
          </a:p>
        </p:txBody>
      </p: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8001000" y="990600"/>
            <a:ext cx="10967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File-</a:t>
            </a:r>
          </a:p>
          <a:p>
            <a:r>
              <a:rPr lang="en-US" sz="2000" b="1" dirty="0">
                <a:latin typeface="+mj-lt"/>
              </a:rPr>
              <a:t>System</a:t>
            </a:r>
            <a:endParaRPr lang="en-US" sz="2000" dirty="0">
              <a:latin typeface="+mj-lt"/>
            </a:endParaRPr>
          </a:p>
        </p:txBody>
      </p:sp>
      <p:sp>
        <p:nvSpPr>
          <p:cNvPr id="88" name="TextBox 87"/>
          <p:cNvSpPr txBox="1"/>
          <p:nvPr/>
        </p:nvSpPr>
        <p:spPr>
          <a:xfrm rot="1293133">
            <a:off x="6333270" y="2269482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sp>
        <p:nvSpPr>
          <p:cNvPr id="172054" name="Rectangle 1720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41" idx="1"/>
          </p:cNvCxnSpPr>
          <p:nvPr/>
        </p:nvCxnSpPr>
        <p:spPr>
          <a:xfrm flipH="1">
            <a:off x="6244148" y="5558709"/>
            <a:ext cx="1566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</a:t>
              </a: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5129189" y="3170178"/>
            <a:ext cx="651243" cy="411444"/>
            <a:chOff x="1340843" y="3446002"/>
            <a:chExt cx="865161" cy="546593"/>
          </a:xfrm>
        </p:grpSpPr>
        <p:sp>
          <p:nvSpPr>
            <p:cNvPr id="117" name="Oval 116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1340843" y="3461059"/>
              <a:ext cx="865161" cy="531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5,6</a:t>
              </a: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410200" y="457200"/>
            <a:ext cx="755110" cy="516398"/>
            <a:chOff x="1447800" y="3446002"/>
            <a:chExt cx="755110" cy="516398"/>
          </a:xfrm>
        </p:grpSpPr>
        <p:sp>
          <p:nvSpPr>
            <p:cNvPr id="126" name="Oval 12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447800" y="3505200"/>
              <a:ext cx="7551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7,8,9</a:t>
              </a: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8292999" y="1698486"/>
            <a:ext cx="470000" cy="411444"/>
            <a:chOff x="1407375" y="3446002"/>
            <a:chExt cx="624383" cy="546593"/>
          </a:xfrm>
        </p:grpSpPr>
        <p:sp>
          <p:nvSpPr>
            <p:cNvPr id="132" name="Oval 131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407375" y="3461059"/>
              <a:ext cx="6243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10</a:t>
              </a: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8636825" y="4800600"/>
            <a:ext cx="450957" cy="411444"/>
            <a:chOff x="1407375" y="3446002"/>
            <a:chExt cx="599085" cy="546593"/>
          </a:xfrm>
        </p:grpSpPr>
        <p:sp>
          <p:nvSpPr>
            <p:cNvPr id="135" name="Oval 134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1407375" y="3461059"/>
              <a:ext cx="59908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11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264928" y="4556854"/>
            <a:ext cx="469950" cy="411444"/>
            <a:chOff x="1407375" y="3446002"/>
            <a:chExt cx="624316" cy="546593"/>
          </a:xfrm>
        </p:grpSpPr>
        <p:sp>
          <p:nvSpPr>
            <p:cNvPr id="138" name="Oval 13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1407375" y="3461059"/>
              <a:ext cx="624316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13</a:t>
              </a: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7759601" y="6446556"/>
            <a:ext cx="469950" cy="411444"/>
            <a:chOff x="1407375" y="3446002"/>
            <a:chExt cx="624316" cy="546593"/>
          </a:xfrm>
        </p:grpSpPr>
        <p:sp>
          <p:nvSpPr>
            <p:cNvPr id="141" name="Oval 140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1407375" y="3461059"/>
              <a:ext cx="624316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12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145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sp>
        <p:nvSpPr>
          <p:cNvPr id="84" name="Date Placeholder 8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</p:spTree>
    <p:extLst>
      <p:ext uri="{BB962C8B-B14F-4D97-AF65-F5344CB8AC3E}">
        <p14:creationId xmlns:p14="http://schemas.microsoft.com/office/powerpoint/2010/main" val="39674235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486897"/>
              </p:ext>
            </p:extLst>
          </p:nvPr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545874" y="3544824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446565"/>
              </p:ext>
            </p:extLst>
          </p:nvPr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613016" y="4224896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028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11433"/>
              </p:ext>
            </p:extLst>
          </p:nvPr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609076" y="4585114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864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65751"/>
              </p:ext>
            </p:extLst>
          </p:nvPr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609076" y="5005973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616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709951"/>
              </p:ext>
            </p:extLst>
          </p:nvPr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609076" y="5357749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9613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922358"/>
              </p:ext>
            </p:extLst>
          </p:nvPr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609076" y="5782572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0612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61020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Switch-Statement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While (true)</a:t>
            </a:r>
          </a:p>
          <a:p>
            <a:r>
              <a:rPr lang="en-US" dirty="0"/>
              <a:t>   switch (state) {</a:t>
            </a:r>
          </a:p>
          <a:p>
            <a:r>
              <a:rPr lang="en-US" dirty="0"/>
              <a:t>       case waiting:</a:t>
            </a:r>
          </a:p>
          <a:p>
            <a:r>
              <a:rPr lang="en-US" dirty="0"/>
              <a:t>             if (quarter &amp;&amp; !</a:t>
            </a:r>
            <a:r>
              <a:rPr lang="en-US" dirty="0" err="1"/>
              <a:t>creturn</a:t>
            </a:r>
            <a:r>
              <a:rPr lang="en-US" dirty="0"/>
              <a:t>)       </a:t>
            </a:r>
          </a:p>
          <a:p>
            <a:r>
              <a:rPr lang="en-US" dirty="0"/>
              <a:t>                  state=one;</a:t>
            </a:r>
          </a:p>
          <a:p>
            <a:r>
              <a:rPr lang="en-US" dirty="0"/>
              <a:t>             else</a:t>
            </a:r>
          </a:p>
          <a:p>
            <a:r>
              <a:rPr lang="en-US" dirty="0"/>
              <a:t>                  state=waiting;</a:t>
            </a:r>
          </a:p>
          <a:p>
            <a:r>
              <a:rPr lang="en-US" dirty="0"/>
              <a:t>             </a:t>
            </a:r>
            <a:r>
              <a:rPr lang="en-US" dirty="0" err="1"/>
              <a:t>qreturn</a:t>
            </a:r>
            <a:r>
              <a:rPr lang="en-US" dirty="0"/>
              <a:t>=quarter &amp;&amp; </a:t>
            </a:r>
            <a:r>
              <a:rPr lang="en-US" dirty="0" err="1"/>
              <a:t>creturn</a:t>
            </a:r>
            <a:r>
              <a:rPr lang="en-US" dirty="0"/>
              <a:t>;</a:t>
            </a:r>
          </a:p>
          <a:p>
            <a:r>
              <a:rPr lang="en-US" dirty="0"/>
              <a:t>             vend=0;</a:t>
            </a:r>
          </a:p>
          <a:p>
            <a:r>
              <a:rPr lang="en-US" dirty="0"/>
              <a:t>             break;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Switch-Statement Model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     case one:</a:t>
            </a:r>
          </a:p>
          <a:p>
            <a:r>
              <a:rPr lang="en-US" dirty="0"/>
              <a:t>             if ((quarter &amp;&amp; !</a:t>
            </a:r>
            <a:r>
              <a:rPr lang="en-US" dirty="0" err="1"/>
              <a:t>creturn</a:t>
            </a:r>
            <a:r>
              <a:rPr lang="en-US" dirty="0"/>
              <a:t>)||</a:t>
            </a:r>
          </a:p>
          <a:p>
            <a:r>
              <a:rPr lang="en-US" dirty="0"/>
              <a:t>                 (!</a:t>
            </a:r>
            <a:r>
              <a:rPr lang="en-US" dirty="0" err="1"/>
              <a:t>quarter&amp;&amp;creturn</a:t>
            </a:r>
            <a:r>
              <a:rPr lang="en-US" dirty="0"/>
              <a:t>))</a:t>
            </a:r>
          </a:p>
          <a:p>
            <a:r>
              <a:rPr lang="en-US" dirty="0"/>
              <a:t>                  state=waiting;</a:t>
            </a:r>
          </a:p>
          <a:p>
            <a:r>
              <a:rPr lang="en-US" dirty="0"/>
              <a:t>             else</a:t>
            </a:r>
          </a:p>
          <a:p>
            <a:r>
              <a:rPr lang="en-US" dirty="0"/>
              <a:t>                  state=one;</a:t>
            </a:r>
          </a:p>
          <a:p>
            <a:r>
              <a:rPr lang="en-US" dirty="0"/>
              <a:t>             </a:t>
            </a:r>
            <a:r>
              <a:rPr lang="en-US" dirty="0" err="1"/>
              <a:t>qreturn</a:t>
            </a:r>
            <a:r>
              <a:rPr lang="en-US" dirty="0"/>
              <a:t>=</a:t>
            </a:r>
            <a:r>
              <a:rPr lang="en-US" dirty="0" err="1"/>
              <a:t>creturn</a:t>
            </a:r>
            <a:r>
              <a:rPr lang="en-US" dirty="0"/>
              <a:t>;</a:t>
            </a:r>
          </a:p>
          <a:p>
            <a:r>
              <a:rPr lang="en-US" dirty="0"/>
              <a:t>             vend=quarter&amp;&amp; !</a:t>
            </a:r>
            <a:r>
              <a:rPr lang="en-US" dirty="0" err="1"/>
              <a:t>creturn</a:t>
            </a:r>
            <a:r>
              <a:rPr lang="en-US" dirty="0"/>
              <a:t>;</a:t>
            </a:r>
          </a:p>
          <a:p>
            <a:r>
              <a:rPr lang="en-US" dirty="0"/>
              <a:t>             break;</a:t>
            </a:r>
          </a:p>
          <a:p>
            <a:r>
              <a:rPr lang="en-US" dirty="0"/>
              <a:t>   } // switch</a:t>
            </a:r>
          </a:p>
          <a:p>
            <a:r>
              <a:rPr lang="en-US" dirty="0"/>
              <a:t>} // while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 Graph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83023" y="2366568"/>
            <a:ext cx="1298813" cy="12265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waiting</a:t>
            </a:r>
          </a:p>
        </p:txBody>
      </p:sp>
      <p:sp>
        <p:nvSpPr>
          <p:cNvPr id="7" name="Oval 6"/>
          <p:cNvSpPr/>
          <p:nvPr/>
        </p:nvSpPr>
        <p:spPr>
          <a:xfrm>
            <a:off x="3962250" y="4380478"/>
            <a:ext cx="1348450" cy="1204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one</a:t>
            </a:r>
          </a:p>
        </p:txBody>
      </p:sp>
      <p:cxnSp>
        <p:nvCxnSpPr>
          <p:cNvPr id="11" name="Straight Arrow Connector 10"/>
          <p:cNvCxnSpPr>
            <a:stCxn id="6" idx="4"/>
            <a:endCxn id="7" idx="0"/>
          </p:cNvCxnSpPr>
          <p:nvPr/>
        </p:nvCxnSpPr>
        <p:spPr>
          <a:xfrm rot="16200000" flipH="1">
            <a:off x="4240786" y="3984788"/>
            <a:ext cx="787333" cy="4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urved Connector 18"/>
          <p:cNvCxnSpPr>
            <a:stCxn id="7" idx="6"/>
            <a:endCxn id="6" idx="6"/>
          </p:cNvCxnSpPr>
          <p:nvPr/>
        </p:nvCxnSpPr>
        <p:spPr>
          <a:xfrm flipH="1" flipV="1">
            <a:off x="5281836" y="2979857"/>
            <a:ext cx="28864" cy="2002645"/>
          </a:xfrm>
          <a:prstGeom prst="curvedConnector3">
            <a:avLst>
              <a:gd name="adj1" fmla="val -2891879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urved Connector 23"/>
          <p:cNvCxnSpPr/>
          <p:nvPr/>
        </p:nvCxnSpPr>
        <p:spPr>
          <a:xfrm flipH="1" flipV="1">
            <a:off x="3962249" y="2973523"/>
            <a:ext cx="28864" cy="2002645"/>
          </a:xfrm>
          <a:prstGeom prst="curvedConnector3">
            <a:avLst>
              <a:gd name="adj1" fmla="val 3507788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stCxn id="6" idx="5"/>
            <a:endCxn id="6" idx="0"/>
          </p:cNvCxnSpPr>
          <p:nvPr/>
        </p:nvCxnSpPr>
        <p:spPr>
          <a:xfrm rot="5400000" flipH="1">
            <a:off x="4338555" y="2660444"/>
            <a:ext cx="1046949" cy="459199"/>
          </a:xfrm>
          <a:prstGeom prst="curvedConnector5">
            <a:avLst>
              <a:gd name="adj1" fmla="val -21835"/>
              <a:gd name="adj2" fmla="val -236770"/>
              <a:gd name="adj3" fmla="val 121835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521225" y="3694157"/>
            <a:ext cx="2199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quarter&amp;!creturn</a:t>
            </a:r>
            <a:r>
              <a:rPr lang="en-US" dirty="0"/>
              <a:t>/</a:t>
            </a:r>
          </a:p>
          <a:p>
            <a:r>
              <a:rPr lang="en-US" dirty="0"/>
              <a:t>  vend=0,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49406" y="3607575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quarter&amp;!creturn</a:t>
            </a:r>
            <a:r>
              <a:rPr lang="en-US" dirty="0"/>
              <a:t>/</a:t>
            </a:r>
          </a:p>
          <a:p>
            <a:r>
              <a:rPr lang="en-US" dirty="0"/>
              <a:t>   vend=1,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300111" y="3615672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</a:t>
            </a:r>
            <a:r>
              <a:rPr lang="en-US" dirty="0" err="1"/>
              <a:t>quarter&amp;creturn</a:t>
            </a:r>
            <a:r>
              <a:rPr lang="en-US" dirty="0"/>
              <a:t>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774242" y="5124519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</a:t>
            </a:r>
            <a:r>
              <a:rPr lang="en-US" dirty="0" err="1"/>
              <a:t>quarter&amp;!creturn</a:t>
            </a:r>
            <a:r>
              <a:rPr lang="en-US" dirty="0"/>
              <a:t>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89117" y="5118186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</a:t>
            </a:r>
            <a:r>
              <a:rPr lang="en-US" dirty="0" err="1"/>
              <a:t>quarter&amp;!creturn</a:t>
            </a:r>
            <a:r>
              <a:rPr lang="en-US" dirty="0"/>
              <a:t>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  <p:cxnSp>
        <p:nvCxnSpPr>
          <p:cNvPr id="56" name="Curved Connector 55"/>
          <p:cNvCxnSpPr>
            <a:stCxn id="7" idx="3"/>
            <a:endCxn id="7" idx="1"/>
          </p:cNvCxnSpPr>
          <p:nvPr/>
        </p:nvCxnSpPr>
        <p:spPr>
          <a:xfrm rot="5400000" flipH="1">
            <a:off x="3734031" y="4982502"/>
            <a:ext cx="851390" cy="1588"/>
          </a:xfrm>
          <a:prstGeom prst="curvedConnector5">
            <a:avLst>
              <a:gd name="adj1" fmla="val -26850"/>
              <a:gd name="adj2" fmla="val 86874937"/>
              <a:gd name="adj3" fmla="val 12685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urved Connector 61"/>
          <p:cNvCxnSpPr>
            <a:stCxn id="7" idx="5"/>
            <a:endCxn id="7" idx="7"/>
          </p:cNvCxnSpPr>
          <p:nvPr/>
        </p:nvCxnSpPr>
        <p:spPr>
          <a:xfrm rot="5400000" flipH="1">
            <a:off x="4687529" y="4982502"/>
            <a:ext cx="851390" cy="1588"/>
          </a:xfrm>
          <a:prstGeom prst="curvedConnector5">
            <a:avLst>
              <a:gd name="adj1" fmla="val -26850"/>
              <a:gd name="adj2" fmla="val -37691625"/>
              <a:gd name="adj3" fmla="val 12685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Curved Connector 66"/>
          <p:cNvCxnSpPr>
            <a:stCxn id="6" idx="3"/>
            <a:endCxn id="6" idx="1"/>
          </p:cNvCxnSpPr>
          <p:nvPr/>
        </p:nvCxnSpPr>
        <p:spPr>
          <a:xfrm rot="5400000" flipH="1">
            <a:off x="3739569" y="2979857"/>
            <a:ext cx="867321" cy="1588"/>
          </a:xfrm>
          <a:prstGeom prst="curvedConnector5">
            <a:avLst>
              <a:gd name="adj1" fmla="val -26357"/>
              <a:gd name="adj2" fmla="val 66940239"/>
              <a:gd name="adj3" fmla="val 126357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034005" y="1978714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quarter&amp;creturn</a:t>
            </a:r>
            <a:r>
              <a:rPr lang="en-US" dirty="0"/>
              <a:t>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=1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91157" y="1885799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!quarter/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Map – Week 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6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----------------</a:t>
            </a:r>
            <a:r>
              <a:rPr lang="en-US" sz="1800" b="1" i="1" dirty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>
                <a:solidFill>
                  <a:schemeClr val="tx1"/>
                </a:solidFill>
              </a:rPr>
              <a:t>OK</a:t>
            </a: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9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</a:t>
              </a:r>
            </a:p>
          </p:txBody>
        </p:sp>
      </p:grpSp>
      <p:grpSp>
        <p:nvGrpSpPr>
          <p:cNvPr id="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6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cxnSp>
        <p:nvCxnSpPr>
          <p:cNvPr id="84" name="Straight Connector 8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874135" y="1828800"/>
            <a:ext cx="110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026535" y="53340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56"/>
          <p:cNvGrpSpPr/>
          <p:nvPr/>
        </p:nvGrpSpPr>
        <p:grpSpPr>
          <a:xfrm>
            <a:off x="5153736" y="3170178"/>
            <a:ext cx="541209" cy="411444"/>
            <a:chOff x="1373452" y="3446002"/>
            <a:chExt cx="718983" cy="546593"/>
          </a:xfrm>
        </p:grpSpPr>
        <p:sp>
          <p:nvSpPr>
            <p:cNvPr id="58" name="Oval 5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373452" y="3461059"/>
              <a:ext cx="7189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5,6</a:t>
              </a:r>
            </a:p>
          </p:txBody>
        </p:sp>
      </p:grpSp>
      <p:sp>
        <p:nvSpPr>
          <p:cNvPr id="60" name="Date Placeholder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pic>
        <p:nvPicPr>
          <p:cNvPr id="57" name="Picture 56" descr="lecture_logo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1"/>
              <a:stretch>
                <a:fillRect/>
              </a:stretch>
            </p:blipFill>
          </mc:Choice>
          <mc:Fallback>
            <p:blipFill>
              <a:blip r:embed="rId12"/>
              <a:stretch>
                <a:fillRect/>
              </a:stretch>
            </p:blipFill>
          </mc:Fallback>
        </mc:AlternateContent>
        <p:spPr>
          <a:xfrm>
            <a:off x="6134100" y="1544573"/>
            <a:ext cx="3009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32136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Programmable Logic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Mux</a:t>
            </a:r>
            <a:r>
              <a:rPr lang="en-US" dirty="0"/>
              <a:t> can be a programmable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Programmable Gate</a:t>
            </a:r>
          </a:p>
          <a:p>
            <a:pPr lvl="1"/>
            <a:r>
              <a:rPr lang="en-US" dirty="0"/>
              <a:t>Can be programmed to act as any gate</a:t>
            </a:r>
          </a:p>
          <a:p>
            <a:pPr lvl="1"/>
            <a:r>
              <a:rPr lang="en-US" dirty="0"/>
              <a:t>Use  state (e.g. FF) to “program” truth table of a gate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60561" y="4336260"/>
          <a:ext cx="381006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FD929D6-3675-2A42-824E-60D371631E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964" y="3364229"/>
            <a:ext cx="2332967" cy="2902431"/>
          </a:xfrm>
          <a:prstGeom prst="rect">
            <a:avLst/>
          </a:prstGeom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do we program to behave as AND2?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F396C1-6BF1-8746-A750-D4706F8BE7B8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895600"/>
            <a:ext cx="6756400" cy="3468937"/>
          </a:xfrm>
          <a:prstGeom prst="rect">
            <a:avLst/>
          </a:prstGeom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do we program to behave as OR2?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F396C1-6BF1-8746-A750-D4706F8BE7B8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895600"/>
            <a:ext cx="6756400" cy="3468937"/>
          </a:xfrm>
          <a:prstGeom prst="rect">
            <a:avLst/>
          </a:prstGeom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Look-Up Table (LUT)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generalize to any number of inputs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2E1221-F9C2-B54C-A185-7DC619979D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964" y="3364229"/>
            <a:ext cx="2332967" cy="2902431"/>
          </a:xfrm>
          <a:prstGeom prst="rect">
            <a:avLst/>
          </a:prstGeom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FD355-45C8-7E46-B3BE-D36C6AEA2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Gates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81C8A-43FE-684B-BCE1-2E18C3691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we can build gates</a:t>
            </a:r>
          </a:p>
          <a:p>
            <a:r>
              <a:rPr lang="en-US" dirty="0"/>
              <a:t>…still need to connect the gates together.</a:t>
            </a:r>
          </a:p>
          <a:p>
            <a:r>
              <a:rPr lang="en-US" dirty="0"/>
              <a:t>Select which gate outputs become inputs to other gates.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3EFAB-89E6-B243-91EF-EB79BBC8D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B83313-6126-D44C-A9E3-7C9CE1FD0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7576E0-9778-D24A-A402-81F01A5E3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745" y="3396939"/>
            <a:ext cx="3456118" cy="28905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0E2108D-21A8-2146-A338-0B1BB650C5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174" y="3792840"/>
            <a:ext cx="3313834" cy="2334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19599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Mux</a:t>
            </a:r>
            <a:r>
              <a:rPr lang="en-US" dirty="0"/>
              <a:t> can be Programmable Interconnect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F9E58C-0FCA-9243-92FA-5E7F842B0E04}"/>
              </a:ext>
            </a:extLst>
          </p:cNvPr>
          <p:cNvSpPr txBox="1"/>
          <p:nvPr/>
        </p:nvSpPr>
        <p:spPr>
          <a:xfrm>
            <a:off x="554182" y="2092036"/>
            <a:ext cx="43298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Trick: </a:t>
            </a:r>
            <a:r>
              <a:rPr lang="en-US" sz="3200" dirty="0"/>
              <a:t>Use multiplexer </a:t>
            </a:r>
          </a:p>
          <a:p>
            <a:r>
              <a:rPr lang="en-US" sz="3200" dirty="0"/>
              <a:t>   to </a:t>
            </a:r>
            <a:r>
              <a:rPr lang="en-US" sz="3200" dirty="0" err="1"/>
              <a:t>programmably</a:t>
            </a:r>
            <a:endParaRPr lang="en-US" sz="3200" dirty="0"/>
          </a:p>
          <a:p>
            <a:r>
              <a:rPr lang="en-US" sz="3200" dirty="0"/>
              <a:t>   select gate input.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EAB8419-32CB-4941-A9D8-B1E0C4447D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818" y="1307269"/>
            <a:ext cx="2687782" cy="4937667"/>
          </a:xfrm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Programmable Blocks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6B142BB-1D6C-EA46-A8E7-63DE0EA0DC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41" y="2701636"/>
            <a:ext cx="7406518" cy="2232963"/>
          </a:xfrm>
        </p:spPr>
      </p:pic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Programmable Gates and Interconnect</a:t>
            </a:r>
          </a:p>
        </p:txBody>
      </p:sp>
      <p:pic>
        <p:nvPicPr>
          <p:cNvPr id="6" name="Content Placeholder 5" descr="lut_mux_crossbar7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rcRect t="-29561" b="-29561"/>
              <a:stretch>
                <a:fillRect/>
              </a:stretch>
            </p:blipFill>
          </mc:Choice>
          <mc:Fallback>
            <p:blipFill>
              <a:blip r:embed="rId3"/>
              <a:srcRect t="-29561" b="-29561"/>
              <a:stretch>
                <a:fillRect/>
              </a:stretch>
            </p:blipFill>
          </mc:Fallback>
        </mc:AlternateContent>
        <p:spPr/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8507" y="1428600"/>
            <a:ext cx="8007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time permits: </a:t>
            </a:r>
          </a:p>
          <a:p>
            <a:r>
              <a:rPr lang="en-US" dirty="0">
                <a:solidFill>
                  <a:srgbClr val="FF8F00"/>
                </a:solidFill>
              </a:rPr>
              <a:t>    How program (fill in yellow programmable cells) to implement a full adder?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Field-Programmable Gate Array (FPGA)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Collection of Programmable Gates</a:t>
            </a:r>
          </a:p>
          <a:p>
            <a:pPr lvl="1"/>
            <a:r>
              <a:rPr lang="en-US" dirty="0"/>
              <a:t>Can “program” by setting state bits</a:t>
            </a:r>
          </a:p>
          <a:p>
            <a:pPr lvl="1"/>
            <a:r>
              <a:rPr lang="en-US" dirty="0" err="1"/>
              <a:t>LUTs</a:t>
            </a:r>
            <a:r>
              <a:rPr lang="en-US" dirty="0"/>
              <a:t> that can be programmed to be any gate</a:t>
            </a:r>
          </a:p>
          <a:p>
            <a:pPr lvl="2"/>
            <a:r>
              <a:rPr lang="en-US" dirty="0"/>
              <a:t>With optional Flip-Flops to use for state</a:t>
            </a:r>
          </a:p>
          <a:p>
            <a:pPr lvl="1"/>
            <a:r>
              <a:rPr lang="en-US" dirty="0"/>
              <a:t>Programmable interconnect to “wire” the gates together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Combinational Logic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Field-Programmable Gate Array (FPGA)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442" y="2438400"/>
            <a:ext cx="8949558" cy="3528451"/>
          </a:xfrm>
          <a:prstGeom prst="rect">
            <a:avLst/>
          </a:prstGeom>
        </p:spPr>
      </p:pic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Program an FPGA in </a:t>
            </a:r>
            <a:r>
              <a:rPr lang="en-US" dirty="0" err="1"/>
              <a:t>Verilog</a:t>
            </a:r>
            <a:endParaRPr lang="en-US" dirty="0"/>
          </a:p>
          <a:p>
            <a:pPr lvl="1"/>
            <a:r>
              <a:rPr lang="en-US" dirty="0"/>
              <a:t>Build an adder</a:t>
            </a:r>
          </a:p>
          <a:p>
            <a:pPr lvl="1"/>
            <a:r>
              <a:rPr lang="en-US" dirty="0"/>
              <a:t>Build an accumulator</a:t>
            </a:r>
          </a:p>
          <a:p>
            <a:r>
              <a:rPr lang="en-US" dirty="0"/>
              <a:t>Should have hardware</a:t>
            </a:r>
          </a:p>
          <a:p>
            <a:r>
              <a:rPr lang="en-US" dirty="0"/>
              <a:t>Will need to install software </a:t>
            </a:r>
            <a:r>
              <a:rPr lang="en-US"/>
              <a:t>on your computer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implement any combinational digital logic function from nand2 gates</a:t>
            </a:r>
          </a:p>
          <a:p>
            <a:r>
              <a:rPr lang="en-US" dirty="0"/>
              <a:t>Can implement any FSM from nand2 gates and registers</a:t>
            </a:r>
          </a:p>
          <a:p>
            <a:r>
              <a:rPr lang="en-US" dirty="0"/>
              <a:t>Can build a single chip that can be programmed to behave as any collection of gates</a:t>
            </a:r>
          </a:p>
          <a:p>
            <a:pPr lvl="1"/>
            <a:r>
              <a:rPr lang="en-US" dirty="0"/>
              <a:t>As long as don’t need more gates than it provides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More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CIS240 – do a bit more logic</a:t>
            </a:r>
          </a:p>
          <a:p>
            <a:r>
              <a:rPr lang="en-US" dirty="0"/>
              <a:t>ESE370 – how to implement gates, latches, and memories from transistors</a:t>
            </a:r>
          </a:p>
          <a:p>
            <a:r>
              <a:rPr lang="en-US" dirty="0"/>
              <a:t>ESE532 – how to build large-scale computations from logic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Formal Lab Report Due Sunday (11:59pm PDT)</a:t>
            </a:r>
          </a:p>
          <a:p>
            <a:r>
              <a:rPr lang="en-US" dirty="0"/>
              <a:t>Extra Lab Session to help</a:t>
            </a:r>
          </a:p>
          <a:p>
            <a:pPr lvl="1"/>
            <a:r>
              <a:rPr lang="en-US" dirty="0"/>
              <a:t>Don’t get stuck for hours on any piece</a:t>
            </a:r>
          </a:p>
          <a:p>
            <a:pPr lvl="1"/>
            <a:endParaRPr lang="en-US" dirty="0"/>
          </a:p>
          <a:p>
            <a:r>
              <a:rPr lang="en-US" dirty="0"/>
              <a:t>Lecture/Lab Feedback forms in Google Docs</a:t>
            </a:r>
          </a:p>
          <a:p>
            <a:pPr lvl="1"/>
            <a:r>
              <a:rPr lang="en-US" dirty="0"/>
              <a:t>Linked from syllabus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Primitive binary function</a:t>
            </a:r>
          </a:p>
          <a:p>
            <a:pPr lvl="1"/>
            <a:r>
              <a:rPr lang="en-US" dirty="0"/>
              <a:t>Computes a binary output from a small number of binary inputs</a:t>
            </a:r>
          </a:p>
          <a:p>
            <a:r>
              <a:rPr lang="en-US" dirty="0"/>
              <a:t>Can specify function with a Truth Table</a:t>
            </a:r>
          </a:p>
          <a:p>
            <a:pPr lvl="1"/>
            <a:r>
              <a:rPr lang="en-US" dirty="0"/>
              <a:t>Defines the output for each input combination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</a:t>
            </a:r>
          </a:p>
          <a:p>
            <a:pPr lvl="1"/>
            <a:r>
              <a:rPr lang="en-US" dirty="0"/>
              <a:t>Output is 1 (true) when all inputs are 1 (true)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479B937E-2C8C-E043-8BC1-BB33D947D3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268" y="1135062"/>
            <a:ext cx="1748246" cy="8382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 578–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FF0000"/>
      </a:hlink>
      <a:folHlink>
        <a:srgbClr val="FF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Lecture_Template</Template>
  <TotalTime>20032</TotalTime>
  <Words>2754</Words>
  <Application>Microsoft Macintosh PowerPoint</Application>
  <PresentationFormat>On-screen Show (4:3)</PresentationFormat>
  <Paragraphs>1092</Paragraphs>
  <Slides>74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80" baseType="lpstr">
      <vt:lpstr>Arial</vt:lpstr>
      <vt:lpstr>Calibri</vt:lpstr>
      <vt:lpstr>Courier New</vt:lpstr>
      <vt:lpstr>Times New Roman</vt:lpstr>
      <vt:lpstr>Wingdings 2</vt:lpstr>
      <vt:lpstr>ESE 578–</vt:lpstr>
      <vt:lpstr>PowerPoint Presentation</vt:lpstr>
      <vt:lpstr>So far</vt:lpstr>
      <vt:lpstr>How Process</vt:lpstr>
      <vt:lpstr>Lecture Topics</vt:lpstr>
      <vt:lpstr>Course Map</vt:lpstr>
      <vt:lpstr>Course Map – Week 8</vt:lpstr>
      <vt:lpstr>Combinational Logic</vt:lpstr>
      <vt:lpstr>Gate</vt:lpstr>
      <vt:lpstr>AND Gate</vt:lpstr>
      <vt:lpstr>NOT Gate</vt:lpstr>
      <vt:lpstr>OR Gate</vt:lpstr>
      <vt:lpstr>Claim</vt:lpstr>
      <vt:lpstr>Model: Combinational Logic</vt:lpstr>
      <vt:lpstr>Big AND</vt:lpstr>
      <vt:lpstr>Big OR</vt:lpstr>
      <vt:lpstr>Input Case</vt:lpstr>
      <vt:lpstr>Single Output Digital Function</vt:lpstr>
      <vt:lpstr>Multiple Output Function</vt:lpstr>
      <vt:lpstr>Combinational Logic as Gates</vt:lpstr>
      <vt:lpstr>Conclude</vt:lpstr>
      <vt:lpstr>NAND2 Gate</vt:lpstr>
      <vt:lpstr>NAND Universality</vt:lpstr>
      <vt:lpstr>NAND Universality</vt:lpstr>
      <vt:lpstr>Multiplexer Gate</vt:lpstr>
      <vt:lpstr>Arithmetic </vt:lpstr>
      <vt:lpstr>Full Adder</vt:lpstr>
      <vt:lpstr>Example: Bit-Level Addition</vt:lpstr>
      <vt:lpstr>N-Bit Adder</vt:lpstr>
      <vt:lpstr>Sequential Logic</vt:lpstr>
      <vt:lpstr>Mux with Feedback</vt:lpstr>
      <vt:lpstr>Mux with Feedback</vt:lpstr>
      <vt:lpstr>Latch</vt:lpstr>
      <vt:lpstr>Flip-Flop (FF)</vt:lpstr>
      <vt:lpstr>Flip-Flop (FF)</vt:lpstr>
      <vt:lpstr>State Element</vt:lpstr>
      <vt:lpstr>Accumulator </vt:lpstr>
      <vt:lpstr>Accumulator</vt:lpstr>
      <vt:lpstr>Accumulatop</vt:lpstr>
      <vt:lpstr>Accumulator</vt:lpstr>
      <vt:lpstr>Accumulator</vt:lpstr>
      <vt:lpstr>Accumulator</vt:lpstr>
      <vt:lpstr>Accumulator</vt:lpstr>
      <vt:lpstr>Accumulator</vt:lpstr>
      <vt:lpstr>Accumulator</vt:lpstr>
      <vt:lpstr>Accumulator</vt:lpstr>
      <vt:lpstr>State for Sequencing and Control</vt:lpstr>
      <vt:lpstr>State for Conditional Control</vt:lpstr>
      <vt:lpstr>Finite-State Machine (FSM)</vt:lpstr>
      <vt:lpstr>FSM Example</vt:lpstr>
      <vt:lpstr>Truth Table Model</vt:lpstr>
      <vt:lpstr>Truth Table Model</vt:lpstr>
      <vt:lpstr>Truth Table Model</vt:lpstr>
      <vt:lpstr>Truth Table Model</vt:lpstr>
      <vt:lpstr>Truth Table Model</vt:lpstr>
      <vt:lpstr>Truth Table Model</vt:lpstr>
      <vt:lpstr>Truth Table Model</vt:lpstr>
      <vt:lpstr>Switch-Statement Model</vt:lpstr>
      <vt:lpstr>Switch-Statement Model (cont.)</vt:lpstr>
      <vt:lpstr>FSM Graph Model</vt:lpstr>
      <vt:lpstr>Programmable Logic</vt:lpstr>
      <vt:lpstr>Mux can be a programmable Gate</vt:lpstr>
      <vt:lpstr>Example: AND</vt:lpstr>
      <vt:lpstr>Example: OR</vt:lpstr>
      <vt:lpstr>Look-Up Table (LUT)</vt:lpstr>
      <vt:lpstr>Connecting Gates</vt:lpstr>
      <vt:lpstr>Mux can be Programmable Interconnect</vt:lpstr>
      <vt:lpstr>Programmable Blocks</vt:lpstr>
      <vt:lpstr>Programmable Gates and Interconnect</vt:lpstr>
      <vt:lpstr>Field-Programmable Gate Array (FPGA)</vt:lpstr>
      <vt:lpstr>Field-Programmable Gate Array (FPGA)</vt:lpstr>
      <vt:lpstr>Next Lab</vt:lpstr>
      <vt:lpstr>Big Ideas</vt:lpstr>
      <vt:lpstr>Learn More</vt:lpstr>
      <vt:lpstr>Reminder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 250: Digital Audio Basics</dc:title>
  <dc:creator>Edin;Farmer</dc:creator>
  <cp:lastModifiedBy>Dehon, Andre</cp:lastModifiedBy>
  <cp:revision>648</cp:revision>
  <cp:lastPrinted>2020-03-23T13:35:27Z</cp:lastPrinted>
  <dcterms:created xsi:type="dcterms:W3CDTF">2018-03-13T01:14:07Z</dcterms:created>
  <dcterms:modified xsi:type="dcterms:W3CDTF">2020-03-23T13:35:29Z</dcterms:modified>
</cp:coreProperties>
</file>