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df" ContentType="application/pdf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8"/>
  </p:notesMasterIdLst>
  <p:handoutMasterIdLst>
    <p:handoutMasterId r:id="rId89"/>
  </p:handoutMasterIdLst>
  <p:sldIdLst>
    <p:sldId id="307" r:id="rId2"/>
    <p:sldId id="482" r:id="rId3"/>
    <p:sldId id="428" r:id="rId4"/>
    <p:sldId id="483" r:id="rId5"/>
    <p:sldId id="308" r:id="rId6"/>
    <p:sldId id="309" r:id="rId7"/>
    <p:sldId id="427" r:id="rId8"/>
    <p:sldId id="397" r:id="rId9"/>
    <p:sldId id="486" r:id="rId10"/>
    <p:sldId id="487" r:id="rId11"/>
    <p:sldId id="485" r:id="rId12"/>
    <p:sldId id="488" r:id="rId13"/>
    <p:sldId id="489" r:id="rId14"/>
    <p:sldId id="548" r:id="rId15"/>
    <p:sldId id="484" r:id="rId16"/>
    <p:sldId id="490" r:id="rId17"/>
    <p:sldId id="491" r:id="rId18"/>
    <p:sldId id="581" r:id="rId19"/>
    <p:sldId id="582" r:id="rId20"/>
    <p:sldId id="583" r:id="rId21"/>
    <p:sldId id="584" r:id="rId22"/>
    <p:sldId id="494" r:id="rId23"/>
    <p:sldId id="496" r:id="rId24"/>
    <p:sldId id="495" r:id="rId25"/>
    <p:sldId id="497" r:id="rId26"/>
    <p:sldId id="498" r:id="rId27"/>
    <p:sldId id="499" r:id="rId28"/>
    <p:sldId id="505" r:id="rId29"/>
    <p:sldId id="507" r:id="rId30"/>
    <p:sldId id="508" r:id="rId31"/>
    <p:sldId id="511" r:id="rId32"/>
    <p:sldId id="512" r:id="rId33"/>
    <p:sldId id="513" r:id="rId34"/>
    <p:sldId id="514" r:id="rId35"/>
    <p:sldId id="515" r:id="rId36"/>
    <p:sldId id="516" r:id="rId37"/>
    <p:sldId id="517" r:id="rId38"/>
    <p:sldId id="519" r:id="rId39"/>
    <p:sldId id="553" r:id="rId40"/>
    <p:sldId id="554" r:id="rId41"/>
    <p:sldId id="555" r:id="rId42"/>
    <p:sldId id="556" r:id="rId43"/>
    <p:sldId id="557" r:id="rId44"/>
    <p:sldId id="558" r:id="rId45"/>
    <p:sldId id="559" r:id="rId46"/>
    <p:sldId id="560" r:id="rId47"/>
    <p:sldId id="561" r:id="rId48"/>
    <p:sldId id="562" r:id="rId49"/>
    <p:sldId id="563" r:id="rId50"/>
    <p:sldId id="564" r:id="rId51"/>
    <p:sldId id="572" r:id="rId52"/>
    <p:sldId id="573" r:id="rId53"/>
    <p:sldId id="520" r:id="rId54"/>
    <p:sldId id="521" r:id="rId55"/>
    <p:sldId id="503" r:id="rId56"/>
    <p:sldId id="525" r:id="rId57"/>
    <p:sldId id="502" r:id="rId58"/>
    <p:sldId id="522" r:id="rId59"/>
    <p:sldId id="532" r:id="rId60"/>
    <p:sldId id="523" r:id="rId61"/>
    <p:sldId id="539" r:id="rId62"/>
    <p:sldId id="526" r:id="rId63"/>
    <p:sldId id="565" r:id="rId64"/>
    <p:sldId id="567" r:id="rId65"/>
    <p:sldId id="569" r:id="rId66"/>
    <p:sldId id="570" r:id="rId67"/>
    <p:sldId id="578" r:id="rId68"/>
    <p:sldId id="530" r:id="rId69"/>
    <p:sldId id="531" r:id="rId70"/>
    <p:sldId id="579" r:id="rId71"/>
    <p:sldId id="524" r:id="rId72"/>
    <p:sldId id="533" r:id="rId73"/>
    <p:sldId id="536" r:id="rId74"/>
    <p:sldId id="580" r:id="rId75"/>
    <p:sldId id="504" r:id="rId76"/>
    <p:sldId id="538" r:id="rId77"/>
    <p:sldId id="540" r:id="rId78"/>
    <p:sldId id="541" r:id="rId79"/>
    <p:sldId id="542" r:id="rId80"/>
    <p:sldId id="543" r:id="rId81"/>
    <p:sldId id="544" r:id="rId82"/>
    <p:sldId id="571" r:id="rId83"/>
    <p:sldId id="547" r:id="rId84"/>
    <p:sldId id="423" r:id="rId85"/>
    <p:sldId id="422" r:id="rId86"/>
    <p:sldId id="424" r:id="rId8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FF8D00"/>
    <a:srgbClr val="FF9C00"/>
    <a:srgbClr val="0000FF"/>
    <a:srgbClr val="333300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6" autoAdjust="0"/>
    <p:restoredTop sz="84806" autoAdjust="0"/>
  </p:normalViewPr>
  <p:slideViewPr>
    <p:cSldViewPr snapToGrid="0">
      <p:cViewPr varScale="1">
        <p:scale>
          <a:sx n="93" d="100"/>
          <a:sy n="93" d="100"/>
        </p:scale>
        <p:origin x="1000" y="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handoutMaster" Target="handoutMasters/handout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BD1B55-049B-42D7-8AA3-18C3C20C4336}" type="datetimeFigureOut">
              <a:rPr lang="en-US" smtClean="0"/>
              <a:pPr/>
              <a:t>3/25/20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2A1EBE-2AF2-4254-AC3F-2FEB5D0CC4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24446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655527-9B63-4AEC-8D52-31FEBD65D890}" type="datetimeFigureOut">
              <a:rPr lang="en-US" smtClean="0"/>
              <a:pPr/>
              <a:t>3/25/20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587388-6114-4FC4-A839-2F2181B232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3401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F583F7-7D16-AE46-97B7-605414FECD42}" type="slidenum">
              <a:rPr lang="en-US"/>
              <a:pPr/>
              <a:t>1</a:t>
            </a:fld>
            <a:endParaRPr lang="en-US"/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B8A7CC-DCF8-EB40-A4E7-55AAF1C0CBEB}" type="slidenum">
              <a:rPr lang="en-US"/>
              <a:pPr/>
              <a:t>21</a:t>
            </a:fld>
            <a:endParaRPr lang="en-US"/>
          </a:p>
        </p:txBody>
      </p:sp>
      <p:sp>
        <p:nvSpPr>
          <p:cNvPr id="583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83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9994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6D43D2-2D67-2A48-8609-A63BFDD6CADC}" type="slidenum">
              <a:rPr lang="en-US"/>
              <a:pPr/>
              <a:t>22</a:t>
            </a:fld>
            <a:endParaRPr lang="en-US"/>
          </a:p>
        </p:txBody>
      </p:sp>
      <p:sp>
        <p:nvSpPr>
          <p:cNvPr id="482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2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C78636-C265-4D4E-B265-D1211328BE1D}" type="slidenum">
              <a:rPr lang="en-US"/>
              <a:pPr/>
              <a:t>23</a:t>
            </a:fld>
            <a:endParaRPr lang="en-US"/>
          </a:p>
        </p:txBody>
      </p:sp>
      <p:sp>
        <p:nvSpPr>
          <p:cNvPr id="502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02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704425-73D1-5447-B57E-7A23456F9BF6}" type="slidenum">
              <a:rPr lang="en-US"/>
              <a:pPr/>
              <a:t>57</a:t>
            </a:fld>
            <a:endParaRPr lang="en-US"/>
          </a:p>
        </p:txBody>
      </p:sp>
      <p:sp>
        <p:nvSpPr>
          <p:cNvPr id="50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CA9FAC-90C6-8B44-9D00-CD68A9CB00FD}" type="slidenum">
              <a:rPr lang="en-US"/>
              <a:pPr/>
              <a:t>62</a:t>
            </a:fld>
            <a:endParaRPr lang="en-US"/>
          </a:p>
        </p:txBody>
      </p:sp>
      <p:sp>
        <p:nvSpPr>
          <p:cNvPr id="517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17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2D9C9E-6780-5C46-ADC4-63361069E53A}" type="slidenum">
              <a:rPr lang="en-US"/>
              <a:pPr/>
              <a:t>63</a:t>
            </a:fld>
            <a:endParaRPr lang="en-US"/>
          </a:p>
        </p:txBody>
      </p:sp>
      <p:sp>
        <p:nvSpPr>
          <p:cNvPr id="521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21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0931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2D9C9E-6780-5C46-ADC4-63361069E53A}" type="slidenum">
              <a:rPr lang="en-US"/>
              <a:pPr/>
              <a:t>64</a:t>
            </a:fld>
            <a:endParaRPr lang="en-US"/>
          </a:p>
        </p:txBody>
      </p:sp>
      <p:sp>
        <p:nvSpPr>
          <p:cNvPr id="521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21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3933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2D9C9E-6780-5C46-ADC4-63361069E53A}" type="slidenum">
              <a:rPr lang="en-US"/>
              <a:pPr/>
              <a:t>65</a:t>
            </a:fld>
            <a:endParaRPr lang="en-US"/>
          </a:p>
        </p:txBody>
      </p:sp>
      <p:sp>
        <p:nvSpPr>
          <p:cNvPr id="521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21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5987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2D9C9E-6780-5C46-ADC4-63361069E53A}" type="slidenum">
              <a:rPr lang="en-US"/>
              <a:pPr/>
              <a:t>66</a:t>
            </a:fld>
            <a:endParaRPr lang="en-US"/>
          </a:p>
        </p:txBody>
      </p:sp>
      <p:sp>
        <p:nvSpPr>
          <p:cNvPr id="521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21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466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2D9C9E-6780-5C46-ADC4-63361069E53A}" type="slidenum">
              <a:rPr lang="en-US"/>
              <a:pPr/>
              <a:t>67</a:t>
            </a:fld>
            <a:endParaRPr lang="en-US"/>
          </a:p>
        </p:txBody>
      </p:sp>
      <p:sp>
        <p:nvSpPr>
          <p:cNvPr id="521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21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887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D38E9C-B7A5-2C40-9679-2B03633F8580}" type="slidenum">
              <a:rPr lang="en-US"/>
              <a:pPr/>
              <a:t>2</a:t>
            </a:fld>
            <a:endParaRPr lang="en-US"/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697E4B-3430-2A49-A8C4-5621EF1D656E}" type="slidenum">
              <a:rPr lang="en-US"/>
              <a:pPr/>
              <a:t>68</a:t>
            </a:fld>
            <a:endParaRPr lang="en-US"/>
          </a:p>
        </p:txBody>
      </p:sp>
      <p:sp>
        <p:nvSpPr>
          <p:cNvPr id="527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27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4D56DE-D115-BD46-AF15-17CC49A03724}" type="slidenum">
              <a:rPr lang="en-US"/>
              <a:pPr/>
              <a:t>76</a:t>
            </a:fld>
            <a:endParaRPr lang="en-US"/>
          </a:p>
        </p:txBody>
      </p:sp>
      <p:sp>
        <p:nvSpPr>
          <p:cNvPr id="553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D38E9C-B7A5-2C40-9679-2B03633F8580}" type="slidenum">
              <a:rPr lang="en-US"/>
              <a:pPr/>
              <a:t>6</a:t>
            </a:fld>
            <a:endParaRPr lang="en-US"/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D38E9C-B7A5-2C40-9679-2B03633F8580}" type="slidenum">
              <a:rPr lang="en-US"/>
              <a:pPr/>
              <a:t>7</a:t>
            </a:fld>
            <a:endParaRPr lang="en-US"/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96E971-13E2-2D4E-9C67-0D89E84E473A}" type="slidenum">
              <a:rPr lang="en-US"/>
              <a:pPr/>
              <a:t>16</a:t>
            </a:fld>
            <a:endParaRPr lang="en-US"/>
          </a:p>
        </p:txBody>
      </p:sp>
      <p:sp>
        <p:nvSpPr>
          <p:cNvPr id="50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C78636-C265-4D4E-B265-D1211328BE1D}" type="slidenum">
              <a:rPr lang="en-US"/>
              <a:pPr/>
              <a:t>17</a:t>
            </a:fld>
            <a:endParaRPr lang="en-US"/>
          </a:p>
        </p:txBody>
      </p:sp>
      <p:sp>
        <p:nvSpPr>
          <p:cNvPr id="502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02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B8A7CC-DCF8-EB40-A4E7-55AAF1C0CBEB}" type="slidenum">
              <a:rPr lang="en-US"/>
              <a:pPr/>
              <a:t>18</a:t>
            </a:fld>
            <a:endParaRPr lang="en-US"/>
          </a:p>
        </p:txBody>
      </p:sp>
      <p:sp>
        <p:nvSpPr>
          <p:cNvPr id="583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83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425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B8A7CC-DCF8-EB40-A4E7-55AAF1C0CBEB}" type="slidenum">
              <a:rPr lang="en-US"/>
              <a:pPr/>
              <a:t>19</a:t>
            </a:fld>
            <a:endParaRPr lang="en-US"/>
          </a:p>
        </p:txBody>
      </p:sp>
      <p:sp>
        <p:nvSpPr>
          <p:cNvPr id="583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83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2000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B8A7CC-DCF8-EB40-A4E7-55AAF1C0CBEB}" type="slidenum">
              <a:rPr lang="en-US"/>
              <a:pPr/>
              <a:t>20</a:t>
            </a:fld>
            <a:endParaRPr lang="en-US"/>
          </a:p>
        </p:txBody>
      </p:sp>
      <p:sp>
        <p:nvSpPr>
          <p:cNvPr id="583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83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76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" y="-48260"/>
            <a:ext cx="9151620" cy="1038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9928781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7018719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8804470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3414353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3414353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341435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gradFill flip="none" rotWithShape="1">
            <a:gsLst>
              <a:gs pos="0">
                <a:srgbClr val="011B4E"/>
              </a:gs>
              <a:gs pos="50000">
                <a:srgbClr val="011F5B"/>
              </a:gs>
              <a:gs pos="100000">
                <a:srgbClr val="011F5B"/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small" baseline="0"/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484663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534912"/>
            <a:ext cx="758952" cy="246888"/>
          </a:xfrm>
        </p:spPr>
        <p:txBody>
          <a:bodyPr/>
          <a:lstStyle>
            <a:lvl1pPr>
              <a:defRPr sz="1400" b="1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6488668"/>
            <a:ext cx="9144000" cy="369332"/>
          </a:xfrm>
          <a:prstGeom prst="rect">
            <a:avLst/>
          </a:prstGeom>
          <a:gradFill flip="none" rotWithShape="1">
            <a:gsLst>
              <a:gs pos="0">
                <a:srgbClr val="011B4E"/>
              </a:gs>
              <a:gs pos="50000">
                <a:srgbClr val="011F5B"/>
              </a:gs>
              <a:gs pos="100000">
                <a:srgbClr val="011F5B"/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r>
              <a:rPr lang="en-US"/>
              <a:t>ESE150 Spring 2020</a:t>
            </a: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hf hdr="0" ftr="0"/>
  <p:txStyles>
    <p:titleStyle>
      <a:lvl1pPr algn="l" rtl="0" eaLnBrk="1" latinLnBrk="0" hangingPunct="1">
        <a:spcBef>
          <a:spcPct val="0"/>
        </a:spcBef>
        <a:buNone/>
        <a:defRPr kumimoji="0" sz="3600" kern="1200" cap="sm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d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d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df"/><Relationship Id="rId5" Type="http://schemas.openxmlformats.org/officeDocument/2006/relationships/image" Target="../media/image9.gif"/><Relationship Id="rId10" Type="http://schemas.openxmlformats.org/officeDocument/2006/relationships/image" Target="../media/image14.png"/><Relationship Id="rId4" Type="http://schemas.openxmlformats.org/officeDocument/2006/relationships/image" Target="../media/image8.gif"/><Relationship Id="rId9" Type="http://schemas.openxmlformats.org/officeDocument/2006/relationships/image" Target="../media/image1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emf"/><Relationship Id="rId4" Type="http://schemas.openxmlformats.org/officeDocument/2006/relationships/image" Target="../media/image24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tif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7.pd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7.pd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7.pd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7.pd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7.pd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7.pd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7.pd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7.pd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7.pd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7.pd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7.pd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7.pd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3.gif"/><Relationship Id="rId3" Type="http://schemas.openxmlformats.org/officeDocument/2006/relationships/image" Target="../media/image8.gif"/><Relationship Id="rId7" Type="http://schemas.openxmlformats.org/officeDocument/2006/relationships/image" Target="../media/image11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9.jpeg"/><Relationship Id="rId5" Type="http://schemas.openxmlformats.org/officeDocument/2006/relationships/image" Target="../media/image16.wmf"/><Relationship Id="rId10" Type="http://schemas.openxmlformats.org/officeDocument/2006/relationships/image" Target="../media/image18.jpeg"/><Relationship Id="rId4" Type="http://schemas.openxmlformats.org/officeDocument/2006/relationships/image" Target="../media/image9.gif"/><Relationship Id="rId9" Type="http://schemas.openxmlformats.org/officeDocument/2006/relationships/image" Target="../media/image17.jpeg"/><Relationship Id="rId1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0.pd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d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0.wmf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df"/><Relationship Id="rId5" Type="http://schemas.openxmlformats.org/officeDocument/2006/relationships/image" Target="../media/image9.gif"/><Relationship Id="rId10" Type="http://schemas.openxmlformats.org/officeDocument/2006/relationships/image" Target="../media/image14.png"/><Relationship Id="rId4" Type="http://schemas.openxmlformats.org/officeDocument/2006/relationships/image" Target="../media/image8.gif"/><Relationship Id="rId9" Type="http://schemas.openxmlformats.org/officeDocument/2006/relationships/image" Target="../media/image13.gi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d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w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d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600623" y="5646117"/>
            <a:ext cx="4543377" cy="531812"/>
          </a:xfrm>
        </p:spPr>
        <p:txBody>
          <a:bodyPr/>
          <a:lstStyle/>
          <a:p>
            <a:pPr algn="r"/>
            <a:r>
              <a:rPr lang="en-US" sz="1400" b="1">
                <a:solidFill>
                  <a:schemeClr val="tx1"/>
                </a:solidFill>
                <a:latin typeface="+mj-lt"/>
              </a:rPr>
              <a:t>ESE150 Spring 2020</a:t>
            </a:r>
            <a:endParaRPr lang="en-US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5C20A-B789-3C45-8C0A-FDB5AD81E208}" type="slidenum">
              <a:rPr lang="en-US"/>
              <a:pPr/>
              <a:t>1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81000" y="5410200"/>
            <a:ext cx="8458200" cy="1222375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sm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200" b="1" dirty="0"/>
              <a:t>ESE 150 – </a:t>
            </a:r>
            <a:br>
              <a:rPr lang="en-US" sz="3200" b="1" dirty="0"/>
            </a:br>
            <a:r>
              <a:rPr lang="en-US" sz="3200" b="1" dirty="0"/>
              <a:t>Digital Audio Basics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381000" y="4419600"/>
            <a:ext cx="8458200" cy="914400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000" dirty="0"/>
              <a:t>Lecture #8 – Stored-Program Processors</a:t>
            </a:r>
          </a:p>
        </p:txBody>
      </p:sp>
      <p:pic>
        <p:nvPicPr>
          <p:cNvPr id="177156" name="Picture 4" descr="http://3.bp.blogspot.com/_CB5_yShYrgU/TPQ2GWHjoGI/AAAAAAAACAE/0eKUBuVC1Ls/s1600/digital%2Baudio_wav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817" y="2697162"/>
            <a:ext cx="2906183" cy="217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8" name="Picture 6" descr="http://cdn6.igeeksblog.com/wp-content/uploads/Bose-SoundDock-Series-III-Best-iPhone-5-Speaker-Docks.jp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72"/>
          <a:stretch/>
        </p:blipFill>
        <p:spPr bwMode="auto">
          <a:xfrm>
            <a:off x="0" y="2143125"/>
            <a:ext cx="3419475" cy="288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4" name="Picture 2" descr="http://www.sageaudio.com/blog/wp-content/uploads/2012/09/audio-mastering-digital-qualit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114935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ate Placeholder 3"/>
          <p:cNvSpPr txBox="1">
            <a:spLocks/>
          </p:cNvSpPr>
          <p:nvPr/>
        </p:nvSpPr>
        <p:spPr>
          <a:xfrm>
            <a:off x="5403273" y="6326188"/>
            <a:ext cx="3740727" cy="531812"/>
          </a:xfrm>
          <a:prstGeom prst="rect">
            <a:avLst/>
          </a:prstGeom>
        </p:spPr>
        <p:txBody>
          <a:bodyPr vert="horz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Based on slides © 2009--2020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DeHon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167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Element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Latch or Register is a state element</a:t>
            </a:r>
          </a:p>
          <a:p>
            <a:r>
              <a:rPr lang="en-US" dirty="0"/>
              <a:t>Allows circuit to </a:t>
            </a:r>
            <a:r>
              <a:rPr lang="en-US" i="1" dirty="0"/>
              <a:t>remember</a:t>
            </a:r>
            <a:r>
              <a:rPr lang="en-US" dirty="0"/>
              <a:t> a value</a:t>
            </a:r>
          </a:p>
          <a:p>
            <a:r>
              <a:rPr lang="en-US" dirty="0"/>
              <a:t>Build computations that </a:t>
            </a:r>
          </a:p>
          <a:p>
            <a:pPr lvl="1"/>
            <a:r>
              <a:rPr lang="en-US" dirty="0"/>
              <a:t>Depend on past inputs</a:t>
            </a:r>
          </a:p>
          <a:p>
            <a:pPr lvl="1"/>
            <a:r>
              <a:rPr lang="en-US" dirty="0"/>
              <a:t>Reuse hardware in time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Content Placeholder 5" descr="mux_register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 l="-44042" r="-44042"/>
              <a:stretch>
                <a:fillRect/>
              </a:stretch>
            </p:blipFill>
          </mc:Choice>
          <mc:Fallback>
            <p:blipFill>
              <a:blip r:embed="rId3"/>
              <a:srcRect l="-44042" r="-44042"/>
              <a:stretch>
                <a:fillRect/>
              </a:stretch>
            </p:blipFill>
          </mc:Fallback>
        </mc:AlternateContent>
        <p:spPr>
          <a:xfrm>
            <a:off x="3583745" y="2583024"/>
            <a:ext cx="6558232" cy="365904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Mux</a:t>
            </a:r>
            <a:r>
              <a:rPr lang="en-US" dirty="0"/>
              <a:t> can be a programmable Gate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Programmable Gate</a:t>
            </a:r>
          </a:p>
          <a:p>
            <a:pPr lvl="1"/>
            <a:r>
              <a:rPr lang="en-US" dirty="0"/>
              <a:t>Can be programmed to act as any gate</a:t>
            </a:r>
          </a:p>
          <a:p>
            <a:pPr lvl="1"/>
            <a:r>
              <a:rPr lang="en-US" dirty="0"/>
              <a:t>Use  state (e.g. FF) to “program” truth table of a gate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8" name="Picture 7" descr="lut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050937" y="3192604"/>
            <a:ext cx="2376750" cy="2956902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60561" y="4336260"/>
          <a:ext cx="3810069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00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00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00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Input</a:t>
                      </a:r>
                      <a:r>
                        <a:rPr lang="en-US" baseline="0" dirty="0"/>
                        <a:t> 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Input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Output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NAND Universality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implement any combinational logic function out of a collection of NAND2 gates</a:t>
            </a:r>
          </a:p>
          <a:p>
            <a:pPr lvl="1"/>
            <a:r>
              <a:rPr lang="en-US" dirty="0"/>
              <a:t>Or AND, OR, NOT combination</a:t>
            </a:r>
          </a:p>
          <a:p>
            <a:pPr lvl="1"/>
            <a:r>
              <a:rPr lang="en-US" dirty="0"/>
              <a:t>Or Programmable MUX gates (OR)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What Function?</a:t>
            </a:r>
          </a:p>
          <a:p>
            <a:pPr lvl="1"/>
            <a:r>
              <a:rPr lang="en-US" dirty="0"/>
              <a:t>o1=</a:t>
            </a:r>
            <a:r>
              <a:rPr lang="en-US" dirty="0" err="1"/>
              <a:t>a&amp;b</a:t>
            </a:r>
            <a:r>
              <a:rPr lang="en-US" dirty="0"/>
              <a:t> | </a:t>
            </a:r>
            <a:r>
              <a:rPr lang="en-US" dirty="0" err="1"/>
              <a:t>b&amp;c</a:t>
            </a:r>
            <a:r>
              <a:rPr lang="en-US" dirty="0"/>
              <a:t> | </a:t>
            </a:r>
            <a:r>
              <a:rPr lang="en-US" dirty="0" err="1"/>
              <a:t>a&amp;c</a:t>
            </a:r>
            <a:r>
              <a:rPr lang="en-US" dirty="0"/>
              <a:t>; </a:t>
            </a:r>
          </a:p>
          <a:p>
            <a:pPr lvl="1"/>
            <a:r>
              <a:rPr lang="en-US" dirty="0"/>
              <a:t>o2=</a:t>
            </a:r>
            <a:r>
              <a:rPr lang="en-US" dirty="0" err="1"/>
              <a:t>a^b^c</a:t>
            </a:r>
            <a:r>
              <a:rPr lang="en-US" dirty="0"/>
              <a:t>; </a:t>
            </a:r>
          </a:p>
          <a:p>
            <a:r>
              <a:rPr lang="en-US" dirty="0">
                <a:solidFill>
                  <a:srgbClr val="FF6600"/>
                </a:solidFill>
              </a:rPr>
              <a:t>How many gates?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1 in Gates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36072E-2563-C549-8570-86B66328D4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382" y="1822146"/>
            <a:ext cx="3052618" cy="447851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Memory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8386-C517-EF46-92FC-D12268186C20}" type="slidenum">
              <a:rPr lang="en-US"/>
              <a:pPr/>
              <a:t>16</a:t>
            </a:fld>
            <a:endParaRPr lang="en-US"/>
          </a:p>
        </p:txBody>
      </p:sp>
      <p:sp>
        <p:nvSpPr>
          <p:cNvPr id="499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Random Access Memory</a:t>
            </a:r>
          </a:p>
        </p:txBody>
      </p:sp>
      <p:sp>
        <p:nvSpPr>
          <p:cNvPr id="499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7772400" cy="4114800"/>
          </a:xfrm>
        </p:spPr>
        <p:txBody>
          <a:bodyPr/>
          <a:lstStyle/>
          <a:p>
            <a:r>
              <a:rPr lang="en-US" dirty="0"/>
              <a:t>A Memory:</a:t>
            </a:r>
          </a:p>
          <a:p>
            <a:pPr lvl="1"/>
            <a:r>
              <a:rPr lang="en-US" dirty="0"/>
              <a:t>Series of locations (slots)</a:t>
            </a:r>
          </a:p>
          <a:p>
            <a:pPr lvl="1"/>
            <a:r>
              <a:rPr lang="en-US" dirty="0"/>
              <a:t>Can write values a slot (specified by address, WA)</a:t>
            </a:r>
          </a:p>
          <a:p>
            <a:pPr lvl="1"/>
            <a:r>
              <a:rPr lang="en-US" dirty="0"/>
              <a:t>Read values from (by address, RA)</a:t>
            </a:r>
          </a:p>
          <a:p>
            <a:pPr lvl="1"/>
            <a:r>
              <a:rPr lang="en-US" dirty="0"/>
              <a:t>Return last value written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43FD24-6FF4-B442-A0EF-134B84CA70F0}"/>
              </a:ext>
            </a:extLst>
          </p:cNvPr>
          <p:cNvSpPr txBox="1"/>
          <p:nvPr/>
        </p:nvSpPr>
        <p:spPr>
          <a:xfrm>
            <a:off x="304800" y="5171281"/>
            <a:ext cx="2954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Notation:</a:t>
            </a:r>
          </a:p>
          <a:p>
            <a:r>
              <a:rPr lang="en-US" dirty="0">
                <a:solidFill>
                  <a:srgbClr val="0000FF"/>
                </a:solidFill>
              </a:rPr>
              <a:t>   slash on wire</a:t>
            </a:r>
          </a:p>
          <a:p>
            <a:r>
              <a:rPr lang="en-US" dirty="0">
                <a:solidFill>
                  <a:srgbClr val="0000FF"/>
                </a:solidFill>
              </a:rPr>
              <a:t>    means multiple bits wide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D063D4-1FCC-1B46-946A-D96719152A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547" y="3429000"/>
            <a:ext cx="2954655" cy="28702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9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9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9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9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9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9715" grpId="0" build="p" bldLvl="2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62A89-68D3-2441-9637-63DCCB0846D6}" type="slidenum">
              <a:rPr lang="en-US"/>
              <a:pPr/>
              <a:t>17</a:t>
            </a:fld>
            <a:endParaRPr lang="en-US"/>
          </a:p>
        </p:txBody>
      </p:sp>
      <p:sp>
        <p:nvSpPr>
          <p:cNvPr id="501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Two Pieces of a Memory</a:t>
            </a:r>
          </a:p>
        </p:txBody>
      </p:sp>
      <p:sp>
        <p:nvSpPr>
          <p:cNvPr id="501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buFontTx/>
              <a:buAutoNum type="arabicPeriod"/>
            </a:pPr>
            <a:r>
              <a:rPr lang="en-US"/>
              <a:t>Element to remember a value</a:t>
            </a:r>
          </a:p>
          <a:p>
            <a:pPr marL="609600" indent="-609600">
              <a:buFontTx/>
              <a:buAutoNum type="arabicPeriod"/>
            </a:pPr>
            <a:r>
              <a:rPr lang="en-US"/>
              <a:t>Way to address/select that element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844E921-85D6-0941-AB80-BAA4BD50D2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345" y="2584632"/>
            <a:ext cx="3823857" cy="37146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6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6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Could build Memory </a:t>
            </a:r>
            <a:r>
              <a:rPr lang="en-US" dirty="0" err="1"/>
              <a:t>w</a:t>
            </a:r>
            <a:r>
              <a:rPr lang="en-US" dirty="0"/>
              <a:t>/ </a:t>
            </a:r>
            <a:r>
              <a:rPr lang="en-US" dirty="0" err="1"/>
              <a:t>Muxes</a:t>
            </a:r>
            <a:r>
              <a:rPr lang="en-US" dirty="0"/>
              <a:t> &amp; latches</a:t>
            </a:r>
            <a:br>
              <a:rPr lang="en-US" dirty="0"/>
            </a:br>
            <a:r>
              <a:rPr lang="en-US" dirty="0"/>
              <a:t>  … collection of registers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39DB38-D421-4D4B-A0D0-C54DFF27A4C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Use latch to remember (store) values</a:t>
            </a:r>
          </a:p>
          <a:p>
            <a:r>
              <a:rPr lang="en-US" dirty="0"/>
              <a:t>Perform read select (addressing) with a multiplexer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870F291-2228-9440-B699-A2705B22E8B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A98E-5558-0B4C-BA4B-4E5B2C463ADD}" type="slidenum">
              <a:rPr lang="en-US"/>
              <a:pPr/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E75913-2C2E-5F4C-BCAD-0378C7089D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869" y="2372591"/>
            <a:ext cx="4791683" cy="386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7037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6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Could build Memory </a:t>
            </a:r>
            <a:r>
              <a:rPr lang="en-US" dirty="0" err="1"/>
              <a:t>w</a:t>
            </a:r>
            <a:r>
              <a:rPr lang="en-US" dirty="0"/>
              <a:t>/ </a:t>
            </a:r>
            <a:r>
              <a:rPr lang="en-US" dirty="0" err="1"/>
              <a:t>Muxes</a:t>
            </a:r>
            <a:r>
              <a:rPr lang="en-US" dirty="0"/>
              <a:t> &amp; latches</a:t>
            </a:r>
            <a:br>
              <a:rPr lang="en-US" dirty="0"/>
            </a:br>
            <a:r>
              <a:rPr lang="en-US" dirty="0"/>
              <a:t>  … collection of registers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9CEE6B9-7AEA-1E41-A8C3-2B1CBC497F1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Perform write select (addressing) with a decoder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0C1DE81-70C3-4C4F-98B8-25200EAB460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A98E-5558-0B4C-BA4B-4E5B2C463ADD}" type="slidenum">
              <a:rPr lang="en-US"/>
              <a:pPr/>
              <a:t>19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1B2D50-B10E-1A44-95A2-F42C65E830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597" y="1682982"/>
            <a:ext cx="4877955" cy="455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853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3338250"/>
            <a:ext cx="1209675" cy="757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Far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5F412-9866-D249-BF71-6D9420ED886F}" type="slidenum">
              <a:rPr lang="en-US"/>
              <a:pPr/>
              <a:t>2</a:t>
            </a:fld>
            <a:endParaRPr lang="en-US"/>
          </a:p>
        </p:txBody>
      </p:sp>
      <p:pic>
        <p:nvPicPr>
          <p:cNvPr id="177154" name="Picture 2" descr="http://cdn.scratch.mit.edu/static/site/projects/thumbnails/32/250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"/>
          <a:stretch/>
        </p:blipFill>
        <p:spPr bwMode="auto">
          <a:xfrm>
            <a:off x="0" y="1364906"/>
            <a:ext cx="1885388" cy="145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6" name="Picture 4" descr="Loudspeaker and Wavefor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7" r="49086" b="59789"/>
          <a:stretch/>
        </p:blipFill>
        <p:spPr bwMode="auto">
          <a:xfrm>
            <a:off x="1676400" y="1364906"/>
            <a:ext cx="1188055" cy="145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375900"/>
            <a:ext cx="1177810" cy="65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8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34"/>
          <a:stretch/>
        </p:blipFill>
        <p:spPr bwMode="auto">
          <a:xfrm>
            <a:off x="3844810" y="3337682"/>
            <a:ext cx="965911" cy="69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4" descr="http://hdwallres.com/wp-content/uploads/2013/10/internet-2014-PC-wallpaper.jpg"/>
          <p:cNvSpPr>
            <a:spLocks noChangeAspect="1" noChangeArrowheads="1"/>
          </p:cNvSpPr>
          <p:nvPr/>
        </p:nvSpPr>
        <p:spPr bwMode="auto">
          <a:xfrm>
            <a:off x="63500" y="-136525"/>
            <a:ext cx="721995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082658" y="3331356"/>
            <a:ext cx="755671" cy="8177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tx1"/>
              </a:solidFill>
            </a:endParaRPr>
          </a:p>
        </p:txBody>
      </p:sp>
      <p:pic>
        <p:nvPicPr>
          <p:cNvPr id="177174" name="Picture 2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69" y="4788975"/>
            <a:ext cx="2309929" cy="168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3520" y="5017575"/>
            <a:ext cx="853773" cy="14478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EULA</a:t>
            </a:r>
          </a:p>
          <a:p>
            <a:pPr algn="ctr"/>
            <a:r>
              <a:rPr lang="en-US" sz="1800" b="1" dirty="0">
                <a:solidFill>
                  <a:schemeClr val="tx1"/>
                </a:solidFill>
              </a:rPr>
              <a:t>----------------</a:t>
            </a:r>
            <a:r>
              <a:rPr lang="en-US" sz="1800" b="1" i="1" dirty="0">
                <a:solidFill>
                  <a:schemeClr val="tx1"/>
                </a:solidFill>
              </a:rPr>
              <a:t>click</a:t>
            </a:r>
          </a:p>
          <a:p>
            <a:pPr algn="ctr"/>
            <a:r>
              <a:rPr lang="en-US" sz="1800" b="1" i="1" dirty="0">
                <a:solidFill>
                  <a:schemeClr val="tx1"/>
                </a:solidFill>
              </a:rPr>
              <a:t>OK</a:t>
            </a:r>
          </a:p>
        </p:txBody>
      </p:sp>
      <p:pic>
        <p:nvPicPr>
          <p:cNvPr id="37" name="Content Placeholder 9" descr="loudspkr.gif"/>
          <p:cNvPicPr>
            <a:picLocks noGrp="1" noChangeAspect="1"/>
          </p:cNvPicPr>
          <p:nvPr>
            <p:ph idx="1"/>
          </p:nvPr>
        </p:nvPicPr>
        <p:blipFill>
          <a:blip r:embed="rId9"/>
          <a:srcRect l="-20833" r="-20833"/>
          <a:stretch>
            <a:fillRect/>
          </a:stretch>
        </p:blipFill>
        <p:spPr>
          <a:xfrm flipH="1">
            <a:off x="1524000" y="4872017"/>
            <a:ext cx="2577606" cy="1364758"/>
          </a:xfrm>
        </p:spPr>
      </p:pic>
      <p:cxnSp>
        <p:nvCxnSpPr>
          <p:cNvPr id="17" name="Straight Connector 16"/>
          <p:cNvCxnSpPr/>
          <p:nvPr/>
        </p:nvCxnSpPr>
        <p:spPr>
          <a:xfrm flipV="1">
            <a:off x="2590800" y="2792878"/>
            <a:ext cx="400943" cy="850110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endCxn id="4" idx="1"/>
          </p:cNvCxnSpPr>
          <p:nvPr/>
        </p:nvCxnSpPr>
        <p:spPr>
          <a:xfrm flipV="1">
            <a:off x="3739949" y="2094953"/>
            <a:ext cx="222451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V="1">
            <a:off x="4654349" y="2090976"/>
            <a:ext cx="222451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3962400" y="1614573"/>
            <a:ext cx="762000" cy="9607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A/D</a:t>
            </a:r>
          </a:p>
        </p:txBody>
      </p:sp>
      <p:pic>
        <p:nvPicPr>
          <p:cNvPr id="177160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57500" y="1337716"/>
            <a:ext cx="9525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/>
          <p:cNvSpPr/>
          <p:nvPr/>
        </p:nvSpPr>
        <p:spPr>
          <a:xfrm>
            <a:off x="2667000" y="3962400"/>
            <a:ext cx="10679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+mj-lt"/>
              </a:rPr>
              <a:t>sample</a:t>
            </a:r>
            <a:endParaRPr lang="en-US" sz="2000" dirty="0">
              <a:latin typeface="+mj-lt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3899024" y="2971800"/>
            <a:ext cx="10054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+mj-lt"/>
              </a:rPr>
              <a:t>domain </a:t>
            </a:r>
          </a:p>
          <a:p>
            <a:pPr algn="ctr"/>
            <a:r>
              <a:rPr lang="en-US" sz="1200" b="1" dirty="0">
                <a:latin typeface="+mj-lt"/>
              </a:rPr>
              <a:t>conversion</a:t>
            </a:r>
            <a:endParaRPr lang="en-US" sz="1200" dirty="0">
              <a:latin typeface="+mj-lt"/>
            </a:endParaRPr>
          </a:p>
        </p:txBody>
      </p:sp>
      <p:cxnSp>
        <p:nvCxnSpPr>
          <p:cNvPr id="75" name="Straight Connector 74"/>
          <p:cNvCxnSpPr/>
          <p:nvPr/>
        </p:nvCxnSpPr>
        <p:spPr>
          <a:xfrm flipV="1">
            <a:off x="6219357" y="4162455"/>
            <a:ext cx="618972" cy="905123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 flipV="1">
            <a:off x="2590800" y="4095516"/>
            <a:ext cx="393372" cy="785381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2051" name="Right Brace 172050"/>
          <p:cNvSpPr/>
          <p:nvPr/>
        </p:nvSpPr>
        <p:spPr>
          <a:xfrm rot="5400000">
            <a:off x="5423438" y="4432838"/>
            <a:ext cx="506924" cy="3428999"/>
          </a:xfrm>
          <a:prstGeom prst="rightBrace">
            <a:avLst>
              <a:gd name="adj1" fmla="val 8333"/>
              <a:gd name="adj2" fmla="val 11363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6963595" y="6200001"/>
            <a:ext cx="21804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+mj-lt"/>
              </a:rPr>
              <a:t>MP3 Player / iPhone / Droid</a:t>
            </a:r>
            <a:endParaRPr lang="en-US" sz="1200" dirty="0">
              <a:latin typeface="+mj-lt"/>
            </a:endParaRPr>
          </a:p>
        </p:txBody>
      </p:sp>
      <p:sp>
        <p:nvSpPr>
          <p:cNvPr id="172052" name="TextBox 172051"/>
          <p:cNvSpPr txBox="1"/>
          <p:nvPr/>
        </p:nvSpPr>
        <p:spPr>
          <a:xfrm rot="2700000">
            <a:off x="5923325" y="3530654"/>
            <a:ext cx="10743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compress</a:t>
            </a:r>
          </a:p>
        </p:txBody>
      </p:sp>
      <p:sp>
        <p:nvSpPr>
          <p:cNvPr id="90" name="Rectangle 89"/>
          <p:cNvSpPr/>
          <p:nvPr/>
        </p:nvSpPr>
        <p:spPr>
          <a:xfrm>
            <a:off x="3979427" y="3962400"/>
            <a:ext cx="6687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>
                <a:latin typeface="+mj-lt"/>
              </a:rPr>
              <a:t>freq</a:t>
            </a:r>
            <a:endParaRPr lang="en-US" sz="2000" dirty="0">
              <a:latin typeface="+mj-lt"/>
            </a:endParaRPr>
          </a:p>
        </p:txBody>
      </p:sp>
      <p:cxnSp>
        <p:nvCxnSpPr>
          <p:cNvPr id="94" name="Straight Arrow Connector 93"/>
          <p:cNvCxnSpPr/>
          <p:nvPr/>
        </p:nvCxnSpPr>
        <p:spPr>
          <a:xfrm flipH="1">
            <a:off x="3729548" y="5558709"/>
            <a:ext cx="38525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4038600" y="5170985"/>
            <a:ext cx="615026" cy="775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D/A</a:t>
            </a:r>
          </a:p>
        </p:txBody>
      </p:sp>
      <p:cxnSp>
        <p:nvCxnSpPr>
          <p:cNvPr id="99" name="Straight Arrow Connector 98"/>
          <p:cNvCxnSpPr/>
          <p:nvPr/>
        </p:nvCxnSpPr>
        <p:spPr>
          <a:xfrm flipH="1">
            <a:off x="4654642" y="5558709"/>
            <a:ext cx="38525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2" name="Rectangle 101"/>
          <p:cNvSpPr/>
          <p:nvPr/>
        </p:nvSpPr>
        <p:spPr>
          <a:xfrm>
            <a:off x="3200400" y="1090568"/>
            <a:ext cx="6543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+mj-lt"/>
              </a:rPr>
              <a:t>MIC</a:t>
            </a:r>
            <a:endParaRPr lang="en-US" sz="2000" dirty="0">
              <a:latin typeface="+mj-lt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2819400" y="6153090"/>
            <a:ext cx="11544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+mj-lt"/>
              </a:rPr>
              <a:t>speaker</a:t>
            </a:r>
            <a:endParaRPr lang="en-US" sz="2000" dirty="0">
              <a:latin typeface="+mj-lt"/>
            </a:endParaRPr>
          </a:p>
        </p:txBody>
      </p:sp>
      <p:cxnSp>
        <p:nvCxnSpPr>
          <p:cNvPr id="104" name="Straight Arrow Connector 103"/>
          <p:cNvCxnSpPr/>
          <p:nvPr/>
        </p:nvCxnSpPr>
        <p:spPr>
          <a:xfrm flipV="1">
            <a:off x="3704053" y="3685885"/>
            <a:ext cx="222451" cy="1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" name="Group 34"/>
          <p:cNvGrpSpPr/>
          <p:nvPr/>
        </p:nvGrpSpPr>
        <p:grpSpPr>
          <a:xfrm>
            <a:off x="3158686" y="4284202"/>
            <a:ext cx="545367" cy="516398"/>
            <a:chOff x="1447800" y="3446002"/>
            <a:chExt cx="545367" cy="516398"/>
          </a:xfrm>
        </p:grpSpPr>
        <p:sp>
          <p:nvSpPr>
            <p:cNvPr id="33" name="Oval 32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2063" name="TextBox 172062"/>
            <p:cNvSpPr txBox="1"/>
            <p:nvPr/>
          </p:nvSpPr>
          <p:spPr>
            <a:xfrm>
              <a:off x="1447800" y="3505200"/>
              <a:ext cx="3273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2</a:t>
              </a:r>
            </a:p>
          </p:txBody>
        </p:sp>
      </p:grpSp>
      <p:grpSp>
        <p:nvGrpSpPr>
          <p:cNvPr id="3" name="Group 112"/>
          <p:cNvGrpSpPr/>
          <p:nvPr/>
        </p:nvGrpSpPr>
        <p:grpSpPr>
          <a:xfrm>
            <a:off x="4161479" y="4343400"/>
            <a:ext cx="410521" cy="411444"/>
            <a:chOff x="1447800" y="3446002"/>
            <a:chExt cx="545367" cy="546593"/>
          </a:xfrm>
        </p:grpSpPr>
        <p:sp>
          <p:nvSpPr>
            <p:cNvPr id="114" name="Oval 113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1487018" y="3461059"/>
              <a:ext cx="434855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4</a:t>
              </a:r>
            </a:p>
          </p:txBody>
        </p:sp>
      </p:grpSp>
      <p:grpSp>
        <p:nvGrpSpPr>
          <p:cNvPr id="5" name="Group 118"/>
          <p:cNvGrpSpPr/>
          <p:nvPr/>
        </p:nvGrpSpPr>
        <p:grpSpPr>
          <a:xfrm>
            <a:off x="6142679" y="4191002"/>
            <a:ext cx="410521" cy="411589"/>
            <a:chOff x="1447800" y="3415614"/>
            <a:chExt cx="545367" cy="546786"/>
          </a:xfrm>
        </p:grpSpPr>
        <p:sp>
          <p:nvSpPr>
            <p:cNvPr id="120" name="Oval 119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1473199" y="3415614"/>
              <a:ext cx="434855" cy="5315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3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380509" y="2895600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+mj-lt"/>
              </a:rPr>
              <a:t>Music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73930" y="3512403"/>
            <a:ext cx="15937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chemeClr val="accent2"/>
                </a:solidFill>
                <a:latin typeface="Arial" pitchFamily="-107" charset="0"/>
                <a:ea typeface="Arial" pitchFamily="-107" charset="0"/>
                <a:cs typeface="Arial" pitchFamily="-107" charset="0"/>
              </a:rPr>
              <a:t>Numbers correspond to course weeks</a:t>
            </a:r>
          </a:p>
        </p:txBody>
      </p:sp>
      <p:grpSp>
        <p:nvGrpSpPr>
          <p:cNvPr id="6" name="Group 144"/>
          <p:cNvGrpSpPr/>
          <p:nvPr/>
        </p:nvGrpSpPr>
        <p:grpSpPr>
          <a:xfrm>
            <a:off x="1680127" y="2919767"/>
            <a:ext cx="410521" cy="411589"/>
            <a:chOff x="1447800" y="3415614"/>
            <a:chExt cx="545367" cy="546786"/>
          </a:xfrm>
        </p:grpSpPr>
        <p:sp>
          <p:nvSpPr>
            <p:cNvPr id="146" name="Oval 145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1514142" y="3415614"/>
              <a:ext cx="434855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1</a:t>
              </a:r>
            </a:p>
          </p:txBody>
        </p:sp>
      </p:grpSp>
      <p:cxnSp>
        <p:nvCxnSpPr>
          <p:cNvPr id="84" name="Straight Connector 83"/>
          <p:cNvCxnSpPr/>
          <p:nvPr/>
        </p:nvCxnSpPr>
        <p:spPr>
          <a:xfrm flipH="1" flipV="1">
            <a:off x="6400800" y="2770674"/>
            <a:ext cx="437529" cy="565416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4874135" y="1828800"/>
            <a:ext cx="1108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10101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5026535" y="5334000"/>
            <a:ext cx="2212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10101001101</a:t>
            </a:r>
          </a:p>
        </p:txBody>
      </p:sp>
      <p:sp>
        <p:nvSpPr>
          <p:cNvPr id="54" name="Rectangle 53"/>
          <p:cNvSpPr/>
          <p:nvPr/>
        </p:nvSpPr>
        <p:spPr>
          <a:xfrm>
            <a:off x="4889362" y="3962400"/>
            <a:ext cx="11304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 err="1">
                <a:latin typeface="+mj-lt"/>
              </a:rPr>
              <a:t>pyscho</a:t>
            </a:r>
            <a:r>
              <a:rPr lang="en-US" sz="1600" b="1" dirty="0">
                <a:latin typeface="+mj-lt"/>
              </a:rPr>
              <a:t>-</a:t>
            </a:r>
          </a:p>
          <a:p>
            <a:pPr algn="ctr"/>
            <a:r>
              <a:rPr lang="en-US" sz="1600" b="1" dirty="0">
                <a:latin typeface="+mj-lt"/>
              </a:rPr>
              <a:t>acoustics</a:t>
            </a:r>
            <a:endParaRPr lang="en-US" sz="1600" dirty="0">
              <a:latin typeface="+mj-lt"/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 flipV="1">
            <a:off x="4667691" y="3685885"/>
            <a:ext cx="222451" cy="1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V="1">
            <a:off x="5873549" y="3685884"/>
            <a:ext cx="222451" cy="1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9" name="Group 56"/>
          <p:cNvGrpSpPr/>
          <p:nvPr/>
        </p:nvGrpSpPr>
        <p:grpSpPr>
          <a:xfrm>
            <a:off x="5153736" y="3170178"/>
            <a:ext cx="541209" cy="411444"/>
            <a:chOff x="1373452" y="3446002"/>
            <a:chExt cx="718983" cy="546593"/>
          </a:xfrm>
        </p:grpSpPr>
        <p:sp>
          <p:nvSpPr>
            <p:cNvPr id="58" name="Oval 57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373452" y="3461059"/>
              <a:ext cx="718983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5,6</a:t>
              </a:r>
            </a:p>
          </p:txBody>
        </p:sp>
      </p:grpSp>
      <p:sp>
        <p:nvSpPr>
          <p:cNvPr id="60" name="Date Placeholder 5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pic>
        <p:nvPicPr>
          <p:cNvPr id="57" name="Picture 56" descr="lecture_logo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11"/>
              <a:stretch>
                <a:fillRect/>
              </a:stretch>
            </p:blipFill>
          </mc:Choice>
          <mc:Fallback>
            <p:blipFill>
              <a:blip r:embed="rId12"/>
              <a:stretch>
                <a:fillRect/>
              </a:stretch>
            </p:blipFill>
          </mc:Fallback>
        </mc:AlternateContent>
        <p:spPr>
          <a:xfrm>
            <a:off x="6134100" y="1544573"/>
            <a:ext cx="3009900" cy="115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3213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6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Could build Memory </a:t>
            </a:r>
            <a:r>
              <a:rPr lang="en-US" dirty="0" err="1"/>
              <a:t>w</a:t>
            </a:r>
            <a:r>
              <a:rPr lang="en-US" dirty="0"/>
              <a:t>/ </a:t>
            </a:r>
            <a:r>
              <a:rPr lang="en-US" dirty="0" err="1"/>
              <a:t>Muxes</a:t>
            </a:r>
            <a:r>
              <a:rPr lang="en-US" dirty="0"/>
              <a:t> &amp; latches</a:t>
            </a:r>
            <a:br>
              <a:rPr lang="en-US" dirty="0"/>
            </a:br>
            <a:r>
              <a:rPr lang="en-US" dirty="0"/>
              <a:t>  … collection of registers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9CEE6B9-7AEA-1E41-A8C3-2B1CBC497F1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Show Decoder logic</a:t>
            </a:r>
          </a:p>
          <a:p>
            <a:pPr lvl="1"/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C8AC7E-B7FE-6143-9195-54E37156236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855" y="2190542"/>
            <a:ext cx="7450697" cy="4408696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A98E-5558-0B4C-BA4B-4E5B2C463ADD}" type="slidenum">
              <a:rPr lang="en-US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3811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6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Could build Memory </a:t>
            </a:r>
            <a:r>
              <a:rPr lang="en-US" dirty="0" err="1"/>
              <a:t>w</a:t>
            </a:r>
            <a:r>
              <a:rPr lang="en-US" dirty="0"/>
              <a:t>/ </a:t>
            </a:r>
            <a:r>
              <a:rPr lang="en-US" dirty="0" err="1"/>
              <a:t>Muxes</a:t>
            </a:r>
            <a:r>
              <a:rPr lang="en-US" dirty="0"/>
              <a:t> &amp; latches</a:t>
            </a:r>
            <a:br>
              <a:rPr lang="en-US" dirty="0"/>
            </a:br>
            <a:r>
              <a:rPr lang="en-US" dirty="0"/>
              <a:t>  … collection of registers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9CEE6B9-7AEA-1E41-A8C3-2B1CBC497F1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Show Decoder logic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A98E-5558-0B4C-BA4B-4E5B2C463ADD}" type="slidenum">
              <a:rPr lang="en-US"/>
              <a:pPr/>
              <a:t>21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133CDA6-1FC4-B54A-BDBA-AA294AFABDD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564" y="2329174"/>
            <a:ext cx="7422988" cy="4392301"/>
          </a:xfrm>
        </p:spPr>
      </p:pic>
    </p:spTree>
    <p:extLst>
      <p:ext uri="{BB962C8B-B14F-4D97-AF65-F5344CB8AC3E}">
        <p14:creationId xmlns:p14="http://schemas.microsoft.com/office/powerpoint/2010/main" val="29896257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77EEB-26EE-B842-91E8-4772F6A9264B}" type="slidenum">
              <a:rPr lang="en-US"/>
              <a:pPr/>
              <a:t>22</a:t>
            </a:fld>
            <a:endParaRPr lang="en-US"/>
          </a:p>
        </p:txBody>
      </p:sp>
      <p:sp>
        <p:nvSpPr>
          <p:cNvPr id="481282" name="Rectangle 2"/>
          <p:cNvSpPr>
            <a:spLocks noGrp="1" noChangeArrowheads="1"/>
          </p:cNvSpPr>
          <p:nvPr>
            <p:ph type="title"/>
          </p:nvPr>
        </p:nvSpPr>
        <p:spPr>
          <a:xfrm>
            <a:off x="825988" y="293064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Random Access Memory (RAM)</a:t>
            </a:r>
            <a:br>
              <a:rPr lang="en-US" sz="4000" dirty="0"/>
            </a:br>
            <a:r>
              <a:rPr lang="en-US" sz="4000" dirty="0"/>
              <a:t>with Capacitor Memories</a:t>
            </a:r>
          </a:p>
        </p:txBody>
      </p:sp>
      <p:grpSp>
        <p:nvGrpSpPr>
          <p:cNvPr id="2" name="Group 90"/>
          <p:cNvGrpSpPr>
            <a:grpSpLocks/>
          </p:cNvGrpSpPr>
          <p:nvPr/>
        </p:nvGrpSpPr>
        <p:grpSpPr bwMode="auto">
          <a:xfrm>
            <a:off x="2723354" y="1904914"/>
            <a:ext cx="5044283" cy="4343485"/>
            <a:chOff x="288" y="960"/>
            <a:chExt cx="3501" cy="3024"/>
          </a:xfrm>
        </p:grpSpPr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1632" y="2640"/>
              <a:ext cx="240" cy="432"/>
              <a:chOff x="864" y="2016"/>
              <a:chExt cx="240" cy="432"/>
            </a:xfrm>
          </p:grpSpPr>
          <p:sp>
            <p:nvSpPr>
              <p:cNvPr id="481285" name="Line 5"/>
              <p:cNvSpPr>
                <a:spLocks noChangeShapeType="1"/>
              </p:cNvSpPr>
              <p:nvPr/>
            </p:nvSpPr>
            <p:spPr bwMode="auto">
              <a:xfrm>
                <a:off x="864" y="2160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286" name="Line 6"/>
              <p:cNvSpPr>
                <a:spLocks noChangeShapeType="1"/>
              </p:cNvSpPr>
              <p:nvPr/>
            </p:nvSpPr>
            <p:spPr bwMode="auto">
              <a:xfrm>
                <a:off x="864" y="225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287" name="Line 7"/>
              <p:cNvSpPr>
                <a:spLocks noChangeShapeType="1"/>
              </p:cNvSpPr>
              <p:nvPr/>
            </p:nvSpPr>
            <p:spPr bwMode="auto">
              <a:xfrm>
                <a:off x="1008" y="2256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288" name="AutoShape 8"/>
              <p:cNvSpPr>
                <a:spLocks noChangeArrowheads="1"/>
              </p:cNvSpPr>
              <p:nvPr/>
            </p:nvSpPr>
            <p:spPr bwMode="auto">
              <a:xfrm rot="10800000">
                <a:off x="933" y="2352"/>
                <a:ext cx="144" cy="96"/>
              </a:xfrm>
              <a:prstGeom prst="triangle">
                <a:avLst>
                  <a:gd name="adj" fmla="val 51347"/>
                </a:avLst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289" name="Line 9"/>
              <p:cNvSpPr>
                <a:spLocks noChangeShapeType="1"/>
              </p:cNvSpPr>
              <p:nvPr/>
            </p:nvSpPr>
            <p:spPr bwMode="auto">
              <a:xfrm flipV="1">
                <a:off x="1008" y="2016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2160" y="2352"/>
              <a:ext cx="240" cy="432"/>
              <a:chOff x="864" y="2016"/>
              <a:chExt cx="240" cy="432"/>
            </a:xfrm>
          </p:grpSpPr>
          <p:sp>
            <p:nvSpPr>
              <p:cNvPr id="481292" name="Line 12"/>
              <p:cNvSpPr>
                <a:spLocks noChangeShapeType="1"/>
              </p:cNvSpPr>
              <p:nvPr/>
            </p:nvSpPr>
            <p:spPr bwMode="auto">
              <a:xfrm>
                <a:off x="864" y="2160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293" name="Line 13"/>
              <p:cNvSpPr>
                <a:spLocks noChangeShapeType="1"/>
              </p:cNvSpPr>
              <p:nvPr/>
            </p:nvSpPr>
            <p:spPr bwMode="auto">
              <a:xfrm>
                <a:off x="864" y="225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294" name="Line 14"/>
              <p:cNvSpPr>
                <a:spLocks noChangeShapeType="1"/>
              </p:cNvSpPr>
              <p:nvPr/>
            </p:nvSpPr>
            <p:spPr bwMode="auto">
              <a:xfrm>
                <a:off x="1008" y="2256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295" name="AutoShape 15"/>
              <p:cNvSpPr>
                <a:spLocks noChangeArrowheads="1"/>
              </p:cNvSpPr>
              <p:nvPr/>
            </p:nvSpPr>
            <p:spPr bwMode="auto">
              <a:xfrm rot="10800000">
                <a:off x="933" y="2352"/>
                <a:ext cx="144" cy="96"/>
              </a:xfrm>
              <a:prstGeom prst="triangle">
                <a:avLst>
                  <a:gd name="adj" fmla="val 51347"/>
                </a:avLst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296" name="Line 16"/>
              <p:cNvSpPr>
                <a:spLocks noChangeShapeType="1"/>
              </p:cNvSpPr>
              <p:nvPr/>
            </p:nvSpPr>
            <p:spPr bwMode="auto">
              <a:xfrm flipV="1">
                <a:off x="1008" y="2016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" name="Group 17"/>
            <p:cNvGrpSpPr>
              <a:grpSpLocks/>
            </p:cNvGrpSpPr>
            <p:nvPr/>
          </p:nvGrpSpPr>
          <p:grpSpPr bwMode="auto">
            <a:xfrm>
              <a:off x="2688" y="2208"/>
              <a:ext cx="240" cy="432"/>
              <a:chOff x="864" y="2016"/>
              <a:chExt cx="240" cy="432"/>
            </a:xfrm>
          </p:grpSpPr>
          <p:sp>
            <p:nvSpPr>
              <p:cNvPr id="481298" name="Line 18"/>
              <p:cNvSpPr>
                <a:spLocks noChangeShapeType="1"/>
              </p:cNvSpPr>
              <p:nvPr/>
            </p:nvSpPr>
            <p:spPr bwMode="auto">
              <a:xfrm>
                <a:off x="864" y="2160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299" name="Line 19"/>
              <p:cNvSpPr>
                <a:spLocks noChangeShapeType="1"/>
              </p:cNvSpPr>
              <p:nvPr/>
            </p:nvSpPr>
            <p:spPr bwMode="auto">
              <a:xfrm>
                <a:off x="864" y="225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300" name="Line 20"/>
              <p:cNvSpPr>
                <a:spLocks noChangeShapeType="1"/>
              </p:cNvSpPr>
              <p:nvPr/>
            </p:nvSpPr>
            <p:spPr bwMode="auto">
              <a:xfrm>
                <a:off x="1008" y="2256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301" name="AutoShape 21"/>
              <p:cNvSpPr>
                <a:spLocks noChangeArrowheads="1"/>
              </p:cNvSpPr>
              <p:nvPr/>
            </p:nvSpPr>
            <p:spPr bwMode="auto">
              <a:xfrm rot="10800000">
                <a:off x="933" y="2352"/>
                <a:ext cx="144" cy="96"/>
              </a:xfrm>
              <a:prstGeom prst="triangle">
                <a:avLst>
                  <a:gd name="adj" fmla="val 51347"/>
                </a:avLst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302" name="Line 22"/>
              <p:cNvSpPr>
                <a:spLocks noChangeShapeType="1"/>
              </p:cNvSpPr>
              <p:nvPr/>
            </p:nvSpPr>
            <p:spPr bwMode="auto">
              <a:xfrm flipV="1">
                <a:off x="1008" y="2016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23"/>
            <p:cNvGrpSpPr>
              <a:grpSpLocks/>
            </p:cNvGrpSpPr>
            <p:nvPr/>
          </p:nvGrpSpPr>
          <p:grpSpPr bwMode="auto">
            <a:xfrm>
              <a:off x="3264" y="2016"/>
              <a:ext cx="240" cy="432"/>
              <a:chOff x="864" y="2016"/>
              <a:chExt cx="240" cy="432"/>
            </a:xfrm>
          </p:grpSpPr>
          <p:sp>
            <p:nvSpPr>
              <p:cNvPr id="481304" name="Line 24"/>
              <p:cNvSpPr>
                <a:spLocks noChangeShapeType="1"/>
              </p:cNvSpPr>
              <p:nvPr/>
            </p:nvSpPr>
            <p:spPr bwMode="auto">
              <a:xfrm>
                <a:off x="864" y="2160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305" name="Line 25"/>
              <p:cNvSpPr>
                <a:spLocks noChangeShapeType="1"/>
              </p:cNvSpPr>
              <p:nvPr/>
            </p:nvSpPr>
            <p:spPr bwMode="auto">
              <a:xfrm>
                <a:off x="864" y="225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306" name="Line 26"/>
              <p:cNvSpPr>
                <a:spLocks noChangeShapeType="1"/>
              </p:cNvSpPr>
              <p:nvPr/>
            </p:nvSpPr>
            <p:spPr bwMode="auto">
              <a:xfrm>
                <a:off x="1008" y="2256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307" name="AutoShape 27"/>
              <p:cNvSpPr>
                <a:spLocks noChangeArrowheads="1"/>
              </p:cNvSpPr>
              <p:nvPr/>
            </p:nvSpPr>
            <p:spPr bwMode="auto">
              <a:xfrm rot="10800000">
                <a:off x="933" y="2352"/>
                <a:ext cx="144" cy="96"/>
              </a:xfrm>
              <a:prstGeom prst="triangle">
                <a:avLst>
                  <a:gd name="adj" fmla="val 51347"/>
                </a:avLst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308" name="Line 28"/>
              <p:cNvSpPr>
                <a:spLocks noChangeShapeType="1"/>
              </p:cNvSpPr>
              <p:nvPr/>
            </p:nvSpPr>
            <p:spPr bwMode="auto">
              <a:xfrm flipV="1">
                <a:off x="1008" y="2016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81309" name="AutoShape 29"/>
            <p:cNvSpPr>
              <a:spLocks noChangeArrowheads="1"/>
            </p:cNvSpPr>
            <p:nvPr/>
          </p:nvSpPr>
          <p:spPr bwMode="auto">
            <a:xfrm>
              <a:off x="1584" y="3408"/>
              <a:ext cx="2205" cy="288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10" name="Line 30"/>
            <p:cNvSpPr>
              <a:spLocks noChangeShapeType="1"/>
            </p:cNvSpPr>
            <p:nvPr/>
          </p:nvSpPr>
          <p:spPr bwMode="auto">
            <a:xfrm>
              <a:off x="1776" y="2688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11" name="Line 31"/>
            <p:cNvSpPr>
              <a:spLocks noChangeShapeType="1"/>
            </p:cNvSpPr>
            <p:nvPr/>
          </p:nvSpPr>
          <p:spPr bwMode="auto">
            <a:xfrm>
              <a:off x="1968" y="2688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12" name="Line 32"/>
            <p:cNvSpPr>
              <a:spLocks noChangeShapeType="1"/>
            </p:cNvSpPr>
            <p:nvPr/>
          </p:nvSpPr>
          <p:spPr bwMode="auto">
            <a:xfrm>
              <a:off x="2496" y="2352"/>
              <a:ext cx="0" cy="10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13" name="Line 33"/>
            <p:cNvSpPr>
              <a:spLocks noChangeShapeType="1"/>
            </p:cNvSpPr>
            <p:nvPr/>
          </p:nvSpPr>
          <p:spPr bwMode="auto">
            <a:xfrm>
              <a:off x="3024" y="2208"/>
              <a:ext cx="0" cy="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14" name="Line 34"/>
            <p:cNvSpPr>
              <a:spLocks noChangeShapeType="1"/>
            </p:cNvSpPr>
            <p:nvPr/>
          </p:nvSpPr>
          <p:spPr bwMode="auto">
            <a:xfrm>
              <a:off x="3600" y="2016"/>
              <a:ext cx="0" cy="13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15" name="Line 35"/>
            <p:cNvSpPr>
              <a:spLocks noChangeShapeType="1"/>
            </p:cNvSpPr>
            <p:nvPr/>
          </p:nvSpPr>
          <p:spPr bwMode="auto">
            <a:xfrm flipH="1">
              <a:off x="2304" y="2352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16" name="Line 36"/>
            <p:cNvSpPr>
              <a:spLocks noChangeShapeType="1"/>
            </p:cNvSpPr>
            <p:nvPr/>
          </p:nvSpPr>
          <p:spPr bwMode="auto">
            <a:xfrm flipH="1">
              <a:off x="2832" y="2208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17" name="Line 37"/>
            <p:cNvSpPr>
              <a:spLocks noChangeShapeType="1"/>
            </p:cNvSpPr>
            <p:nvPr/>
          </p:nvSpPr>
          <p:spPr bwMode="auto">
            <a:xfrm flipH="1">
              <a:off x="3408" y="2016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18" name="Line 38"/>
            <p:cNvSpPr>
              <a:spLocks noChangeShapeType="1"/>
            </p:cNvSpPr>
            <p:nvPr/>
          </p:nvSpPr>
          <p:spPr bwMode="auto">
            <a:xfrm flipV="1">
              <a:off x="336" y="3552"/>
              <a:ext cx="15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20" name="Line 40"/>
            <p:cNvSpPr>
              <a:spLocks noChangeShapeType="1"/>
            </p:cNvSpPr>
            <p:nvPr/>
          </p:nvSpPr>
          <p:spPr bwMode="auto">
            <a:xfrm>
              <a:off x="2688" y="3696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26" name="Line 46"/>
            <p:cNvSpPr>
              <a:spLocks noChangeShapeType="1"/>
            </p:cNvSpPr>
            <p:nvPr/>
          </p:nvSpPr>
          <p:spPr bwMode="auto">
            <a:xfrm>
              <a:off x="1776" y="2304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27" name="Line 47"/>
            <p:cNvSpPr>
              <a:spLocks noChangeShapeType="1"/>
            </p:cNvSpPr>
            <p:nvPr/>
          </p:nvSpPr>
          <p:spPr bwMode="auto">
            <a:xfrm>
              <a:off x="1776" y="1680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7" name="Group 49"/>
            <p:cNvGrpSpPr>
              <a:grpSpLocks/>
            </p:cNvGrpSpPr>
            <p:nvPr/>
          </p:nvGrpSpPr>
          <p:grpSpPr bwMode="auto">
            <a:xfrm>
              <a:off x="1632" y="2064"/>
              <a:ext cx="144" cy="240"/>
              <a:chOff x="1632" y="2064"/>
              <a:chExt cx="144" cy="240"/>
            </a:xfrm>
          </p:grpSpPr>
          <p:sp>
            <p:nvSpPr>
              <p:cNvPr id="481321" name="Line 41"/>
              <p:cNvSpPr>
                <a:spLocks noChangeShapeType="1"/>
              </p:cNvSpPr>
              <p:nvPr/>
            </p:nvSpPr>
            <p:spPr bwMode="auto">
              <a:xfrm>
                <a:off x="1728" y="2064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322" name="Line 42"/>
              <p:cNvSpPr>
                <a:spLocks noChangeShapeType="1"/>
              </p:cNvSpPr>
              <p:nvPr/>
            </p:nvSpPr>
            <p:spPr bwMode="auto">
              <a:xfrm>
                <a:off x="1632" y="2064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323" name="Line 43"/>
              <p:cNvSpPr>
                <a:spLocks noChangeShapeType="1"/>
              </p:cNvSpPr>
              <p:nvPr/>
            </p:nvSpPr>
            <p:spPr bwMode="auto">
              <a:xfrm>
                <a:off x="1728" y="2304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328" name="Line 48"/>
              <p:cNvSpPr>
                <a:spLocks noChangeShapeType="1"/>
              </p:cNvSpPr>
              <p:nvPr/>
            </p:nvSpPr>
            <p:spPr bwMode="auto">
              <a:xfrm>
                <a:off x="1728" y="2064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8" name="Group 50"/>
            <p:cNvGrpSpPr>
              <a:grpSpLocks/>
            </p:cNvGrpSpPr>
            <p:nvPr/>
          </p:nvGrpSpPr>
          <p:grpSpPr bwMode="auto">
            <a:xfrm>
              <a:off x="2352" y="1728"/>
              <a:ext cx="144" cy="240"/>
              <a:chOff x="1632" y="2064"/>
              <a:chExt cx="144" cy="240"/>
            </a:xfrm>
          </p:grpSpPr>
          <p:sp>
            <p:nvSpPr>
              <p:cNvPr id="481331" name="Line 51"/>
              <p:cNvSpPr>
                <a:spLocks noChangeShapeType="1"/>
              </p:cNvSpPr>
              <p:nvPr/>
            </p:nvSpPr>
            <p:spPr bwMode="auto">
              <a:xfrm>
                <a:off x="1728" y="2064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332" name="Line 52"/>
              <p:cNvSpPr>
                <a:spLocks noChangeShapeType="1"/>
              </p:cNvSpPr>
              <p:nvPr/>
            </p:nvSpPr>
            <p:spPr bwMode="auto">
              <a:xfrm>
                <a:off x="1632" y="2064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333" name="Line 53"/>
              <p:cNvSpPr>
                <a:spLocks noChangeShapeType="1"/>
              </p:cNvSpPr>
              <p:nvPr/>
            </p:nvSpPr>
            <p:spPr bwMode="auto">
              <a:xfrm>
                <a:off x="1728" y="2304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334" name="Line 54"/>
              <p:cNvSpPr>
                <a:spLocks noChangeShapeType="1"/>
              </p:cNvSpPr>
              <p:nvPr/>
            </p:nvSpPr>
            <p:spPr bwMode="auto">
              <a:xfrm>
                <a:off x="1728" y="2064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" name="Group 55"/>
            <p:cNvGrpSpPr>
              <a:grpSpLocks/>
            </p:cNvGrpSpPr>
            <p:nvPr/>
          </p:nvGrpSpPr>
          <p:grpSpPr bwMode="auto">
            <a:xfrm>
              <a:off x="2880" y="1584"/>
              <a:ext cx="144" cy="240"/>
              <a:chOff x="1632" y="2064"/>
              <a:chExt cx="144" cy="240"/>
            </a:xfrm>
          </p:grpSpPr>
          <p:sp>
            <p:nvSpPr>
              <p:cNvPr id="481336" name="Line 56"/>
              <p:cNvSpPr>
                <a:spLocks noChangeShapeType="1"/>
              </p:cNvSpPr>
              <p:nvPr/>
            </p:nvSpPr>
            <p:spPr bwMode="auto">
              <a:xfrm>
                <a:off x="1728" y="2064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337" name="Line 57"/>
              <p:cNvSpPr>
                <a:spLocks noChangeShapeType="1"/>
              </p:cNvSpPr>
              <p:nvPr/>
            </p:nvSpPr>
            <p:spPr bwMode="auto">
              <a:xfrm>
                <a:off x="1632" y="2064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338" name="Line 58"/>
              <p:cNvSpPr>
                <a:spLocks noChangeShapeType="1"/>
              </p:cNvSpPr>
              <p:nvPr/>
            </p:nvSpPr>
            <p:spPr bwMode="auto">
              <a:xfrm>
                <a:off x="1728" y="2304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339" name="Line 59"/>
              <p:cNvSpPr>
                <a:spLocks noChangeShapeType="1"/>
              </p:cNvSpPr>
              <p:nvPr/>
            </p:nvSpPr>
            <p:spPr bwMode="auto">
              <a:xfrm>
                <a:off x="1728" y="2064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70"/>
            <p:cNvGrpSpPr>
              <a:grpSpLocks/>
            </p:cNvGrpSpPr>
            <p:nvPr/>
          </p:nvGrpSpPr>
          <p:grpSpPr bwMode="auto">
            <a:xfrm>
              <a:off x="3456" y="1392"/>
              <a:ext cx="144" cy="240"/>
              <a:chOff x="1632" y="2064"/>
              <a:chExt cx="144" cy="240"/>
            </a:xfrm>
          </p:grpSpPr>
          <p:sp>
            <p:nvSpPr>
              <p:cNvPr id="481351" name="Line 71"/>
              <p:cNvSpPr>
                <a:spLocks noChangeShapeType="1"/>
              </p:cNvSpPr>
              <p:nvPr/>
            </p:nvSpPr>
            <p:spPr bwMode="auto">
              <a:xfrm>
                <a:off x="1728" y="2064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352" name="Line 72"/>
              <p:cNvSpPr>
                <a:spLocks noChangeShapeType="1"/>
              </p:cNvSpPr>
              <p:nvPr/>
            </p:nvSpPr>
            <p:spPr bwMode="auto">
              <a:xfrm>
                <a:off x="1632" y="2064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353" name="Line 73"/>
              <p:cNvSpPr>
                <a:spLocks noChangeShapeType="1"/>
              </p:cNvSpPr>
              <p:nvPr/>
            </p:nvSpPr>
            <p:spPr bwMode="auto">
              <a:xfrm>
                <a:off x="1728" y="2304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354" name="Line 74"/>
              <p:cNvSpPr>
                <a:spLocks noChangeShapeType="1"/>
              </p:cNvSpPr>
              <p:nvPr/>
            </p:nvSpPr>
            <p:spPr bwMode="auto">
              <a:xfrm>
                <a:off x="1728" y="2064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81355" name="Line 75"/>
            <p:cNvSpPr>
              <a:spLocks noChangeShapeType="1"/>
            </p:cNvSpPr>
            <p:nvPr/>
          </p:nvSpPr>
          <p:spPr bwMode="auto">
            <a:xfrm flipV="1">
              <a:off x="2496" y="1968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56" name="Line 76"/>
            <p:cNvSpPr>
              <a:spLocks noChangeShapeType="1"/>
            </p:cNvSpPr>
            <p:nvPr/>
          </p:nvSpPr>
          <p:spPr bwMode="auto">
            <a:xfrm flipV="1">
              <a:off x="3024" y="1824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57" name="Line 77"/>
            <p:cNvSpPr>
              <a:spLocks noChangeShapeType="1"/>
            </p:cNvSpPr>
            <p:nvPr/>
          </p:nvSpPr>
          <p:spPr bwMode="auto">
            <a:xfrm flipV="1">
              <a:off x="3600" y="163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58" name="Line 78"/>
            <p:cNvSpPr>
              <a:spLocks noChangeShapeType="1"/>
            </p:cNvSpPr>
            <p:nvPr/>
          </p:nvSpPr>
          <p:spPr bwMode="auto">
            <a:xfrm flipH="1">
              <a:off x="480" y="2208"/>
              <a:ext cx="11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59" name="Line 79"/>
            <p:cNvSpPr>
              <a:spLocks noChangeShapeType="1"/>
            </p:cNvSpPr>
            <p:nvPr/>
          </p:nvSpPr>
          <p:spPr bwMode="auto">
            <a:xfrm flipH="1">
              <a:off x="480" y="1824"/>
              <a:ext cx="18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60" name="Line 80"/>
            <p:cNvSpPr>
              <a:spLocks noChangeShapeType="1"/>
            </p:cNvSpPr>
            <p:nvPr/>
          </p:nvSpPr>
          <p:spPr bwMode="auto">
            <a:xfrm flipH="1">
              <a:off x="480" y="1680"/>
              <a:ext cx="2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61" name="Line 81"/>
            <p:cNvSpPr>
              <a:spLocks noChangeShapeType="1"/>
            </p:cNvSpPr>
            <p:nvPr/>
          </p:nvSpPr>
          <p:spPr bwMode="auto">
            <a:xfrm flipH="1">
              <a:off x="480" y="1509"/>
              <a:ext cx="29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62" name="Line 82"/>
            <p:cNvSpPr>
              <a:spLocks noChangeShapeType="1"/>
            </p:cNvSpPr>
            <p:nvPr/>
          </p:nvSpPr>
          <p:spPr bwMode="auto">
            <a:xfrm flipV="1">
              <a:off x="1776" y="1200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63" name="Line 83"/>
            <p:cNvSpPr>
              <a:spLocks noChangeShapeType="1"/>
            </p:cNvSpPr>
            <p:nvPr/>
          </p:nvSpPr>
          <p:spPr bwMode="auto">
            <a:xfrm flipV="1">
              <a:off x="2496" y="1200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64" name="Line 84"/>
            <p:cNvSpPr>
              <a:spLocks noChangeShapeType="1"/>
            </p:cNvSpPr>
            <p:nvPr/>
          </p:nvSpPr>
          <p:spPr bwMode="auto">
            <a:xfrm flipV="1">
              <a:off x="3024" y="1200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65" name="Line 85"/>
            <p:cNvSpPr>
              <a:spLocks noChangeShapeType="1"/>
            </p:cNvSpPr>
            <p:nvPr/>
          </p:nvSpPr>
          <p:spPr bwMode="auto">
            <a:xfrm flipV="1">
              <a:off x="3600" y="1200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66" name="Line 86"/>
            <p:cNvSpPr>
              <a:spLocks noChangeShapeType="1"/>
            </p:cNvSpPr>
            <p:nvPr/>
          </p:nvSpPr>
          <p:spPr bwMode="auto">
            <a:xfrm>
              <a:off x="1776" y="1200"/>
              <a:ext cx="18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67" name="Line 87"/>
            <p:cNvSpPr>
              <a:spLocks noChangeShapeType="1"/>
            </p:cNvSpPr>
            <p:nvPr/>
          </p:nvSpPr>
          <p:spPr bwMode="auto">
            <a:xfrm>
              <a:off x="2736" y="960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68" name="Rectangle 88"/>
            <p:cNvSpPr>
              <a:spLocks noChangeArrowheads="1"/>
            </p:cNvSpPr>
            <p:nvPr/>
          </p:nvSpPr>
          <p:spPr bwMode="auto">
            <a:xfrm>
              <a:off x="288" y="1296"/>
              <a:ext cx="480" cy="12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</p:grpSp>
      <p:sp>
        <p:nvSpPr>
          <p:cNvPr id="481371" name="Text Box 91"/>
          <p:cNvSpPr txBox="1">
            <a:spLocks noChangeArrowheads="1"/>
          </p:cNvSpPr>
          <p:nvPr/>
        </p:nvSpPr>
        <p:spPr bwMode="auto">
          <a:xfrm>
            <a:off x="1981200" y="1850763"/>
            <a:ext cx="1338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 pitchFamily="-108" charset="0"/>
                <a:ea typeface="Arial" pitchFamily="-108" charset="0"/>
                <a:cs typeface="Arial" pitchFamily="-108" charset="0"/>
              </a:rPr>
              <a:t>Decoder</a:t>
            </a:r>
          </a:p>
        </p:txBody>
      </p:sp>
      <p:sp>
        <p:nvSpPr>
          <p:cNvPr id="481372" name="Text Box 92"/>
          <p:cNvSpPr txBox="1">
            <a:spLocks noChangeArrowheads="1"/>
          </p:cNvSpPr>
          <p:nvPr/>
        </p:nvSpPr>
        <p:spPr bwMode="auto">
          <a:xfrm>
            <a:off x="1001190" y="5421068"/>
            <a:ext cx="5052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 pitchFamily="-108" charset="0"/>
                <a:ea typeface="Arial" pitchFamily="-108" charset="0"/>
                <a:cs typeface="Arial" pitchFamily="-108" charset="0"/>
              </a:rPr>
              <a:t>RA</a:t>
            </a:r>
          </a:p>
        </p:txBody>
      </p:sp>
      <p:sp>
        <p:nvSpPr>
          <p:cNvPr id="481373" name="Line 93"/>
          <p:cNvSpPr>
            <a:spLocks noChangeShapeType="1"/>
          </p:cNvSpPr>
          <p:nvPr/>
        </p:nvSpPr>
        <p:spPr bwMode="auto">
          <a:xfrm>
            <a:off x="2113754" y="2620735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374" name="Text Box 94"/>
          <p:cNvSpPr txBox="1">
            <a:spLocks noChangeArrowheads="1"/>
          </p:cNvSpPr>
          <p:nvPr/>
        </p:nvSpPr>
        <p:spPr bwMode="auto">
          <a:xfrm>
            <a:off x="975829" y="2436069"/>
            <a:ext cx="8473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 pitchFamily="-108" charset="0"/>
                <a:ea typeface="Arial" pitchFamily="-108" charset="0"/>
                <a:cs typeface="Arial" pitchFamily="-108" charset="0"/>
              </a:rPr>
              <a:t>Write?</a:t>
            </a:r>
          </a:p>
        </p:txBody>
      </p:sp>
      <p:sp>
        <p:nvSpPr>
          <p:cNvPr id="481375" name="Text Box 95"/>
          <p:cNvSpPr txBox="1">
            <a:spLocks noChangeArrowheads="1"/>
          </p:cNvSpPr>
          <p:nvPr/>
        </p:nvSpPr>
        <p:spPr bwMode="auto">
          <a:xfrm>
            <a:off x="6331243" y="1605791"/>
            <a:ext cx="6413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 pitchFamily="-108" charset="0"/>
                <a:ea typeface="Arial" pitchFamily="-108" charset="0"/>
                <a:cs typeface="Arial" pitchFamily="-108" charset="0"/>
              </a:rPr>
              <a:t>Din</a:t>
            </a:r>
          </a:p>
        </p:txBody>
      </p:sp>
      <p:sp>
        <p:nvSpPr>
          <p:cNvPr id="481376" name="Text Box 96"/>
          <p:cNvSpPr txBox="1">
            <a:spLocks noChangeArrowheads="1"/>
          </p:cNvSpPr>
          <p:nvPr/>
        </p:nvSpPr>
        <p:spPr bwMode="auto">
          <a:xfrm>
            <a:off x="5211368" y="6034470"/>
            <a:ext cx="828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latin typeface="Arial" pitchFamily="-108" charset="0"/>
                <a:ea typeface="Arial" pitchFamily="-108" charset="0"/>
                <a:cs typeface="Arial" pitchFamily="-108" charset="0"/>
              </a:rPr>
              <a:t>Dout</a:t>
            </a:r>
            <a:endParaRPr lang="en-US" dirty="0">
              <a:latin typeface="Arial" pitchFamily="-108" charset="0"/>
              <a:ea typeface="Arial" pitchFamily="-108" charset="0"/>
              <a:cs typeface="Arial" pitchFamily="-108" charset="0"/>
            </a:endParaRPr>
          </a:p>
        </p:txBody>
      </p:sp>
      <p:sp>
        <p:nvSpPr>
          <p:cNvPr id="481377" name="Text Box 97"/>
          <p:cNvSpPr txBox="1">
            <a:spLocks noChangeArrowheads="1"/>
          </p:cNvSpPr>
          <p:nvPr/>
        </p:nvSpPr>
        <p:spPr bwMode="auto">
          <a:xfrm>
            <a:off x="212725" y="5983288"/>
            <a:ext cx="23403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 pitchFamily="-108" charset="0"/>
                <a:ea typeface="Arial" pitchFamily="-108" charset="0"/>
                <a:cs typeface="Arial" pitchFamily="-108" charset="0"/>
              </a:rPr>
              <a:t>Learn more: ESE370</a:t>
            </a:r>
          </a:p>
        </p:txBody>
      </p:sp>
      <p:sp>
        <p:nvSpPr>
          <p:cNvPr id="86" name="Text Box 92">
            <a:extLst>
              <a:ext uri="{FF2B5EF4-FFF2-40B4-BE49-F238E27FC236}">
                <a16:creationId xmlns:a16="http://schemas.microsoft.com/office/drawing/2014/main" id="{2FFC8427-7DEA-694C-AC75-08C5CDD98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829" y="3857518"/>
            <a:ext cx="5479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 pitchFamily="-108" charset="0"/>
                <a:ea typeface="Arial" pitchFamily="-108" charset="0"/>
                <a:cs typeface="Arial" pitchFamily="-108" charset="0"/>
              </a:rPr>
              <a:t>WA</a:t>
            </a:r>
          </a:p>
        </p:txBody>
      </p:sp>
      <p:sp>
        <p:nvSpPr>
          <p:cNvPr id="87" name="Line 93">
            <a:extLst>
              <a:ext uri="{FF2B5EF4-FFF2-40B4-BE49-F238E27FC236}">
                <a16:creationId xmlns:a16="http://schemas.microsoft.com/office/drawing/2014/main" id="{B79E1C5B-CB59-4B49-9347-5F47CFFEB395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3754" y="4011103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9B9DB49-CCD1-B446-9723-D78264273966}"/>
              </a:ext>
            </a:extLst>
          </p:cNvPr>
          <p:cNvCxnSpPr/>
          <p:nvPr/>
        </p:nvCxnSpPr>
        <p:spPr>
          <a:xfrm flipH="1">
            <a:off x="2286000" y="3904296"/>
            <a:ext cx="132554" cy="206832"/>
          </a:xfrm>
          <a:prstGeom prst="line">
            <a:avLst/>
          </a:prstGeom>
          <a:ln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78BBA4BB-1D1E-1B46-804B-140E4E8B24D9}"/>
              </a:ext>
            </a:extLst>
          </p:cNvPr>
          <p:cNvCxnSpPr/>
          <p:nvPr/>
        </p:nvCxnSpPr>
        <p:spPr>
          <a:xfrm flipH="1">
            <a:off x="3832779" y="5502318"/>
            <a:ext cx="132554" cy="206832"/>
          </a:xfrm>
          <a:prstGeom prst="line">
            <a:avLst/>
          </a:prstGeom>
          <a:ln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62A89-68D3-2441-9637-63DCCB0846D6}" type="slidenum">
              <a:rPr lang="en-US"/>
              <a:pPr/>
              <a:t>23</a:t>
            </a:fld>
            <a:endParaRPr lang="en-US"/>
          </a:p>
        </p:txBody>
      </p:sp>
      <p:sp>
        <p:nvSpPr>
          <p:cNvPr id="501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Engineering Property</a:t>
            </a:r>
          </a:p>
        </p:txBody>
      </p:sp>
      <p:sp>
        <p:nvSpPr>
          <p:cNvPr id="501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/>
            <a:r>
              <a:rPr lang="en-US" dirty="0"/>
              <a:t>Store state compactly in memory</a:t>
            </a:r>
          </a:p>
          <a:p>
            <a:pPr marL="1009650" lvl="1" indent="-609600">
              <a:buNone/>
            </a:pPr>
            <a:endParaRPr lang="en-US" dirty="0"/>
          </a:p>
          <a:p>
            <a:pPr marL="609600" indent="-609600"/>
            <a:r>
              <a:rPr lang="en-US" dirty="0" err="1"/>
              <a:t>A(memory</a:t>
            </a:r>
            <a:r>
              <a:rPr lang="en-US" dirty="0"/>
              <a:t> cell) small</a:t>
            </a:r>
          </a:p>
          <a:p>
            <a:pPr marL="1009650" lvl="1" indent="-609600"/>
            <a:r>
              <a:rPr lang="en-US" dirty="0" err="1"/>
              <a:t>A(mem</a:t>
            </a:r>
            <a:r>
              <a:rPr lang="en-US" dirty="0"/>
              <a:t>) &lt; </a:t>
            </a:r>
            <a:r>
              <a:rPr lang="en-US" dirty="0" err="1"/>
              <a:t>A(gate</a:t>
            </a:r>
            <a:r>
              <a:rPr lang="en-US" dirty="0"/>
              <a:t>)</a:t>
            </a:r>
          </a:p>
          <a:p>
            <a:pPr marL="609600" indent="-609600"/>
            <a:endParaRPr lang="en-US" dirty="0"/>
          </a:p>
          <a:p>
            <a:pPr marL="609600" indent="-609600"/>
            <a:r>
              <a:rPr lang="en-US" dirty="0"/>
              <a:t>Depends on few </a:t>
            </a:r>
            <a:br>
              <a:rPr lang="en-US" dirty="0"/>
            </a:br>
            <a:r>
              <a:rPr lang="en-US" dirty="0"/>
              <a:t>inputs/outputs</a:t>
            </a:r>
          </a:p>
          <a:p>
            <a:pPr marL="1009650" lvl="1" indent="-609600"/>
            <a:r>
              <a:rPr lang="en-US" dirty="0"/>
              <a:t>Memory cells share</a:t>
            </a:r>
            <a:br>
              <a:rPr lang="en-US" dirty="0"/>
            </a:br>
            <a:r>
              <a:rPr lang="en-US" dirty="0"/>
              <a:t>inputs and </a:t>
            </a:r>
            <a:r>
              <a:rPr lang="en-US" dirty="0" err="1"/>
              <a:t>ouptuts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FE1F7E-B141-DD4A-BF4D-27427B35A8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345" y="2584632"/>
            <a:ext cx="3823857" cy="37146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6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One-Gate Processor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Store register and gate outputs in memory</a:t>
            </a:r>
          </a:p>
          <a:p>
            <a:r>
              <a:rPr lang="en-US" dirty="0"/>
              <a:t>Compute one gate at a time</a:t>
            </a:r>
          </a:p>
          <a:p>
            <a:pPr lvl="1"/>
            <a:r>
              <a:rPr lang="en-US" dirty="0"/>
              <a:t>Using a single physical gate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Idiom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None/>
            </a:pPr>
            <a:r>
              <a:rPr lang="en-US" dirty="0"/>
              <a:t>Repeat: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Read gate value from memory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Perform operation on gate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Write result back to memory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A44E3C-905A-9848-B026-3D52BA1429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964" y="1732291"/>
            <a:ext cx="2451677" cy="41449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1639D9-3AD7-484F-B121-337B4F8A9F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183" y="3705746"/>
            <a:ext cx="2883708" cy="2695054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A54CAB4-6C85-9242-8940-38036288C9B8}"/>
              </a:ext>
            </a:extLst>
          </p:cNvPr>
          <p:cNvCxnSpPr/>
          <p:nvPr/>
        </p:nvCxnSpPr>
        <p:spPr>
          <a:xfrm flipV="1">
            <a:off x="4308764" y="4100945"/>
            <a:ext cx="2632363" cy="568037"/>
          </a:xfrm>
          <a:prstGeom prst="straightConnector1">
            <a:avLst/>
          </a:prstGeom>
          <a:ln w="25400">
            <a:solidFill>
              <a:srgbClr val="FF8D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3008" y="1267178"/>
            <a:ext cx="2794000" cy="4521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3778" y="1165249"/>
            <a:ext cx="3124200" cy="6656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74ACB7-64B5-DB4B-82C7-D03AD38936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4" y="1830917"/>
            <a:ext cx="2908778" cy="42674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BB5382-3F0A-5445-84D5-A394CAD060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654" y="1953478"/>
            <a:ext cx="2451677" cy="4144922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58C5BDC-3BF3-8849-A4CB-A114C8E2A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6233"/>
            <a:ext cx="7493000" cy="431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 Sequence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8555" y="1298222"/>
            <a:ext cx="3493534" cy="74436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20333" y="6138333"/>
            <a:ext cx="2275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</a:rPr>
              <a:t>Missing description?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4131734"/>
            <a:ext cx="980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</a:rPr>
              <a:t>Missing </a:t>
            </a:r>
          </a:p>
          <a:p>
            <a:r>
              <a:rPr lang="en-US" dirty="0">
                <a:solidFill>
                  <a:srgbClr val="FF6600"/>
                </a:solidFill>
              </a:rPr>
              <a:t>C step?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07265C9-286A-FD45-8DE4-5671FD1F9B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417" y="2283534"/>
            <a:ext cx="1640421" cy="2773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can </a:t>
            </a:r>
            <a:r>
              <a:rPr lang="en-US" dirty="0" err="1"/>
              <a:t>sequentialize</a:t>
            </a:r>
            <a:r>
              <a:rPr lang="en-US" dirty="0"/>
              <a:t> operations,</a:t>
            </a:r>
            <a:br>
              <a:rPr lang="en-US" dirty="0"/>
            </a:br>
            <a:r>
              <a:rPr lang="en-US" dirty="0"/>
              <a:t>reusing the single gate</a:t>
            </a:r>
          </a:p>
          <a:p>
            <a:endParaRPr lang="en-US" dirty="0"/>
          </a:p>
          <a:p>
            <a:r>
              <a:rPr lang="en-US" dirty="0"/>
              <a:t>As long as we can specify the </a:t>
            </a:r>
            <a:br>
              <a:rPr lang="en-US" dirty="0"/>
            </a:br>
            <a:r>
              <a:rPr lang="en-US" dirty="0"/>
              <a:t>operation to be performed</a:t>
            </a:r>
          </a:p>
          <a:p>
            <a:endParaRPr lang="en-US" dirty="0"/>
          </a:p>
          <a:p>
            <a:r>
              <a:rPr lang="en-US" dirty="0">
                <a:solidFill>
                  <a:srgbClr val="FF6600"/>
                </a:solidFill>
              </a:rPr>
              <a:t>What are we specifying?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(break it down, what information need?)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392D6C-9020-CD4A-A389-80443D143D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875" y="1905020"/>
            <a:ext cx="2451677" cy="41449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we build a machine to perform these operations?</a:t>
            </a:r>
          </a:p>
          <a:p>
            <a:pPr lvl="1"/>
            <a:r>
              <a:rPr lang="en-US" dirty="0"/>
              <a:t>From Digital Samples </a:t>
            </a:r>
            <a:r>
              <a:rPr lang="en-US" dirty="0" err="1">
                <a:sym typeface="Wingdings"/>
              </a:rPr>
              <a:t></a:t>
            </a:r>
            <a:r>
              <a:rPr lang="en-US" dirty="0">
                <a:sym typeface="Wingdings"/>
              </a:rPr>
              <a:t> compressed digital data </a:t>
            </a:r>
            <a:r>
              <a:rPr lang="en-US" dirty="0" err="1">
                <a:sym typeface="Wingdings"/>
              </a:rPr>
              <a:t></a:t>
            </a:r>
            <a:r>
              <a:rPr lang="en-US" dirty="0">
                <a:sym typeface="Wingdings"/>
              </a:rPr>
              <a:t> Digital Samples</a:t>
            </a:r>
          </a:p>
          <a:p>
            <a:pPr lvl="1"/>
            <a:endParaRPr lang="en-US" dirty="0">
              <a:sym typeface="Wingdings"/>
            </a:endParaRPr>
          </a:p>
          <a:p>
            <a:r>
              <a:rPr lang="en-US" dirty="0">
                <a:sym typeface="Wingdings"/>
              </a:rPr>
              <a:t>With simple gates and registers</a:t>
            </a:r>
          </a:p>
          <a:p>
            <a:pPr lvl="1"/>
            <a:r>
              <a:rPr lang="en-US" dirty="0">
                <a:sym typeface="Wingdings"/>
              </a:rPr>
              <a:t>can build a machine to perform </a:t>
            </a:r>
            <a:r>
              <a:rPr lang="en-US" i="1" dirty="0">
                <a:sym typeface="Wingdings"/>
              </a:rPr>
              <a:t>any</a:t>
            </a:r>
            <a:r>
              <a:rPr lang="en-US" dirty="0">
                <a:sym typeface="Wingdings"/>
              </a:rPr>
              <a:t> digital computation</a:t>
            </a:r>
          </a:p>
          <a:p>
            <a:pPr lvl="1"/>
            <a:r>
              <a:rPr lang="en-US" dirty="0">
                <a:sym typeface="Wingdings"/>
              </a:rPr>
              <a:t>…</a:t>
            </a:r>
            <a:r>
              <a:rPr lang="en-US" b="1" dirty="0">
                <a:sym typeface="Wingdings"/>
              </a:rPr>
              <a:t>if</a:t>
            </a:r>
            <a:r>
              <a:rPr lang="en-US" dirty="0">
                <a:sym typeface="Wingdings"/>
              </a:rPr>
              <a:t> we have </a:t>
            </a:r>
            <a:r>
              <a:rPr lang="en-US" i="1" dirty="0">
                <a:sym typeface="Wingdings"/>
              </a:rPr>
              <a:t>enough</a:t>
            </a:r>
            <a:r>
              <a:rPr lang="en-US" dirty="0">
                <a:sym typeface="Wingdings"/>
              </a:rPr>
              <a:t> of them.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Call this specification an </a:t>
            </a:r>
            <a:r>
              <a:rPr lang="en-US" i="1" dirty="0"/>
              <a:t>instruction</a:t>
            </a:r>
          </a:p>
          <a:p>
            <a:r>
              <a:rPr lang="en-US" dirty="0"/>
              <a:t>Instructs the programmable, </a:t>
            </a:r>
            <a:br>
              <a:rPr lang="en-US" dirty="0"/>
            </a:br>
            <a:r>
              <a:rPr lang="en-US" dirty="0"/>
              <a:t>reusable operators on what to perform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7AA1EB-6245-A64D-A18B-F6AE50D6BD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875" y="1905020"/>
            <a:ext cx="2451677" cy="41449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Expanding the Structure: Input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3773311" cy="4846638"/>
          </a:xfrm>
        </p:spPr>
        <p:txBody>
          <a:bodyPr/>
          <a:lstStyle/>
          <a:p>
            <a:r>
              <a:rPr lang="en-US" dirty="0"/>
              <a:t>Add a multiplexer to bring in inputs</a:t>
            </a:r>
          </a:p>
          <a:p>
            <a:r>
              <a:rPr lang="en-US" dirty="0"/>
              <a:t>Allow as option to write into data memory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583694E-012C-C64F-BA56-E944A0E875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795" y="1745673"/>
            <a:ext cx="4276405" cy="46551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Expanding the Structure: Output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3773311" cy="4846638"/>
          </a:xfrm>
        </p:spPr>
        <p:txBody>
          <a:bodyPr/>
          <a:lstStyle/>
          <a:p>
            <a:r>
              <a:rPr lang="en-US" dirty="0"/>
              <a:t>Add way to load a designated output register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0165CD-F73D-F849-8AAA-21034E0084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727" y="1262010"/>
            <a:ext cx="3186546" cy="5085196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Expanded Control = Instruction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3773311" cy="4846638"/>
          </a:xfrm>
        </p:spPr>
        <p:txBody>
          <a:bodyPr/>
          <a:lstStyle/>
          <a:p>
            <a:r>
              <a:rPr lang="en-US" dirty="0"/>
              <a:t>Group the full control into instruction</a:t>
            </a:r>
          </a:p>
          <a:p>
            <a:r>
              <a:rPr lang="en-US" dirty="0"/>
              <a:t>Set of bits that tells the structure what to do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98A21F-8A18-7D4F-90F8-C9C12F687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564" y="1249860"/>
            <a:ext cx="4950947" cy="50973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6600"/>
                </a:solidFill>
              </a:rPr>
              <a:t>Fillin</a:t>
            </a:r>
            <a:r>
              <a:rPr lang="en-US" dirty="0">
                <a:solidFill>
                  <a:srgbClr val="FF6600"/>
                </a:solidFill>
              </a:rPr>
              <a:t> missing Instruction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CF82F4C-7E84-EA47-B9EF-D88A7B51F7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8" y="1287592"/>
            <a:ext cx="5846497" cy="511320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064" y="1368778"/>
            <a:ext cx="3029936" cy="6455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65C4F6-ACBA-9C47-869F-3FCA022A31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185" y="3062038"/>
            <a:ext cx="3190814" cy="328516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1FCDA3D-37A8-404A-8598-1C6727976503}"/>
              </a:ext>
            </a:extLst>
          </p:cNvPr>
          <p:cNvSpPr/>
          <p:nvPr/>
        </p:nvSpPr>
        <p:spPr>
          <a:xfrm>
            <a:off x="3865418" y="5743956"/>
            <a:ext cx="2248646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 Bits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3773311" cy="4846638"/>
          </a:xfrm>
        </p:spPr>
        <p:txBody>
          <a:bodyPr/>
          <a:lstStyle/>
          <a:p>
            <a:r>
              <a:rPr lang="en-US" dirty="0"/>
              <a:t>Instructions are just a set of bits</a:t>
            </a:r>
          </a:p>
          <a:p>
            <a:r>
              <a:rPr lang="en-US" dirty="0"/>
              <a:t>Type – 2 bits</a:t>
            </a:r>
          </a:p>
          <a:p>
            <a:r>
              <a:rPr lang="en-US" dirty="0" err="1"/>
              <a:t>GateOp</a:t>
            </a:r>
            <a:r>
              <a:rPr lang="en-US" dirty="0"/>
              <a:t> – 4 bits</a:t>
            </a:r>
          </a:p>
          <a:p>
            <a:r>
              <a:rPr lang="en-US" dirty="0"/>
              <a:t>In1 – 3 bits</a:t>
            </a:r>
          </a:p>
          <a:p>
            <a:pPr lvl="1"/>
            <a:r>
              <a:rPr lang="en-US" dirty="0"/>
              <a:t>Assume 8 slots</a:t>
            </a:r>
          </a:p>
          <a:p>
            <a:r>
              <a:rPr lang="en-US" dirty="0"/>
              <a:t>In2 – 3 bits</a:t>
            </a:r>
          </a:p>
          <a:p>
            <a:r>
              <a:rPr lang="en-US" dirty="0"/>
              <a:t>Out – 3 bits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3888" y="479361"/>
            <a:ext cx="4840111" cy="8653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6DFAF4-D647-6343-9D08-6CC6DEB735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564" y="1249860"/>
            <a:ext cx="4950947" cy="5097346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 Bits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6600"/>
                </a:solidFill>
              </a:rPr>
              <a:t>Fillin</a:t>
            </a:r>
            <a:r>
              <a:rPr lang="en-US" dirty="0">
                <a:solidFill>
                  <a:srgbClr val="FF6600"/>
                </a:solidFill>
              </a:rPr>
              <a:t> Missing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3889" y="1594139"/>
            <a:ext cx="4840111" cy="8653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222" y="2336422"/>
            <a:ext cx="7969250" cy="6847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3CEFBD-BCEB-174D-9B9D-90D6319539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29000"/>
            <a:ext cx="9144000" cy="2238834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 Sequence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3773311" cy="4846638"/>
          </a:xfrm>
        </p:spPr>
        <p:txBody>
          <a:bodyPr/>
          <a:lstStyle/>
          <a:p>
            <a:r>
              <a:rPr lang="en-US" dirty="0"/>
              <a:t>How provide the sequence of instructions?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F4E60D-6CD0-0341-8BA7-9B3866997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526" y="1139024"/>
            <a:ext cx="4950947" cy="5097346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65578"/>
          </a:xfrm>
        </p:spPr>
        <p:txBody>
          <a:bodyPr>
            <a:normAutofit fontScale="90000"/>
          </a:bodyPr>
          <a:lstStyle/>
          <a:p>
            <a:r>
              <a:rPr lang="en-US" dirty="0"/>
              <a:t>Instruction </a:t>
            </a:r>
            <a:br>
              <a:rPr lang="en-US" dirty="0"/>
            </a:br>
            <a:r>
              <a:rPr lang="en-US" dirty="0"/>
              <a:t>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87222"/>
            <a:ext cx="3773311" cy="4213578"/>
          </a:xfrm>
        </p:spPr>
        <p:txBody>
          <a:bodyPr/>
          <a:lstStyle/>
          <a:p>
            <a:r>
              <a:rPr lang="en-US" dirty="0"/>
              <a:t>Add Memory to hold set of Instructions</a:t>
            </a:r>
          </a:p>
          <a:p>
            <a:pPr lvl="1"/>
            <a:r>
              <a:rPr lang="en-US" dirty="0"/>
              <a:t>Note contents match table on p. 2 of </a:t>
            </a:r>
            <a:r>
              <a:rPr lang="en-US" dirty="0" err="1"/>
              <a:t>preclass</a:t>
            </a:r>
            <a:endParaRPr lang="en-US" dirty="0"/>
          </a:p>
          <a:p>
            <a:r>
              <a:rPr lang="en-US" dirty="0"/>
              <a:t>Counter to sequence instructions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D5EF85-F78F-5A4A-98DA-9B3AEB13C9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539750"/>
            <a:ext cx="5105400" cy="577850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BF82FB8-4314-FA4D-86B2-E374B975ADD4}"/>
              </a:ext>
            </a:extLst>
          </p:cNvPr>
          <p:cNvCxnSpPr/>
          <p:nvPr/>
        </p:nvCxnSpPr>
        <p:spPr>
          <a:xfrm flipV="1">
            <a:off x="3733800" y="2189018"/>
            <a:ext cx="727364" cy="138545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65578"/>
          </a:xfrm>
        </p:spPr>
        <p:txBody>
          <a:bodyPr>
            <a:normAutofit/>
          </a:bodyPr>
          <a:lstStyle/>
          <a:p>
            <a:r>
              <a:rPr lang="en-US" dirty="0"/>
              <a:t>Animate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87222"/>
            <a:ext cx="3773311" cy="4213578"/>
          </a:xfrm>
        </p:spPr>
        <p:txBody>
          <a:bodyPr/>
          <a:lstStyle/>
          <a:p>
            <a:r>
              <a:rPr lang="en-US" dirty="0"/>
              <a:t>Start at PC=0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7" name="Picture 6" descr="preclass_processor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797300" y="709083"/>
            <a:ext cx="5105400" cy="5778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F12D3D-837B-B549-B7B7-C72CF8589F33}"/>
              </a:ext>
            </a:extLst>
          </p:cNvPr>
          <p:cNvSpPr txBox="1"/>
          <p:nvPr/>
        </p:nvSpPr>
        <p:spPr>
          <a:xfrm>
            <a:off x="3395494" y="1622778"/>
            <a:ext cx="35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574091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Economy and Universality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if we only have a small number of gates?</a:t>
            </a:r>
          </a:p>
          <a:p>
            <a:r>
              <a:rPr lang="en-US" dirty="0"/>
              <a:t>OR … how many physical gates do we really need?</a:t>
            </a:r>
          </a:p>
          <a:p>
            <a:pPr lvl="1"/>
            <a:r>
              <a:rPr lang="en-US" dirty="0"/>
              <a:t>How do we perform computation with minimal hardware?</a:t>
            </a:r>
          </a:p>
          <a:p>
            <a:pPr lvl="1"/>
            <a:endParaRPr lang="en-US" dirty="0"/>
          </a:p>
          <a:p>
            <a:r>
              <a:rPr lang="en-US" dirty="0"/>
              <a:t>How do we change the computation performed by our hardware?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65578"/>
          </a:xfrm>
        </p:spPr>
        <p:txBody>
          <a:bodyPr>
            <a:normAutofit/>
          </a:bodyPr>
          <a:lstStyle/>
          <a:p>
            <a:r>
              <a:rPr lang="en-US" dirty="0"/>
              <a:t>Animate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87222"/>
            <a:ext cx="3773311" cy="4213578"/>
          </a:xfrm>
        </p:spPr>
        <p:txBody>
          <a:bodyPr/>
          <a:lstStyle/>
          <a:p>
            <a:r>
              <a:rPr lang="en-US" dirty="0"/>
              <a:t>Start at PC=0</a:t>
            </a:r>
          </a:p>
          <a:p>
            <a:r>
              <a:rPr lang="en-US" dirty="0"/>
              <a:t>Read Instr. Mem at 0</a:t>
            </a:r>
          </a:p>
          <a:p>
            <a:r>
              <a:rPr lang="en-US" dirty="0"/>
              <a:t>(also compute next PC by adding 1)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7" name="Picture 6" descr="preclass_processor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797300" y="709083"/>
            <a:ext cx="5105400" cy="5778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F12D3D-837B-B549-B7B7-C72CF8589F33}"/>
              </a:ext>
            </a:extLst>
          </p:cNvPr>
          <p:cNvSpPr txBox="1"/>
          <p:nvPr/>
        </p:nvSpPr>
        <p:spPr>
          <a:xfrm>
            <a:off x="3395494" y="1622778"/>
            <a:ext cx="35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9320E6-DF17-CF46-89FB-E729DB63EEBA}"/>
              </a:ext>
            </a:extLst>
          </p:cNvPr>
          <p:cNvSpPr txBox="1"/>
          <p:nvPr/>
        </p:nvSpPr>
        <p:spPr>
          <a:xfrm>
            <a:off x="4572000" y="2355273"/>
            <a:ext cx="12426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000000000000000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F37EBD-78E2-C742-8626-4B2EA186C070}"/>
              </a:ext>
            </a:extLst>
          </p:cNvPr>
          <p:cNvSpPr txBox="1"/>
          <p:nvPr/>
        </p:nvSpPr>
        <p:spPr>
          <a:xfrm>
            <a:off x="4308764" y="429401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17FA2A-2971-304E-B79D-7CC2137F78BF}"/>
              </a:ext>
            </a:extLst>
          </p:cNvPr>
          <p:cNvSpPr txBox="1"/>
          <p:nvPr/>
        </p:nvSpPr>
        <p:spPr>
          <a:xfrm>
            <a:off x="5028121" y="379833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D83AE3-FB36-B948-8441-DE9A8687A5F2}"/>
              </a:ext>
            </a:extLst>
          </p:cNvPr>
          <p:cNvSpPr txBox="1"/>
          <p:nvPr/>
        </p:nvSpPr>
        <p:spPr>
          <a:xfrm>
            <a:off x="5860266" y="2583083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0A83C3-07FA-0E41-9A05-14BA6EA0B9E1}"/>
              </a:ext>
            </a:extLst>
          </p:cNvPr>
          <p:cNvSpPr txBox="1"/>
          <p:nvPr/>
        </p:nvSpPr>
        <p:spPr>
          <a:xfrm>
            <a:off x="5814648" y="34290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C2071C-CC67-3F4D-8412-FD4391E6A9C4}"/>
              </a:ext>
            </a:extLst>
          </p:cNvPr>
          <p:cNvSpPr txBox="1"/>
          <p:nvPr/>
        </p:nvSpPr>
        <p:spPr>
          <a:xfrm>
            <a:off x="5321564" y="535101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E6F65C-833B-C54E-85C6-785E253523DA}"/>
              </a:ext>
            </a:extLst>
          </p:cNvPr>
          <p:cNvSpPr txBox="1"/>
          <p:nvPr/>
        </p:nvSpPr>
        <p:spPr>
          <a:xfrm>
            <a:off x="4292012" y="1358490"/>
            <a:ext cx="35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920090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65578"/>
          </a:xfrm>
        </p:spPr>
        <p:txBody>
          <a:bodyPr>
            <a:normAutofit/>
          </a:bodyPr>
          <a:lstStyle/>
          <a:p>
            <a:r>
              <a:rPr lang="en-US" dirty="0"/>
              <a:t>Animate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87222"/>
            <a:ext cx="3773311" cy="4213578"/>
          </a:xfrm>
        </p:spPr>
        <p:txBody>
          <a:bodyPr/>
          <a:lstStyle/>
          <a:p>
            <a:r>
              <a:rPr lang="en-US" dirty="0"/>
              <a:t>Start at PC=0</a:t>
            </a:r>
          </a:p>
          <a:p>
            <a:r>
              <a:rPr lang="en-US" dirty="0"/>
              <a:t>Read Instr. Mem at 0</a:t>
            </a:r>
          </a:p>
          <a:p>
            <a:r>
              <a:rPr lang="en-US" dirty="0"/>
              <a:t>Decode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7" name="Picture 6" descr="preclass_processor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797300" y="709083"/>
            <a:ext cx="5105400" cy="5778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F12D3D-837B-B549-B7B7-C72CF8589F33}"/>
              </a:ext>
            </a:extLst>
          </p:cNvPr>
          <p:cNvSpPr txBox="1"/>
          <p:nvPr/>
        </p:nvSpPr>
        <p:spPr>
          <a:xfrm>
            <a:off x="3395494" y="1622778"/>
            <a:ext cx="35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9320E6-DF17-CF46-89FB-E729DB63EEBA}"/>
              </a:ext>
            </a:extLst>
          </p:cNvPr>
          <p:cNvSpPr txBox="1"/>
          <p:nvPr/>
        </p:nvSpPr>
        <p:spPr>
          <a:xfrm>
            <a:off x="4572000" y="2355273"/>
            <a:ext cx="12426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000000000000000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F37EBD-78E2-C742-8626-4B2EA186C070}"/>
              </a:ext>
            </a:extLst>
          </p:cNvPr>
          <p:cNvSpPr txBox="1"/>
          <p:nvPr/>
        </p:nvSpPr>
        <p:spPr>
          <a:xfrm>
            <a:off x="4308764" y="429401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17FA2A-2971-304E-B79D-7CC2137F78BF}"/>
              </a:ext>
            </a:extLst>
          </p:cNvPr>
          <p:cNvSpPr txBox="1"/>
          <p:nvPr/>
        </p:nvSpPr>
        <p:spPr>
          <a:xfrm>
            <a:off x="5028121" y="379833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D83AE3-FB36-B948-8441-DE9A8687A5F2}"/>
              </a:ext>
            </a:extLst>
          </p:cNvPr>
          <p:cNvSpPr txBox="1"/>
          <p:nvPr/>
        </p:nvSpPr>
        <p:spPr>
          <a:xfrm>
            <a:off x="5860266" y="2583083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0A83C3-07FA-0E41-9A05-14BA6EA0B9E1}"/>
              </a:ext>
            </a:extLst>
          </p:cNvPr>
          <p:cNvSpPr txBox="1"/>
          <p:nvPr/>
        </p:nvSpPr>
        <p:spPr>
          <a:xfrm>
            <a:off x="5814648" y="34290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C2071C-CC67-3F4D-8412-FD4391E6A9C4}"/>
              </a:ext>
            </a:extLst>
          </p:cNvPr>
          <p:cNvSpPr txBox="1"/>
          <p:nvPr/>
        </p:nvSpPr>
        <p:spPr>
          <a:xfrm>
            <a:off x="5321564" y="535101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B2F0D1-51CA-1C49-A5D5-B01D0E852A34}"/>
              </a:ext>
            </a:extLst>
          </p:cNvPr>
          <p:cNvSpPr txBox="1"/>
          <p:nvPr/>
        </p:nvSpPr>
        <p:spPr>
          <a:xfrm>
            <a:off x="5165111" y="450886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1B89E9-EEDE-AB4E-B68A-91EBF1F44159}"/>
              </a:ext>
            </a:extLst>
          </p:cNvPr>
          <p:cNvSpPr txBox="1"/>
          <p:nvPr/>
        </p:nvSpPr>
        <p:spPr>
          <a:xfrm>
            <a:off x="5193324" y="489248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319EA7-D87B-9A43-B9CC-867B870C992D}"/>
              </a:ext>
            </a:extLst>
          </p:cNvPr>
          <p:cNvSpPr txBox="1"/>
          <p:nvPr/>
        </p:nvSpPr>
        <p:spPr>
          <a:xfrm>
            <a:off x="8735482" y="3459778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3A0236-263D-E84B-ABA9-314B8B3049B1}"/>
              </a:ext>
            </a:extLst>
          </p:cNvPr>
          <p:cNvSpPr txBox="1"/>
          <p:nvPr/>
        </p:nvSpPr>
        <p:spPr>
          <a:xfrm>
            <a:off x="4292012" y="1372345"/>
            <a:ext cx="35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132591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65578"/>
          </a:xfrm>
        </p:spPr>
        <p:txBody>
          <a:bodyPr>
            <a:normAutofit/>
          </a:bodyPr>
          <a:lstStyle/>
          <a:p>
            <a:r>
              <a:rPr lang="en-US" dirty="0"/>
              <a:t>Animate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87222"/>
            <a:ext cx="3773311" cy="4213578"/>
          </a:xfrm>
        </p:spPr>
        <p:txBody>
          <a:bodyPr/>
          <a:lstStyle/>
          <a:p>
            <a:r>
              <a:rPr lang="en-US" dirty="0"/>
              <a:t>Start at PC=0</a:t>
            </a:r>
          </a:p>
          <a:p>
            <a:r>
              <a:rPr lang="en-US" dirty="0"/>
              <a:t>Read Instr. Mem at 0</a:t>
            </a:r>
          </a:p>
          <a:p>
            <a:r>
              <a:rPr lang="en-US" dirty="0"/>
              <a:t>Decode</a:t>
            </a:r>
          </a:p>
          <a:p>
            <a:r>
              <a:rPr lang="en-US" dirty="0"/>
              <a:t>From input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7" name="Picture 6" descr="preclass_processor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797300" y="709083"/>
            <a:ext cx="5105400" cy="5778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F12D3D-837B-B549-B7B7-C72CF8589F33}"/>
              </a:ext>
            </a:extLst>
          </p:cNvPr>
          <p:cNvSpPr txBox="1"/>
          <p:nvPr/>
        </p:nvSpPr>
        <p:spPr>
          <a:xfrm>
            <a:off x="3395494" y="1622778"/>
            <a:ext cx="35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9320E6-DF17-CF46-89FB-E729DB63EEBA}"/>
              </a:ext>
            </a:extLst>
          </p:cNvPr>
          <p:cNvSpPr txBox="1"/>
          <p:nvPr/>
        </p:nvSpPr>
        <p:spPr>
          <a:xfrm>
            <a:off x="4572000" y="2355273"/>
            <a:ext cx="12426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000000000000000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F37EBD-78E2-C742-8626-4B2EA186C070}"/>
              </a:ext>
            </a:extLst>
          </p:cNvPr>
          <p:cNvSpPr txBox="1"/>
          <p:nvPr/>
        </p:nvSpPr>
        <p:spPr>
          <a:xfrm>
            <a:off x="4308764" y="429401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17FA2A-2971-304E-B79D-7CC2137F78BF}"/>
              </a:ext>
            </a:extLst>
          </p:cNvPr>
          <p:cNvSpPr txBox="1"/>
          <p:nvPr/>
        </p:nvSpPr>
        <p:spPr>
          <a:xfrm>
            <a:off x="5028121" y="379833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D83AE3-FB36-B948-8441-DE9A8687A5F2}"/>
              </a:ext>
            </a:extLst>
          </p:cNvPr>
          <p:cNvSpPr txBox="1"/>
          <p:nvPr/>
        </p:nvSpPr>
        <p:spPr>
          <a:xfrm>
            <a:off x="5860266" y="2583083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0A83C3-07FA-0E41-9A05-14BA6EA0B9E1}"/>
              </a:ext>
            </a:extLst>
          </p:cNvPr>
          <p:cNvSpPr txBox="1"/>
          <p:nvPr/>
        </p:nvSpPr>
        <p:spPr>
          <a:xfrm>
            <a:off x="5814648" y="34290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C2071C-CC67-3F4D-8412-FD4391E6A9C4}"/>
              </a:ext>
            </a:extLst>
          </p:cNvPr>
          <p:cNvSpPr txBox="1"/>
          <p:nvPr/>
        </p:nvSpPr>
        <p:spPr>
          <a:xfrm>
            <a:off x="5321564" y="535101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B2F0D1-51CA-1C49-A5D5-B01D0E852A34}"/>
              </a:ext>
            </a:extLst>
          </p:cNvPr>
          <p:cNvSpPr txBox="1"/>
          <p:nvPr/>
        </p:nvSpPr>
        <p:spPr>
          <a:xfrm>
            <a:off x="5165111" y="450886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1B89E9-EEDE-AB4E-B68A-91EBF1F44159}"/>
              </a:ext>
            </a:extLst>
          </p:cNvPr>
          <p:cNvSpPr txBox="1"/>
          <p:nvPr/>
        </p:nvSpPr>
        <p:spPr>
          <a:xfrm>
            <a:off x="5193324" y="489248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8DD8BA-CC4D-5E48-B0E9-F3137FBB9EB5}"/>
              </a:ext>
            </a:extLst>
          </p:cNvPr>
          <p:cNvSpPr txBox="1"/>
          <p:nvPr/>
        </p:nvSpPr>
        <p:spPr>
          <a:xfrm>
            <a:off x="8735482" y="3459778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781EC8-A1CE-E745-8F6C-37858C257B34}"/>
              </a:ext>
            </a:extLst>
          </p:cNvPr>
          <p:cNvSpPr txBox="1"/>
          <p:nvPr/>
        </p:nvSpPr>
        <p:spPr>
          <a:xfrm>
            <a:off x="7081375" y="3955457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626FE6F-8078-8842-9465-45094A90E1A6}"/>
              </a:ext>
            </a:extLst>
          </p:cNvPr>
          <p:cNvSpPr txBox="1"/>
          <p:nvPr/>
        </p:nvSpPr>
        <p:spPr>
          <a:xfrm>
            <a:off x="6778061" y="5720295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D02607-24E1-6B44-92E1-ABDF2E3FB30B}"/>
              </a:ext>
            </a:extLst>
          </p:cNvPr>
          <p:cNvSpPr txBox="1"/>
          <p:nvPr/>
        </p:nvSpPr>
        <p:spPr>
          <a:xfrm>
            <a:off x="4292012" y="1372345"/>
            <a:ext cx="35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777623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65578"/>
          </a:xfrm>
        </p:spPr>
        <p:txBody>
          <a:bodyPr>
            <a:normAutofit/>
          </a:bodyPr>
          <a:lstStyle/>
          <a:p>
            <a:r>
              <a:rPr lang="en-US" dirty="0"/>
              <a:t>Animate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87222"/>
            <a:ext cx="3773311" cy="4213578"/>
          </a:xfrm>
        </p:spPr>
        <p:txBody>
          <a:bodyPr/>
          <a:lstStyle/>
          <a:p>
            <a:r>
              <a:rPr lang="en-US" dirty="0"/>
              <a:t>Start at PC=0</a:t>
            </a:r>
          </a:p>
          <a:p>
            <a:r>
              <a:rPr lang="en-US" dirty="0"/>
              <a:t>Read Instr. Mem at 0</a:t>
            </a:r>
          </a:p>
          <a:p>
            <a:r>
              <a:rPr lang="en-US" dirty="0"/>
              <a:t>Decode</a:t>
            </a:r>
          </a:p>
          <a:p>
            <a:r>
              <a:rPr lang="en-US" dirty="0"/>
              <a:t>From input</a:t>
            </a:r>
          </a:p>
          <a:p>
            <a:r>
              <a:rPr lang="en-US" dirty="0"/>
              <a:t>Write Back</a:t>
            </a:r>
          </a:p>
          <a:p>
            <a:r>
              <a:rPr lang="en-US" dirty="0"/>
              <a:t>Update PC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7" name="Picture 6" descr="preclass_processor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797300" y="709083"/>
            <a:ext cx="5105400" cy="5778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F12D3D-837B-B549-B7B7-C72CF8589F33}"/>
              </a:ext>
            </a:extLst>
          </p:cNvPr>
          <p:cNvSpPr txBox="1"/>
          <p:nvPr/>
        </p:nvSpPr>
        <p:spPr>
          <a:xfrm>
            <a:off x="3395494" y="1622778"/>
            <a:ext cx="35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9320E6-DF17-CF46-89FB-E729DB63EEBA}"/>
              </a:ext>
            </a:extLst>
          </p:cNvPr>
          <p:cNvSpPr txBox="1"/>
          <p:nvPr/>
        </p:nvSpPr>
        <p:spPr>
          <a:xfrm>
            <a:off x="4572000" y="2355273"/>
            <a:ext cx="12426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000000000000000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F37EBD-78E2-C742-8626-4B2EA186C070}"/>
              </a:ext>
            </a:extLst>
          </p:cNvPr>
          <p:cNvSpPr txBox="1"/>
          <p:nvPr/>
        </p:nvSpPr>
        <p:spPr>
          <a:xfrm>
            <a:off x="4308764" y="429401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17FA2A-2971-304E-B79D-7CC2137F78BF}"/>
              </a:ext>
            </a:extLst>
          </p:cNvPr>
          <p:cNvSpPr txBox="1"/>
          <p:nvPr/>
        </p:nvSpPr>
        <p:spPr>
          <a:xfrm>
            <a:off x="5028121" y="379833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D83AE3-FB36-B948-8441-DE9A8687A5F2}"/>
              </a:ext>
            </a:extLst>
          </p:cNvPr>
          <p:cNvSpPr txBox="1"/>
          <p:nvPr/>
        </p:nvSpPr>
        <p:spPr>
          <a:xfrm>
            <a:off x="5860266" y="2583083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0A83C3-07FA-0E41-9A05-14BA6EA0B9E1}"/>
              </a:ext>
            </a:extLst>
          </p:cNvPr>
          <p:cNvSpPr txBox="1"/>
          <p:nvPr/>
        </p:nvSpPr>
        <p:spPr>
          <a:xfrm>
            <a:off x="5814648" y="34290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C2071C-CC67-3F4D-8412-FD4391E6A9C4}"/>
              </a:ext>
            </a:extLst>
          </p:cNvPr>
          <p:cNvSpPr txBox="1"/>
          <p:nvPr/>
        </p:nvSpPr>
        <p:spPr>
          <a:xfrm>
            <a:off x="5321564" y="535101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B2F0D1-51CA-1C49-A5D5-B01D0E852A34}"/>
              </a:ext>
            </a:extLst>
          </p:cNvPr>
          <p:cNvSpPr txBox="1"/>
          <p:nvPr/>
        </p:nvSpPr>
        <p:spPr>
          <a:xfrm>
            <a:off x="5165111" y="450886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1B89E9-EEDE-AB4E-B68A-91EBF1F44159}"/>
              </a:ext>
            </a:extLst>
          </p:cNvPr>
          <p:cNvSpPr txBox="1"/>
          <p:nvPr/>
        </p:nvSpPr>
        <p:spPr>
          <a:xfrm>
            <a:off x="5193324" y="489248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A73C90-7879-224A-9AAD-40CED7C0A901}"/>
              </a:ext>
            </a:extLst>
          </p:cNvPr>
          <p:cNvSpPr txBox="1"/>
          <p:nvPr/>
        </p:nvSpPr>
        <p:spPr>
          <a:xfrm>
            <a:off x="6350000" y="231169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288C31-2C44-0442-86A1-11F57A0E94F3}"/>
              </a:ext>
            </a:extLst>
          </p:cNvPr>
          <p:cNvSpPr txBox="1"/>
          <p:nvPr/>
        </p:nvSpPr>
        <p:spPr>
          <a:xfrm>
            <a:off x="6385523" y="-63843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D8B403-E768-3741-8EAE-2C0A31A06F6F}"/>
              </a:ext>
            </a:extLst>
          </p:cNvPr>
          <p:cNvSpPr txBox="1"/>
          <p:nvPr/>
        </p:nvSpPr>
        <p:spPr>
          <a:xfrm>
            <a:off x="6808725" y="233439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371E31-A748-BB46-AD2C-4741A4012C7F}"/>
              </a:ext>
            </a:extLst>
          </p:cNvPr>
          <p:cNvSpPr txBox="1"/>
          <p:nvPr/>
        </p:nvSpPr>
        <p:spPr>
          <a:xfrm>
            <a:off x="7169806" y="388590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F4F62D-F206-654E-B675-7865C0F578F2}"/>
              </a:ext>
            </a:extLst>
          </p:cNvPr>
          <p:cNvSpPr txBox="1"/>
          <p:nvPr/>
        </p:nvSpPr>
        <p:spPr>
          <a:xfrm>
            <a:off x="6871326" y="5713237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28CB52-D5F3-8B43-8E7C-62D3692D271D}"/>
              </a:ext>
            </a:extLst>
          </p:cNvPr>
          <p:cNvSpPr txBox="1"/>
          <p:nvPr/>
        </p:nvSpPr>
        <p:spPr>
          <a:xfrm>
            <a:off x="6572846" y="754057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DEC2A7-8165-A64F-8A95-9E82C2F20448}"/>
              </a:ext>
            </a:extLst>
          </p:cNvPr>
          <p:cNvSpPr txBox="1"/>
          <p:nvPr/>
        </p:nvSpPr>
        <p:spPr>
          <a:xfrm>
            <a:off x="8735482" y="3459778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2332696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65578"/>
          </a:xfrm>
        </p:spPr>
        <p:txBody>
          <a:bodyPr>
            <a:normAutofit/>
          </a:bodyPr>
          <a:lstStyle/>
          <a:p>
            <a:r>
              <a:rPr lang="en-US" dirty="0"/>
              <a:t>Animate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87222"/>
            <a:ext cx="3773311" cy="4213578"/>
          </a:xfrm>
        </p:spPr>
        <p:txBody>
          <a:bodyPr/>
          <a:lstStyle/>
          <a:p>
            <a:r>
              <a:rPr lang="en-US" dirty="0"/>
              <a:t>PC=1</a:t>
            </a:r>
          </a:p>
          <a:p>
            <a:r>
              <a:rPr lang="en-US" dirty="0"/>
              <a:t>Read Instr. Mem at 1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7" name="Picture 6" descr="preclass_processor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797300" y="709083"/>
            <a:ext cx="5105400" cy="5778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F12D3D-837B-B549-B7B7-C72CF8589F33}"/>
              </a:ext>
            </a:extLst>
          </p:cNvPr>
          <p:cNvSpPr txBox="1"/>
          <p:nvPr/>
        </p:nvSpPr>
        <p:spPr>
          <a:xfrm>
            <a:off x="3395494" y="1622778"/>
            <a:ext cx="35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9320E6-DF17-CF46-89FB-E729DB63EEBA}"/>
              </a:ext>
            </a:extLst>
          </p:cNvPr>
          <p:cNvSpPr txBox="1"/>
          <p:nvPr/>
        </p:nvSpPr>
        <p:spPr>
          <a:xfrm>
            <a:off x="4572000" y="2355273"/>
            <a:ext cx="12426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000000001000001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F37EBD-78E2-C742-8626-4B2EA186C070}"/>
              </a:ext>
            </a:extLst>
          </p:cNvPr>
          <p:cNvSpPr txBox="1"/>
          <p:nvPr/>
        </p:nvSpPr>
        <p:spPr>
          <a:xfrm>
            <a:off x="4308764" y="429401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17FA2A-2971-304E-B79D-7CC2137F78BF}"/>
              </a:ext>
            </a:extLst>
          </p:cNvPr>
          <p:cNvSpPr txBox="1"/>
          <p:nvPr/>
        </p:nvSpPr>
        <p:spPr>
          <a:xfrm>
            <a:off x="5028121" y="379833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D83AE3-FB36-B948-8441-DE9A8687A5F2}"/>
              </a:ext>
            </a:extLst>
          </p:cNvPr>
          <p:cNvSpPr txBox="1"/>
          <p:nvPr/>
        </p:nvSpPr>
        <p:spPr>
          <a:xfrm>
            <a:off x="5860266" y="2583083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0A83C3-07FA-0E41-9A05-14BA6EA0B9E1}"/>
              </a:ext>
            </a:extLst>
          </p:cNvPr>
          <p:cNvSpPr txBox="1"/>
          <p:nvPr/>
        </p:nvSpPr>
        <p:spPr>
          <a:xfrm>
            <a:off x="5814648" y="34290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C2071C-CC67-3F4D-8412-FD4391E6A9C4}"/>
              </a:ext>
            </a:extLst>
          </p:cNvPr>
          <p:cNvSpPr txBox="1"/>
          <p:nvPr/>
        </p:nvSpPr>
        <p:spPr>
          <a:xfrm>
            <a:off x="5321564" y="535101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B2F0D1-51CA-1C49-A5D5-B01D0E852A34}"/>
              </a:ext>
            </a:extLst>
          </p:cNvPr>
          <p:cNvSpPr txBox="1"/>
          <p:nvPr/>
        </p:nvSpPr>
        <p:spPr>
          <a:xfrm>
            <a:off x="5165111" y="450886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1B89E9-EEDE-AB4E-B68A-91EBF1F44159}"/>
              </a:ext>
            </a:extLst>
          </p:cNvPr>
          <p:cNvSpPr txBox="1"/>
          <p:nvPr/>
        </p:nvSpPr>
        <p:spPr>
          <a:xfrm>
            <a:off x="5193324" y="489248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A73C90-7879-224A-9AAD-40CED7C0A901}"/>
              </a:ext>
            </a:extLst>
          </p:cNvPr>
          <p:cNvSpPr txBox="1"/>
          <p:nvPr/>
        </p:nvSpPr>
        <p:spPr>
          <a:xfrm>
            <a:off x="6350000" y="231169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288C31-2C44-0442-86A1-11F57A0E94F3}"/>
              </a:ext>
            </a:extLst>
          </p:cNvPr>
          <p:cNvSpPr txBox="1"/>
          <p:nvPr/>
        </p:nvSpPr>
        <p:spPr>
          <a:xfrm>
            <a:off x="6385523" y="-63843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D8B403-E768-3741-8EAE-2C0A31A06F6F}"/>
              </a:ext>
            </a:extLst>
          </p:cNvPr>
          <p:cNvSpPr txBox="1"/>
          <p:nvPr/>
        </p:nvSpPr>
        <p:spPr>
          <a:xfrm>
            <a:off x="6808725" y="233439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371E31-A748-BB46-AD2C-4741A4012C7F}"/>
              </a:ext>
            </a:extLst>
          </p:cNvPr>
          <p:cNvSpPr txBox="1"/>
          <p:nvPr/>
        </p:nvSpPr>
        <p:spPr>
          <a:xfrm>
            <a:off x="7169806" y="388590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F4F62D-F206-654E-B675-7865C0F578F2}"/>
              </a:ext>
            </a:extLst>
          </p:cNvPr>
          <p:cNvSpPr txBox="1"/>
          <p:nvPr/>
        </p:nvSpPr>
        <p:spPr>
          <a:xfrm>
            <a:off x="6871326" y="5713237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28CB52-D5F3-8B43-8E7C-62D3692D271D}"/>
              </a:ext>
            </a:extLst>
          </p:cNvPr>
          <p:cNvSpPr txBox="1"/>
          <p:nvPr/>
        </p:nvSpPr>
        <p:spPr>
          <a:xfrm>
            <a:off x="6572846" y="754057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DEC2A7-8165-A64F-8A95-9E82C2F20448}"/>
              </a:ext>
            </a:extLst>
          </p:cNvPr>
          <p:cNvSpPr txBox="1"/>
          <p:nvPr/>
        </p:nvSpPr>
        <p:spPr>
          <a:xfrm>
            <a:off x="8735482" y="3459778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55C24C-F3EC-834B-A620-FE79E4E66EE3}"/>
              </a:ext>
            </a:extLst>
          </p:cNvPr>
          <p:cNvSpPr txBox="1"/>
          <p:nvPr/>
        </p:nvSpPr>
        <p:spPr>
          <a:xfrm>
            <a:off x="8763104" y="3629055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C99CCD8-1BAB-4E47-B24E-525E5B9BDBEC}"/>
              </a:ext>
            </a:extLst>
          </p:cNvPr>
          <p:cNvSpPr txBox="1"/>
          <p:nvPr/>
        </p:nvSpPr>
        <p:spPr>
          <a:xfrm>
            <a:off x="4292012" y="1372345"/>
            <a:ext cx="35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257261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65578"/>
          </a:xfrm>
        </p:spPr>
        <p:txBody>
          <a:bodyPr>
            <a:normAutofit/>
          </a:bodyPr>
          <a:lstStyle/>
          <a:p>
            <a:r>
              <a:rPr lang="en-US" dirty="0"/>
              <a:t>Animate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87222"/>
            <a:ext cx="3773311" cy="4213578"/>
          </a:xfrm>
        </p:spPr>
        <p:txBody>
          <a:bodyPr/>
          <a:lstStyle/>
          <a:p>
            <a:r>
              <a:rPr lang="en-US" dirty="0"/>
              <a:t>PC=1</a:t>
            </a:r>
          </a:p>
          <a:p>
            <a:r>
              <a:rPr lang="en-US" dirty="0"/>
              <a:t>Read Instr. Mem at 1</a:t>
            </a:r>
          </a:p>
          <a:p>
            <a:r>
              <a:rPr lang="en-US" dirty="0"/>
              <a:t>Decode</a:t>
            </a:r>
          </a:p>
          <a:p>
            <a:r>
              <a:rPr lang="en-US" dirty="0"/>
              <a:t>From Input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7" name="Picture 6" descr="preclass_processor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797300" y="709083"/>
            <a:ext cx="5105400" cy="5778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F12D3D-837B-B549-B7B7-C72CF8589F33}"/>
              </a:ext>
            </a:extLst>
          </p:cNvPr>
          <p:cNvSpPr txBox="1"/>
          <p:nvPr/>
        </p:nvSpPr>
        <p:spPr>
          <a:xfrm>
            <a:off x="3395494" y="1622778"/>
            <a:ext cx="35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9320E6-DF17-CF46-89FB-E729DB63EEBA}"/>
              </a:ext>
            </a:extLst>
          </p:cNvPr>
          <p:cNvSpPr txBox="1"/>
          <p:nvPr/>
        </p:nvSpPr>
        <p:spPr>
          <a:xfrm>
            <a:off x="4572000" y="2355273"/>
            <a:ext cx="12426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000000001000001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F37EBD-78E2-C742-8626-4B2EA186C070}"/>
              </a:ext>
            </a:extLst>
          </p:cNvPr>
          <p:cNvSpPr txBox="1"/>
          <p:nvPr/>
        </p:nvSpPr>
        <p:spPr>
          <a:xfrm>
            <a:off x="4308764" y="429401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17FA2A-2971-304E-B79D-7CC2137F78BF}"/>
              </a:ext>
            </a:extLst>
          </p:cNvPr>
          <p:cNvSpPr txBox="1"/>
          <p:nvPr/>
        </p:nvSpPr>
        <p:spPr>
          <a:xfrm>
            <a:off x="5028121" y="379833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D83AE3-FB36-B948-8441-DE9A8687A5F2}"/>
              </a:ext>
            </a:extLst>
          </p:cNvPr>
          <p:cNvSpPr txBox="1"/>
          <p:nvPr/>
        </p:nvSpPr>
        <p:spPr>
          <a:xfrm>
            <a:off x="5860266" y="2583083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0A83C3-07FA-0E41-9A05-14BA6EA0B9E1}"/>
              </a:ext>
            </a:extLst>
          </p:cNvPr>
          <p:cNvSpPr txBox="1"/>
          <p:nvPr/>
        </p:nvSpPr>
        <p:spPr>
          <a:xfrm>
            <a:off x="5814648" y="34290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C2071C-CC67-3F4D-8412-FD4391E6A9C4}"/>
              </a:ext>
            </a:extLst>
          </p:cNvPr>
          <p:cNvSpPr txBox="1"/>
          <p:nvPr/>
        </p:nvSpPr>
        <p:spPr>
          <a:xfrm>
            <a:off x="5321564" y="535101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B2F0D1-51CA-1C49-A5D5-B01D0E852A34}"/>
              </a:ext>
            </a:extLst>
          </p:cNvPr>
          <p:cNvSpPr txBox="1"/>
          <p:nvPr/>
        </p:nvSpPr>
        <p:spPr>
          <a:xfrm>
            <a:off x="5165111" y="450886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1B89E9-EEDE-AB4E-B68A-91EBF1F44159}"/>
              </a:ext>
            </a:extLst>
          </p:cNvPr>
          <p:cNvSpPr txBox="1"/>
          <p:nvPr/>
        </p:nvSpPr>
        <p:spPr>
          <a:xfrm>
            <a:off x="5193324" y="489248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A73C90-7879-224A-9AAD-40CED7C0A901}"/>
              </a:ext>
            </a:extLst>
          </p:cNvPr>
          <p:cNvSpPr txBox="1"/>
          <p:nvPr/>
        </p:nvSpPr>
        <p:spPr>
          <a:xfrm>
            <a:off x="6350000" y="231169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288C31-2C44-0442-86A1-11F57A0E94F3}"/>
              </a:ext>
            </a:extLst>
          </p:cNvPr>
          <p:cNvSpPr txBox="1"/>
          <p:nvPr/>
        </p:nvSpPr>
        <p:spPr>
          <a:xfrm>
            <a:off x="6385523" y="-63843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D8B403-E768-3741-8EAE-2C0A31A06F6F}"/>
              </a:ext>
            </a:extLst>
          </p:cNvPr>
          <p:cNvSpPr txBox="1"/>
          <p:nvPr/>
        </p:nvSpPr>
        <p:spPr>
          <a:xfrm>
            <a:off x="6808725" y="233439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371E31-A748-BB46-AD2C-4741A4012C7F}"/>
              </a:ext>
            </a:extLst>
          </p:cNvPr>
          <p:cNvSpPr txBox="1"/>
          <p:nvPr/>
        </p:nvSpPr>
        <p:spPr>
          <a:xfrm>
            <a:off x="7169806" y="388590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F4F62D-F206-654E-B675-7865C0F578F2}"/>
              </a:ext>
            </a:extLst>
          </p:cNvPr>
          <p:cNvSpPr txBox="1"/>
          <p:nvPr/>
        </p:nvSpPr>
        <p:spPr>
          <a:xfrm>
            <a:off x="6871326" y="5713237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28CB52-D5F3-8B43-8E7C-62D3692D271D}"/>
              </a:ext>
            </a:extLst>
          </p:cNvPr>
          <p:cNvSpPr txBox="1"/>
          <p:nvPr/>
        </p:nvSpPr>
        <p:spPr>
          <a:xfrm>
            <a:off x="6572846" y="754057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DEC2A7-8165-A64F-8A95-9E82C2F20448}"/>
              </a:ext>
            </a:extLst>
          </p:cNvPr>
          <p:cNvSpPr txBox="1"/>
          <p:nvPr/>
        </p:nvSpPr>
        <p:spPr>
          <a:xfrm>
            <a:off x="8735482" y="3459778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8E5CD2-0F34-AB4B-A4BA-BDC4A16C5373}"/>
              </a:ext>
            </a:extLst>
          </p:cNvPr>
          <p:cNvSpPr txBox="1"/>
          <p:nvPr/>
        </p:nvSpPr>
        <p:spPr>
          <a:xfrm>
            <a:off x="8763104" y="3629055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181661D-243F-B049-88FF-4F1B0C142DC4}"/>
              </a:ext>
            </a:extLst>
          </p:cNvPr>
          <p:cNvSpPr txBox="1"/>
          <p:nvPr/>
        </p:nvSpPr>
        <p:spPr>
          <a:xfrm>
            <a:off x="4292012" y="1386200"/>
            <a:ext cx="35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675631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65578"/>
          </a:xfrm>
        </p:spPr>
        <p:txBody>
          <a:bodyPr>
            <a:normAutofit/>
          </a:bodyPr>
          <a:lstStyle/>
          <a:p>
            <a:r>
              <a:rPr lang="en-US" dirty="0"/>
              <a:t>Animate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87222"/>
            <a:ext cx="3773311" cy="4213578"/>
          </a:xfrm>
        </p:spPr>
        <p:txBody>
          <a:bodyPr/>
          <a:lstStyle/>
          <a:p>
            <a:r>
              <a:rPr lang="en-US" dirty="0"/>
              <a:t>PC=1</a:t>
            </a:r>
          </a:p>
          <a:p>
            <a:r>
              <a:rPr lang="en-US" dirty="0"/>
              <a:t>Read Instr. Mem at 1</a:t>
            </a:r>
          </a:p>
          <a:p>
            <a:r>
              <a:rPr lang="en-US" dirty="0"/>
              <a:t>Decode</a:t>
            </a:r>
          </a:p>
          <a:p>
            <a:r>
              <a:rPr lang="en-US" dirty="0"/>
              <a:t>From Input</a:t>
            </a:r>
          </a:p>
          <a:p>
            <a:r>
              <a:rPr lang="en-US" dirty="0"/>
              <a:t>Writeback and update PC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7" name="Picture 6" descr="preclass_processor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797300" y="709083"/>
            <a:ext cx="5105400" cy="5778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F12D3D-837B-B549-B7B7-C72CF8589F33}"/>
              </a:ext>
            </a:extLst>
          </p:cNvPr>
          <p:cNvSpPr txBox="1"/>
          <p:nvPr/>
        </p:nvSpPr>
        <p:spPr>
          <a:xfrm>
            <a:off x="3395494" y="1622778"/>
            <a:ext cx="35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9320E6-DF17-CF46-89FB-E729DB63EEBA}"/>
              </a:ext>
            </a:extLst>
          </p:cNvPr>
          <p:cNvSpPr txBox="1"/>
          <p:nvPr/>
        </p:nvSpPr>
        <p:spPr>
          <a:xfrm>
            <a:off x="4572000" y="2355273"/>
            <a:ext cx="12426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000000001000001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F37EBD-78E2-C742-8626-4B2EA186C070}"/>
              </a:ext>
            </a:extLst>
          </p:cNvPr>
          <p:cNvSpPr txBox="1"/>
          <p:nvPr/>
        </p:nvSpPr>
        <p:spPr>
          <a:xfrm>
            <a:off x="4308764" y="429401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17FA2A-2971-304E-B79D-7CC2137F78BF}"/>
              </a:ext>
            </a:extLst>
          </p:cNvPr>
          <p:cNvSpPr txBox="1"/>
          <p:nvPr/>
        </p:nvSpPr>
        <p:spPr>
          <a:xfrm>
            <a:off x="5028121" y="379833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D83AE3-FB36-B948-8441-DE9A8687A5F2}"/>
              </a:ext>
            </a:extLst>
          </p:cNvPr>
          <p:cNvSpPr txBox="1"/>
          <p:nvPr/>
        </p:nvSpPr>
        <p:spPr>
          <a:xfrm>
            <a:off x="5860266" y="2583083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0A83C3-07FA-0E41-9A05-14BA6EA0B9E1}"/>
              </a:ext>
            </a:extLst>
          </p:cNvPr>
          <p:cNvSpPr txBox="1"/>
          <p:nvPr/>
        </p:nvSpPr>
        <p:spPr>
          <a:xfrm>
            <a:off x="5814648" y="34290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C2071C-CC67-3F4D-8412-FD4391E6A9C4}"/>
              </a:ext>
            </a:extLst>
          </p:cNvPr>
          <p:cNvSpPr txBox="1"/>
          <p:nvPr/>
        </p:nvSpPr>
        <p:spPr>
          <a:xfrm>
            <a:off x="5321564" y="535101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B2F0D1-51CA-1C49-A5D5-B01D0E852A34}"/>
              </a:ext>
            </a:extLst>
          </p:cNvPr>
          <p:cNvSpPr txBox="1"/>
          <p:nvPr/>
        </p:nvSpPr>
        <p:spPr>
          <a:xfrm>
            <a:off x="5165111" y="450886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1B89E9-EEDE-AB4E-B68A-91EBF1F44159}"/>
              </a:ext>
            </a:extLst>
          </p:cNvPr>
          <p:cNvSpPr txBox="1"/>
          <p:nvPr/>
        </p:nvSpPr>
        <p:spPr>
          <a:xfrm>
            <a:off x="5193324" y="489248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A73C90-7879-224A-9AAD-40CED7C0A901}"/>
              </a:ext>
            </a:extLst>
          </p:cNvPr>
          <p:cNvSpPr txBox="1"/>
          <p:nvPr/>
        </p:nvSpPr>
        <p:spPr>
          <a:xfrm>
            <a:off x="6350000" y="231169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288C31-2C44-0442-86A1-11F57A0E94F3}"/>
              </a:ext>
            </a:extLst>
          </p:cNvPr>
          <p:cNvSpPr txBox="1"/>
          <p:nvPr/>
        </p:nvSpPr>
        <p:spPr>
          <a:xfrm>
            <a:off x="6385523" y="-63843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D8B403-E768-3741-8EAE-2C0A31A06F6F}"/>
              </a:ext>
            </a:extLst>
          </p:cNvPr>
          <p:cNvSpPr txBox="1"/>
          <p:nvPr/>
        </p:nvSpPr>
        <p:spPr>
          <a:xfrm>
            <a:off x="6808725" y="233439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371E31-A748-BB46-AD2C-4741A4012C7F}"/>
              </a:ext>
            </a:extLst>
          </p:cNvPr>
          <p:cNvSpPr txBox="1"/>
          <p:nvPr/>
        </p:nvSpPr>
        <p:spPr>
          <a:xfrm>
            <a:off x="7169806" y="388590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F4F62D-F206-654E-B675-7865C0F578F2}"/>
              </a:ext>
            </a:extLst>
          </p:cNvPr>
          <p:cNvSpPr txBox="1"/>
          <p:nvPr/>
        </p:nvSpPr>
        <p:spPr>
          <a:xfrm>
            <a:off x="6871326" y="5713237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28CB52-D5F3-8B43-8E7C-62D3692D271D}"/>
              </a:ext>
            </a:extLst>
          </p:cNvPr>
          <p:cNvSpPr txBox="1"/>
          <p:nvPr/>
        </p:nvSpPr>
        <p:spPr>
          <a:xfrm>
            <a:off x="6572846" y="754057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DEC2A7-8165-A64F-8A95-9E82C2F20448}"/>
              </a:ext>
            </a:extLst>
          </p:cNvPr>
          <p:cNvSpPr txBox="1"/>
          <p:nvPr/>
        </p:nvSpPr>
        <p:spPr>
          <a:xfrm>
            <a:off x="8735482" y="3459778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8E5CD2-0F34-AB4B-A4BA-BDC4A16C5373}"/>
              </a:ext>
            </a:extLst>
          </p:cNvPr>
          <p:cNvSpPr txBox="1"/>
          <p:nvPr/>
        </p:nvSpPr>
        <p:spPr>
          <a:xfrm>
            <a:off x="8763104" y="3629055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034CD52-DAA7-164A-A835-5E376135DD82}"/>
              </a:ext>
            </a:extLst>
          </p:cNvPr>
          <p:cNvSpPr txBox="1"/>
          <p:nvPr/>
        </p:nvSpPr>
        <p:spPr>
          <a:xfrm>
            <a:off x="6808725" y="250367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D8579A8-0E38-8340-AC27-9F07B8F87B97}"/>
              </a:ext>
            </a:extLst>
          </p:cNvPr>
          <p:cNvSpPr txBox="1"/>
          <p:nvPr/>
        </p:nvSpPr>
        <p:spPr>
          <a:xfrm>
            <a:off x="6338196" y="250367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5726425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65578"/>
          </a:xfrm>
        </p:spPr>
        <p:txBody>
          <a:bodyPr>
            <a:normAutofit/>
          </a:bodyPr>
          <a:lstStyle/>
          <a:p>
            <a:r>
              <a:rPr lang="en-US" dirty="0"/>
              <a:t>Animate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87222"/>
            <a:ext cx="3773311" cy="4213578"/>
          </a:xfrm>
        </p:spPr>
        <p:txBody>
          <a:bodyPr/>
          <a:lstStyle/>
          <a:p>
            <a:r>
              <a:rPr lang="en-US" dirty="0"/>
              <a:t>PC=2</a:t>
            </a:r>
          </a:p>
          <a:p>
            <a:r>
              <a:rPr lang="en-US" dirty="0"/>
              <a:t>Another read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7" name="Picture 6" descr="preclass_processor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797300" y="709083"/>
            <a:ext cx="5105400" cy="5778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F12D3D-837B-B549-B7B7-C72CF8589F33}"/>
              </a:ext>
            </a:extLst>
          </p:cNvPr>
          <p:cNvSpPr txBox="1"/>
          <p:nvPr/>
        </p:nvSpPr>
        <p:spPr>
          <a:xfrm>
            <a:off x="3395494" y="1622778"/>
            <a:ext cx="35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9320E6-DF17-CF46-89FB-E729DB63EEBA}"/>
              </a:ext>
            </a:extLst>
          </p:cNvPr>
          <p:cNvSpPr txBox="1"/>
          <p:nvPr/>
        </p:nvSpPr>
        <p:spPr>
          <a:xfrm>
            <a:off x="4572000" y="2355273"/>
            <a:ext cx="12426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000000010000010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F37EBD-78E2-C742-8626-4B2EA186C070}"/>
              </a:ext>
            </a:extLst>
          </p:cNvPr>
          <p:cNvSpPr txBox="1"/>
          <p:nvPr/>
        </p:nvSpPr>
        <p:spPr>
          <a:xfrm>
            <a:off x="4308764" y="429401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17FA2A-2971-304E-B79D-7CC2137F78BF}"/>
              </a:ext>
            </a:extLst>
          </p:cNvPr>
          <p:cNvSpPr txBox="1"/>
          <p:nvPr/>
        </p:nvSpPr>
        <p:spPr>
          <a:xfrm>
            <a:off x="5028121" y="379833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D83AE3-FB36-B948-8441-DE9A8687A5F2}"/>
              </a:ext>
            </a:extLst>
          </p:cNvPr>
          <p:cNvSpPr txBox="1"/>
          <p:nvPr/>
        </p:nvSpPr>
        <p:spPr>
          <a:xfrm>
            <a:off x="5860266" y="2583083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0A83C3-07FA-0E41-9A05-14BA6EA0B9E1}"/>
              </a:ext>
            </a:extLst>
          </p:cNvPr>
          <p:cNvSpPr txBox="1"/>
          <p:nvPr/>
        </p:nvSpPr>
        <p:spPr>
          <a:xfrm>
            <a:off x="5814648" y="34290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010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C2071C-CC67-3F4D-8412-FD4391E6A9C4}"/>
              </a:ext>
            </a:extLst>
          </p:cNvPr>
          <p:cNvSpPr txBox="1"/>
          <p:nvPr/>
        </p:nvSpPr>
        <p:spPr>
          <a:xfrm>
            <a:off x="5321564" y="535101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010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B2F0D1-51CA-1C49-A5D5-B01D0E852A34}"/>
              </a:ext>
            </a:extLst>
          </p:cNvPr>
          <p:cNvSpPr txBox="1"/>
          <p:nvPr/>
        </p:nvSpPr>
        <p:spPr>
          <a:xfrm>
            <a:off x="5165111" y="450886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1B89E9-EEDE-AB4E-B68A-91EBF1F44159}"/>
              </a:ext>
            </a:extLst>
          </p:cNvPr>
          <p:cNvSpPr txBox="1"/>
          <p:nvPr/>
        </p:nvSpPr>
        <p:spPr>
          <a:xfrm>
            <a:off x="5193324" y="489248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A73C90-7879-224A-9AAD-40CED7C0A901}"/>
              </a:ext>
            </a:extLst>
          </p:cNvPr>
          <p:cNvSpPr txBox="1"/>
          <p:nvPr/>
        </p:nvSpPr>
        <p:spPr>
          <a:xfrm>
            <a:off x="6350000" y="231169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288C31-2C44-0442-86A1-11F57A0E94F3}"/>
              </a:ext>
            </a:extLst>
          </p:cNvPr>
          <p:cNvSpPr txBox="1"/>
          <p:nvPr/>
        </p:nvSpPr>
        <p:spPr>
          <a:xfrm>
            <a:off x="6385523" y="-63843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D8B403-E768-3741-8EAE-2C0A31A06F6F}"/>
              </a:ext>
            </a:extLst>
          </p:cNvPr>
          <p:cNvSpPr txBox="1"/>
          <p:nvPr/>
        </p:nvSpPr>
        <p:spPr>
          <a:xfrm>
            <a:off x="6808725" y="233439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371E31-A748-BB46-AD2C-4741A4012C7F}"/>
              </a:ext>
            </a:extLst>
          </p:cNvPr>
          <p:cNvSpPr txBox="1"/>
          <p:nvPr/>
        </p:nvSpPr>
        <p:spPr>
          <a:xfrm>
            <a:off x="7169806" y="388590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F4F62D-F206-654E-B675-7865C0F578F2}"/>
              </a:ext>
            </a:extLst>
          </p:cNvPr>
          <p:cNvSpPr txBox="1"/>
          <p:nvPr/>
        </p:nvSpPr>
        <p:spPr>
          <a:xfrm>
            <a:off x="6871326" y="5713237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28CB52-D5F3-8B43-8E7C-62D3692D271D}"/>
              </a:ext>
            </a:extLst>
          </p:cNvPr>
          <p:cNvSpPr txBox="1"/>
          <p:nvPr/>
        </p:nvSpPr>
        <p:spPr>
          <a:xfrm>
            <a:off x="6572846" y="754057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DEC2A7-8165-A64F-8A95-9E82C2F20448}"/>
              </a:ext>
            </a:extLst>
          </p:cNvPr>
          <p:cNvSpPr txBox="1"/>
          <p:nvPr/>
        </p:nvSpPr>
        <p:spPr>
          <a:xfrm>
            <a:off x="8735482" y="3459778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8E5CD2-0F34-AB4B-A4BA-BDC4A16C5373}"/>
              </a:ext>
            </a:extLst>
          </p:cNvPr>
          <p:cNvSpPr txBox="1"/>
          <p:nvPr/>
        </p:nvSpPr>
        <p:spPr>
          <a:xfrm>
            <a:off x="8763104" y="3629055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034CD52-DAA7-164A-A835-5E376135DD82}"/>
              </a:ext>
            </a:extLst>
          </p:cNvPr>
          <p:cNvSpPr txBox="1"/>
          <p:nvPr/>
        </p:nvSpPr>
        <p:spPr>
          <a:xfrm>
            <a:off x="6808725" y="250367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D8579A8-0E38-8340-AC27-9F07B8F87B97}"/>
              </a:ext>
            </a:extLst>
          </p:cNvPr>
          <p:cNvSpPr txBox="1"/>
          <p:nvPr/>
        </p:nvSpPr>
        <p:spPr>
          <a:xfrm>
            <a:off x="6338196" y="250367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6A5BF6E-E87D-7B4D-8E9C-9C25F1F643C4}"/>
              </a:ext>
            </a:extLst>
          </p:cNvPr>
          <p:cNvSpPr txBox="1"/>
          <p:nvPr/>
        </p:nvSpPr>
        <p:spPr>
          <a:xfrm>
            <a:off x="8763104" y="3821997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58E1F06-51B6-DE40-AFAF-3B07ED4F03E1}"/>
              </a:ext>
            </a:extLst>
          </p:cNvPr>
          <p:cNvSpPr txBox="1"/>
          <p:nvPr/>
        </p:nvSpPr>
        <p:spPr>
          <a:xfrm>
            <a:off x="4292012" y="1386200"/>
            <a:ext cx="35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0074658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65578"/>
          </a:xfrm>
        </p:spPr>
        <p:txBody>
          <a:bodyPr>
            <a:normAutofit/>
          </a:bodyPr>
          <a:lstStyle/>
          <a:p>
            <a:r>
              <a:rPr lang="en-US" dirty="0"/>
              <a:t>Animate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87222"/>
            <a:ext cx="3773311" cy="4213578"/>
          </a:xfrm>
        </p:spPr>
        <p:txBody>
          <a:bodyPr/>
          <a:lstStyle/>
          <a:p>
            <a:r>
              <a:rPr lang="en-US" dirty="0"/>
              <a:t>PC=2</a:t>
            </a:r>
          </a:p>
          <a:p>
            <a:r>
              <a:rPr lang="en-US" dirty="0"/>
              <a:t>Another read</a:t>
            </a:r>
          </a:p>
          <a:p>
            <a:r>
              <a:rPr lang="en-US" dirty="0"/>
              <a:t>Writeback, update PC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7" name="Picture 6" descr="preclass_processor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797300" y="709083"/>
            <a:ext cx="5105400" cy="5778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F12D3D-837B-B549-B7B7-C72CF8589F33}"/>
              </a:ext>
            </a:extLst>
          </p:cNvPr>
          <p:cNvSpPr txBox="1"/>
          <p:nvPr/>
        </p:nvSpPr>
        <p:spPr>
          <a:xfrm>
            <a:off x="3395494" y="1622778"/>
            <a:ext cx="35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9320E6-DF17-CF46-89FB-E729DB63EEBA}"/>
              </a:ext>
            </a:extLst>
          </p:cNvPr>
          <p:cNvSpPr txBox="1"/>
          <p:nvPr/>
        </p:nvSpPr>
        <p:spPr>
          <a:xfrm>
            <a:off x="4572000" y="2355273"/>
            <a:ext cx="12426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000000010000010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F37EBD-78E2-C742-8626-4B2EA186C070}"/>
              </a:ext>
            </a:extLst>
          </p:cNvPr>
          <p:cNvSpPr txBox="1"/>
          <p:nvPr/>
        </p:nvSpPr>
        <p:spPr>
          <a:xfrm>
            <a:off x="4308764" y="429401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17FA2A-2971-304E-B79D-7CC2137F78BF}"/>
              </a:ext>
            </a:extLst>
          </p:cNvPr>
          <p:cNvSpPr txBox="1"/>
          <p:nvPr/>
        </p:nvSpPr>
        <p:spPr>
          <a:xfrm>
            <a:off x="5028121" y="379833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D83AE3-FB36-B948-8441-DE9A8687A5F2}"/>
              </a:ext>
            </a:extLst>
          </p:cNvPr>
          <p:cNvSpPr txBox="1"/>
          <p:nvPr/>
        </p:nvSpPr>
        <p:spPr>
          <a:xfrm>
            <a:off x="5860266" y="2583083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0A83C3-07FA-0E41-9A05-14BA6EA0B9E1}"/>
              </a:ext>
            </a:extLst>
          </p:cNvPr>
          <p:cNvSpPr txBox="1"/>
          <p:nvPr/>
        </p:nvSpPr>
        <p:spPr>
          <a:xfrm>
            <a:off x="5814648" y="34290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010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C2071C-CC67-3F4D-8412-FD4391E6A9C4}"/>
              </a:ext>
            </a:extLst>
          </p:cNvPr>
          <p:cNvSpPr txBox="1"/>
          <p:nvPr/>
        </p:nvSpPr>
        <p:spPr>
          <a:xfrm>
            <a:off x="5321564" y="535101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010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B2F0D1-51CA-1C49-A5D5-B01D0E852A34}"/>
              </a:ext>
            </a:extLst>
          </p:cNvPr>
          <p:cNvSpPr txBox="1"/>
          <p:nvPr/>
        </p:nvSpPr>
        <p:spPr>
          <a:xfrm>
            <a:off x="5165111" y="450886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1B89E9-EEDE-AB4E-B68A-91EBF1F44159}"/>
              </a:ext>
            </a:extLst>
          </p:cNvPr>
          <p:cNvSpPr txBox="1"/>
          <p:nvPr/>
        </p:nvSpPr>
        <p:spPr>
          <a:xfrm>
            <a:off x="5193324" y="489248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A73C90-7879-224A-9AAD-40CED7C0A901}"/>
              </a:ext>
            </a:extLst>
          </p:cNvPr>
          <p:cNvSpPr txBox="1"/>
          <p:nvPr/>
        </p:nvSpPr>
        <p:spPr>
          <a:xfrm>
            <a:off x="6350000" y="231169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288C31-2C44-0442-86A1-11F57A0E94F3}"/>
              </a:ext>
            </a:extLst>
          </p:cNvPr>
          <p:cNvSpPr txBox="1"/>
          <p:nvPr/>
        </p:nvSpPr>
        <p:spPr>
          <a:xfrm>
            <a:off x="6385523" y="-63843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D8B403-E768-3741-8EAE-2C0A31A06F6F}"/>
              </a:ext>
            </a:extLst>
          </p:cNvPr>
          <p:cNvSpPr txBox="1"/>
          <p:nvPr/>
        </p:nvSpPr>
        <p:spPr>
          <a:xfrm>
            <a:off x="6808725" y="233439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371E31-A748-BB46-AD2C-4741A4012C7F}"/>
              </a:ext>
            </a:extLst>
          </p:cNvPr>
          <p:cNvSpPr txBox="1"/>
          <p:nvPr/>
        </p:nvSpPr>
        <p:spPr>
          <a:xfrm>
            <a:off x="7169806" y="388590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F4F62D-F206-654E-B675-7865C0F578F2}"/>
              </a:ext>
            </a:extLst>
          </p:cNvPr>
          <p:cNvSpPr txBox="1"/>
          <p:nvPr/>
        </p:nvSpPr>
        <p:spPr>
          <a:xfrm>
            <a:off x="6871326" y="5713237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28CB52-D5F3-8B43-8E7C-62D3692D271D}"/>
              </a:ext>
            </a:extLst>
          </p:cNvPr>
          <p:cNvSpPr txBox="1"/>
          <p:nvPr/>
        </p:nvSpPr>
        <p:spPr>
          <a:xfrm>
            <a:off x="6572846" y="754057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DEC2A7-8165-A64F-8A95-9E82C2F20448}"/>
              </a:ext>
            </a:extLst>
          </p:cNvPr>
          <p:cNvSpPr txBox="1"/>
          <p:nvPr/>
        </p:nvSpPr>
        <p:spPr>
          <a:xfrm>
            <a:off x="8735482" y="3459778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8E5CD2-0F34-AB4B-A4BA-BDC4A16C5373}"/>
              </a:ext>
            </a:extLst>
          </p:cNvPr>
          <p:cNvSpPr txBox="1"/>
          <p:nvPr/>
        </p:nvSpPr>
        <p:spPr>
          <a:xfrm>
            <a:off x="8763104" y="3629055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034CD52-DAA7-164A-A835-5E376135DD82}"/>
              </a:ext>
            </a:extLst>
          </p:cNvPr>
          <p:cNvSpPr txBox="1"/>
          <p:nvPr/>
        </p:nvSpPr>
        <p:spPr>
          <a:xfrm>
            <a:off x="6808725" y="250367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D8579A8-0E38-8340-AC27-9F07B8F87B97}"/>
              </a:ext>
            </a:extLst>
          </p:cNvPr>
          <p:cNvSpPr txBox="1"/>
          <p:nvPr/>
        </p:nvSpPr>
        <p:spPr>
          <a:xfrm>
            <a:off x="6338196" y="250367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6A5BF6E-E87D-7B4D-8E9C-9C25F1F643C4}"/>
              </a:ext>
            </a:extLst>
          </p:cNvPr>
          <p:cNvSpPr txBox="1"/>
          <p:nvPr/>
        </p:nvSpPr>
        <p:spPr>
          <a:xfrm>
            <a:off x="8763104" y="3821997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8120EE3-E1E0-984A-A989-7EF31A57A88D}"/>
              </a:ext>
            </a:extLst>
          </p:cNvPr>
          <p:cNvSpPr txBox="1"/>
          <p:nvPr/>
        </p:nvSpPr>
        <p:spPr>
          <a:xfrm>
            <a:off x="6796921" y="2650245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FAF4410-D481-EA43-A078-335B1EEF62F5}"/>
              </a:ext>
            </a:extLst>
          </p:cNvPr>
          <p:cNvSpPr txBox="1"/>
          <p:nvPr/>
        </p:nvSpPr>
        <p:spPr>
          <a:xfrm flipH="1">
            <a:off x="6341435" y="2650245"/>
            <a:ext cx="4010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9878765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65578"/>
          </a:xfrm>
        </p:spPr>
        <p:txBody>
          <a:bodyPr>
            <a:normAutofit/>
          </a:bodyPr>
          <a:lstStyle/>
          <a:p>
            <a:r>
              <a:rPr lang="en-US" dirty="0"/>
              <a:t>Animate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87222"/>
            <a:ext cx="3773311" cy="4213578"/>
          </a:xfrm>
        </p:spPr>
        <p:txBody>
          <a:bodyPr/>
          <a:lstStyle/>
          <a:p>
            <a:r>
              <a:rPr lang="en-US" dirty="0"/>
              <a:t>PC=3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7" name="Picture 6" descr="preclass_processor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797300" y="709083"/>
            <a:ext cx="5105400" cy="5778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F12D3D-837B-B549-B7B7-C72CF8589F33}"/>
              </a:ext>
            </a:extLst>
          </p:cNvPr>
          <p:cNvSpPr txBox="1"/>
          <p:nvPr/>
        </p:nvSpPr>
        <p:spPr>
          <a:xfrm>
            <a:off x="3395494" y="1622778"/>
            <a:ext cx="35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9320E6-DF17-CF46-89FB-E729DB63EEBA}"/>
              </a:ext>
            </a:extLst>
          </p:cNvPr>
          <p:cNvSpPr txBox="1"/>
          <p:nvPr/>
        </p:nvSpPr>
        <p:spPr>
          <a:xfrm>
            <a:off x="4572000" y="2355273"/>
            <a:ext cx="12426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010001000001011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F37EBD-78E2-C742-8626-4B2EA186C070}"/>
              </a:ext>
            </a:extLst>
          </p:cNvPr>
          <p:cNvSpPr txBox="1"/>
          <p:nvPr/>
        </p:nvSpPr>
        <p:spPr>
          <a:xfrm>
            <a:off x="4308764" y="429401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17FA2A-2971-304E-B79D-7CC2137F78BF}"/>
              </a:ext>
            </a:extLst>
          </p:cNvPr>
          <p:cNvSpPr txBox="1"/>
          <p:nvPr/>
        </p:nvSpPr>
        <p:spPr>
          <a:xfrm>
            <a:off x="5028121" y="379833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D83AE3-FB36-B948-8441-DE9A8687A5F2}"/>
              </a:ext>
            </a:extLst>
          </p:cNvPr>
          <p:cNvSpPr txBox="1"/>
          <p:nvPr/>
        </p:nvSpPr>
        <p:spPr>
          <a:xfrm>
            <a:off x="5860266" y="2583083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0A83C3-07FA-0E41-9A05-14BA6EA0B9E1}"/>
              </a:ext>
            </a:extLst>
          </p:cNvPr>
          <p:cNvSpPr txBox="1"/>
          <p:nvPr/>
        </p:nvSpPr>
        <p:spPr>
          <a:xfrm>
            <a:off x="5814648" y="34290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C2071C-CC67-3F4D-8412-FD4391E6A9C4}"/>
              </a:ext>
            </a:extLst>
          </p:cNvPr>
          <p:cNvSpPr txBox="1"/>
          <p:nvPr/>
        </p:nvSpPr>
        <p:spPr>
          <a:xfrm>
            <a:off x="5321564" y="5351016"/>
            <a:ext cx="552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011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B2F0D1-51CA-1C49-A5D5-B01D0E852A34}"/>
              </a:ext>
            </a:extLst>
          </p:cNvPr>
          <p:cNvSpPr txBox="1"/>
          <p:nvPr/>
        </p:nvSpPr>
        <p:spPr>
          <a:xfrm>
            <a:off x="5165111" y="450886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1B89E9-EEDE-AB4E-B68A-91EBF1F44159}"/>
              </a:ext>
            </a:extLst>
          </p:cNvPr>
          <p:cNvSpPr txBox="1"/>
          <p:nvPr/>
        </p:nvSpPr>
        <p:spPr>
          <a:xfrm>
            <a:off x="5193324" y="489248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A73C90-7879-224A-9AAD-40CED7C0A901}"/>
              </a:ext>
            </a:extLst>
          </p:cNvPr>
          <p:cNvSpPr txBox="1"/>
          <p:nvPr/>
        </p:nvSpPr>
        <p:spPr>
          <a:xfrm>
            <a:off x="6350000" y="231169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288C31-2C44-0442-86A1-11F57A0E94F3}"/>
              </a:ext>
            </a:extLst>
          </p:cNvPr>
          <p:cNvSpPr txBox="1"/>
          <p:nvPr/>
        </p:nvSpPr>
        <p:spPr>
          <a:xfrm>
            <a:off x="6385523" y="-63843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D8B403-E768-3741-8EAE-2C0A31A06F6F}"/>
              </a:ext>
            </a:extLst>
          </p:cNvPr>
          <p:cNvSpPr txBox="1"/>
          <p:nvPr/>
        </p:nvSpPr>
        <p:spPr>
          <a:xfrm>
            <a:off x="6808725" y="233439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28CB52-D5F3-8B43-8E7C-62D3692D271D}"/>
              </a:ext>
            </a:extLst>
          </p:cNvPr>
          <p:cNvSpPr txBox="1"/>
          <p:nvPr/>
        </p:nvSpPr>
        <p:spPr>
          <a:xfrm>
            <a:off x="6572846" y="754057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DEC2A7-8165-A64F-8A95-9E82C2F20448}"/>
              </a:ext>
            </a:extLst>
          </p:cNvPr>
          <p:cNvSpPr txBox="1"/>
          <p:nvPr/>
        </p:nvSpPr>
        <p:spPr>
          <a:xfrm>
            <a:off x="8735482" y="3459778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8E5CD2-0F34-AB4B-A4BA-BDC4A16C5373}"/>
              </a:ext>
            </a:extLst>
          </p:cNvPr>
          <p:cNvSpPr txBox="1"/>
          <p:nvPr/>
        </p:nvSpPr>
        <p:spPr>
          <a:xfrm>
            <a:off x="8763104" y="3629055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034CD52-DAA7-164A-A835-5E376135DD82}"/>
              </a:ext>
            </a:extLst>
          </p:cNvPr>
          <p:cNvSpPr txBox="1"/>
          <p:nvPr/>
        </p:nvSpPr>
        <p:spPr>
          <a:xfrm>
            <a:off x="6808725" y="250367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D8579A8-0E38-8340-AC27-9F07B8F87B97}"/>
              </a:ext>
            </a:extLst>
          </p:cNvPr>
          <p:cNvSpPr txBox="1"/>
          <p:nvPr/>
        </p:nvSpPr>
        <p:spPr>
          <a:xfrm>
            <a:off x="6338196" y="250367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6A5BF6E-E87D-7B4D-8E9C-9C25F1F643C4}"/>
              </a:ext>
            </a:extLst>
          </p:cNvPr>
          <p:cNvSpPr txBox="1"/>
          <p:nvPr/>
        </p:nvSpPr>
        <p:spPr>
          <a:xfrm>
            <a:off x="8763104" y="3821997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8120EE3-E1E0-984A-A989-7EF31A57A88D}"/>
              </a:ext>
            </a:extLst>
          </p:cNvPr>
          <p:cNvSpPr txBox="1"/>
          <p:nvPr/>
        </p:nvSpPr>
        <p:spPr>
          <a:xfrm>
            <a:off x="6796921" y="2650245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FAF4410-D481-EA43-A078-335B1EEF62F5}"/>
              </a:ext>
            </a:extLst>
          </p:cNvPr>
          <p:cNvSpPr txBox="1"/>
          <p:nvPr/>
        </p:nvSpPr>
        <p:spPr>
          <a:xfrm flipH="1">
            <a:off x="6341435" y="2650245"/>
            <a:ext cx="4010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42B525-BD8E-644E-B290-67D7FB30EE9D}"/>
              </a:ext>
            </a:extLst>
          </p:cNvPr>
          <p:cNvSpPr txBox="1"/>
          <p:nvPr/>
        </p:nvSpPr>
        <p:spPr>
          <a:xfrm>
            <a:off x="6874298" y="365272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E484052-11DB-704F-8BEB-DA758BF22213}"/>
              </a:ext>
            </a:extLst>
          </p:cNvPr>
          <p:cNvSpPr txBox="1"/>
          <p:nvPr/>
        </p:nvSpPr>
        <p:spPr>
          <a:xfrm>
            <a:off x="6357860" y="3530648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FC311CA-F413-AA48-8E6D-BE762AFA29E7}"/>
              </a:ext>
            </a:extLst>
          </p:cNvPr>
          <p:cNvSpPr txBox="1"/>
          <p:nvPr/>
        </p:nvSpPr>
        <p:spPr>
          <a:xfrm>
            <a:off x="6808924" y="3975839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a&amp;b</a:t>
            </a:r>
            <a:endParaRPr lang="en-US" sz="16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7930FA5-71FC-1443-A34A-9888195E14B1}"/>
              </a:ext>
            </a:extLst>
          </p:cNvPr>
          <p:cNvSpPr txBox="1"/>
          <p:nvPr/>
        </p:nvSpPr>
        <p:spPr>
          <a:xfrm>
            <a:off x="6636676" y="5761333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a&amp;b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093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Lecture Topics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64157"/>
            <a:ext cx="8686800" cy="4846638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Setup</a:t>
            </a:r>
          </a:p>
          <a:p>
            <a:r>
              <a:rPr lang="en-US" sz="2400" dirty="0"/>
              <a:t>Where are we?</a:t>
            </a:r>
          </a:p>
          <a:p>
            <a:r>
              <a:rPr lang="en-US" sz="2400" dirty="0"/>
              <a:t>Memory</a:t>
            </a:r>
          </a:p>
          <a:p>
            <a:r>
              <a:rPr lang="en-US" sz="2400" dirty="0"/>
              <a:t>One-gate processor</a:t>
            </a:r>
          </a:p>
          <a:p>
            <a:r>
              <a:rPr lang="en-US" sz="2400" dirty="0"/>
              <a:t>Wide-Word, Stored-Program Processor</a:t>
            </a:r>
          </a:p>
          <a:p>
            <a:r>
              <a:rPr lang="en-US" sz="2400" dirty="0"/>
              <a:t>Contemporary Processors: ARM, </a:t>
            </a:r>
            <a:r>
              <a:rPr lang="en-US" sz="2400" dirty="0" err="1"/>
              <a:t>Arduino</a:t>
            </a:r>
            <a:endParaRPr lang="en-US" sz="2400" dirty="0"/>
          </a:p>
          <a:p>
            <a:r>
              <a:rPr lang="en-US" sz="2400" dirty="0"/>
              <a:t>Next Lab</a:t>
            </a:r>
          </a:p>
          <a:p>
            <a:pPr lvl="1"/>
            <a:endParaRPr lang="en-US" sz="2000" b="1" dirty="0"/>
          </a:p>
          <a:p>
            <a:pPr lvl="1"/>
            <a:endParaRPr lang="en-US" sz="2000" b="1" dirty="0"/>
          </a:p>
          <a:p>
            <a:pPr lvl="1"/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</p:spTree>
    <p:extLst>
      <p:ext uri="{BB962C8B-B14F-4D97-AF65-F5344CB8AC3E}">
        <p14:creationId xmlns:p14="http://schemas.microsoft.com/office/powerpoint/2010/main" val="15246952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65578"/>
          </a:xfrm>
        </p:spPr>
        <p:txBody>
          <a:bodyPr>
            <a:normAutofit/>
          </a:bodyPr>
          <a:lstStyle/>
          <a:p>
            <a:r>
              <a:rPr lang="en-US" dirty="0"/>
              <a:t>Animate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87222"/>
            <a:ext cx="3773311" cy="4213578"/>
          </a:xfrm>
        </p:spPr>
        <p:txBody>
          <a:bodyPr/>
          <a:lstStyle/>
          <a:p>
            <a:r>
              <a:rPr lang="en-US" dirty="0"/>
              <a:t>PC=3</a:t>
            </a:r>
          </a:p>
          <a:p>
            <a:r>
              <a:rPr lang="en-US" dirty="0"/>
              <a:t>Writeback and update PC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7" name="Picture 6" descr="preclass_processor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797300" y="709083"/>
            <a:ext cx="5105400" cy="5778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F12D3D-837B-B549-B7B7-C72CF8589F33}"/>
              </a:ext>
            </a:extLst>
          </p:cNvPr>
          <p:cNvSpPr txBox="1"/>
          <p:nvPr/>
        </p:nvSpPr>
        <p:spPr>
          <a:xfrm>
            <a:off x="3395494" y="1622778"/>
            <a:ext cx="35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9320E6-DF17-CF46-89FB-E729DB63EEBA}"/>
              </a:ext>
            </a:extLst>
          </p:cNvPr>
          <p:cNvSpPr txBox="1"/>
          <p:nvPr/>
        </p:nvSpPr>
        <p:spPr>
          <a:xfrm>
            <a:off x="4572000" y="2355273"/>
            <a:ext cx="12426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010001000001011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F37EBD-78E2-C742-8626-4B2EA186C070}"/>
              </a:ext>
            </a:extLst>
          </p:cNvPr>
          <p:cNvSpPr txBox="1"/>
          <p:nvPr/>
        </p:nvSpPr>
        <p:spPr>
          <a:xfrm>
            <a:off x="4308764" y="429401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17FA2A-2971-304E-B79D-7CC2137F78BF}"/>
              </a:ext>
            </a:extLst>
          </p:cNvPr>
          <p:cNvSpPr txBox="1"/>
          <p:nvPr/>
        </p:nvSpPr>
        <p:spPr>
          <a:xfrm>
            <a:off x="5028121" y="379833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D83AE3-FB36-B948-8441-DE9A8687A5F2}"/>
              </a:ext>
            </a:extLst>
          </p:cNvPr>
          <p:cNvSpPr txBox="1"/>
          <p:nvPr/>
        </p:nvSpPr>
        <p:spPr>
          <a:xfrm>
            <a:off x="5860266" y="2583083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0A83C3-07FA-0E41-9A05-14BA6EA0B9E1}"/>
              </a:ext>
            </a:extLst>
          </p:cNvPr>
          <p:cNvSpPr txBox="1"/>
          <p:nvPr/>
        </p:nvSpPr>
        <p:spPr>
          <a:xfrm>
            <a:off x="5814648" y="34290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C2071C-CC67-3F4D-8412-FD4391E6A9C4}"/>
              </a:ext>
            </a:extLst>
          </p:cNvPr>
          <p:cNvSpPr txBox="1"/>
          <p:nvPr/>
        </p:nvSpPr>
        <p:spPr>
          <a:xfrm>
            <a:off x="5321564" y="5351016"/>
            <a:ext cx="552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011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B2F0D1-51CA-1C49-A5D5-B01D0E852A34}"/>
              </a:ext>
            </a:extLst>
          </p:cNvPr>
          <p:cNvSpPr txBox="1"/>
          <p:nvPr/>
        </p:nvSpPr>
        <p:spPr>
          <a:xfrm>
            <a:off x="5165111" y="450886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1B89E9-EEDE-AB4E-B68A-91EBF1F44159}"/>
              </a:ext>
            </a:extLst>
          </p:cNvPr>
          <p:cNvSpPr txBox="1"/>
          <p:nvPr/>
        </p:nvSpPr>
        <p:spPr>
          <a:xfrm>
            <a:off x="5193324" y="489248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A73C90-7879-224A-9AAD-40CED7C0A901}"/>
              </a:ext>
            </a:extLst>
          </p:cNvPr>
          <p:cNvSpPr txBox="1"/>
          <p:nvPr/>
        </p:nvSpPr>
        <p:spPr>
          <a:xfrm>
            <a:off x="6350000" y="231169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288C31-2C44-0442-86A1-11F57A0E94F3}"/>
              </a:ext>
            </a:extLst>
          </p:cNvPr>
          <p:cNvSpPr txBox="1"/>
          <p:nvPr/>
        </p:nvSpPr>
        <p:spPr>
          <a:xfrm>
            <a:off x="6385523" y="-63843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D8B403-E768-3741-8EAE-2C0A31A06F6F}"/>
              </a:ext>
            </a:extLst>
          </p:cNvPr>
          <p:cNvSpPr txBox="1"/>
          <p:nvPr/>
        </p:nvSpPr>
        <p:spPr>
          <a:xfrm>
            <a:off x="6808725" y="233439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28CB52-D5F3-8B43-8E7C-62D3692D271D}"/>
              </a:ext>
            </a:extLst>
          </p:cNvPr>
          <p:cNvSpPr txBox="1"/>
          <p:nvPr/>
        </p:nvSpPr>
        <p:spPr>
          <a:xfrm>
            <a:off x="6572846" y="754057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DEC2A7-8165-A64F-8A95-9E82C2F20448}"/>
              </a:ext>
            </a:extLst>
          </p:cNvPr>
          <p:cNvSpPr txBox="1"/>
          <p:nvPr/>
        </p:nvSpPr>
        <p:spPr>
          <a:xfrm>
            <a:off x="8735482" y="3459778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8E5CD2-0F34-AB4B-A4BA-BDC4A16C5373}"/>
              </a:ext>
            </a:extLst>
          </p:cNvPr>
          <p:cNvSpPr txBox="1"/>
          <p:nvPr/>
        </p:nvSpPr>
        <p:spPr>
          <a:xfrm>
            <a:off x="8763104" y="3629055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034CD52-DAA7-164A-A835-5E376135DD82}"/>
              </a:ext>
            </a:extLst>
          </p:cNvPr>
          <p:cNvSpPr txBox="1"/>
          <p:nvPr/>
        </p:nvSpPr>
        <p:spPr>
          <a:xfrm>
            <a:off x="6808725" y="250367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D8579A8-0E38-8340-AC27-9F07B8F87B97}"/>
              </a:ext>
            </a:extLst>
          </p:cNvPr>
          <p:cNvSpPr txBox="1"/>
          <p:nvPr/>
        </p:nvSpPr>
        <p:spPr>
          <a:xfrm>
            <a:off x="6338196" y="250367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6A5BF6E-E87D-7B4D-8E9C-9C25F1F643C4}"/>
              </a:ext>
            </a:extLst>
          </p:cNvPr>
          <p:cNvSpPr txBox="1"/>
          <p:nvPr/>
        </p:nvSpPr>
        <p:spPr>
          <a:xfrm>
            <a:off x="8763104" y="3821997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8120EE3-E1E0-984A-A989-7EF31A57A88D}"/>
              </a:ext>
            </a:extLst>
          </p:cNvPr>
          <p:cNvSpPr txBox="1"/>
          <p:nvPr/>
        </p:nvSpPr>
        <p:spPr>
          <a:xfrm>
            <a:off x="6796921" y="2650245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FAF4410-D481-EA43-A078-335B1EEF62F5}"/>
              </a:ext>
            </a:extLst>
          </p:cNvPr>
          <p:cNvSpPr txBox="1"/>
          <p:nvPr/>
        </p:nvSpPr>
        <p:spPr>
          <a:xfrm flipH="1">
            <a:off x="6341435" y="2650245"/>
            <a:ext cx="4010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42B525-BD8E-644E-B290-67D7FB30EE9D}"/>
              </a:ext>
            </a:extLst>
          </p:cNvPr>
          <p:cNvSpPr txBox="1"/>
          <p:nvPr/>
        </p:nvSpPr>
        <p:spPr>
          <a:xfrm>
            <a:off x="6874298" y="365272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E484052-11DB-704F-8BEB-DA758BF22213}"/>
              </a:ext>
            </a:extLst>
          </p:cNvPr>
          <p:cNvSpPr txBox="1"/>
          <p:nvPr/>
        </p:nvSpPr>
        <p:spPr>
          <a:xfrm>
            <a:off x="6357860" y="3530648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FC311CA-F413-AA48-8E6D-BE762AFA29E7}"/>
              </a:ext>
            </a:extLst>
          </p:cNvPr>
          <p:cNvSpPr txBox="1"/>
          <p:nvPr/>
        </p:nvSpPr>
        <p:spPr>
          <a:xfrm>
            <a:off x="6808924" y="3975839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a&amp;b</a:t>
            </a:r>
            <a:endParaRPr lang="en-US" sz="16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7930FA5-71FC-1443-A34A-9888195E14B1}"/>
              </a:ext>
            </a:extLst>
          </p:cNvPr>
          <p:cNvSpPr txBox="1"/>
          <p:nvPr/>
        </p:nvSpPr>
        <p:spPr>
          <a:xfrm>
            <a:off x="6636676" y="5761333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a&amp;b</a:t>
            </a:r>
            <a:endParaRPr lang="en-US" sz="16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F062134-CA30-A348-9E31-E2E19F1CC9FD}"/>
              </a:ext>
            </a:extLst>
          </p:cNvPr>
          <p:cNvSpPr txBox="1"/>
          <p:nvPr/>
        </p:nvSpPr>
        <p:spPr>
          <a:xfrm>
            <a:off x="6420280" y="2769934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a&amp;b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561762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65578"/>
          </a:xfrm>
        </p:spPr>
        <p:txBody>
          <a:bodyPr>
            <a:normAutofit/>
          </a:bodyPr>
          <a:lstStyle/>
          <a:p>
            <a:r>
              <a:rPr lang="en-US" dirty="0"/>
              <a:t>Processor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989" y="1692050"/>
            <a:ext cx="3977666" cy="4543649"/>
          </a:xfrm>
        </p:spPr>
        <p:txBody>
          <a:bodyPr>
            <a:normAutofit fontScale="92500"/>
          </a:bodyPr>
          <a:lstStyle/>
          <a:p>
            <a:r>
              <a:rPr lang="en-US" dirty="0"/>
              <a:t>Continue this sequence</a:t>
            </a:r>
          </a:p>
          <a:p>
            <a:pPr lvl="1"/>
            <a:r>
              <a:rPr lang="en-US" dirty="0"/>
              <a:t>Given PC</a:t>
            </a:r>
          </a:p>
          <a:p>
            <a:pPr lvl="1"/>
            <a:r>
              <a:rPr lang="en-US" dirty="0"/>
              <a:t>Read from Instruction Memory</a:t>
            </a:r>
          </a:p>
          <a:p>
            <a:pPr lvl="1"/>
            <a:r>
              <a:rPr lang="en-US" dirty="0"/>
              <a:t>Instruction bits control the </a:t>
            </a:r>
            <a:r>
              <a:rPr lang="en-US" dirty="0" err="1"/>
              <a:t>datapath</a:t>
            </a:r>
            <a:r>
              <a:rPr lang="en-US" dirty="0"/>
              <a:t> (memories, function, </a:t>
            </a:r>
            <a:r>
              <a:rPr lang="en-US" dirty="0" err="1"/>
              <a:t>muxes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Read from data memory</a:t>
            </a:r>
          </a:p>
          <a:p>
            <a:pPr lvl="2"/>
            <a:r>
              <a:rPr lang="en-US" dirty="0"/>
              <a:t>Perform operation</a:t>
            </a:r>
          </a:p>
          <a:p>
            <a:pPr lvl="1"/>
            <a:r>
              <a:rPr lang="en-US" dirty="0"/>
              <a:t>Write results back to memory; update PC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549428-6539-7842-8921-BB5B49676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622300"/>
            <a:ext cx="5105400" cy="577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6755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Idiom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None/>
            </a:pPr>
            <a:r>
              <a:rPr lang="en-US" dirty="0"/>
              <a:t>Repeat: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Read gate value from memory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Perform operation on gate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Write result back to memory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A44E3C-905A-9848-B026-3D52BA1429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964" y="1732291"/>
            <a:ext cx="2451677" cy="414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2638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65578"/>
          </a:xfrm>
        </p:spPr>
        <p:txBody>
          <a:bodyPr>
            <a:normAutofit fontScale="90000"/>
          </a:bodyPr>
          <a:lstStyle/>
          <a:p>
            <a:r>
              <a:rPr lang="en-US" dirty="0"/>
              <a:t>Universal</a:t>
            </a:r>
            <a:br>
              <a:rPr lang="en-US" dirty="0"/>
            </a:br>
            <a:r>
              <a:rPr lang="en-US" dirty="0"/>
              <a:t>Processor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87222"/>
            <a:ext cx="3773311" cy="4213578"/>
          </a:xfrm>
        </p:spPr>
        <p:txBody>
          <a:bodyPr/>
          <a:lstStyle/>
          <a:p>
            <a:r>
              <a:rPr lang="en-US" dirty="0"/>
              <a:t>Can change computation simply be changing contents of instruction memory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31E415-A97D-564A-991E-B7FC4D6286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622300"/>
            <a:ext cx="5105400" cy="57785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65578"/>
          </a:xfrm>
        </p:spPr>
        <p:txBody>
          <a:bodyPr>
            <a:normAutofit/>
          </a:bodyPr>
          <a:lstStyle/>
          <a:p>
            <a:r>
              <a:rPr lang="en-US" dirty="0"/>
              <a:t>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36888"/>
            <a:ext cx="3773311" cy="443088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Single active compute element (programmable gate)</a:t>
            </a:r>
          </a:p>
          <a:p>
            <a:r>
              <a:rPr lang="en-US" dirty="0"/>
              <a:t>Sequence in time</a:t>
            </a:r>
          </a:p>
          <a:p>
            <a:r>
              <a:rPr lang="en-US" dirty="0"/>
              <a:t>Store state in memory</a:t>
            </a:r>
          </a:p>
          <a:p>
            <a:r>
              <a:rPr lang="en-US" dirty="0"/>
              <a:t>Use Instruction memory to select and sequence operations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0F68BD-1258-AD4F-9D02-EC99896F51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622300"/>
            <a:ext cx="5105400" cy="5778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Stored-Program Processor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“Stored Program” Computer</a:t>
            </a:r>
          </a:p>
        </p:txBody>
      </p:sp>
      <p:sp>
        <p:nvSpPr>
          <p:cNvPr id="72707" name="Content Placeholder 2"/>
          <p:cNvSpPr>
            <a:spLocks noGrp="1"/>
          </p:cNvSpPr>
          <p:nvPr>
            <p:ph idx="1"/>
          </p:nvPr>
        </p:nvSpPr>
        <p:spPr>
          <a:xfrm>
            <a:off x="0" y="1142999"/>
            <a:ext cx="7772400" cy="5094111"/>
          </a:xfrm>
        </p:spPr>
        <p:txBody>
          <a:bodyPr>
            <a:normAutofit/>
          </a:bodyPr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Can build physical machines that perform </a:t>
            </a:r>
            <a:r>
              <a:rPr lang="en-US" i="1" dirty="0">
                <a:ea typeface="ＭＳ Ｐゴシック" pitchFamily="1" charset="-128"/>
                <a:cs typeface="ＭＳ Ｐゴシック" pitchFamily="1" charset="-128"/>
              </a:rPr>
              <a:t>any</a:t>
            </a: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 computation.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Can be built with limited hardware that is reused in time.</a:t>
            </a:r>
          </a:p>
          <a:p>
            <a:r>
              <a:rPr lang="en-US" b="1" dirty="0">
                <a:ea typeface="ＭＳ Ｐゴシック" pitchFamily="1" charset="-128"/>
                <a:cs typeface="ＭＳ Ｐゴシック" pitchFamily="1" charset="-128"/>
              </a:rPr>
              <a:t>Historically: </a:t>
            </a: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this was a key contribution of Penn’s Moore School</a:t>
            </a:r>
          </a:p>
          <a:p>
            <a:pPr lvl="1"/>
            <a:r>
              <a:rPr lang="en-US" dirty="0"/>
              <a:t>ENIAC</a:t>
            </a:r>
            <a:r>
              <a:rPr lang="en-US" dirty="0">
                <a:sym typeface="Wingdings" pitchFamily="1" charset="2"/>
              </a:rPr>
              <a:t> EDVAC</a:t>
            </a:r>
          </a:p>
          <a:p>
            <a:pPr lvl="1"/>
            <a:r>
              <a:rPr lang="en-US" sz="2400" dirty="0">
                <a:sym typeface="Wingdings" pitchFamily="1" charset="2"/>
              </a:rPr>
              <a:t>Computer Engineers:</a:t>
            </a:r>
            <a:br>
              <a:rPr lang="en-US" sz="2400" dirty="0">
                <a:sym typeface="Wingdings" pitchFamily="1" charset="2"/>
              </a:rPr>
            </a:br>
            <a:r>
              <a:rPr lang="en-US" sz="2400" dirty="0">
                <a:sym typeface="Wingdings" pitchFamily="1" charset="2"/>
              </a:rPr>
              <a:t> Eckert and </a:t>
            </a:r>
            <a:r>
              <a:rPr lang="en-US" sz="2400" dirty="0" err="1">
                <a:sym typeface="Wingdings" pitchFamily="1" charset="2"/>
              </a:rPr>
              <a:t>Mauchly</a:t>
            </a:r>
            <a:endParaRPr lang="en-US" sz="2400" dirty="0">
              <a:sym typeface="Wingdings" pitchFamily="1" charset="2"/>
            </a:endParaRPr>
          </a:p>
          <a:p>
            <a:pPr lvl="1"/>
            <a:r>
              <a:rPr lang="en-US" dirty="0"/>
              <a:t>(often credited to </a:t>
            </a:r>
            <a:br>
              <a:rPr lang="en-US" dirty="0"/>
            </a:br>
            <a:r>
              <a:rPr lang="en-US" dirty="0"/>
              <a:t>Von Neumann)</a:t>
            </a:r>
          </a:p>
          <a:p>
            <a:pPr lvl="1"/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ESE150 Spring 2020</a:t>
            </a:r>
          </a:p>
        </p:txBody>
      </p:sp>
      <p:sp>
        <p:nvSpPr>
          <p:cNvPr id="7987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A4B5E54-8D8F-CE4E-A190-459F4E799C11}" type="slidenum">
              <a:rPr lang="en-US" smtClean="0"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rPr>
              <a:pPr/>
              <a:t>56</a:t>
            </a:fld>
            <a:endParaRPr lang="en-US">
              <a:latin typeface="Times New Roman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4619938"/>
            <a:ext cx="5257800" cy="22380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7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F02C9-0705-8F48-961B-1E6FF038C718}" type="slidenum">
              <a:rPr lang="en-US"/>
              <a:pPr/>
              <a:t>57</a:t>
            </a:fld>
            <a:endParaRPr lang="en-US"/>
          </a:p>
        </p:txBody>
      </p:sp>
      <p:sp>
        <p:nvSpPr>
          <p:cNvPr id="5058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/>
              <a:t>Basic Idea</a:t>
            </a:r>
          </a:p>
        </p:txBody>
      </p:sp>
      <p:sp>
        <p:nvSpPr>
          <p:cNvPr id="505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882422"/>
            <a:ext cx="8305800" cy="44958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Express computation</a:t>
            </a:r>
            <a:br>
              <a:rPr lang="en-US" sz="2800" dirty="0"/>
            </a:br>
            <a:r>
              <a:rPr lang="en-US" sz="2800" dirty="0"/>
              <a:t> in terms of a few primitives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E.g. Add, Multiply, OR, AND, NAND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Provide one of each hardware primitive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Store intermediates in memory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Sequence operations on hardware to perform larger computation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Store </a:t>
            </a:r>
            <a:r>
              <a:rPr lang="en-US" sz="2800" i="1" dirty="0"/>
              <a:t>description</a:t>
            </a:r>
            <a:r>
              <a:rPr lang="en-US" sz="2800" dirty="0"/>
              <a:t> of operation sequence in memory as well – hence “Stored Program”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By filling in memory, can program to perform </a:t>
            </a:r>
            <a:r>
              <a:rPr lang="en-US" sz="2800" b="1" dirty="0"/>
              <a:t>any</a:t>
            </a:r>
            <a:r>
              <a:rPr lang="en-US" sz="2800" dirty="0"/>
              <a:t> computation</a:t>
            </a:r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111" y="316049"/>
            <a:ext cx="4557889" cy="19401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5859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Out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9C00"/>
                </a:solidFill>
              </a:rPr>
              <a:t>How limited?</a:t>
            </a:r>
          </a:p>
          <a:p>
            <a:r>
              <a:rPr lang="en-US" dirty="0">
                <a:solidFill>
                  <a:srgbClr val="FF9C00"/>
                </a:solidFill>
              </a:rPr>
              <a:t>How might improve?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2A6E5D-41C0-1044-815F-265CD358D8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689356"/>
            <a:ext cx="5105400" cy="5778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Single Gate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Single gate extreme to make the high-level point</a:t>
            </a:r>
          </a:p>
          <a:p>
            <a:pPr lvl="1"/>
            <a:r>
              <a:rPr lang="en-US" dirty="0"/>
              <a:t>Except in some particular cases, not practical</a:t>
            </a:r>
          </a:p>
          <a:p>
            <a:r>
              <a:rPr lang="en-US" dirty="0"/>
              <a:t>Usually reuse larger blocks</a:t>
            </a:r>
          </a:p>
          <a:p>
            <a:pPr lvl="1"/>
            <a:r>
              <a:rPr lang="en-US" dirty="0"/>
              <a:t>Adders</a:t>
            </a:r>
          </a:p>
          <a:p>
            <a:pPr lvl="1"/>
            <a:r>
              <a:rPr lang="en-US" dirty="0"/>
              <a:t>Multipliers</a:t>
            </a:r>
          </a:p>
          <a:p>
            <a:r>
              <a:rPr lang="en-US" dirty="0"/>
              <a:t>Get more done per cycle than one gate</a:t>
            </a:r>
          </a:p>
          <a:p>
            <a:r>
              <a:rPr lang="en-US" dirty="0"/>
              <a:t>Now it’s a matter of engineering the design point</a:t>
            </a:r>
          </a:p>
          <a:p>
            <a:pPr lvl="1"/>
            <a:r>
              <a:rPr lang="en-US" dirty="0"/>
              <a:t>Where do we want to be between one gate and full circuit extreme?</a:t>
            </a:r>
          </a:p>
          <a:p>
            <a:pPr lvl="1"/>
            <a:r>
              <a:rPr lang="en-US" dirty="0"/>
              <a:t>How many gate evaluations should we physically compute each cycle?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Course Map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5F412-9866-D249-BF71-6D9420ED886F}" type="slidenum">
              <a:rPr lang="en-US"/>
              <a:pPr/>
              <a:t>6</a:t>
            </a:fld>
            <a:endParaRPr lang="en-US"/>
          </a:p>
        </p:txBody>
      </p:sp>
      <p:pic>
        <p:nvPicPr>
          <p:cNvPr id="177154" name="Picture 2" descr="http://cdn.scratch.mit.edu/static/site/projects/thumbnails/32/250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"/>
          <a:stretch/>
        </p:blipFill>
        <p:spPr bwMode="auto">
          <a:xfrm>
            <a:off x="0" y="1364906"/>
            <a:ext cx="1885388" cy="145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6" name="Picture 4" descr="Loudspeaker and Wavefor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7" r="49086" b="59789"/>
          <a:stretch/>
        </p:blipFill>
        <p:spPr bwMode="auto">
          <a:xfrm>
            <a:off x="1676400" y="1364906"/>
            <a:ext cx="1188055" cy="145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EAEAEA"/>
              </a:clrFrom>
              <a:clrTo>
                <a:srgbClr val="EAEAEA">
                  <a:alpha val="0"/>
                </a:srgbClr>
              </a:clrTo>
            </a:clrChange>
          </a:blip>
          <a:srcRect l="32523" t="50000" r="25121" b="10610"/>
          <a:stretch/>
        </p:blipFill>
        <p:spPr bwMode="auto">
          <a:xfrm>
            <a:off x="4876800" y="1423343"/>
            <a:ext cx="1611775" cy="1376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715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375900"/>
            <a:ext cx="1177810" cy="65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8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34"/>
          <a:stretch/>
        </p:blipFill>
        <p:spPr bwMode="auto">
          <a:xfrm>
            <a:off x="3844810" y="3337682"/>
            <a:ext cx="965911" cy="69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3338250"/>
            <a:ext cx="1209675" cy="757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4" descr="http://hdwallres.com/wp-content/uploads/2013/10/internet-2014-PC-wallpaper.jpg"/>
          <p:cNvSpPr>
            <a:spLocks noChangeAspect="1" noChangeArrowheads="1"/>
          </p:cNvSpPr>
          <p:nvPr/>
        </p:nvSpPr>
        <p:spPr bwMode="auto">
          <a:xfrm>
            <a:off x="63500" y="-136525"/>
            <a:ext cx="721995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7168" name="Picture 16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729" y="934450"/>
            <a:ext cx="1433294" cy="1219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70" name="Picture 18" descr="http://www.mushroomsys.com/websiteContent/graphics/DAP/cloudcomputing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209" y="3400480"/>
            <a:ext cx="1944532" cy="155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73" name="Picture 21" descr="http://www.urmc.rochester.edu/libraries/miner/images/IPADwireless-network-symbol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4" t="12495" r="8970" b="16065"/>
          <a:stretch/>
        </p:blipFill>
        <p:spPr bwMode="auto">
          <a:xfrm rot="9787514">
            <a:off x="7619625" y="2771955"/>
            <a:ext cx="980404" cy="744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7561429" y="2362200"/>
            <a:ext cx="762000" cy="365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NIC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26735" y="528935"/>
            <a:ext cx="2212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10101001101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082658" y="3331356"/>
            <a:ext cx="755671" cy="8177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tx1"/>
              </a:solidFill>
            </a:endParaRPr>
          </a:p>
        </p:txBody>
      </p:sp>
      <p:pic>
        <p:nvPicPr>
          <p:cNvPr id="177174" name="Picture 2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69" y="4788975"/>
            <a:ext cx="2309929" cy="168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3520" y="5017575"/>
            <a:ext cx="853773" cy="14478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EULA</a:t>
            </a:r>
          </a:p>
          <a:p>
            <a:pPr algn="ctr"/>
            <a:r>
              <a:rPr lang="en-US" sz="1800" b="1" dirty="0">
                <a:solidFill>
                  <a:schemeClr val="tx1"/>
                </a:solidFill>
              </a:rPr>
              <a:t>----------------</a:t>
            </a:r>
            <a:r>
              <a:rPr lang="en-US" sz="1800" b="1" i="1" dirty="0">
                <a:solidFill>
                  <a:schemeClr val="tx1"/>
                </a:solidFill>
              </a:rPr>
              <a:t>click</a:t>
            </a:r>
          </a:p>
          <a:p>
            <a:pPr algn="ctr"/>
            <a:r>
              <a:rPr lang="en-US" sz="1800" b="1" i="1" dirty="0">
                <a:solidFill>
                  <a:schemeClr val="tx1"/>
                </a:solidFill>
              </a:rPr>
              <a:t>OK</a:t>
            </a:r>
          </a:p>
        </p:txBody>
      </p:sp>
      <p:pic>
        <p:nvPicPr>
          <p:cNvPr id="37" name="Content Placeholder 9" descr="loudspkr.gif"/>
          <p:cNvPicPr>
            <a:picLocks noGrp="1" noChangeAspect="1"/>
          </p:cNvPicPr>
          <p:nvPr>
            <p:ph idx="1"/>
          </p:nvPr>
        </p:nvPicPr>
        <p:blipFill>
          <a:blip r:embed="rId13"/>
          <a:srcRect l="-20833" r="-20833"/>
          <a:stretch>
            <a:fillRect/>
          </a:stretch>
        </p:blipFill>
        <p:spPr>
          <a:xfrm flipH="1">
            <a:off x="1524000" y="4872017"/>
            <a:ext cx="2577606" cy="1364758"/>
          </a:xfrm>
        </p:spPr>
      </p:pic>
      <p:pic>
        <p:nvPicPr>
          <p:cNvPr id="39" name="Picture 5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EAEAEA"/>
              </a:clrFrom>
              <a:clrTo>
                <a:srgbClr val="EAEAEA">
                  <a:alpha val="0"/>
                </a:srgbClr>
              </a:clrTo>
            </a:clrChange>
          </a:blip>
          <a:srcRect l="32523" t="50000" r="25121" b="10610"/>
          <a:stretch/>
        </p:blipFill>
        <p:spPr bwMode="auto">
          <a:xfrm>
            <a:off x="5041903" y="4981248"/>
            <a:ext cx="1281567" cy="1094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21" descr="http://www.urmc.rochester.edu/libraries/miner/images/IPADwireless-network-symbol.jpg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4" t="12495" r="8970" b="16065"/>
          <a:stretch/>
        </p:blipFill>
        <p:spPr bwMode="auto">
          <a:xfrm rot="2936238">
            <a:off x="6894380" y="4661437"/>
            <a:ext cx="980404" cy="744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6400800" y="5375943"/>
            <a:ext cx="762000" cy="365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NIC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2590800" y="2792878"/>
            <a:ext cx="400943" cy="850110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 flipV="1">
            <a:off x="6400800" y="2770674"/>
            <a:ext cx="437529" cy="565416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2033" name="Straight Arrow Connector 172032"/>
          <p:cNvCxnSpPr>
            <a:stCxn id="10" idx="3"/>
          </p:cNvCxnSpPr>
          <p:nvPr/>
        </p:nvCxnSpPr>
        <p:spPr>
          <a:xfrm flipV="1">
            <a:off x="6488575" y="1905000"/>
            <a:ext cx="293225" cy="20649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10" idx="3"/>
            <a:endCxn id="30" idx="1"/>
          </p:cNvCxnSpPr>
          <p:nvPr/>
        </p:nvCxnSpPr>
        <p:spPr>
          <a:xfrm>
            <a:off x="6488575" y="2111497"/>
            <a:ext cx="1072854" cy="4334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2037" name="Rectangle 172036"/>
          <p:cNvSpPr/>
          <p:nvPr/>
        </p:nvSpPr>
        <p:spPr>
          <a:xfrm>
            <a:off x="5334000" y="1066800"/>
            <a:ext cx="7280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+mj-lt"/>
              </a:rPr>
              <a:t>CPU</a:t>
            </a:r>
            <a:endParaRPr lang="en-US" sz="2000" dirty="0">
              <a:latin typeface="+mj-lt"/>
            </a:endParaRPr>
          </a:p>
        </p:txBody>
      </p:sp>
      <p:cxnSp>
        <p:nvCxnSpPr>
          <p:cNvPr id="66" name="Straight Arrow Connector 65"/>
          <p:cNvCxnSpPr>
            <a:endCxn id="4" idx="1"/>
          </p:cNvCxnSpPr>
          <p:nvPr/>
        </p:nvCxnSpPr>
        <p:spPr>
          <a:xfrm flipV="1">
            <a:off x="3739949" y="2094953"/>
            <a:ext cx="222451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V="1">
            <a:off x="4654349" y="2090976"/>
            <a:ext cx="222451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3962400" y="1614573"/>
            <a:ext cx="762000" cy="9607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A/D</a:t>
            </a:r>
          </a:p>
        </p:txBody>
      </p:sp>
      <p:pic>
        <p:nvPicPr>
          <p:cNvPr id="177160" name="Picture 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57500" y="1337716"/>
            <a:ext cx="9525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/>
          <p:cNvSpPr/>
          <p:nvPr/>
        </p:nvSpPr>
        <p:spPr>
          <a:xfrm>
            <a:off x="2667000" y="3962400"/>
            <a:ext cx="10679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+mj-lt"/>
              </a:rPr>
              <a:t>sample</a:t>
            </a:r>
            <a:endParaRPr lang="en-US" sz="2000" dirty="0">
              <a:latin typeface="+mj-lt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3899024" y="2971800"/>
            <a:ext cx="10054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+mj-lt"/>
              </a:rPr>
              <a:t>domain </a:t>
            </a:r>
          </a:p>
          <a:p>
            <a:pPr algn="ctr"/>
            <a:r>
              <a:rPr lang="en-US" sz="1200" b="1" dirty="0">
                <a:latin typeface="+mj-lt"/>
              </a:rPr>
              <a:t>conversion</a:t>
            </a:r>
            <a:endParaRPr lang="en-US" sz="1200" dirty="0">
              <a:latin typeface="+mj-lt"/>
            </a:endParaRPr>
          </a:p>
        </p:txBody>
      </p:sp>
      <p:cxnSp>
        <p:nvCxnSpPr>
          <p:cNvPr id="75" name="Straight Connector 74"/>
          <p:cNvCxnSpPr/>
          <p:nvPr/>
        </p:nvCxnSpPr>
        <p:spPr>
          <a:xfrm flipV="1">
            <a:off x="6219357" y="4162455"/>
            <a:ext cx="618972" cy="905123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 flipV="1">
            <a:off x="2590800" y="4095516"/>
            <a:ext cx="393372" cy="785381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2051" name="Right Brace 172050"/>
          <p:cNvSpPr/>
          <p:nvPr/>
        </p:nvSpPr>
        <p:spPr>
          <a:xfrm rot="5400000">
            <a:off x="5423438" y="4432838"/>
            <a:ext cx="506924" cy="3428999"/>
          </a:xfrm>
          <a:prstGeom prst="rightBrace">
            <a:avLst>
              <a:gd name="adj1" fmla="val 8333"/>
              <a:gd name="adj2" fmla="val 11363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6963595" y="6200001"/>
            <a:ext cx="21804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+mj-lt"/>
              </a:rPr>
              <a:t>MP3 Player / iPhone / Droid</a:t>
            </a:r>
            <a:endParaRPr lang="en-US" sz="1200" dirty="0">
              <a:latin typeface="+mj-lt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8001000" y="990600"/>
            <a:ext cx="10967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+mj-lt"/>
              </a:rPr>
              <a:t>File-</a:t>
            </a:r>
          </a:p>
          <a:p>
            <a:r>
              <a:rPr lang="en-US" sz="2000" b="1" dirty="0">
                <a:latin typeface="+mj-lt"/>
              </a:rPr>
              <a:t>System</a:t>
            </a:r>
            <a:endParaRPr lang="en-US" sz="2000" dirty="0">
              <a:latin typeface="+mj-lt"/>
            </a:endParaRPr>
          </a:p>
        </p:txBody>
      </p:sp>
      <p:sp>
        <p:nvSpPr>
          <p:cNvPr id="88" name="TextBox 87"/>
          <p:cNvSpPr txBox="1"/>
          <p:nvPr/>
        </p:nvSpPr>
        <p:spPr>
          <a:xfrm rot="1293133">
            <a:off x="6333270" y="2269482"/>
            <a:ext cx="1207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10101001101</a:t>
            </a:r>
          </a:p>
        </p:txBody>
      </p:sp>
      <p:sp>
        <p:nvSpPr>
          <p:cNvPr id="172052" name="TextBox 172051"/>
          <p:cNvSpPr txBox="1"/>
          <p:nvPr/>
        </p:nvSpPr>
        <p:spPr>
          <a:xfrm rot="2700000">
            <a:off x="5923325" y="3530654"/>
            <a:ext cx="10743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compress</a:t>
            </a:r>
          </a:p>
        </p:txBody>
      </p:sp>
      <p:sp>
        <p:nvSpPr>
          <p:cNvPr id="90" name="Rectangle 89"/>
          <p:cNvSpPr/>
          <p:nvPr/>
        </p:nvSpPr>
        <p:spPr>
          <a:xfrm>
            <a:off x="3979427" y="3962400"/>
            <a:ext cx="6687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>
                <a:latin typeface="+mj-lt"/>
              </a:rPr>
              <a:t>freq</a:t>
            </a:r>
            <a:endParaRPr lang="en-US" sz="2000" dirty="0">
              <a:latin typeface="+mj-lt"/>
            </a:endParaRPr>
          </a:p>
        </p:txBody>
      </p:sp>
      <p:sp>
        <p:nvSpPr>
          <p:cNvPr id="172054" name="Rectangle 172053"/>
          <p:cNvSpPr/>
          <p:nvPr/>
        </p:nvSpPr>
        <p:spPr>
          <a:xfrm>
            <a:off x="4889362" y="3962400"/>
            <a:ext cx="11304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 err="1">
                <a:latin typeface="+mj-lt"/>
              </a:rPr>
              <a:t>pyscho</a:t>
            </a:r>
            <a:r>
              <a:rPr lang="en-US" sz="1600" b="1" dirty="0">
                <a:latin typeface="+mj-lt"/>
              </a:rPr>
              <a:t>-</a:t>
            </a:r>
          </a:p>
          <a:p>
            <a:pPr algn="ctr"/>
            <a:r>
              <a:rPr lang="en-US" sz="1600" b="1" dirty="0">
                <a:latin typeface="+mj-lt"/>
              </a:rPr>
              <a:t>acoustics</a:t>
            </a:r>
            <a:endParaRPr lang="en-US" sz="1600" dirty="0">
              <a:latin typeface="+mj-lt"/>
            </a:endParaRPr>
          </a:p>
        </p:txBody>
      </p:sp>
      <p:cxnSp>
        <p:nvCxnSpPr>
          <p:cNvPr id="94" name="Straight Arrow Connector 93"/>
          <p:cNvCxnSpPr/>
          <p:nvPr/>
        </p:nvCxnSpPr>
        <p:spPr>
          <a:xfrm flipH="1">
            <a:off x="3729548" y="5558709"/>
            <a:ext cx="38525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4038600" y="5170985"/>
            <a:ext cx="615026" cy="775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D/A</a:t>
            </a:r>
          </a:p>
        </p:txBody>
      </p:sp>
      <p:cxnSp>
        <p:nvCxnSpPr>
          <p:cNvPr id="99" name="Straight Arrow Connector 98"/>
          <p:cNvCxnSpPr/>
          <p:nvPr/>
        </p:nvCxnSpPr>
        <p:spPr>
          <a:xfrm flipH="1">
            <a:off x="4654642" y="5558709"/>
            <a:ext cx="38525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>
            <a:stCxn id="41" idx="1"/>
          </p:cNvCxnSpPr>
          <p:nvPr/>
        </p:nvCxnSpPr>
        <p:spPr>
          <a:xfrm flipH="1">
            <a:off x="6244148" y="5558709"/>
            <a:ext cx="15665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2" name="Rectangle 101"/>
          <p:cNvSpPr/>
          <p:nvPr/>
        </p:nvSpPr>
        <p:spPr>
          <a:xfrm>
            <a:off x="3200400" y="1090568"/>
            <a:ext cx="6543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+mj-lt"/>
              </a:rPr>
              <a:t>MIC</a:t>
            </a:r>
            <a:endParaRPr lang="en-US" sz="2000" dirty="0">
              <a:latin typeface="+mj-lt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2819400" y="6153090"/>
            <a:ext cx="11544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+mj-lt"/>
              </a:rPr>
              <a:t>speaker</a:t>
            </a:r>
            <a:endParaRPr lang="en-US" sz="2000" dirty="0">
              <a:latin typeface="+mj-lt"/>
            </a:endParaRPr>
          </a:p>
        </p:txBody>
      </p:sp>
      <p:cxnSp>
        <p:nvCxnSpPr>
          <p:cNvPr id="104" name="Straight Arrow Connector 103"/>
          <p:cNvCxnSpPr/>
          <p:nvPr/>
        </p:nvCxnSpPr>
        <p:spPr>
          <a:xfrm flipV="1">
            <a:off x="3704053" y="3685885"/>
            <a:ext cx="222451" cy="1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 flipV="1">
            <a:off x="4667691" y="3685885"/>
            <a:ext cx="222451" cy="1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/>
          <p:nvPr/>
        </p:nvCxnSpPr>
        <p:spPr>
          <a:xfrm flipV="1">
            <a:off x="5873549" y="3685884"/>
            <a:ext cx="222451" cy="1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3158686" y="4284202"/>
            <a:ext cx="545367" cy="516398"/>
            <a:chOff x="1447800" y="3446002"/>
            <a:chExt cx="545367" cy="516398"/>
          </a:xfrm>
        </p:grpSpPr>
        <p:sp>
          <p:nvSpPr>
            <p:cNvPr id="33" name="Oval 32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2063" name="TextBox 172062"/>
            <p:cNvSpPr txBox="1"/>
            <p:nvPr/>
          </p:nvSpPr>
          <p:spPr>
            <a:xfrm>
              <a:off x="1447800" y="3505200"/>
              <a:ext cx="3273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2</a:t>
              </a: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4161479" y="4343400"/>
            <a:ext cx="410521" cy="411444"/>
            <a:chOff x="1447800" y="3446002"/>
            <a:chExt cx="545367" cy="546593"/>
          </a:xfrm>
        </p:grpSpPr>
        <p:sp>
          <p:nvSpPr>
            <p:cNvPr id="114" name="Oval 113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1487018" y="3461059"/>
              <a:ext cx="434855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4</a:t>
              </a: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5129189" y="3170178"/>
            <a:ext cx="651243" cy="411444"/>
            <a:chOff x="1340843" y="3446002"/>
            <a:chExt cx="865161" cy="546593"/>
          </a:xfrm>
        </p:grpSpPr>
        <p:sp>
          <p:nvSpPr>
            <p:cNvPr id="117" name="Oval 116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1340843" y="3461059"/>
              <a:ext cx="865161" cy="531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5,6</a:t>
              </a: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6142679" y="4191002"/>
            <a:ext cx="410521" cy="411589"/>
            <a:chOff x="1447800" y="3415614"/>
            <a:chExt cx="545367" cy="546786"/>
          </a:xfrm>
        </p:grpSpPr>
        <p:sp>
          <p:nvSpPr>
            <p:cNvPr id="120" name="Oval 119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1473199" y="3415614"/>
              <a:ext cx="434855" cy="5315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3</a:t>
              </a:r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5410200" y="457200"/>
            <a:ext cx="755110" cy="516398"/>
            <a:chOff x="1447800" y="3446002"/>
            <a:chExt cx="755110" cy="516398"/>
          </a:xfrm>
        </p:grpSpPr>
        <p:sp>
          <p:nvSpPr>
            <p:cNvPr id="126" name="Oval 125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1447800" y="3505200"/>
              <a:ext cx="7551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7,8,9</a:t>
              </a:r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8292999" y="1698486"/>
            <a:ext cx="470000" cy="411444"/>
            <a:chOff x="1407375" y="3446002"/>
            <a:chExt cx="624383" cy="546593"/>
          </a:xfrm>
        </p:grpSpPr>
        <p:sp>
          <p:nvSpPr>
            <p:cNvPr id="132" name="Oval 131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1407375" y="3461059"/>
              <a:ext cx="624383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10</a:t>
              </a:r>
            </a:p>
          </p:txBody>
        </p:sp>
      </p:grpSp>
      <p:grpSp>
        <p:nvGrpSpPr>
          <p:cNvPr id="134" name="Group 133"/>
          <p:cNvGrpSpPr/>
          <p:nvPr/>
        </p:nvGrpSpPr>
        <p:grpSpPr>
          <a:xfrm>
            <a:off x="8636825" y="4800600"/>
            <a:ext cx="450957" cy="411444"/>
            <a:chOff x="1407375" y="3446002"/>
            <a:chExt cx="599085" cy="546593"/>
          </a:xfrm>
        </p:grpSpPr>
        <p:sp>
          <p:nvSpPr>
            <p:cNvPr id="135" name="Oval 134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1407375" y="3461059"/>
              <a:ext cx="599085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11</a:t>
              </a:r>
            </a:p>
          </p:txBody>
        </p:sp>
      </p:grpSp>
      <p:grpSp>
        <p:nvGrpSpPr>
          <p:cNvPr id="137" name="Group 136"/>
          <p:cNvGrpSpPr/>
          <p:nvPr/>
        </p:nvGrpSpPr>
        <p:grpSpPr>
          <a:xfrm>
            <a:off x="264928" y="4556854"/>
            <a:ext cx="469950" cy="411444"/>
            <a:chOff x="1407375" y="3446002"/>
            <a:chExt cx="624316" cy="546593"/>
          </a:xfrm>
        </p:grpSpPr>
        <p:sp>
          <p:nvSpPr>
            <p:cNvPr id="138" name="Oval 137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1407375" y="3461059"/>
              <a:ext cx="624316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13</a:t>
              </a:r>
            </a:p>
          </p:txBody>
        </p:sp>
      </p:grpSp>
      <p:grpSp>
        <p:nvGrpSpPr>
          <p:cNvPr id="140" name="Group 139"/>
          <p:cNvGrpSpPr/>
          <p:nvPr/>
        </p:nvGrpSpPr>
        <p:grpSpPr>
          <a:xfrm>
            <a:off x="7759601" y="6446556"/>
            <a:ext cx="469950" cy="411444"/>
            <a:chOff x="1407375" y="3446002"/>
            <a:chExt cx="624316" cy="546593"/>
          </a:xfrm>
        </p:grpSpPr>
        <p:sp>
          <p:nvSpPr>
            <p:cNvPr id="141" name="Oval 140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1407375" y="3461059"/>
              <a:ext cx="624316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12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380509" y="2895600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+mj-lt"/>
              </a:rPr>
              <a:t>Music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73930" y="3512403"/>
            <a:ext cx="15937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chemeClr val="accent2"/>
                </a:solidFill>
                <a:latin typeface="Arial" pitchFamily="-107" charset="0"/>
                <a:ea typeface="Arial" pitchFamily="-107" charset="0"/>
                <a:cs typeface="Arial" pitchFamily="-107" charset="0"/>
              </a:rPr>
              <a:t>Numbers correspond to course weeks</a:t>
            </a:r>
          </a:p>
        </p:txBody>
      </p:sp>
      <p:grpSp>
        <p:nvGrpSpPr>
          <p:cNvPr id="145" name="Group 144"/>
          <p:cNvGrpSpPr/>
          <p:nvPr/>
        </p:nvGrpSpPr>
        <p:grpSpPr>
          <a:xfrm>
            <a:off x="1680127" y="2919767"/>
            <a:ext cx="410521" cy="411589"/>
            <a:chOff x="1447800" y="3415614"/>
            <a:chExt cx="545367" cy="546786"/>
          </a:xfrm>
        </p:grpSpPr>
        <p:sp>
          <p:nvSpPr>
            <p:cNvPr id="146" name="Oval 145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1514142" y="3415614"/>
              <a:ext cx="434855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1</a:t>
              </a:r>
            </a:p>
          </p:txBody>
        </p:sp>
      </p:grpSp>
      <p:sp>
        <p:nvSpPr>
          <p:cNvPr id="84" name="Date Placeholder 8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</p:spTree>
    <p:extLst>
      <p:ext uri="{BB962C8B-B14F-4D97-AF65-F5344CB8AC3E}">
        <p14:creationId xmlns:p14="http://schemas.microsoft.com/office/powerpoint/2010/main" val="396742354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Word-Wide Processors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466" y="1384829"/>
            <a:ext cx="8686800" cy="4846638"/>
          </a:xfrm>
        </p:spPr>
        <p:txBody>
          <a:bodyPr/>
          <a:lstStyle/>
          <a:p>
            <a:r>
              <a:rPr lang="en-US" dirty="0"/>
              <a:t>Common to compute on </a:t>
            </a:r>
            <a:r>
              <a:rPr lang="en-US" dirty="0" err="1"/>
              <a:t>multibit</a:t>
            </a:r>
            <a:r>
              <a:rPr lang="en-US" dirty="0"/>
              <a:t> words</a:t>
            </a:r>
          </a:p>
          <a:p>
            <a:pPr lvl="1"/>
            <a:r>
              <a:rPr lang="en-US" dirty="0"/>
              <a:t>Add two 16b numbers</a:t>
            </a:r>
          </a:p>
          <a:p>
            <a:pPr lvl="1"/>
            <a:r>
              <a:rPr lang="en-US" dirty="0"/>
              <a:t>Multiply two 16b numbers</a:t>
            </a:r>
          </a:p>
          <a:p>
            <a:pPr lvl="1"/>
            <a:r>
              <a:rPr lang="en-US" dirty="0"/>
              <a:t>Perform bitwise-XOR on two 32b numbers</a:t>
            </a:r>
          </a:p>
          <a:p>
            <a:r>
              <a:rPr lang="en-US" dirty="0"/>
              <a:t>More hardware </a:t>
            </a:r>
          </a:p>
          <a:p>
            <a:pPr lvl="1"/>
            <a:r>
              <a:rPr lang="en-US" dirty="0"/>
              <a:t>16 full adders, 32 XOR gates</a:t>
            </a:r>
          </a:p>
          <a:p>
            <a:endParaRPr lang="en-US" dirty="0"/>
          </a:p>
          <a:p>
            <a:r>
              <a:rPr lang="en-US" dirty="0"/>
              <a:t>All programmable gates doing the same thing</a:t>
            </a:r>
          </a:p>
          <a:p>
            <a:pPr lvl="1"/>
            <a:r>
              <a:rPr lang="en-US" dirty="0"/>
              <a:t>So don’t require more instruction bits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7" name="Picture 6" descr="bitwise_xor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022622" y="3223683"/>
            <a:ext cx="2489200" cy="1511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Multibit</a:t>
            </a:r>
            <a:r>
              <a:rPr lang="en-US" dirty="0"/>
              <a:t> Bus Symbols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61</a:t>
            </a:fld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2701AB5F-8992-4A4D-86DF-5280425F4B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270" y="1718381"/>
            <a:ext cx="1332350" cy="2788066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17894E-052B-4647-821E-9C6E1CD269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496" y="1787954"/>
            <a:ext cx="3942817" cy="23938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6158CB-A813-894A-BD31-A4CA80E721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235" y="4063311"/>
            <a:ext cx="2464261" cy="2393853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C11A0-DBB6-3A4D-94D2-88D456290910}" type="slidenum">
              <a:rPr lang="en-US"/>
              <a:pPr/>
              <a:t>62</a:t>
            </a:fld>
            <a:endParaRPr lang="en-US"/>
          </a:p>
        </p:txBody>
      </p:sp>
      <p:sp>
        <p:nvSpPr>
          <p:cNvPr id="516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Arithmetic and Logic Unit (ALU)</a:t>
            </a:r>
          </a:p>
        </p:txBody>
      </p:sp>
      <p:sp>
        <p:nvSpPr>
          <p:cNvPr id="516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1607" y="1505000"/>
            <a:ext cx="7848600" cy="4495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A common logic primitive is the ALU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Can perform any of a number of operations on a series of words (strings of bits)</a:t>
            </a:r>
          </a:p>
          <a:p>
            <a:pPr lvl="1">
              <a:lnSpc>
                <a:spcPct val="90000"/>
              </a:lnSpc>
            </a:pPr>
            <a:r>
              <a:rPr lang="en-US" b="1" dirty="0"/>
              <a:t>Operations:</a:t>
            </a:r>
            <a:r>
              <a:rPr lang="en-US" dirty="0"/>
              <a:t> Add, subtract, shift-left, shift-right, </a:t>
            </a:r>
            <a:r>
              <a:rPr lang="en-US" dirty="0" err="1"/>
              <a:t>bitswise</a:t>
            </a:r>
            <a:r>
              <a:rPr lang="en-US" dirty="0"/>
              <a:t> </a:t>
            </a:r>
            <a:r>
              <a:rPr lang="en-US" dirty="0" err="1"/>
              <a:t>xor</a:t>
            </a:r>
            <a:r>
              <a:rPr lang="en-US" dirty="0"/>
              <a:t>, and, or, invert, ….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Operates on “words”</a:t>
            </a:r>
          </a:p>
          <a:p>
            <a:pPr>
              <a:lnSpc>
                <a:spcPct val="90000"/>
              </a:lnSpc>
            </a:pPr>
            <a:r>
              <a:rPr lang="en-US" dirty="0"/>
              <a:t>Identify a set of control bits that select the operation it forms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Makes it “programmable”</a:t>
            </a:r>
          </a:p>
        </p:txBody>
      </p:sp>
      <p:pic>
        <p:nvPicPr>
          <p:cNvPr id="7" name="Picture 3" descr="day16al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2974" y="4369113"/>
            <a:ext cx="3005119" cy="21425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6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6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6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6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6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6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6099" grpId="0" build="p" bldLvl="2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5F3B6-DFED-E449-9827-B47525960836}" type="slidenum">
              <a:rPr lang="en-US"/>
              <a:pPr/>
              <a:t>63</a:t>
            </a:fld>
            <a:endParaRPr lang="en-US"/>
          </a:p>
        </p:txBody>
      </p:sp>
      <p:sp>
        <p:nvSpPr>
          <p:cNvPr id="520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ALU Ops (on 8bit words)</a:t>
            </a:r>
          </a:p>
        </p:txBody>
      </p:sp>
      <p:sp>
        <p:nvSpPr>
          <p:cNvPr id="520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8229600" cy="4648200"/>
          </a:xfrm>
        </p:spPr>
        <p:txBody>
          <a:bodyPr>
            <a:normAutofit/>
          </a:bodyPr>
          <a:lstStyle/>
          <a:p>
            <a:pPr marL="342900" lvl="1" indent="-342900">
              <a:lnSpc>
                <a:spcPct val="90000"/>
              </a:lnSpc>
              <a:buFont typeface="Wingdings 2"/>
              <a:buChar char=""/>
            </a:pPr>
            <a:r>
              <a:rPr lang="en-US" b="1" dirty="0"/>
              <a:t>ADD  00011000 00010100  =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Add 0x18 to 0x14      </a:t>
            </a:r>
            <a:r>
              <a:rPr lang="en-US" dirty="0">
                <a:solidFill>
                  <a:srgbClr val="FF6600"/>
                </a:solidFill>
              </a:rPr>
              <a:t>result is: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Add    24  to   20        </a:t>
            </a:r>
          </a:p>
          <a:p>
            <a:pPr>
              <a:lnSpc>
                <a:spcPct val="90000"/>
              </a:lnSpc>
            </a:pPr>
            <a:endParaRPr lang="en-US" dirty="0">
              <a:solidFill>
                <a:srgbClr val="FF6600"/>
              </a:solidFill>
            </a:endParaRPr>
          </a:p>
          <a:p>
            <a:pPr>
              <a:lnSpc>
                <a:spcPct val="9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5189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5F3B6-DFED-E449-9827-B47525960836}" type="slidenum">
              <a:rPr lang="en-US"/>
              <a:pPr/>
              <a:t>64</a:t>
            </a:fld>
            <a:endParaRPr lang="en-US"/>
          </a:p>
        </p:txBody>
      </p:sp>
      <p:sp>
        <p:nvSpPr>
          <p:cNvPr id="520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ALU Ops (on 8bit words)</a:t>
            </a:r>
          </a:p>
        </p:txBody>
      </p:sp>
      <p:sp>
        <p:nvSpPr>
          <p:cNvPr id="520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8229600" cy="4648200"/>
          </a:xfrm>
        </p:spPr>
        <p:txBody>
          <a:bodyPr>
            <a:normAutofit/>
          </a:bodyPr>
          <a:lstStyle/>
          <a:p>
            <a:pPr marL="342900" lvl="1" indent="-342900">
              <a:lnSpc>
                <a:spcPct val="90000"/>
              </a:lnSpc>
              <a:buFont typeface="Wingdings 2"/>
              <a:buChar char=""/>
            </a:pPr>
            <a:r>
              <a:rPr lang="en-US" b="1" dirty="0"/>
              <a:t>ADD  00011000 00010100  = 00101100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Add 0x18 to 0x14      =0x2C0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Add    24  to   20        =44</a:t>
            </a:r>
          </a:p>
          <a:p>
            <a:pPr>
              <a:lnSpc>
                <a:spcPct val="90000"/>
              </a:lnSpc>
            </a:pPr>
            <a:r>
              <a:rPr lang="en-US" dirty="0"/>
              <a:t>SUB  00011000 00010100  = 00000100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Subtract 0x14 from 0x18  .. 0x04</a:t>
            </a:r>
            <a:endParaRPr lang="en-US" dirty="0">
              <a:solidFill>
                <a:srgbClr val="FF6600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/>
              <a:t>INV   00011000 XXXXXXXX  =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Invert the bits in 0x18     ...</a:t>
            </a:r>
            <a:r>
              <a:rPr lang="en-US" dirty="0">
                <a:solidFill>
                  <a:srgbClr val="FF6600"/>
                </a:solidFill>
              </a:rPr>
              <a:t>gives us: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02650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5F3B6-DFED-E449-9827-B47525960836}" type="slidenum">
              <a:rPr lang="en-US"/>
              <a:pPr/>
              <a:t>65</a:t>
            </a:fld>
            <a:endParaRPr lang="en-US"/>
          </a:p>
        </p:txBody>
      </p:sp>
      <p:sp>
        <p:nvSpPr>
          <p:cNvPr id="520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ALU Ops (on 8bit words)</a:t>
            </a:r>
          </a:p>
        </p:txBody>
      </p:sp>
      <p:sp>
        <p:nvSpPr>
          <p:cNvPr id="520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8229600" cy="46482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XOR  00011000 00010100  = 0001100</a:t>
            </a:r>
          </a:p>
          <a:p>
            <a:pPr marL="742950" lvl="2" indent="-342900">
              <a:lnSpc>
                <a:spcPct val="90000"/>
              </a:lnSpc>
              <a:buFont typeface="Wingdings 2"/>
              <a:buChar char=""/>
            </a:pPr>
            <a:r>
              <a:rPr lang="en-US" dirty="0" err="1"/>
              <a:t>xor</a:t>
            </a:r>
            <a:r>
              <a:rPr lang="en-US" dirty="0"/>
              <a:t> 0x18 to 0x14      = 0x0C</a:t>
            </a:r>
          </a:p>
          <a:p>
            <a:pPr marL="342900" lvl="1" indent="-342900">
              <a:lnSpc>
                <a:spcPct val="90000"/>
              </a:lnSpc>
              <a:buFont typeface="Wingdings 2"/>
              <a:buChar char=""/>
            </a:pPr>
            <a:r>
              <a:rPr lang="en-US" b="1" dirty="0"/>
              <a:t>ADD  00011000 00010100  = 00101100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Add 0x18 to 0x14      =0x2C0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Add    24  to   20        =44</a:t>
            </a:r>
          </a:p>
          <a:p>
            <a:pPr>
              <a:lnSpc>
                <a:spcPct val="90000"/>
              </a:lnSpc>
            </a:pPr>
            <a:r>
              <a:rPr lang="en-US" dirty="0"/>
              <a:t>SUB  00011000 00010100  = 00000100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Subtract 0x14 from 0x18  .. 0x04</a:t>
            </a:r>
            <a:endParaRPr lang="en-US" dirty="0">
              <a:solidFill>
                <a:srgbClr val="FF6600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/>
              <a:t>INV   00011000 XXXXXXXX  = 11100111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Invert the bits in 0x18     …0xD7</a:t>
            </a:r>
            <a:endParaRPr lang="en-US" dirty="0">
              <a:solidFill>
                <a:srgbClr val="FF6600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/>
              <a:t>SRL  00011000 XXXXXXXX =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Shift right 0x18   … </a:t>
            </a:r>
            <a:r>
              <a:rPr lang="en-US" dirty="0">
                <a:solidFill>
                  <a:srgbClr val="FF6600"/>
                </a:solidFill>
              </a:rPr>
              <a:t>gives us: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71754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5F3B6-DFED-E449-9827-B47525960836}" type="slidenum">
              <a:rPr lang="en-US"/>
              <a:pPr/>
              <a:t>66</a:t>
            </a:fld>
            <a:endParaRPr lang="en-US"/>
          </a:p>
        </p:txBody>
      </p:sp>
      <p:sp>
        <p:nvSpPr>
          <p:cNvPr id="520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ALU Ops (on 8bit words)</a:t>
            </a:r>
          </a:p>
        </p:txBody>
      </p:sp>
      <p:sp>
        <p:nvSpPr>
          <p:cNvPr id="520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8229600" cy="4648200"/>
          </a:xfrm>
        </p:spPr>
        <p:txBody>
          <a:bodyPr>
            <a:normAutofit/>
          </a:bodyPr>
          <a:lstStyle/>
          <a:p>
            <a:pPr marL="342900" lvl="1" indent="-342900">
              <a:lnSpc>
                <a:spcPct val="90000"/>
              </a:lnSpc>
              <a:buFont typeface="Wingdings 2"/>
              <a:buChar char=""/>
            </a:pPr>
            <a:r>
              <a:rPr lang="en-US" b="1" dirty="0"/>
              <a:t>ADD  00011000 00010100  = 00101100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Add 0x18 to 0x14      =0x2C0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Add    24  to   20        =44</a:t>
            </a:r>
          </a:p>
          <a:p>
            <a:pPr>
              <a:lnSpc>
                <a:spcPct val="90000"/>
              </a:lnSpc>
            </a:pPr>
            <a:r>
              <a:rPr lang="en-US" dirty="0"/>
              <a:t>SUB  00011000 00010100  = 00000100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Subtract 0x14 from 0x18  .. 0x04</a:t>
            </a:r>
            <a:endParaRPr lang="en-US" dirty="0">
              <a:solidFill>
                <a:srgbClr val="FF6600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/>
              <a:t>INV   00011000 XXXXXXXX  = 11100111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Invert the bits in 0x18     …0xD7</a:t>
            </a:r>
            <a:endParaRPr lang="en-US" dirty="0">
              <a:solidFill>
                <a:srgbClr val="FF6600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/>
              <a:t>SLL  00011000 XXXXXXXX = 00001100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Shift right 0x18   …0x0C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>
              <a:solidFill>
                <a:srgbClr val="FF6600"/>
              </a:solidFill>
            </a:endParaRPr>
          </a:p>
          <a:p>
            <a:pPr>
              <a:lnSpc>
                <a:spcPct val="9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10291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5F3B6-DFED-E449-9827-B47525960836}" type="slidenum">
              <a:rPr lang="en-US"/>
              <a:pPr/>
              <a:t>67</a:t>
            </a:fld>
            <a:endParaRPr lang="en-US"/>
          </a:p>
        </p:txBody>
      </p:sp>
      <p:sp>
        <p:nvSpPr>
          <p:cNvPr id="520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ALU Ops (on 8bit words)</a:t>
            </a:r>
          </a:p>
        </p:txBody>
      </p:sp>
      <p:sp>
        <p:nvSpPr>
          <p:cNvPr id="520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8229600" cy="4648200"/>
          </a:xfrm>
        </p:spPr>
        <p:txBody>
          <a:bodyPr>
            <a:normAutofit/>
          </a:bodyPr>
          <a:lstStyle/>
          <a:p>
            <a:pPr marL="342900" lvl="1" indent="-342900">
              <a:lnSpc>
                <a:spcPct val="90000"/>
              </a:lnSpc>
              <a:buFont typeface="Wingdings 2"/>
              <a:buChar char=""/>
            </a:pPr>
            <a:r>
              <a:rPr lang="en-US" b="1" dirty="0"/>
              <a:t>ADD  00011000 00010100  = 00101100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Add 0x18 to 0x14      =0x2C0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Add    24  to   20        =44</a:t>
            </a:r>
          </a:p>
          <a:p>
            <a:pPr>
              <a:lnSpc>
                <a:spcPct val="90000"/>
              </a:lnSpc>
            </a:pPr>
            <a:r>
              <a:rPr lang="en-US" dirty="0"/>
              <a:t>SUB  00011000 00010100  = 00000100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Subtract 0x14 from 0x18  .. 0x04</a:t>
            </a:r>
            <a:endParaRPr lang="en-US" dirty="0">
              <a:solidFill>
                <a:srgbClr val="FF6600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/>
              <a:t>INV   00011000 XXXXXXXX  = 11100111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Invert the bits in 0x18     …0xD7</a:t>
            </a:r>
            <a:endParaRPr lang="en-US" dirty="0">
              <a:solidFill>
                <a:srgbClr val="FF6600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/>
              <a:t>SLL  00011000 XXXXXXXX = 00001100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Shift right 0x18   …0x0C</a:t>
            </a:r>
          </a:p>
          <a:p>
            <a:pPr>
              <a:lnSpc>
                <a:spcPct val="90000"/>
              </a:lnSpc>
            </a:pPr>
            <a:r>
              <a:rPr lang="en-US" dirty="0"/>
              <a:t>XOR  00011000 00010100  = 0001100</a:t>
            </a:r>
          </a:p>
          <a:p>
            <a:pPr marL="742950" lvl="2" indent="-342900">
              <a:lnSpc>
                <a:spcPct val="90000"/>
              </a:lnSpc>
              <a:buFont typeface="Wingdings 2"/>
              <a:buChar char=""/>
            </a:pPr>
            <a:r>
              <a:rPr lang="en-US" dirty="0" err="1"/>
              <a:t>xor</a:t>
            </a:r>
            <a:r>
              <a:rPr lang="en-US" dirty="0"/>
              <a:t> 0x18 to 0x14      = 0x0C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>
              <a:solidFill>
                <a:srgbClr val="FF6600"/>
              </a:solidFill>
            </a:endParaRPr>
          </a:p>
          <a:p>
            <a:pPr>
              <a:lnSpc>
                <a:spcPct val="9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53899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B646-A9D5-3E4B-ACE8-D628D69CC78A}" type="slidenum">
              <a:rPr lang="en-US"/>
              <a:pPr/>
              <a:t>68</a:t>
            </a:fld>
            <a:endParaRPr lang="en-US"/>
          </a:p>
        </p:txBody>
      </p:sp>
      <p:sp>
        <p:nvSpPr>
          <p:cNvPr id="526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ALU Encoding</a:t>
            </a:r>
          </a:p>
        </p:txBody>
      </p:sp>
      <p:sp>
        <p:nvSpPr>
          <p:cNvPr id="526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Each operation has some bit sequence</a:t>
            </a:r>
          </a:p>
          <a:p>
            <a:r>
              <a:rPr lang="en-US"/>
              <a:t>ADD    0000</a:t>
            </a:r>
          </a:p>
          <a:p>
            <a:r>
              <a:rPr lang="en-US"/>
              <a:t>SUB    0010</a:t>
            </a:r>
          </a:p>
          <a:p>
            <a:r>
              <a:rPr lang="en-US"/>
              <a:t>INV     0001</a:t>
            </a:r>
          </a:p>
          <a:p>
            <a:r>
              <a:rPr lang="en-US"/>
              <a:t>SLL     1110</a:t>
            </a:r>
          </a:p>
          <a:p>
            <a:r>
              <a:rPr lang="en-US"/>
              <a:t>SLR    1100</a:t>
            </a:r>
          </a:p>
          <a:p>
            <a:r>
              <a:rPr lang="en-US"/>
              <a:t>AND    1000</a:t>
            </a:r>
          </a:p>
        </p:txBody>
      </p:sp>
      <p:pic>
        <p:nvPicPr>
          <p:cNvPr id="526340" name="Picture 4" descr="day16al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2971800"/>
            <a:ext cx="4137025" cy="29495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ALU-based Word-Wide Processor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69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4589445-10F4-9E44-83A1-DC15E23DC0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575" y="2769908"/>
            <a:ext cx="3616036" cy="3236575"/>
          </a:xfrm>
        </p:spPr>
      </p:pic>
      <p:pic>
        <p:nvPicPr>
          <p:cNvPr id="11" name="Picture 10" descr="preclass_processor.pdf">
            <a:extLst>
              <a:ext uri="{FF2B5EF4-FFF2-40B4-BE49-F238E27FC236}">
                <a16:creationId xmlns:a16="http://schemas.microsoft.com/office/drawing/2014/main" id="{240A1594-C101-574C-97AC-D5455855ACA4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609600" y="1387475"/>
            <a:ext cx="4226975" cy="4784262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5508B6C-6BBD-C547-9F70-D083BFC47C64}"/>
              </a:ext>
            </a:extLst>
          </p:cNvPr>
          <p:cNvCxnSpPr/>
          <p:nvPr/>
        </p:nvCxnSpPr>
        <p:spPr>
          <a:xfrm flipH="1" flipV="1">
            <a:off x="1122218" y="2119745"/>
            <a:ext cx="4253346" cy="1191491"/>
          </a:xfrm>
          <a:prstGeom prst="straightConnector1">
            <a:avLst/>
          </a:prstGeom>
          <a:ln w="254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2B60017-991C-0048-A7E5-0A8D844395E6}"/>
              </a:ext>
            </a:extLst>
          </p:cNvPr>
          <p:cNvCxnSpPr>
            <a:cxnSpLocks/>
          </p:cNvCxnSpPr>
          <p:nvPr/>
        </p:nvCxnSpPr>
        <p:spPr>
          <a:xfrm flipH="1" flipV="1">
            <a:off x="2244436" y="2604655"/>
            <a:ext cx="3131128" cy="1565563"/>
          </a:xfrm>
          <a:prstGeom prst="straightConnector1">
            <a:avLst/>
          </a:prstGeom>
          <a:ln w="254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3607422-3FA7-A846-8745-99BD07591842}"/>
              </a:ext>
            </a:extLst>
          </p:cNvPr>
          <p:cNvCxnSpPr>
            <a:cxnSpLocks/>
          </p:cNvCxnSpPr>
          <p:nvPr/>
        </p:nvCxnSpPr>
        <p:spPr>
          <a:xfrm flipH="1" flipV="1">
            <a:off x="3284865" y="3673032"/>
            <a:ext cx="4449435" cy="715164"/>
          </a:xfrm>
          <a:prstGeom prst="straightConnector1">
            <a:avLst/>
          </a:prstGeom>
          <a:ln w="254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D866FC4-9908-5047-A1B7-701417805F19}"/>
              </a:ext>
            </a:extLst>
          </p:cNvPr>
          <p:cNvCxnSpPr>
            <a:cxnSpLocks/>
          </p:cNvCxnSpPr>
          <p:nvPr/>
        </p:nvCxnSpPr>
        <p:spPr>
          <a:xfrm flipH="1" flipV="1">
            <a:off x="2881353" y="4455813"/>
            <a:ext cx="3763240" cy="617529"/>
          </a:xfrm>
          <a:prstGeom prst="straightConnector1">
            <a:avLst/>
          </a:prstGeom>
          <a:ln w="254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3338250"/>
            <a:ext cx="1209675" cy="757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Map – Week 9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5F412-9866-D249-BF71-6D9420ED886F}" type="slidenum">
              <a:rPr lang="en-US"/>
              <a:pPr/>
              <a:t>7</a:t>
            </a:fld>
            <a:endParaRPr lang="en-US"/>
          </a:p>
        </p:txBody>
      </p:sp>
      <p:pic>
        <p:nvPicPr>
          <p:cNvPr id="177154" name="Picture 2" descr="http://cdn.scratch.mit.edu/static/site/projects/thumbnails/32/250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"/>
          <a:stretch/>
        </p:blipFill>
        <p:spPr bwMode="auto">
          <a:xfrm>
            <a:off x="0" y="1364906"/>
            <a:ext cx="1885388" cy="145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6" name="Picture 4" descr="Loudspeaker and Wavefor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7" r="49086" b="59789"/>
          <a:stretch/>
        </p:blipFill>
        <p:spPr bwMode="auto">
          <a:xfrm>
            <a:off x="1676400" y="1364906"/>
            <a:ext cx="1188055" cy="145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375900"/>
            <a:ext cx="1177810" cy="65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8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34"/>
          <a:stretch/>
        </p:blipFill>
        <p:spPr bwMode="auto">
          <a:xfrm>
            <a:off x="3844810" y="3337682"/>
            <a:ext cx="965911" cy="69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4" descr="http://hdwallres.com/wp-content/uploads/2013/10/internet-2014-PC-wallpaper.jpg"/>
          <p:cNvSpPr>
            <a:spLocks noChangeAspect="1" noChangeArrowheads="1"/>
          </p:cNvSpPr>
          <p:nvPr/>
        </p:nvSpPr>
        <p:spPr bwMode="auto">
          <a:xfrm>
            <a:off x="63500" y="-136525"/>
            <a:ext cx="721995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082658" y="3331356"/>
            <a:ext cx="755671" cy="8177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tx1"/>
              </a:solidFill>
            </a:endParaRPr>
          </a:p>
        </p:txBody>
      </p:sp>
      <p:pic>
        <p:nvPicPr>
          <p:cNvPr id="177174" name="Picture 2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69" y="4788975"/>
            <a:ext cx="2309929" cy="168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3520" y="5017575"/>
            <a:ext cx="853773" cy="14478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EULA</a:t>
            </a:r>
          </a:p>
          <a:p>
            <a:pPr algn="ctr"/>
            <a:r>
              <a:rPr lang="en-US" sz="1800" b="1" dirty="0">
                <a:solidFill>
                  <a:schemeClr val="tx1"/>
                </a:solidFill>
              </a:rPr>
              <a:t>----------------</a:t>
            </a:r>
            <a:r>
              <a:rPr lang="en-US" sz="1800" b="1" i="1" dirty="0">
                <a:solidFill>
                  <a:schemeClr val="tx1"/>
                </a:solidFill>
              </a:rPr>
              <a:t>click</a:t>
            </a:r>
          </a:p>
          <a:p>
            <a:pPr algn="ctr"/>
            <a:r>
              <a:rPr lang="en-US" sz="1800" b="1" i="1" dirty="0">
                <a:solidFill>
                  <a:schemeClr val="tx1"/>
                </a:solidFill>
              </a:rPr>
              <a:t>OK</a:t>
            </a:r>
          </a:p>
        </p:txBody>
      </p:sp>
      <p:pic>
        <p:nvPicPr>
          <p:cNvPr id="37" name="Content Placeholder 9" descr="loudspkr.gif"/>
          <p:cNvPicPr>
            <a:picLocks noGrp="1" noChangeAspect="1"/>
          </p:cNvPicPr>
          <p:nvPr>
            <p:ph idx="1"/>
          </p:nvPr>
        </p:nvPicPr>
        <p:blipFill>
          <a:blip r:embed="rId9"/>
          <a:srcRect l="-20833" r="-20833"/>
          <a:stretch>
            <a:fillRect/>
          </a:stretch>
        </p:blipFill>
        <p:spPr>
          <a:xfrm flipH="1">
            <a:off x="1524000" y="4872017"/>
            <a:ext cx="2577606" cy="1364758"/>
          </a:xfrm>
        </p:spPr>
      </p:pic>
      <p:cxnSp>
        <p:nvCxnSpPr>
          <p:cNvPr id="17" name="Straight Connector 16"/>
          <p:cNvCxnSpPr/>
          <p:nvPr/>
        </p:nvCxnSpPr>
        <p:spPr>
          <a:xfrm flipV="1">
            <a:off x="2590800" y="2792878"/>
            <a:ext cx="400943" cy="850110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endCxn id="4" idx="1"/>
          </p:cNvCxnSpPr>
          <p:nvPr/>
        </p:nvCxnSpPr>
        <p:spPr>
          <a:xfrm flipV="1">
            <a:off x="3739949" y="2094953"/>
            <a:ext cx="222451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V="1">
            <a:off x="4654349" y="2090976"/>
            <a:ext cx="222451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3962400" y="1614573"/>
            <a:ext cx="762000" cy="9607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A/D</a:t>
            </a:r>
          </a:p>
        </p:txBody>
      </p:sp>
      <p:pic>
        <p:nvPicPr>
          <p:cNvPr id="177160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57500" y="1337716"/>
            <a:ext cx="9525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/>
          <p:cNvSpPr/>
          <p:nvPr/>
        </p:nvSpPr>
        <p:spPr>
          <a:xfrm>
            <a:off x="2667000" y="3962400"/>
            <a:ext cx="10679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+mj-lt"/>
              </a:rPr>
              <a:t>sample</a:t>
            </a:r>
            <a:endParaRPr lang="en-US" sz="2000" dirty="0">
              <a:latin typeface="+mj-lt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3899024" y="2971800"/>
            <a:ext cx="10054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+mj-lt"/>
              </a:rPr>
              <a:t>domain </a:t>
            </a:r>
          </a:p>
          <a:p>
            <a:pPr algn="ctr"/>
            <a:r>
              <a:rPr lang="en-US" sz="1200" b="1" dirty="0">
                <a:latin typeface="+mj-lt"/>
              </a:rPr>
              <a:t>conversion</a:t>
            </a:r>
            <a:endParaRPr lang="en-US" sz="1200" dirty="0">
              <a:latin typeface="+mj-lt"/>
            </a:endParaRPr>
          </a:p>
        </p:txBody>
      </p:sp>
      <p:cxnSp>
        <p:nvCxnSpPr>
          <p:cNvPr id="75" name="Straight Connector 74"/>
          <p:cNvCxnSpPr/>
          <p:nvPr/>
        </p:nvCxnSpPr>
        <p:spPr>
          <a:xfrm flipV="1">
            <a:off x="6219357" y="4162455"/>
            <a:ext cx="618972" cy="905123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 flipV="1">
            <a:off x="2590800" y="4095516"/>
            <a:ext cx="393372" cy="785381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2051" name="Right Brace 172050"/>
          <p:cNvSpPr/>
          <p:nvPr/>
        </p:nvSpPr>
        <p:spPr>
          <a:xfrm rot="5400000">
            <a:off x="5423438" y="4432838"/>
            <a:ext cx="506924" cy="3428999"/>
          </a:xfrm>
          <a:prstGeom prst="rightBrace">
            <a:avLst>
              <a:gd name="adj1" fmla="val 8333"/>
              <a:gd name="adj2" fmla="val 11363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6963595" y="6200001"/>
            <a:ext cx="21804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+mj-lt"/>
              </a:rPr>
              <a:t>MP3 Player / iPhone / Droid</a:t>
            </a:r>
            <a:endParaRPr lang="en-US" sz="1200" dirty="0">
              <a:latin typeface="+mj-lt"/>
            </a:endParaRPr>
          </a:p>
        </p:txBody>
      </p:sp>
      <p:sp>
        <p:nvSpPr>
          <p:cNvPr id="172052" name="TextBox 172051"/>
          <p:cNvSpPr txBox="1"/>
          <p:nvPr/>
        </p:nvSpPr>
        <p:spPr>
          <a:xfrm rot="2700000">
            <a:off x="5923325" y="3530654"/>
            <a:ext cx="10743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compress</a:t>
            </a:r>
          </a:p>
        </p:txBody>
      </p:sp>
      <p:sp>
        <p:nvSpPr>
          <p:cNvPr id="90" name="Rectangle 89"/>
          <p:cNvSpPr/>
          <p:nvPr/>
        </p:nvSpPr>
        <p:spPr>
          <a:xfrm>
            <a:off x="3979427" y="3962400"/>
            <a:ext cx="6687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>
                <a:latin typeface="+mj-lt"/>
              </a:rPr>
              <a:t>freq</a:t>
            </a:r>
            <a:endParaRPr lang="en-US" sz="2000" dirty="0">
              <a:latin typeface="+mj-lt"/>
            </a:endParaRPr>
          </a:p>
        </p:txBody>
      </p:sp>
      <p:cxnSp>
        <p:nvCxnSpPr>
          <p:cNvPr id="94" name="Straight Arrow Connector 93"/>
          <p:cNvCxnSpPr/>
          <p:nvPr/>
        </p:nvCxnSpPr>
        <p:spPr>
          <a:xfrm flipH="1">
            <a:off x="3729548" y="5558709"/>
            <a:ext cx="38525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4038600" y="5170985"/>
            <a:ext cx="615026" cy="775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D/A</a:t>
            </a:r>
          </a:p>
        </p:txBody>
      </p:sp>
      <p:cxnSp>
        <p:nvCxnSpPr>
          <p:cNvPr id="99" name="Straight Arrow Connector 98"/>
          <p:cNvCxnSpPr/>
          <p:nvPr/>
        </p:nvCxnSpPr>
        <p:spPr>
          <a:xfrm flipH="1">
            <a:off x="4654642" y="5558709"/>
            <a:ext cx="38525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2" name="Rectangle 101"/>
          <p:cNvSpPr/>
          <p:nvPr/>
        </p:nvSpPr>
        <p:spPr>
          <a:xfrm>
            <a:off x="3200400" y="1090568"/>
            <a:ext cx="6543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+mj-lt"/>
              </a:rPr>
              <a:t>MIC</a:t>
            </a:r>
            <a:endParaRPr lang="en-US" sz="2000" dirty="0">
              <a:latin typeface="+mj-lt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2819400" y="6153090"/>
            <a:ext cx="11544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+mj-lt"/>
              </a:rPr>
              <a:t>speaker</a:t>
            </a:r>
            <a:endParaRPr lang="en-US" sz="2000" dirty="0">
              <a:latin typeface="+mj-lt"/>
            </a:endParaRPr>
          </a:p>
        </p:txBody>
      </p:sp>
      <p:cxnSp>
        <p:nvCxnSpPr>
          <p:cNvPr id="104" name="Straight Arrow Connector 103"/>
          <p:cNvCxnSpPr/>
          <p:nvPr/>
        </p:nvCxnSpPr>
        <p:spPr>
          <a:xfrm flipV="1">
            <a:off x="3704053" y="3685885"/>
            <a:ext cx="222451" cy="1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" name="Group 34"/>
          <p:cNvGrpSpPr/>
          <p:nvPr/>
        </p:nvGrpSpPr>
        <p:grpSpPr>
          <a:xfrm>
            <a:off x="3158686" y="4284202"/>
            <a:ext cx="545367" cy="516398"/>
            <a:chOff x="1447800" y="3446002"/>
            <a:chExt cx="545367" cy="516398"/>
          </a:xfrm>
        </p:grpSpPr>
        <p:sp>
          <p:nvSpPr>
            <p:cNvPr id="33" name="Oval 32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2063" name="TextBox 172062"/>
            <p:cNvSpPr txBox="1"/>
            <p:nvPr/>
          </p:nvSpPr>
          <p:spPr>
            <a:xfrm>
              <a:off x="1447800" y="3505200"/>
              <a:ext cx="3273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2</a:t>
              </a:r>
            </a:p>
          </p:txBody>
        </p:sp>
      </p:grpSp>
      <p:grpSp>
        <p:nvGrpSpPr>
          <p:cNvPr id="3" name="Group 112"/>
          <p:cNvGrpSpPr/>
          <p:nvPr/>
        </p:nvGrpSpPr>
        <p:grpSpPr>
          <a:xfrm>
            <a:off x="4161479" y="4343400"/>
            <a:ext cx="410521" cy="411444"/>
            <a:chOff x="1447800" y="3446002"/>
            <a:chExt cx="545367" cy="546593"/>
          </a:xfrm>
        </p:grpSpPr>
        <p:sp>
          <p:nvSpPr>
            <p:cNvPr id="114" name="Oval 113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1487018" y="3461059"/>
              <a:ext cx="434855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4</a:t>
              </a:r>
            </a:p>
          </p:txBody>
        </p:sp>
      </p:grpSp>
      <p:grpSp>
        <p:nvGrpSpPr>
          <p:cNvPr id="5" name="Group 118"/>
          <p:cNvGrpSpPr/>
          <p:nvPr/>
        </p:nvGrpSpPr>
        <p:grpSpPr>
          <a:xfrm>
            <a:off x="6142679" y="4191002"/>
            <a:ext cx="410521" cy="411589"/>
            <a:chOff x="1447800" y="3415614"/>
            <a:chExt cx="545367" cy="546786"/>
          </a:xfrm>
        </p:grpSpPr>
        <p:sp>
          <p:nvSpPr>
            <p:cNvPr id="120" name="Oval 119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1473199" y="3415614"/>
              <a:ext cx="434855" cy="5315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3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380509" y="2895600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+mj-lt"/>
              </a:rPr>
              <a:t>Music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73930" y="3512403"/>
            <a:ext cx="15937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chemeClr val="accent2"/>
                </a:solidFill>
                <a:latin typeface="Arial" pitchFamily="-107" charset="0"/>
                <a:ea typeface="Arial" pitchFamily="-107" charset="0"/>
                <a:cs typeface="Arial" pitchFamily="-107" charset="0"/>
              </a:rPr>
              <a:t>Numbers correspond to course weeks</a:t>
            </a:r>
          </a:p>
        </p:txBody>
      </p:sp>
      <p:grpSp>
        <p:nvGrpSpPr>
          <p:cNvPr id="6" name="Group 144"/>
          <p:cNvGrpSpPr/>
          <p:nvPr/>
        </p:nvGrpSpPr>
        <p:grpSpPr>
          <a:xfrm>
            <a:off x="1680127" y="2919767"/>
            <a:ext cx="410521" cy="411589"/>
            <a:chOff x="1447800" y="3415614"/>
            <a:chExt cx="545367" cy="546786"/>
          </a:xfrm>
        </p:grpSpPr>
        <p:sp>
          <p:nvSpPr>
            <p:cNvPr id="146" name="Oval 145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1514142" y="3415614"/>
              <a:ext cx="434855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1</a:t>
              </a:r>
            </a:p>
          </p:txBody>
        </p:sp>
      </p:grpSp>
      <p:cxnSp>
        <p:nvCxnSpPr>
          <p:cNvPr id="84" name="Straight Connector 83"/>
          <p:cNvCxnSpPr/>
          <p:nvPr/>
        </p:nvCxnSpPr>
        <p:spPr>
          <a:xfrm flipH="1" flipV="1">
            <a:off x="6400800" y="2770674"/>
            <a:ext cx="437529" cy="565416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5026535" y="5334000"/>
            <a:ext cx="2212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10101001101</a:t>
            </a:r>
          </a:p>
        </p:txBody>
      </p:sp>
      <p:sp>
        <p:nvSpPr>
          <p:cNvPr id="54" name="Rectangle 53"/>
          <p:cNvSpPr/>
          <p:nvPr/>
        </p:nvSpPr>
        <p:spPr>
          <a:xfrm>
            <a:off x="4889362" y="3962400"/>
            <a:ext cx="11304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 err="1">
                <a:latin typeface="+mj-lt"/>
              </a:rPr>
              <a:t>pyscho</a:t>
            </a:r>
            <a:r>
              <a:rPr lang="en-US" sz="1600" b="1" dirty="0">
                <a:latin typeface="+mj-lt"/>
              </a:rPr>
              <a:t>-</a:t>
            </a:r>
          </a:p>
          <a:p>
            <a:pPr algn="ctr"/>
            <a:r>
              <a:rPr lang="en-US" sz="1600" b="1" dirty="0">
                <a:latin typeface="+mj-lt"/>
              </a:rPr>
              <a:t>acoustics</a:t>
            </a:r>
            <a:endParaRPr lang="en-US" sz="1600" dirty="0">
              <a:latin typeface="+mj-lt"/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 flipV="1">
            <a:off x="4667691" y="3685885"/>
            <a:ext cx="222451" cy="1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V="1">
            <a:off x="5873549" y="3685884"/>
            <a:ext cx="222451" cy="1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9" name="Group 56"/>
          <p:cNvGrpSpPr/>
          <p:nvPr/>
        </p:nvGrpSpPr>
        <p:grpSpPr>
          <a:xfrm>
            <a:off x="5153736" y="3170178"/>
            <a:ext cx="541209" cy="411444"/>
            <a:chOff x="1373452" y="3446002"/>
            <a:chExt cx="718983" cy="546593"/>
          </a:xfrm>
        </p:grpSpPr>
        <p:sp>
          <p:nvSpPr>
            <p:cNvPr id="58" name="Oval 57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373452" y="3461059"/>
              <a:ext cx="718983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5,6</a:t>
              </a:r>
            </a:p>
          </p:txBody>
        </p:sp>
      </p:grpSp>
      <p:sp>
        <p:nvSpPr>
          <p:cNvPr id="60" name="Date Placeholder 5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pic>
        <p:nvPicPr>
          <p:cNvPr id="57" name="Picture 56" descr="lecture_logo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11"/>
              <a:stretch>
                <a:fillRect/>
              </a:stretch>
            </p:blipFill>
          </mc:Choice>
          <mc:Fallback>
            <p:blipFill>
              <a:blip r:embed="rId12"/>
              <a:stretch>
                <a:fillRect/>
              </a:stretch>
            </p:blipFill>
          </mc:Fallback>
        </mc:AlternateContent>
        <p:spPr>
          <a:xfrm>
            <a:off x="5205961" y="1703316"/>
            <a:ext cx="1956147" cy="751094"/>
          </a:xfrm>
          <a:prstGeom prst="rect">
            <a:avLst/>
          </a:prstGeom>
        </p:spPr>
      </p:pic>
      <p:pic>
        <p:nvPicPr>
          <p:cNvPr id="61" name="Picture 5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307279" y="1221099"/>
            <a:ext cx="1836721" cy="1595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4732136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ALU-based Word-Wide Processor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70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4589445-10F4-9E44-83A1-DC15E23DC0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364" y="2890250"/>
            <a:ext cx="3616036" cy="3236575"/>
          </a:xfrm>
        </p:spPr>
      </p:pic>
      <p:pic>
        <p:nvPicPr>
          <p:cNvPr id="11" name="Picture 10" descr="preclass_processor.pdf">
            <a:extLst>
              <a:ext uri="{FF2B5EF4-FFF2-40B4-BE49-F238E27FC236}">
                <a16:creationId xmlns:a16="http://schemas.microsoft.com/office/drawing/2014/main" id="{240A1594-C101-574C-97AC-D5455855ACA4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609600" y="1387475"/>
            <a:ext cx="4226975" cy="478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74330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Linear Sequence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6174831" cy="4846638"/>
          </a:xfrm>
        </p:spPr>
        <p:txBody>
          <a:bodyPr/>
          <a:lstStyle/>
          <a:p>
            <a:r>
              <a:rPr lang="en-US" dirty="0"/>
              <a:t>So far, processor can run a fixed sequence</a:t>
            </a:r>
          </a:p>
          <a:p>
            <a:r>
              <a:rPr lang="en-US" dirty="0"/>
              <a:t>Cannot</a:t>
            </a:r>
          </a:p>
          <a:p>
            <a:pPr lvl="1"/>
            <a:r>
              <a:rPr lang="en-US" dirty="0"/>
              <a:t>Implement a loop </a:t>
            </a:r>
          </a:p>
          <a:p>
            <a:pPr lvl="1"/>
            <a:r>
              <a:rPr lang="en-US" dirty="0"/>
              <a:t>Implement an if-then-else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71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691C79D-94EC-1A42-9BE4-8A3CB6C7F9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364" y="2890250"/>
            <a:ext cx="3616036" cy="3236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Branching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Allow PC to advance </a:t>
            </a:r>
            <a:br>
              <a:rPr lang="en-US" dirty="0"/>
            </a:br>
            <a:r>
              <a:rPr lang="en-US" dirty="0"/>
              <a:t>by value other than 1</a:t>
            </a:r>
          </a:p>
          <a:p>
            <a:pPr lvl="1"/>
            <a:r>
              <a:rPr lang="en-US" dirty="0"/>
              <a:t>Could be negative</a:t>
            </a:r>
          </a:p>
          <a:p>
            <a:r>
              <a:rPr lang="en-US" dirty="0"/>
              <a:t>Allow data to impact</a:t>
            </a:r>
            <a:br>
              <a:rPr lang="en-US" dirty="0"/>
            </a:br>
            <a:r>
              <a:rPr lang="en-US" dirty="0"/>
              <a:t>selection</a:t>
            </a:r>
          </a:p>
          <a:p>
            <a:pPr lvl="1"/>
            <a:r>
              <a:rPr lang="en-US" dirty="0"/>
              <a:t>Only load when data bit is 1</a:t>
            </a:r>
          </a:p>
          <a:p>
            <a:r>
              <a:rPr lang="en-US" dirty="0"/>
              <a:t>Add Instruction bits</a:t>
            </a:r>
            <a:br>
              <a:rPr lang="en-US" dirty="0"/>
            </a:br>
            <a:r>
              <a:rPr lang="en-US" dirty="0"/>
              <a:t>(or instruction) to </a:t>
            </a:r>
            <a:br>
              <a:rPr lang="en-US" dirty="0"/>
            </a:br>
            <a:r>
              <a:rPr lang="en-US" dirty="0"/>
              <a:t>control loading</a:t>
            </a:r>
          </a:p>
          <a:p>
            <a:endParaRPr lang="en-US" dirty="0"/>
          </a:p>
          <a:p>
            <a:r>
              <a:rPr lang="en-US" dirty="0"/>
              <a:t>BRANCH if (SRC1[0]==1) to PC+SRC2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72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B936B1-2D60-D848-8758-5574956E35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347" y="1554162"/>
            <a:ext cx="3629261" cy="37566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64" y="1554162"/>
            <a:ext cx="8686800" cy="4846638"/>
          </a:xfrm>
        </p:spPr>
        <p:txBody>
          <a:bodyPr>
            <a:normAutofit/>
          </a:bodyPr>
          <a:lstStyle/>
          <a:p>
            <a:r>
              <a:rPr lang="en-US" dirty="0"/>
              <a:t>How</a:t>
            </a:r>
          </a:p>
          <a:p>
            <a:pPr lvl="1"/>
            <a:r>
              <a:rPr lang="en-US" dirty="0">
                <a:solidFill>
                  <a:srgbClr val="FF9C00"/>
                </a:solidFill>
              </a:rPr>
              <a:t>Branch to top of loop?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SUB r0 r0 r0 // 0 in r0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INV r0 r0 // all 1’s in r0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BR r0 -12 // branch back 12 </a:t>
            </a:r>
            <a:r>
              <a:rPr lang="en-US" dirty="0" err="1">
                <a:solidFill>
                  <a:schemeClr val="tx1"/>
                </a:solidFill>
              </a:rPr>
              <a:t>instrs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rgbClr val="FF9C00"/>
                </a:solidFill>
              </a:rPr>
              <a:t>Conditionally branch</a:t>
            </a:r>
            <a:br>
              <a:rPr lang="en-US" dirty="0">
                <a:solidFill>
                  <a:srgbClr val="FF9C00"/>
                </a:solidFill>
              </a:rPr>
            </a:br>
            <a:r>
              <a:rPr lang="en-US" dirty="0">
                <a:solidFill>
                  <a:srgbClr val="FF9C00"/>
                </a:solidFill>
              </a:rPr>
              <a:t> to top of loop?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// compute condition into r0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BR r0 -12 // branch back 12 </a:t>
            </a:r>
            <a:r>
              <a:rPr lang="en-US" dirty="0" err="1">
                <a:solidFill>
                  <a:schemeClr val="tx1"/>
                </a:solidFill>
              </a:rPr>
              <a:t>instrs</a:t>
            </a:r>
            <a:endParaRPr lang="en-US" dirty="0">
              <a:solidFill>
                <a:schemeClr val="tx1"/>
              </a:solidFill>
            </a:endParaRPr>
          </a:p>
          <a:p>
            <a:pPr lvl="2"/>
            <a:endParaRPr lang="en-US" dirty="0">
              <a:solidFill>
                <a:srgbClr val="FF9C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B507E4-788C-4A41-BFE6-0AE4C08F64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137" y="1554162"/>
            <a:ext cx="4051063" cy="41932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64" y="1554162"/>
            <a:ext cx="8686800" cy="4846638"/>
          </a:xfrm>
        </p:spPr>
        <p:txBody>
          <a:bodyPr>
            <a:normAutofit/>
          </a:bodyPr>
          <a:lstStyle/>
          <a:p>
            <a:r>
              <a:rPr lang="en-US" dirty="0"/>
              <a:t>How</a:t>
            </a:r>
          </a:p>
          <a:p>
            <a:pPr lvl="1"/>
            <a:r>
              <a:rPr lang="en-US" dirty="0">
                <a:solidFill>
                  <a:srgbClr val="FF9C00"/>
                </a:solidFill>
              </a:rPr>
              <a:t>Implement if-then?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// compute condition into r0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BR r0 TRUE_OFFSET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&lt;code else case&gt;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SUB r0 r0 r0 // 0 in r0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INV r0 r0 // all 1’s in r0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BR r0 SKIP_TRUE_CASE // branch over true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&lt;code true case,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target of TRUE_OFFSET&gt;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&lt;code after true case,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 target of SKIP_TRUE_CASE&gt;</a:t>
            </a:r>
          </a:p>
          <a:p>
            <a:pPr lvl="2"/>
            <a:endParaRPr lang="en-US" dirty="0">
              <a:solidFill>
                <a:srgbClr val="FF9C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B507E4-788C-4A41-BFE6-0AE4C08F64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137" y="1554162"/>
            <a:ext cx="4051063" cy="419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0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75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Contemporary Processors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4208E-AB63-7D48-8910-A2B0326A26FE}" type="slidenum">
              <a:rPr lang="en-US"/>
              <a:pPr/>
              <a:t>76</a:t>
            </a:fld>
            <a:endParaRPr lang="en-US"/>
          </a:p>
        </p:txBody>
      </p:sp>
      <p:pic>
        <p:nvPicPr>
          <p:cNvPr id="552970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438400"/>
            <a:ext cx="3886200" cy="337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529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219200"/>
            <a:ext cx="3733800" cy="4114800"/>
          </a:xfrm>
        </p:spPr>
        <p:txBody>
          <a:bodyPr/>
          <a:lstStyle/>
          <a:p>
            <a:r>
              <a:rPr lang="en-US"/>
              <a:t>Compare ARM7</a:t>
            </a:r>
          </a:p>
        </p:txBody>
      </p:sp>
      <p:pic>
        <p:nvPicPr>
          <p:cNvPr id="55296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7200" y="228600"/>
            <a:ext cx="4654550" cy="620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5296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pPr algn="l"/>
            <a:r>
              <a:rPr lang="en-US"/>
              <a:t>iPod Processor</a:t>
            </a:r>
          </a:p>
        </p:txBody>
      </p:sp>
      <p:sp>
        <p:nvSpPr>
          <p:cNvPr id="552966" name="Line 6"/>
          <p:cNvSpPr>
            <a:spLocks noChangeShapeType="1"/>
          </p:cNvSpPr>
          <p:nvPr/>
        </p:nvSpPr>
        <p:spPr bwMode="auto">
          <a:xfrm flipV="1">
            <a:off x="3276600" y="4114800"/>
            <a:ext cx="1600200" cy="9144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2967" name="Line 7"/>
          <p:cNvSpPr>
            <a:spLocks noChangeShapeType="1"/>
          </p:cNvSpPr>
          <p:nvPr/>
        </p:nvSpPr>
        <p:spPr bwMode="auto">
          <a:xfrm flipV="1">
            <a:off x="3581400" y="2133600"/>
            <a:ext cx="1524000" cy="9906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2968" name="Line 8"/>
          <p:cNvSpPr>
            <a:spLocks noChangeShapeType="1"/>
          </p:cNvSpPr>
          <p:nvPr/>
        </p:nvSpPr>
        <p:spPr bwMode="auto">
          <a:xfrm flipV="1">
            <a:off x="914400" y="457200"/>
            <a:ext cx="4191000" cy="26670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2969" name="Line 9"/>
          <p:cNvSpPr>
            <a:spLocks noChangeShapeType="1"/>
          </p:cNvSpPr>
          <p:nvPr/>
        </p:nvSpPr>
        <p:spPr bwMode="auto">
          <a:xfrm flipV="1">
            <a:off x="914400" y="1447800"/>
            <a:ext cx="4648200" cy="9906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66" grpId="0" animBg="1"/>
      <p:bldP spid="552967" grpId="0" animBg="1"/>
      <p:bldP spid="552968" grpId="0" animBg="1"/>
      <p:bldP spid="552969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Arduino</a:t>
            </a:r>
            <a:br>
              <a:rPr lang="en-US" dirty="0"/>
            </a:br>
            <a:r>
              <a:rPr lang="en-US" dirty="0"/>
              <a:t>AVR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5795" y="508000"/>
            <a:ext cx="4668765" cy="5796844"/>
          </a:xfrm>
          <a:prstGeom prst="rect">
            <a:avLst/>
          </a:prstGeom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438400"/>
            <a:ext cx="3886200" cy="337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0" name="Straight Arrow Connector 9"/>
          <p:cNvCxnSpPr/>
          <p:nvPr/>
        </p:nvCxnSpPr>
        <p:spPr>
          <a:xfrm flipV="1">
            <a:off x="3626556" y="2300111"/>
            <a:ext cx="1326444" cy="776111"/>
          </a:xfrm>
          <a:prstGeom prst="straightConnector1">
            <a:avLst/>
          </a:prstGeom>
          <a:ln w="28575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090333" y="5164667"/>
            <a:ext cx="2271889" cy="620889"/>
          </a:xfrm>
          <a:prstGeom prst="straightConnector1">
            <a:avLst/>
          </a:prstGeom>
          <a:ln w="28575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945444" y="1749778"/>
            <a:ext cx="6237112" cy="959555"/>
          </a:xfrm>
          <a:prstGeom prst="straightConnector1">
            <a:avLst/>
          </a:prstGeom>
          <a:ln w="28575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959556" y="2751667"/>
            <a:ext cx="6110111" cy="1665111"/>
          </a:xfrm>
          <a:prstGeom prst="straightConnector1">
            <a:avLst/>
          </a:prstGeom>
          <a:ln w="28575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375794" y="6081889"/>
            <a:ext cx="2768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ATmega328/P Datasheet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Arduino</a:t>
            </a:r>
            <a:br>
              <a:rPr lang="en-US" dirty="0"/>
            </a:br>
            <a:r>
              <a:rPr lang="en-US" dirty="0"/>
              <a:t>AVR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3589867" cy="4846638"/>
          </a:xfrm>
        </p:spPr>
        <p:txBody>
          <a:bodyPr/>
          <a:lstStyle/>
          <a:p>
            <a:r>
              <a:rPr lang="en-US" dirty="0"/>
              <a:t>Adds separate Data Memory from Register File</a:t>
            </a:r>
          </a:p>
          <a:p>
            <a:r>
              <a:rPr lang="en-US" dirty="0"/>
              <a:t>(common, omitted above for simplicity)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5795" y="508000"/>
            <a:ext cx="4668765" cy="579684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375794" y="6081889"/>
            <a:ext cx="2768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ATmega328/P Datasheet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942667" y="4981222"/>
            <a:ext cx="1227666" cy="73377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4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Arduino</a:t>
            </a:r>
            <a:br>
              <a:rPr lang="en-US" dirty="0"/>
            </a:br>
            <a:r>
              <a:rPr lang="en-US" dirty="0"/>
              <a:t>AVR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3589867" cy="48466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8-bit architecture</a:t>
            </a:r>
          </a:p>
          <a:p>
            <a:pPr lvl="1"/>
            <a:r>
              <a:rPr lang="en-US" dirty="0"/>
              <a:t>8b wide ALU</a:t>
            </a:r>
          </a:p>
          <a:p>
            <a:r>
              <a:rPr lang="en-US" dirty="0"/>
              <a:t>32x8 Register File</a:t>
            </a:r>
          </a:p>
          <a:p>
            <a:pPr lvl="1"/>
            <a:r>
              <a:rPr lang="en-US" dirty="0"/>
              <a:t>32 register</a:t>
            </a:r>
          </a:p>
          <a:p>
            <a:pPr lvl="1"/>
            <a:r>
              <a:rPr lang="en-US" dirty="0"/>
              <a:t>8b wide</a:t>
            </a:r>
          </a:p>
          <a:p>
            <a:r>
              <a:rPr lang="en-US" dirty="0"/>
              <a:t>16b instructions</a:t>
            </a:r>
          </a:p>
          <a:p>
            <a:pPr lvl="1"/>
            <a:r>
              <a:rPr lang="en-US" dirty="0"/>
              <a:t>“most” instructions</a:t>
            </a:r>
          </a:p>
          <a:p>
            <a:r>
              <a:rPr lang="en-US" dirty="0"/>
              <a:t>32KB program memory</a:t>
            </a:r>
          </a:p>
          <a:p>
            <a:pPr lvl="1"/>
            <a:r>
              <a:rPr lang="en-US" dirty="0"/>
              <a:t>Flash2KB data memory</a:t>
            </a:r>
          </a:p>
          <a:p>
            <a:pPr lvl="1"/>
            <a:r>
              <a:rPr lang="en-US" dirty="0"/>
              <a:t>SRAM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5795" y="508000"/>
            <a:ext cx="4668765" cy="57968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75794" y="6039555"/>
            <a:ext cx="2768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ATmega328/P Datasheet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Reminder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Instructions: Two Operand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Arduino (AVR) has 2-operand, where one operation is both source and destination</a:t>
            </a:r>
          </a:p>
          <a:p>
            <a:r>
              <a:rPr lang="en-US" dirty="0"/>
              <a:t>ADD R1, R2</a:t>
            </a:r>
          </a:p>
          <a:p>
            <a:pPr lvl="1"/>
            <a:r>
              <a:rPr lang="en-US" dirty="0"/>
              <a:t>Says: R1</a:t>
            </a:r>
            <a:r>
              <a:rPr lang="en-US" dirty="0">
                <a:sym typeface="Wingdings"/>
              </a:rPr>
              <a:t>R1+R2</a:t>
            </a:r>
          </a:p>
          <a:p>
            <a:pPr lvl="1"/>
            <a:endParaRPr lang="en-US" dirty="0">
              <a:sym typeface="Wingdings"/>
            </a:endParaRPr>
          </a:p>
          <a:p>
            <a:r>
              <a:rPr lang="en-US" dirty="0">
                <a:sym typeface="Wingdings"/>
              </a:rPr>
              <a:t>Use to make code more compact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AVR Instructions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111" y="1679781"/>
            <a:ext cx="8748889" cy="43414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4000" y="6081889"/>
            <a:ext cx="2768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ATmega328/P Datasheet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E85B6-A970-8344-A1AB-C5BBE9973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AVR Instructions (Lab Appendix)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79798D02-FB20-6E46-A9A5-4FDF7DF59B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8350035"/>
              </p:ext>
            </p:extLst>
          </p:nvPr>
        </p:nvGraphicFramePr>
        <p:xfrm>
          <a:off x="263235" y="1626616"/>
          <a:ext cx="8725317" cy="39780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3867">
                  <a:extLst>
                    <a:ext uri="{9D8B030D-6E8A-4147-A177-3AD203B41FA5}">
                      <a16:colId xmlns:a16="http://schemas.microsoft.com/office/drawing/2014/main" val="3493012487"/>
                    </a:ext>
                  </a:extLst>
                </a:gridCol>
                <a:gridCol w="3468101">
                  <a:extLst>
                    <a:ext uri="{9D8B030D-6E8A-4147-A177-3AD203B41FA5}">
                      <a16:colId xmlns:a16="http://schemas.microsoft.com/office/drawing/2014/main" val="2924737497"/>
                    </a:ext>
                  </a:extLst>
                </a:gridCol>
                <a:gridCol w="1537855">
                  <a:extLst>
                    <a:ext uri="{9D8B030D-6E8A-4147-A177-3AD203B41FA5}">
                      <a16:colId xmlns:a16="http://schemas.microsoft.com/office/drawing/2014/main" val="2359403040"/>
                    </a:ext>
                  </a:extLst>
                </a:gridCol>
                <a:gridCol w="1425494">
                  <a:extLst>
                    <a:ext uri="{9D8B030D-6E8A-4147-A177-3AD203B41FA5}">
                      <a16:colId xmlns:a16="http://schemas.microsoft.com/office/drawing/2014/main" val="20438584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28395" algn="l"/>
                          <a:tab pos="2051050" algn="r"/>
                        </a:tabLst>
                      </a:pPr>
                      <a:r>
                        <a:rPr lang="en-US" sz="1800" b="1" u="none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Instruction Encoding</a:t>
                      </a:r>
                      <a:endParaRPr lang="en-US" sz="1800" u="none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none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Instruction Description</a:t>
                      </a:r>
                      <a:endParaRPr lang="en-US" sz="1800" u="none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none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Min Cycles</a:t>
                      </a:r>
                      <a:endParaRPr lang="en-US" sz="1800" u="none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Max Cycles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229095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28395" algn="l"/>
                        </a:tabLst>
                      </a:pPr>
                      <a:r>
                        <a:rPr lang="en-US" sz="20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add Rd, Rr	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Add without carry: Rd = Rr + Rd and C is set to the carry-out bit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430379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adc Rd, Rr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Add with carrying: Rd = Rd + Rr + C (which was previously set); C is set to the new carry-out bit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380212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and Rd, Rr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Logical And: Rd = Rd AND Rr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644221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brne</a:t>
                      </a:r>
                      <a:r>
                        <a:rPr lang="en-US" sz="2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OFFSET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Branch Not Equal: If Z=0, Move the instruction execution (back or forward) by OFFSET.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043815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brpl</a:t>
                      </a:r>
                      <a:r>
                        <a:rPr lang="en-US" sz="2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OFFSET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Branch if Positive: If N=0, Move the instruction execution (back or forward) by OFFSET.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255456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FC30E6-3675-6E4A-A194-D3618E578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81CB5A-17B5-8549-BB25-8D3D86E84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59921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 Memory Read / Write (Load/Store)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05" y="1523331"/>
            <a:ext cx="9054395" cy="21942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89779"/>
            <a:ext cx="9318306" cy="12453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4000" y="6081889"/>
            <a:ext cx="2768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ATmega328/P Datasheet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Lab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Look at Instruction-Level code for </a:t>
            </a:r>
            <a:r>
              <a:rPr lang="en-US" dirty="0" err="1"/>
              <a:t>Arduino</a:t>
            </a:r>
            <a:endParaRPr lang="en-US" dirty="0"/>
          </a:p>
          <a:p>
            <a:r>
              <a:rPr lang="en-US" dirty="0"/>
              <a:t>Understand performance from instruction-level code</a:t>
            </a:r>
          </a:p>
          <a:p>
            <a:endParaRPr lang="en-US" dirty="0"/>
          </a:p>
          <a:p>
            <a:r>
              <a:rPr lang="en-US" dirty="0"/>
              <a:t>Need to download Arduino IDE for your computer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Ideas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Memory stores data compactly</a:t>
            </a:r>
          </a:p>
          <a:p>
            <a:r>
              <a:rPr lang="en-US" dirty="0"/>
              <a:t>Can implement large computations on small hardware by reusing hardware in time</a:t>
            </a:r>
          </a:p>
          <a:p>
            <a:pPr lvl="1"/>
            <a:r>
              <a:rPr lang="en-US" dirty="0"/>
              <a:t>Storing computational state in memory</a:t>
            </a:r>
          </a:p>
          <a:p>
            <a:r>
              <a:rPr lang="en-US" dirty="0"/>
              <a:t>Can store program control in instruction memory</a:t>
            </a:r>
          </a:p>
          <a:p>
            <a:pPr lvl="1"/>
            <a:r>
              <a:rPr lang="en-US" dirty="0"/>
              <a:t>Change program by reprogramming memory</a:t>
            </a:r>
          </a:p>
          <a:p>
            <a:pPr lvl="1"/>
            <a:r>
              <a:rPr lang="en-US" dirty="0"/>
              <a:t>Universal machine: Stored-Program Processor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 More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CIS240 – processor organization and assembly</a:t>
            </a:r>
          </a:p>
          <a:p>
            <a:r>
              <a:rPr lang="en-US" dirty="0"/>
              <a:t>CIS371 – implement and optimize processors</a:t>
            </a:r>
          </a:p>
          <a:p>
            <a:pPr lvl="1"/>
            <a:r>
              <a:rPr lang="en-US" dirty="0"/>
              <a:t>Including FPGA mapping in </a:t>
            </a:r>
            <a:r>
              <a:rPr lang="en-US" dirty="0" err="1"/>
              <a:t>Verilog</a:t>
            </a:r>
            <a:endParaRPr lang="en-US" dirty="0"/>
          </a:p>
          <a:p>
            <a:r>
              <a:rPr lang="en-US" dirty="0"/>
              <a:t>ESE370 – implement memories (and gates) using transistors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Multiplexer Gate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MUX</a:t>
            </a:r>
          </a:p>
          <a:p>
            <a:pPr lvl="1"/>
            <a:r>
              <a:rPr lang="en-US" dirty="0"/>
              <a:t>When S=0, output=i0</a:t>
            </a:r>
          </a:p>
          <a:p>
            <a:pPr lvl="1"/>
            <a:r>
              <a:rPr lang="en-US" dirty="0"/>
              <a:t>When S=1, output=i1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20889" y="3005668"/>
          <a:ext cx="609600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Mux2(S,i0,i1)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8" name="Picture 7" descr="mux2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858000" y="659329"/>
            <a:ext cx="1313745" cy="20838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E 578–">
  <a:themeElements>
    <a:clrScheme name="Custom 3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FF0000"/>
      </a:hlink>
      <a:folHlink>
        <a:srgbClr val="FF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>
    <a:lnDef>
      <a:spPr>
        <a:ln>
          <a:tailEnd type="arrow"/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Lecture_Template</Template>
  <TotalTime>35348</TotalTime>
  <Words>2613</Words>
  <Application>Microsoft Macintosh PowerPoint</Application>
  <PresentationFormat>On-screen Show (4:3)</PresentationFormat>
  <Paragraphs>935</Paragraphs>
  <Slides>86</Slides>
  <Notes>21</Notes>
  <HiddenSlides>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92" baseType="lpstr">
      <vt:lpstr>Arial</vt:lpstr>
      <vt:lpstr>Calibri</vt:lpstr>
      <vt:lpstr>Courier New</vt:lpstr>
      <vt:lpstr>Times New Roman</vt:lpstr>
      <vt:lpstr>Wingdings 2</vt:lpstr>
      <vt:lpstr>ESE 578–</vt:lpstr>
      <vt:lpstr>PowerPoint Presentation</vt:lpstr>
      <vt:lpstr>So Far</vt:lpstr>
      <vt:lpstr>How Process</vt:lpstr>
      <vt:lpstr>Economy and Universality</vt:lpstr>
      <vt:lpstr>Lecture Topics</vt:lpstr>
      <vt:lpstr>Course Map</vt:lpstr>
      <vt:lpstr>Course Map – Week 9</vt:lpstr>
      <vt:lpstr>Quick Reminder</vt:lpstr>
      <vt:lpstr>Multiplexer Gate</vt:lpstr>
      <vt:lpstr>State Element</vt:lpstr>
      <vt:lpstr>Mux can be a programmable Gate</vt:lpstr>
      <vt:lpstr>NAND Universality</vt:lpstr>
      <vt:lpstr>Preclass 1</vt:lpstr>
      <vt:lpstr>Preclass 1 in Gates</vt:lpstr>
      <vt:lpstr>Memory</vt:lpstr>
      <vt:lpstr>Random Access Memory</vt:lpstr>
      <vt:lpstr>Two Pieces of a Memory</vt:lpstr>
      <vt:lpstr>Could build Memory w/ Muxes &amp; latches   … collection of registers</vt:lpstr>
      <vt:lpstr>Could build Memory w/ Muxes &amp; latches   … collection of registers</vt:lpstr>
      <vt:lpstr>Could build Memory w/ Muxes &amp; latches   … collection of registers</vt:lpstr>
      <vt:lpstr>Could build Memory w/ Muxes &amp; latches   … collection of registers</vt:lpstr>
      <vt:lpstr>Random Access Memory (RAM) with Capacitor Memories</vt:lpstr>
      <vt:lpstr>Key Engineering Property</vt:lpstr>
      <vt:lpstr>One-Gate Processor</vt:lpstr>
      <vt:lpstr>Idea</vt:lpstr>
      <vt:lpstr>Basic Idiom</vt:lpstr>
      <vt:lpstr>Operation</vt:lpstr>
      <vt:lpstr>Operation Sequence</vt:lpstr>
      <vt:lpstr>Observe</vt:lpstr>
      <vt:lpstr>Instruction</vt:lpstr>
      <vt:lpstr>Expanding the Structure: Input</vt:lpstr>
      <vt:lpstr>Expanding the Structure: Output</vt:lpstr>
      <vt:lpstr>Expanded Control = Instruction</vt:lpstr>
      <vt:lpstr>Fillin missing Instruction</vt:lpstr>
      <vt:lpstr>Instruction Bits</vt:lpstr>
      <vt:lpstr>Instruction Bits Example</vt:lpstr>
      <vt:lpstr>Instruction Sequence Control</vt:lpstr>
      <vt:lpstr>Instruction  Memory</vt:lpstr>
      <vt:lpstr>Animate</vt:lpstr>
      <vt:lpstr>Animate</vt:lpstr>
      <vt:lpstr>Animate</vt:lpstr>
      <vt:lpstr>Animate</vt:lpstr>
      <vt:lpstr>Animate</vt:lpstr>
      <vt:lpstr>Animate</vt:lpstr>
      <vt:lpstr>Animate</vt:lpstr>
      <vt:lpstr>Animate</vt:lpstr>
      <vt:lpstr>Animate</vt:lpstr>
      <vt:lpstr>Animate</vt:lpstr>
      <vt:lpstr>Animate</vt:lpstr>
      <vt:lpstr>Animate</vt:lpstr>
      <vt:lpstr>Processor</vt:lpstr>
      <vt:lpstr>Basic Idiom</vt:lpstr>
      <vt:lpstr>Universal Processor</vt:lpstr>
      <vt:lpstr>Review</vt:lpstr>
      <vt:lpstr>Stored-Program Processor</vt:lpstr>
      <vt:lpstr>“Stored Program” Computer</vt:lpstr>
      <vt:lpstr>Basic Idea</vt:lpstr>
      <vt:lpstr>Building Out</vt:lpstr>
      <vt:lpstr>Beyond Single Gate</vt:lpstr>
      <vt:lpstr>Word-Wide Processors </vt:lpstr>
      <vt:lpstr>Multibit Bus Symbols</vt:lpstr>
      <vt:lpstr>Arithmetic and Logic Unit (ALU)</vt:lpstr>
      <vt:lpstr>ALU Ops (on 8bit words)</vt:lpstr>
      <vt:lpstr>ALU Ops (on 8bit words)</vt:lpstr>
      <vt:lpstr>ALU Ops (on 8bit words)</vt:lpstr>
      <vt:lpstr>ALU Ops (on 8bit words)</vt:lpstr>
      <vt:lpstr>ALU Ops (on 8bit words)</vt:lpstr>
      <vt:lpstr>ALU Encoding</vt:lpstr>
      <vt:lpstr>ALU-based Word-Wide Processor</vt:lpstr>
      <vt:lpstr>ALU-based Word-Wide Processor</vt:lpstr>
      <vt:lpstr>Beyond Linear Sequence</vt:lpstr>
      <vt:lpstr>Branching</vt:lpstr>
      <vt:lpstr>Branching</vt:lpstr>
      <vt:lpstr>Branching</vt:lpstr>
      <vt:lpstr>Contemporary Processors</vt:lpstr>
      <vt:lpstr>iPod Processor</vt:lpstr>
      <vt:lpstr>Arduino AVR</vt:lpstr>
      <vt:lpstr>Arduino AVR</vt:lpstr>
      <vt:lpstr>Arduino AVR</vt:lpstr>
      <vt:lpstr>Instructions: Two Operand</vt:lpstr>
      <vt:lpstr>AVR Instructions</vt:lpstr>
      <vt:lpstr>AVR Instructions (Lab Appendix)</vt:lpstr>
      <vt:lpstr>Data Memory Read / Write (Load/Store)</vt:lpstr>
      <vt:lpstr>Next Lab</vt:lpstr>
      <vt:lpstr>Big Ideas</vt:lpstr>
      <vt:lpstr>Learn More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ESE 250: Digital Audio Basics</dc:title>
  <dc:creator>Edin;Farmer</dc:creator>
  <cp:lastModifiedBy>Dehon, Andre</cp:lastModifiedBy>
  <cp:revision>679</cp:revision>
  <cp:lastPrinted>2020-03-29T20:33:03Z</cp:lastPrinted>
  <dcterms:created xsi:type="dcterms:W3CDTF">2018-03-20T12:08:27Z</dcterms:created>
  <dcterms:modified xsi:type="dcterms:W3CDTF">2020-03-29T20:33:07Z</dcterms:modified>
</cp:coreProperties>
</file>