
<file path=[Content_Types].xml><?xml version="1.0" encoding="utf-8"?>
<Types xmlns="http://schemas.openxmlformats.org/package/2006/content-types">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307" r:id="rId2"/>
    <p:sldId id="517" r:id="rId3"/>
    <p:sldId id="590" r:id="rId4"/>
    <p:sldId id="308" r:id="rId5"/>
    <p:sldId id="309" r:id="rId6"/>
    <p:sldId id="584" r:id="rId7"/>
    <p:sldId id="518" r:id="rId8"/>
    <p:sldId id="526" r:id="rId9"/>
    <p:sldId id="519" r:id="rId10"/>
    <p:sldId id="520" r:id="rId11"/>
    <p:sldId id="521" r:id="rId12"/>
    <p:sldId id="523" r:id="rId13"/>
    <p:sldId id="524" r:id="rId14"/>
    <p:sldId id="587" r:id="rId15"/>
    <p:sldId id="525" r:id="rId16"/>
    <p:sldId id="527" r:id="rId17"/>
    <p:sldId id="528" r:id="rId18"/>
    <p:sldId id="529" r:id="rId19"/>
    <p:sldId id="560" r:id="rId20"/>
    <p:sldId id="563" r:id="rId21"/>
    <p:sldId id="561" r:id="rId22"/>
    <p:sldId id="562" r:id="rId23"/>
    <p:sldId id="530" r:id="rId24"/>
    <p:sldId id="564" r:id="rId25"/>
    <p:sldId id="531" r:id="rId26"/>
    <p:sldId id="588" r:id="rId27"/>
    <p:sldId id="533" r:id="rId28"/>
    <p:sldId id="536" r:id="rId29"/>
    <p:sldId id="534" r:id="rId30"/>
    <p:sldId id="565" r:id="rId31"/>
    <p:sldId id="566" r:id="rId32"/>
    <p:sldId id="592" r:id="rId33"/>
    <p:sldId id="567" r:id="rId34"/>
    <p:sldId id="575" r:id="rId35"/>
    <p:sldId id="538" r:id="rId36"/>
    <p:sldId id="594" r:id="rId37"/>
    <p:sldId id="539" r:id="rId38"/>
    <p:sldId id="540" r:id="rId39"/>
    <p:sldId id="541" r:id="rId40"/>
    <p:sldId id="542" r:id="rId41"/>
    <p:sldId id="543" r:id="rId42"/>
    <p:sldId id="544" r:id="rId43"/>
    <p:sldId id="545" r:id="rId44"/>
    <p:sldId id="546" r:id="rId45"/>
    <p:sldId id="547" r:id="rId46"/>
    <p:sldId id="548" r:id="rId47"/>
    <p:sldId id="549" r:id="rId48"/>
    <p:sldId id="555" r:id="rId49"/>
    <p:sldId id="550" r:id="rId50"/>
    <p:sldId id="551" r:id="rId51"/>
    <p:sldId id="585" r:id="rId52"/>
    <p:sldId id="586" r:id="rId53"/>
    <p:sldId id="552" r:id="rId54"/>
    <p:sldId id="553" r:id="rId55"/>
    <p:sldId id="589" r:id="rId56"/>
    <p:sldId id="554" r:id="rId57"/>
    <p:sldId id="556" r:id="rId58"/>
    <p:sldId id="557" r:id="rId59"/>
    <p:sldId id="569" r:id="rId60"/>
    <p:sldId id="570" r:id="rId61"/>
    <p:sldId id="558" r:id="rId62"/>
    <p:sldId id="571" r:id="rId63"/>
    <p:sldId id="572" r:id="rId64"/>
    <p:sldId id="573" r:id="rId65"/>
    <p:sldId id="580" r:id="rId66"/>
    <p:sldId id="581" r:id="rId67"/>
    <p:sldId id="578" r:id="rId68"/>
    <p:sldId id="505" r:id="rId69"/>
    <p:sldId id="287" r:id="rId70"/>
    <p:sldId id="593" r:id="rId71"/>
    <p:sldId id="514" r:id="rId72"/>
    <p:sldId id="50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2478" autoAdjust="0"/>
  </p:normalViewPr>
  <p:slideViewPr>
    <p:cSldViewPr snapToGrid="0">
      <p:cViewPr varScale="1">
        <p:scale>
          <a:sx n="104" d="100"/>
          <a:sy n="104" d="100"/>
        </p:scale>
        <p:origin x="19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54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39</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43</a:t>
            </a:fld>
            <a:endParaRPr lang="en-GB"/>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68</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72</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0FF75C57-0957-47CC-A9CC-809F2EC380BE}" type="datetime1">
              <a:rPr lang="en-US" smtClean="0"/>
              <a:pPr/>
              <a:t>4/20/20</a:t>
            </a:fld>
            <a:endParaRPr lang="en-US"/>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F950B-F33A-4B73-8777-E024CDA5DE5D}" type="datetime1">
              <a:rPr lang="en-US" smtClean="0"/>
              <a:pPr/>
              <a:t>4/20/20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769539-19DC-4B30-B68D-C9110802E528}" type="datetime1">
              <a:rPr lang="en-US" smtClean="0"/>
              <a:pPr/>
              <a:t>4/20/20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fld id="{906A715E-755C-488E-A7F0-4DC0E3A54954}" type="datetime1">
              <a:rPr lang="en-US" smtClean="0"/>
              <a:pPr/>
              <a:t>4/20/20</a:t>
            </a:fld>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D7E6805E-1D09-481B-989B-DDCEB6817352}" type="datetime1">
              <a:rPr lang="en-US" smtClean="0"/>
              <a:pPr/>
              <a:t>4/20/20</a:t>
            </a:fld>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B53A737E-C098-4C72-A5D9-081BF6BEAE62}" type="datetime1">
              <a:rPr lang="en-US" smtClean="0"/>
              <a:pPr/>
              <a:t>4/20/20</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BCB39E6-083C-427E-BFC5-BAC7B8B12156}" type="datetime1">
              <a:rPr lang="en-US" smtClean="0"/>
              <a:pPr/>
              <a:t>4/20/20</a:t>
            </a:fld>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1A8F2D5-EC41-4D26-B054-0AE76096061B}" type="datetime1">
              <a:rPr lang="en-US" smtClean="0"/>
              <a:pPr/>
              <a:t>4/20/20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74174-8509-4CC6-B426-0967D399E45D}" type="datetime1">
              <a:rPr lang="en-US" smtClean="0"/>
              <a:pPr/>
              <a:t>4/20/20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51C048D-4375-401E-BA4B-1AF87E096186}" type="datetime1">
              <a:rPr lang="en-US" smtClean="0"/>
              <a:pPr/>
              <a:t>4/20/20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3B97023-D04D-4867-BB4D-A390E03C071C}" type="datetime1">
              <a:rPr lang="en-US" smtClean="0"/>
              <a:pPr/>
              <a:t>4/20/20</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05A6B6-EAA9-41B8-90C2-42E5107B6818}" type="datetime1">
              <a:rPr lang="en-US" smtClean="0"/>
              <a:pPr/>
              <a:t>4/20/20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nevtron.si/borderline/delete.gi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d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7.pd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bysoft.com/essays/userInterfaceDesign.html" TargetMode="External"/><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youtube.com/watch?v=zOS5Mbk_Iuc"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vtron.si/borderline/archive2/intuiti.g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a:t>
            </a:r>
            <a:r>
              <a:rPr lang="en-US" sz="1400" b="1" dirty="0">
                <a:solidFill>
                  <a:schemeClr val="tx1"/>
                </a:solidFill>
              </a:rPr>
              <a:t>© </a:t>
            </a:r>
            <a:r>
              <a:rPr lang="en-US" sz="1400" b="1" dirty="0">
                <a:solidFill>
                  <a:schemeClr val="tx1"/>
                </a:solidFill>
                <a:latin typeface="+mj-lt"/>
              </a:rPr>
              <a:t>2018--2020 DeHon</a:t>
            </a:r>
          </a:p>
          <a:p>
            <a:pPr algn="r"/>
            <a:r>
              <a:rPr lang="en-US" sz="1400" b="1" dirty="0">
                <a:solidFill>
                  <a:schemeClr val="tx1"/>
                </a:solidFill>
                <a:latin typeface="+mj-lt"/>
              </a:rPr>
              <a:t>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#12 – User Interface</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BAD</a:t>
            </a:r>
          </a:p>
        </p:txBody>
      </p:sp>
      <p:sp>
        <p:nvSpPr>
          <p:cNvPr id="3" name="Content Placeholder 2"/>
          <p:cNvSpPr>
            <a:spLocks noGrp="1"/>
          </p:cNvSpPr>
          <p:nvPr>
            <p:ph idx="1"/>
          </p:nvPr>
        </p:nvSpPr>
        <p:spPr/>
        <p:txBody>
          <a:bodyPr/>
          <a:lstStyle/>
          <a:p>
            <a:r>
              <a:rPr lang="en-US" dirty="0">
                <a:solidFill>
                  <a:srgbClr val="FF6600"/>
                </a:solidFill>
              </a:rPr>
              <a:t>Examples of infuriating / bad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FC56-9C61-924A-B9B8-576A5014653D}"/>
              </a:ext>
            </a:extLst>
          </p:cNvPr>
          <p:cNvSpPr>
            <a:spLocks noGrp="1"/>
          </p:cNvSpPr>
          <p:nvPr>
            <p:ph type="title"/>
          </p:nvPr>
        </p:nvSpPr>
        <p:spPr/>
        <p:txBody>
          <a:bodyPr/>
          <a:lstStyle/>
          <a:p>
            <a:r>
              <a:rPr lang="en-US" dirty="0"/>
              <a:t>Local Example</a:t>
            </a:r>
          </a:p>
        </p:txBody>
      </p:sp>
      <p:pic>
        <p:nvPicPr>
          <p:cNvPr id="6" name="Content Placeholder 5" descr="A screen shot of a computer&#13;&#10;&#13;&#10;Description automatically generated">
            <a:extLst>
              <a:ext uri="{FF2B5EF4-FFF2-40B4-BE49-F238E27FC236}">
                <a16:creationId xmlns:a16="http://schemas.microsoft.com/office/drawing/2014/main" id="{87848F59-B6E0-C946-9FB4-213A390F8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09" y="1554163"/>
            <a:ext cx="6462182" cy="4846637"/>
          </a:xfrm>
        </p:spPr>
      </p:pic>
      <p:sp>
        <p:nvSpPr>
          <p:cNvPr id="4" name="Slide Number Placeholder 3">
            <a:extLst>
              <a:ext uri="{FF2B5EF4-FFF2-40B4-BE49-F238E27FC236}">
                <a16:creationId xmlns:a16="http://schemas.microsoft.com/office/drawing/2014/main" id="{7DA600A0-FFAA-DB41-9BD7-F6267FC27A28}"/>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16818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Good</a:t>
            </a:r>
          </a:p>
        </p:txBody>
      </p:sp>
      <p:sp>
        <p:nvSpPr>
          <p:cNvPr id="3" name="Content Placeholder 2"/>
          <p:cNvSpPr>
            <a:spLocks noGrp="1"/>
          </p:cNvSpPr>
          <p:nvPr>
            <p:ph idx="1"/>
          </p:nvPr>
        </p:nvSpPr>
        <p:spPr/>
        <p:txBody>
          <a:bodyPr/>
          <a:lstStyle/>
          <a:p>
            <a:r>
              <a:rPr lang="en-US" dirty="0">
                <a:solidFill>
                  <a:srgbClr val="FF6600"/>
                </a:solidFill>
              </a:rPr>
              <a:t>Examples of pleasant/good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a:t>
            </a:r>
          </a:p>
        </p:txBody>
      </p:sp>
      <p:sp>
        <p:nvSpPr>
          <p:cNvPr id="3" name="Content Placeholder 2"/>
          <p:cNvSpPr>
            <a:spLocks noGrp="1"/>
          </p:cNvSpPr>
          <p:nvPr>
            <p:ph idx="1"/>
          </p:nvPr>
        </p:nvSpPr>
        <p:spPr>
          <a:xfrm>
            <a:off x="457200" y="1233320"/>
            <a:ext cx="8686800" cy="4846638"/>
          </a:xfrm>
        </p:spPr>
        <p:txBody>
          <a:bodyPr/>
          <a:lstStyle/>
          <a:p>
            <a:r>
              <a:rPr lang="en-US" dirty="0">
                <a:solidFill>
                  <a:srgbClr val="FF6600"/>
                </a:solidFill>
              </a:rPr>
              <a:t>How is a cell-phone dialing interface better than a conventional POTS phone?</a:t>
            </a:r>
          </a:p>
          <a:p>
            <a:r>
              <a:rPr lang="en-US" dirty="0">
                <a:solidFill>
                  <a:srgbClr val="FF6600"/>
                </a:solidFill>
              </a:rPr>
              <a:t>…and how often do you dial on a cell phone?</a:t>
            </a:r>
          </a:p>
          <a:p>
            <a:pPr lvl="1"/>
            <a:r>
              <a:rPr lang="en-US" dirty="0">
                <a:solidFill>
                  <a:srgbClr val="FF6600"/>
                </a:solidFill>
              </a:rPr>
              <a:t>Alternative?  Better?</a:t>
            </a:r>
          </a:p>
          <a:p>
            <a:r>
              <a:rPr lang="en-US" dirty="0">
                <a:solidFill>
                  <a:srgbClr val="FF6600"/>
                </a:solidFill>
              </a:rPr>
              <a:t>How cell phone interface worse?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Picture 5" descr="old-phone.jpg"/>
          <p:cNvPicPr>
            <a:picLocks noChangeAspect="1"/>
          </p:cNvPicPr>
          <p:nvPr/>
        </p:nvPicPr>
        <p:blipFill>
          <a:blip r:embed="rId2"/>
          <a:stretch>
            <a:fillRect/>
          </a:stretch>
        </p:blipFill>
        <p:spPr>
          <a:xfrm>
            <a:off x="193574" y="3982356"/>
            <a:ext cx="4204637" cy="2652926"/>
          </a:xfrm>
          <a:prstGeom prst="rect">
            <a:avLst/>
          </a:prstGeom>
        </p:spPr>
      </p:pic>
      <p:pic>
        <p:nvPicPr>
          <p:cNvPr id="7" name="Picture 6" descr="iphone_dialing.jpg"/>
          <p:cNvPicPr>
            <a:picLocks noChangeAspect="1"/>
          </p:cNvPicPr>
          <p:nvPr/>
        </p:nvPicPr>
        <p:blipFill>
          <a:blip r:embed="rId3"/>
          <a:stretch>
            <a:fillRect/>
          </a:stretch>
        </p:blipFill>
        <p:spPr>
          <a:xfrm>
            <a:off x="6692350" y="2713788"/>
            <a:ext cx="1722502" cy="372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6600"/>
                </a:solidFill>
              </a:rPr>
              <a:t>Preclass</a:t>
            </a:r>
            <a:r>
              <a:rPr lang="en-US" dirty="0">
                <a:solidFill>
                  <a:srgbClr val="FF6600"/>
                </a:solidFill>
              </a:rPr>
              <a:t> 2</a:t>
            </a:r>
          </a:p>
        </p:txBody>
      </p:sp>
      <p:sp>
        <p:nvSpPr>
          <p:cNvPr id="3" name="Content Placeholder 2"/>
          <p:cNvSpPr>
            <a:spLocks noGrp="1"/>
          </p:cNvSpPr>
          <p:nvPr>
            <p:ph idx="1"/>
          </p:nvPr>
        </p:nvSpPr>
        <p:spPr/>
        <p:txBody>
          <a:bodyPr/>
          <a:lstStyle/>
          <a:p>
            <a:r>
              <a:rPr lang="en-US" dirty="0">
                <a:solidFill>
                  <a:srgbClr val="FF6600"/>
                </a:solidFill>
              </a:rPr>
              <a:t>Which interface easier? Why?</a:t>
            </a:r>
          </a:p>
          <a:p>
            <a:pPr lvl="1"/>
            <a:r>
              <a:rPr lang="en-US" dirty="0">
                <a:solidFill>
                  <a:srgbClr val="FF6600"/>
                </a:solidFill>
              </a:rPr>
              <a:t>Limit to vend $20, $300/day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descr="atm_keyboard.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129271" y="3030594"/>
            <a:ext cx="2362200" cy="2133600"/>
          </a:xfrm>
          <a:prstGeom prst="rect">
            <a:avLst/>
          </a:prstGeom>
        </p:spPr>
      </p:pic>
      <p:pic>
        <p:nvPicPr>
          <p:cNvPr id="6" name="Picture 5" descr="atm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582991" y="3030594"/>
            <a:ext cx="2362200" cy="213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a:solidFill>
                  <a:srgbClr val="FF6600"/>
                </a:solidFill>
              </a:rPr>
              <a:t>Why built this 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Make common case fast</a:t>
            </a:r>
          </a:p>
        </p:txBody>
      </p:sp>
      <p:sp>
        <p:nvSpPr>
          <p:cNvPr id="7" name="Content Placeholder 6"/>
          <p:cNvSpPr>
            <a:spLocks noGrp="1"/>
          </p:cNvSpPr>
          <p:nvPr>
            <p:ph idx="1"/>
          </p:nvPr>
        </p:nvSpPr>
        <p:spPr/>
        <p:txBody>
          <a:bodyPr/>
          <a:lstStyle/>
          <a:p>
            <a:r>
              <a:rPr lang="en-US" dirty="0"/>
              <a:t>…not buried deep in menus</a:t>
            </a:r>
          </a:p>
          <a:p>
            <a:pPr lvl="1"/>
            <a:r>
              <a:rPr lang="en-US" dirty="0"/>
              <a:t>Minimize mouse clicks?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Picture 9" descr="deep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124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Add Equation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descr="Screen Shot 2018-04-24 at 10.53.40 AM.png"/>
          <p:cNvPicPr>
            <a:picLocks noChangeAspect="1"/>
          </p:cNvPicPr>
          <p:nvPr/>
        </p:nvPicPr>
        <p:blipFill>
          <a:blip r:embed="rId2"/>
          <a:stretch>
            <a:fillRect/>
          </a:stretch>
        </p:blipFill>
        <p:spPr>
          <a:xfrm>
            <a:off x="347577" y="1356894"/>
            <a:ext cx="7780421" cy="4862763"/>
          </a:xfrm>
          <a:prstGeom prst="rect">
            <a:avLst/>
          </a:prstGeom>
        </p:spPr>
      </p:pic>
      <p:pic>
        <p:nvPicPr>
          <p:cNvPr id="6" name="Content Placeholder 5" descr="Screen Shot 2018-04-24 at 10.53.52 AM.png"/>
          <p:cNvPicPr>
            <a:picLocks noGrp="1" noChangeAspect="1"/>
          </p:cNvPicPr>
          <p:nvPr>
            <p:ph idx="1"/>
          </p:nvPr>
        </p:nvPicPr>
        <p:blipFill>
          <a:blip r:embed="rId3"/>
          <a:srcRect l="-3118" r="-3118"/>
          <a:stretch>
            <a:fillRect/>
          </a:stretch>
        </p:blipFill>
        <p:spPr>
          <a:xfrm>
            <a:off x="3446146" y="3221788"/>
            <a:ext cx="5697854" cy="31790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January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a:solidFill>
                  <a:schemeClr val="bg1"/>
                </a:solidFill>
              </a:rPr>
              <a:t>https://commons.wikimedia.org/wiki/File:2018_Hawaii_missile_alert.jpg</a:t>
            </a: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False Alarm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a:solidFill>
                  <a:schemeClr val="bg1"/>
                </a:solidFill>
              </a:rPr>
              <a:t>https://www.theverge.com/2018/1/16/16896368/hawaii-false-missile-alert-system-confusing-interface-poor-design</a:t>
            </a:r>
          </a:p>
        </p:txBody>
      </p:sp>
      <p:pic>
        <p:nvPicPr>
          <p:cNvPr id="8" name="Content Placeholder 7" descr="hawaii_screen.jpg"/>
          <p:cNvPicPr>
            <a:picLocks noGrp="1" noChangeAspect="1"/>
          </p:cNvPicPr>
          <p:nvPr>
            <p:ph idx="1"/>
          </p:nvPr>
        </p:nvPicPr>
        <p:blipFill>
          <a:blip r:embed="rId2"/>
          <a:srcRect l="-17213" r="-17213"/>
          <a:stretch>
            <a:fillRect/>
          </a:stretch>
        </p:blipFill>
        <p:spPr>
          <a:xfrm>
            <a:off x="-257000" y="1524572"/>
            <a:ext cx="8686800" cy="4782470"/>
          </a:xfrm>
        </p:spPr>
      </p:pic>
      <p:grpSp>
        <p:nvGrpSpPr>
          <p:cNvPr id="15" name="Group 14">
            <a:extLst>
              <a:ext uri="{FF2B5EF4-FFF2-40B4-BE49-F238E27FC236}">
                <a16:creationId xmlns:a16="http://schemas.microsoft.com/office/drawing/2014/main" id="{5DD71413-C3CE-9C41-9D23-0E2B8174A5CD}"/>
              </a:ext>
            </a:extLst>
          </p:cNvPr>
          <p:cNvGrpSpPr/>
          <p:nvPr/>
        </p:nvGrpSpPr>
        <p:grpSpPr>
          <a:xfrm>
            <a:off x="6137910" y="3707368"/>
            <a:ext cx="2970806" cy="369332"/>
            <a:chOff x="6137910" y="3707368"/>
            <a:chExt cx="2970806" cy="369332"/>
          </a:xfrm>
        </p:grpSpPr>
        <p:sp>
          <p:nvSpPr>
            <p:cNvPr id="3" name="TextBox 2">
              <a:extLst>
                <a:ext uri="{FF2B5EF4-FFF2-40B4-BE49-F238E27FC236}">
                  <a16:creationId xmlns:a16="http://schemas.microsoft.com/office/drawing/2014/main" id="{C8FB27D8-9CCE-574F-9743-5C7BB12007F3}"/>
                </a:ext>
              </a:extLst>
            </p:cNvPr>
            <p:cNvSpPr txBox="1"/>
            <p:nvPr/>
          </p:nvSpPr>
          <p:spPr>
            <a:xfrm>
              <a:off x="7462111" y="3707368"/>
              <a:ext cx="1646605" cy="369332"/>
            </a:xfrm>
            <a:prstGeom prst="rect">
              <a:avLst/>
            </a:prstGeom>
            <a:noFill/>
          </p:spPr>
          <p:txBody>
            <a:bodyPr wrap="none" rtlCol="0">
              <a:spAutoFit/>
            </a:bodyPr>
            <a:lstStyle/>
            <a:p>
              <a:r>
                <a:rPr lang="en-US" dirty="0">
                  <a:solidFill>
                    <a:srgbClr val="FF0000"/>
                  </a:solidFill>
                </a:rPr>
                <a:t>What selected</a:t>
              </a:r>
            </a:p>
          </p:txBody>
        </p:sp>
        <p:cxnSp>
          <p:nvCxnSpPr>
            <p:cNvPr id="10" name="Straight Arrow Connector 9">
              <a:extLst>
                <a:ext uri="{FF2B5EF4-FFF2-40B4-BE49-F238E27FC236}">
                  <a16:creationId xmlns:a16="http://schemas.microsoft.com/office/drawing/2014/main" id="{048C97E7-5DC9-824A-BB56-161AC5C24215}"/>
                </a:ext>
              </a:extLst>
            </p:cNvPr>
            <p:cNvCxnSpPr/>
            <p:nvPr/>
          </p:nvCxnSpPr>
          <p:spPr>
            <a:xfrm flipH="1">
              <a:off x="6137910" y="3868260"/>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9FE52B23-CF23-9E4E-A867-7CF79B55A82A}"/>
              </a:ext>
            </a:extLst>
          </p:cNvPr>
          <p:cNvGrpSpPr/>
          <p:nvPr/>
        </p:nvGrpSpPr>
        <p:grpSpPr>
          <a:xfrm>
            <a:off x="6164895" y="4320806"/>
            <a:ext cx="2942484" cy="369332"/>
            <a:chOff x="6164895" y="4320806"/>
            <a:chExt cx="2942484" cy="369332"/>
          </a:xfrm>
        </p:grpSpPr>
        <p:sp>
          <p:nvSpPr>
            <p:cNvPr id="7" name="TextBox 6">
              <a:extLst>
                <a:ext uri="{FF2B5EF4-FFF2-40B4-BE49-F238E27FC236}">
                  <a16:creationId xmlns:a16="http://schemas.microsoft.com/office/drawing/2014/main" id="{5C74177C-5910-E546-BF69-A4A5CADB3F76}"/>
                </a:ext>
              </a:extLst>
            </p:cNvPr>
            <p:cNvSpPr txBox="1"/>
            <p:nvPr/>
          </p:nvSpPr>
          <p:spPr>
            <a:xfrm>
              <a:off x="7435126" y="4320806"/>
              <a:ext cx="1672253" cy="369332"/>
            </a:xfrm>
            <a:prstGeom prst="rect">
              <a:avLst/>
            </a:prstGeom>
            <a:noFill/>
          </p:spPr>
          <p:txBody>
            <a:bodyPr wrap="none" rtlCol="0">
              <a:spAutoFit/>
            </a:bodyPr>
            <a:lstStyle/>
            <a:p>
              <a:r>
                <a:rPr lang="en-US" dirty="0">
                  <a:solidFill>
                    <a:srgbClr val="FF0000"/>
                  </a:solidFill>
                </a:rPr>
                <a:t>What intended</a:t>
              </a:r>
            </a:p>
          </p:txBody>
        </p:sp>
        <p:cxnSp>
          <p:nvCxnSpPr>
            <p:cNvPr id="11" name="Straight Arrow Connector 10">
              <a:extLst>
                <a:ext uri="{FF2B5EF4-FFF2-40B4-BE49-F238E27FC236}">
                  <a16:creationId xmlns:a16="http://schemas.microsoft.com/office/drawing/2014/main" id="{36B1668D-1682-804F-B601-ED33A5E10923}"/>
                </a:ext>
              </a:extLst>
            </p:cNvPr>
            <p:cNvCxnSpPr/>
            <p:nvPr/>
          </p:nvCxnSpPr>
          <p:spPr>
            <a:xfrm flipH="1">
              <a:off x="6164895" y="4505472"/>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4B48EB45-1695-4640-A4D5-12A4962F9782}"/>
              </a:ext>
            </a:extLst>
          </p:cNvPr>
          <p:cNvGrpSpPr/>
          <p:nvPr/>
        </p:nvGrpSpPr>
        <p:grpSpPr>
          <a:xfrm>
            <a:off x="4448432" y="1890863"/>
            <a:ext cx="4455099" cy="646331"/>
            <a:chOff x="4448432" y="1890863"/>
            <a:chExt cx="4455099" cy="646331"/>
          </a:xfrm>
        </p:grpSpPr>
        <p:sp>
          <p:nvSpPr>
            <p:cNvPr id="9" name="TextBox 8">
              <a:extLst>
                <a:ext uri="{FF2B5EF4-FFF2-40B4-BE49-F238E27FC236}">
                  <a16:creationId xmlns:a16="http://schemas.microsoft.com/office/drawing/2014/main" id="{BD57CBEE-514C-2E4A-BC18-6FB995CF12AA}"/>
                </a:ext>
              </a:extLst>
            </p:cNvPr>
            <p:cNvSpPr txBox="1"/>
            <p:nvPr/>
          </p:nvSpPr>
          <p:spPr>
            <a:xfrm>
              <a:off x="7462111" y="1890863"/>
              <a:ext cx="1441420" cy="646331"/>
            </a:xfrm>
            <a:prstGeom prst="rect">
              <a:avLst/>
            </a:prstGeom>
            <a:noFill/>
          </p:spPr>
          <p:txBody>
            <a:bodyPr wrap="none" rtlCol="0">
              <a:spAutoFit/>
            </a:bodyPr>
            <a:lstStyle/>
            <a:p>
              <a:r>
                <a:rPr lang="en-US" dirty="0">
                  <a:solidFill>
                    <a:srgbClr val="FF0000"/>
                  </a:solidFill>
                </a:rPr>
                <a:t>Added after </a:t>
              </a:r>
            </a:p>
            <a:p>
              <a:r>
                <a:rPr lang="en-US" dirty="0">
                  <a:solidFill>
                    <a:srgbClr val="FF0000"/>
                  </a:solidFill>
                </a:rPr>
                <a:t>  incident</a:t>
              </a:r>
            </a:p>
          </p:txBody>
        </p:sp>
        <p:cxnSp>
          <p:nvCxnSpPr>
            <p:cNvPr id="12" name="Straight Arrow Connector 11">
              <a:extLst>
                <a:ext uri="{FF2B5EF4-FFF2-40B4-BE49-F238E27FC236}">
                  <a16:creationId xmlns:a16="http://schemas.microsoft.com/office/drawing/2014/main" id="{ECBA5E92-F72D-CD41-A785-94DE0F2A4AE8}"/>
                </a:ext>
              </a:extLst>
            </p:cNvPr>
            <p:cNvCxnSpPr>
              <a:cxnSpLocks/>
            </p:cNvCxnSpPr>
            <p:nvPr/>
          </p:nvCxnSpPr>
          <p:spPr>
            <a:xfrm flipH="1">
              <a:off x="4448432" y="2115278"/>
              <a:ext cx="2986694"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7F00"/>
                </a:solidFill>
              </a:rPr>
              <a:t>Issues to be concerned with?</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Clarity of what happened</a:t>
            </a:r>
          </a:p>
          <a:p>
            <a:pPr lvl="1"/>
            <a:r>
              <a:rPr lang="en-US" dirty="0"/>
              <a:t>Why something didn’t happen</a:t>
            </a:r>
          </a:p>
          <a:p>
            <a:r>
              <a:rPr lang="en-US" dirty="0"/>
              <a:t>Safety</a:t>
            </a:r>
          </a:p>
          <a:p>
            <a:r>
              <a:rPr lang="en-US" dirty="0"/>
              <a:t>Time to perform task</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25</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0FC-EDE8-3A48-97CD-F08F94A1FD38}"/>
              </a:ext>
            </a:extLst>
          </p:cNvPr>
          <p:cNvSpPr>
            <a:spLocks noGrp="1"/>
          </p:cNvSpPr>
          <p:nvPr>
            <p:ph type="title"/>
          </p:nvPr>
        </p:nvSpPr>
        <p:spPr/>
        <p:txBody>
          <a:bodyPr/>
          <a:lstStyle/>
          <a:p>
            <a:r>
              <a:rPr lang="en-US" dirty="0"/>
              <a:t>Interface Design</a:t>
            </a:r>
          </a:p>
        </p:txBody>
      </p:sp>
      <p:pic>
        <p:nvPicPr>
          <p:cNvPr id="6" name="Content Placeholder 5" descr="A picture containing text&#13;&#10;&#13;&#10;Description automatically generated">
            <a:extLst>
              <a:ext uri="{FF2B5EF4-FFF2-40B4-BE49-F238E27FC236}">
                <a16:creationId xmlns:a16="http://schemas.microsoft.com/office/drawing/2014/main" id="{ECF3621C-35CC-6440-9B35-22DE0E06F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92" y="2280069"/>
            <a:ext cx="8516589" cy="2699703"/>
          </a:xfrm>
        </p:spPr>
      </p:pic>
      <p:sp>
        <p:nvSpPr>
          <p:cNvPr id="4" name="Slide Number Placeholder 3">
            <a:extLst>
              <a:ext uri="{FF2B5EF4-FFF2-40B4-BE49-F238E27FC236}">
                <a16:creationId xmlns:a16="http://schemas.microsoft.com/office/drawing/2014/main" id="{CD14B2B7-3799-224C-9559-0DAECBD5DA3B}"/>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0926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27</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1143000"/>
          </a:xfrm>
        </p:spPr>
        <p:txBody>
          <a:bodyPr/>
          <a:lstStyle/>
          <a:p>
            <a:pPr eaLnBrk="1" hangingPunct="1"/>
            <a:r>
              <a:rPr lang="en-US"/>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nvGraphicFramePr>
        <p:xfrm>
          <a:off x="381000" y="1600200"/>
          <a:ext cx="8458200" cy="4563128"/>
        </p:xfrm>
        <a:graphic>
          <a:graphicData uri="http://schemas.openxmlformats.org/drawingml/2006/table">
            <a:tbl>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Most general purpose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Operating systems, command and control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Requires typing; NL understanding systems may be unreliable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Information retrieval and Q/A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7" name="Title 6"/>
          <p:cNvSpPr>
            <a:spLocks noGrp="1"/>
          </p:cNvSpPr>
          <p:nvPr>
            <p:ph type="title"/>
          </p:nvPr>
        </p:nvSpPr>
        <p:spPr/>
        <p:txBody>
          <a:bodyPr/>
          <a:lstStyle/>
          <a:p>
            <a:r>
              <a:rPr lang="en-US" dirty="0"/>
              <a:t>Implementer vs. User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extLst>
      <p:ext uri="{BB962C8B-B14F-4D97-AF65-F5344CB8AC3E}">
        <p14:creationId xmlns:p14="http://schemas.microsoft.com/office/powerpoint/2010/main" val="337595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Foolproof quote</a:t>
            </a:r>
          </a:p>
        </p:txBody>
      </p:sp>
      <p:sp>
        <p:nvSpPr>
          <p:cNvPr id="3" name="Content Placeholder 2"/>
          <p:cNvSpPr>
            <a:spLocks noGrp="1"/>
          </p:cNvSpPr>
          <p:nvPr>
            <p:ph idx="1"/>
          </p:nvPr>
        </p:nvSpPr>
        <p:spPr/>
        <p:txBody>
          <a:bodyPr/>
          <a:lstStyle/>
          <a:p>
            <a:r>
              <a:rPr lang="en-US" dirty="0"/>
              <a:t>You cannot make something foolproof, </a:t>
            </a:r>
            <a:br>
              <a:rPr lang="en-US" dirty="0"/>
            </a:br>
            <a:r>
              <a:rPr lang="en-US" dirty="0"/>
              <a:t>       because fools are so ingenious!</a:t>
            </a:r>
          </a:p>
          <a:p>
            <a:pPr lvl="1"/>
            <a:r>
              <a:rPr lang="en-US" dirty="0"/>
              <a:t>George Cox</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B71D-065D-0944-B9B3-FD20D96E4A53}"/>
              </a:ext>
            </a:extLst>
          </p:cNvPr>
          <p:cNvSpPr>
            <a:spLocks noGrp="1"/>
          </p:cNvSpPr>
          <p:nvPr>
            <p:ph type="title"/>
          </p:nvPr>
        </p:nvSpPr>
        <p:spPr/>
        <p:txBody>
          <a:bodyPr/>
          <a:lstStyle/>
          <a:p>
            <a:r>
              <a:rPr lang="en-US" dirty="0">
                <a:solidFill>
                  <a:schemeClr val="tx1"/>
                </a:solidFill>
              </a:rPr>
              <a:t>example (Foolproof)</a:t>
            </a:r>
          </a:p>
        </p:txBody>
      </p:sp>
      <p:sp>
        <p:nvSpPr>
          <p:cNvPr id="3" name="Content Placeholder 2">
            <a:extLst>
              <a:ext uri="{FF2B5EF4-FFF2-40B4-BE49-F238E27FC236}">
                <a16:creationId xmlns:a16="http://schemas.microsoft.com/office/drawing/2014/main" id="{2F1E31B8-32AB-4642-83C3-6AABA53BA145}"/>
              </a:ext>
            </a:extLst>
          </p:cNvPr>
          <p:cNvSpPr>
            <a:spLocks noGrp="1"/>
          </p:cNvSpPr>
          <p:nvPr>
            <p:ph idx="1"/>
          </p:nvPr>
        </p:nvSpPr>
        <p:spPr/>
        <p:txBody>
          <a:bodyPr>
            <a:normAutofit fontScale="85000" lnSpcReduction="20000"/>
          </a:bodyPr>
          <a:lstStyle/>
          <a:p>
            <a:r>
              <a:rPr lang="en-US" b="0" i="1" dirty="0"/>
              <a:t>Coders: The Making of a New Tribe and the Remaking of the World</a:t>
            </a:r>
            <a:r>
              <a:rPr lang="en-US" b="0" dirty="0"/>
              <a:t> </a:t>
            </a:r>
          </a:p>
          <a:p>
            <a:pPr lvl="1"/>
            <a:r>
              <a:rPr lang="en-US" b="0" dirty="0"/>
              <a:t>Clive Thompson</a:t>
            </a:r>
          </a:p>
          <a:p>
            <a:pPr lvl="1"/>
            <a:br>
              <a:rPr lang="en-US" dirty="0"/>
            </a:br>
            <a:r>
              <a:rPr lang="en-US" b="0" dirty="0"/>
              <a:t>"It turns out a user had made a mistake. Someone out there had used the service to find their balance, as is normal. But instead of inputting their </a:t>
            </a:r>
            <a:r>
              <a:rPr lang="en-US" strike="sngStrike" dirty="0"/>
              <a:t>card</a:t>
            </a:r>
            <a:r>
              <a:rPr lang="en-US" dirty="0"/>
              <a:t> [phone]</a:t>
            </a:r>
            <a:r>
              <a:rPr lang="en-US" b="0" dirty="0"/>
              <a:t> number—which is what they were supposed to do—the user had accidentally sent in the number of the </a:t>
            </a:r>
            <a:r>
              <a:rPr lang="en-US" b="0" dirty="0" err="1"/>
              <a:t>phonebot</a:t>
            </a:r>
            <a:r>
              <a:rPr lang="en-US" b="0" dirty="0"/>
              <a:t> service itself. So the software got stuck in a loop. “The service was texting itself back and forth, back and forth, back and forth,” Guarino says. It was, he admits, ultimately his mistake, a flaw in how he’d written the code for the </a:t>
            </a:r>
            <a:r>
              <a:rPr lang="en-US" b="0" dirty="0" err="1"/>
              <a:t>textbot</a:t>
            </a:r>
            <a:r>
              <a:rPr lang="en-US" b="0" dirty="0"/>
              <a:t>. He could have easily written a rule checking to make sure that someone didn’t accidentally text the bot its own phone number. But it never occurred to him that a real live person would ever do that. “Users,” he says ruefully, “will find a way.” You might think you’ve stamped out your bugs, but they find new ones."</a:t>
            </a:r>
            <a:br>
              <a:rPr lang="en-US" dirty="0"/>
            </a:br>
            <a:endParaRPr lang="en-US" dirty="0"/>
          </a:p>
        </p:txBody>
      </p:sp>
      <p:sp>
        <p:nvSpPr>
          <p:cNvPr id="4" name="Slide Number Placeholder 3">
            <a:extLst>
              <a:ext uri="{FF2B5EF4-FFF2-40B4-BE49-F238E27FC236}">
                <a16:creationId xmlns:a16="http://schemas.microsoft.com/office/drawing/2014/main" id="{ABBC745C-B857-1C4C-8D0B-DBDCED5D72C5}"/>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62890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a:t>
            </a:r>
          </a:p>
        </p:txBody>
      </p:sp>
      <p:sp>
        <p:nvSpPr>
          <p:cNvPr id="3" name="Content Placeholder 2"/>
          <p:cNvSpPr>
            <a:spLocks noGrp="1"/>
          </p:cNvSpPr>
          <p:nvPr>
            <p:ph idx="1"/>
          </p:nvPr>
        </p:nvSpPr>
        <p:spPr/>
        <p:txBody>
          <a:bodyPr>
            <a:normAutofit lnSpcReduction="10000"/>
          </a:bodyPr>
          <a:lstStyle/>
          <a:p>
            <a:r>
              <a:rPr lang="en-US" dirty="0"/>
              <a:t>Hard to put aside what you know and see how it will look to an uninitiated user</a:t>
            </a:r>
          </a:p>
          <a:p>
            <a:r>
              <a:rPr lang="en-US" dirty="0"/>
              <a:t>How could anyone not know?</a:t>
            </a:r>
          </a:p>
          <a:p>
            <a:pPr lvl="1"/>
            <a:r>
              <a:rPr lang="en-US" dirty="0"/>
              <a:t>When program crashes, it leaves a lock file around that needs to be cleaned up…</a:t>
            </a:r>
          </a:p>
          <a:p>
            <a:pPr lvl="2"/>
            <a:r>
              <a:rPr lang="en-US" dirty="0"/>
              <a:t>Happens to ESE150 students in </a:t>
            </a:r>
            <a:r>
              <a:rPr lang="en-US" dirty="0" err="1"/>
              <a:t>Detkin</a:t>
            </a:r>
            <a:r>
              <a:rPr lang="en-US" dirty="0"/>
              <a:t>! </a:t>
            </a:r>
          </a:p>
          <a:p>
            <a:pPr lvl="1"/>
            <a:r>
              <a:rPr lang="en-US" dirty="0"/>
              <a:t>Naming a variable “foo-bar” might be interpreted as subtraction</a:t>
            </a:r>
          </a:p>
          <a:p>
            <a:pPr lvl="1"/>
            <a:r>
              <a:rPr lang="en-US" dirty="0"/>
              <a:t>“NC” means not connected</a:t>
            </a:r>
          </a:p>
          <a:p>
            <a:pPr lvl="2"/>
            <a:r>
              <a:rPr lang="en-US" dirty="0"/>
              <a:t>(user named their next state variables NA NB NC ND)</a:t>
            </a:r>
          </a:p>
          <a:p>
            <a:r>
              <a:rPr lang="en-US" dirty="0"/>
              <a:t>Why would anyone</a:t>
            </a:r>
          </a:p>
          <a:p>
            <a:pPr lvl="1"/>
            <a:r>
              <a:rPr lang="en-US" dirty="0"/>
              <a:t>Put a ’ in a name?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anyone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6" name="Content Placeholder 5"/>
          <p:cNvSpPr>
            <a:spLocks noGrp="1"/>
          </p:cNvSpPr>
          <p:nvPr>
            <p:ph idx="1"/>
          </p:nvPr>
        </p:nvSpPr>
        <p:spPr/>
        <p:txBody>
          <a:bodyPr/>
          <a:lstStyle/>
          <a:p>
            <a:r>
              <a:rPr lang="en-US" dirty="0"/>
              <a:t>https://xkcd.com/327/</a:t>
            </a:r>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Title 3"/>
          <p:cNvSpPr>
            <a:spLocks noGrp="1"/>
          </p:cNvSpPr>
          <p:nvPr>
            <p:ph type="title"/>
          </p:nvPr>
        </p:nvSpPr>
        <p:spPr/>
        <p:txBody>
          <a:bodyPr/>
          <a:lstStyle/>
          <a:p>
            <a:r>
              <a:rPr lang="en-US" dirty="0"/>
              <a:t>Approach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36</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Tree>
    <p:extLst>
      <p:ext uri="{BB962C8B-B14F-4D97-AF65-F5344CB8AC3E}">
        <p14:creationId xmlns:p14="http://schemas.microsoft.com/office/powerpoint/2010/main" val="179609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How use Principles and Goals?</a:t>
            </a:r>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lvl="1"/>
            <a:r>
              <a:rPr lang="en-US" dirty="0"/>
              <a:t>Give us some idea how to evaluate a UI</a:t>
            </a:r>
          </a:p>
          <a:p>
            <a:pPr eaLnBrk="1" hangingPunct="1"/>
            <a:r>
              <a:rPr lang="en-US" dirty="0"/>
              <a:t>Not constructive (i.e., do not define the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Principles Must Be Considered in the Context of User Population</a:t>
            </a:r>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p>
          <a:p>
            <a:endParaRPr lang="en-US" dirty="0"/>
          </a:p>
          <a:p>
            <a:r>
              <a:rPr lang="en-US" dirty="0"/>
              <a:t>http://dilbert.com/strip/2008-12-10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38</a:t>
            </a:fld>
            <a:endParaRPr lang="en-US"/>
          </a:p>
        </p:txBody>
      </p:sp>
      <p:pic>
        <p:nvPicPr>
          <p:cNvPr id="53253" name="Picture 6" descr="dilbert_2008_12_10.gif"/>
          <p:cNvPicPr>
            <a:picLocks noChangeAspect="1"/>
          </p:cNvPicPr>
          <p:nvPr/>
        </p:nvPicPr>
        <p:blipFill>
          <a:blip r:embed="rId2"/>
          <a:srcRect/>
          <a:stretch>
            <a:fillRect/>
          </a:stretch>
        </p:blipFill>
        <p:spPr bwMode="auto">
          <a:xfrm>
            <a:off x="304800" y="3456407"/>
            <a:ext cx="8534400" cy="26543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39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t>Motivation</a:t>
            </a:r>
          </a:p>
          <a:p>
            <a:pPr lvl="1"/>
            <a:r>
              <a:rPr lang="en-US" sz="2000" dirty="0"/>
              <a:t>Issues and Principals</a:t>
            </a:r>
          </a:p>
          <a:p>
            <a:pPr lvl="1"/>
            <a:r>
              <a:rPr lang="en-US" sz="2000" dirty="0"/>
              <a:t>Developer vs. User</a:t>
            </a:r>
          </a:p>
          <a:p>
            <a:pPr lvl="1"/>
            <a:r>
              <a:rPr lang="en-US" sz="2000" dirty="0"/>
              <a:t>Design Choices</a:t>
            </a:r>
          </a:p>
          <a:p>
            <a:pPr lvl="1"/>
            <a:r>
              <a:rPr lang="en-US" sz="2000" dirty="0"/>
              <a:t>Approaches and Prototyping</a:t>
            </a:r>
          </a:p>
          <a:p>
            <a:pPr lvl="1"/>
            <a:r>
              <a:rPr lang="en-US" sz="2000" dirty="0"/>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524695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endParaRPr lang="en-US" dirty="0"/>
          </a:p>
          <a:p>
            <a:pPr eaLnBrk="1" hangingPunct="1"/>
            <a:r>
              <a:rPr lang="en-US" dirty="0"/>
              <a:t>User analyses must be described in terms that users and other designers can understand.</a:t>
            </a:r>
          </a:p>
          <a:p>
            <a:pPr lvl="1"/>
            <a:r>
              <a:rPr lang="en-US" dirty="0"/>
              <a:t>E.g. -- Scenarios where you describe typical episodes of use</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dirty="0"/>
              <a:t>Task analysis</a:t>
            </a:r>
          </a:p>
          <a:p>
            <a:pPr lvl="1" eaLnBrk="1" hangingPunct="1"/>
            <a:r>
              <a:rPr lang="en-US" dirty="0"/>
              <a:t>Models the steps involved in completing a task.</a:t>
            </a:r>
          </a:p>
          <a:p>
            <a:pPr eaLnBrk="1" hangingPunct="1"/>
            <a:r>
              <a:rPr lang="en-US" dirty="0"/>
              <a:t>Interviewing and questionnaires</a:t>
            </a:r>
          </a:p>
          <a:p>
            <a:pPr lvl="1" eaLnBrk="1" hangingPunct="1"/>
            <a:r>
              <a:rPr lang="en-US" dirty="0"/>
              <a:t>Asks the users about the work they do.</a:t>
            </a:r>
          </a:p>
          <a:p>
            <a:pPr eaLnBrk="1" hangingPunct="1"/>
            <a:r>
              <a:rPr lang="en-US" dirty="0"/>
              <a:t>Ethnography</a:t>
            </a:r>
          </a:p>
          <a:p>
            <a:pPr lvl="1" eaLnBrk="1" hangingPunct="1"/>
            <a:r>
              <a:rPr lang="en-US" dirty="0"/>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noGrp="1"/>
          </p:cNvGrpSpPr>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Title 4"/>
          <p:cNvSpPr>
            <a:spLocks noGrp="1"/>
          </p:cNvSpPr>
          <p:nvPr>
            <p:ph type="title"/>
          </p:nvPr>
        </p:nvSpPr>
        <p:spPr/>
        <p:txBody>
          <a:bodyPr/>
          <a:lstStyle/>
          <a:p>
            <a:r>
              <a:rPr lang="en-US" dirty="0"/>
              <a:t>Prototyping</a:t>
            </a:r>
          </a:p>
        </p:txBody>
      </p:sp>
      <p:cxnSp>
        <p:nvCxnSpPr>
          <p:cNvPr id="7" name="_s1028">
            <a:extLst>
              <a:ext uri="{FF2B5EF4-FFF2-40B4-BE49-F238E27FC236}">
                <a16:creationId xmlns:a16="http://schemas.microsoft.com/office/drawing/2014/main" id="{EA9AFF99-98CA-894E-A830-60B1D97FCE53}"/>
              </a:ext>
            </a:extLst>
          </p:cNvPr>
          <p:cNvCxnSpPr>
            <a:cxnSpLocks noChangeShapeType="1"/>
            <a:stCxn id="13" idx="1"/>
            <a:endCxn id="12" idx="2"/>
          </p:cNvCxnSpPr>
          <p:nvPr/>
        </p:nvCxnSpPr>
        <p:spPr bwMode="auto">
          <a:xfrm rot="10800000">
            <a:off x="3932796" y="5181424"/>
            <a:ext cx="247650" cy="285750"/>
          </a:xfrm>
          <a:prstGeom prst="bentConnector2">
            <a:avLst/>
          </a:prstGeom>
          <a:noFill/>
          <a:ln w="28575">
            <a:solidFill>
              <a:schemeClr val="tx1"/>
            </a:solidFill>
            <a:miter lim="800000"/>
            <a:headEnd type="triangle" w="med" len="med"/>
            <a:tailEnd/>
          </a:ln>
        </p:spPr>
      </p:cxnSp>
      <p:cxnSp>
        <p:nvCxnSpPr>
          <p:cNvPr id="8" name="_s1029">
            <a:extLst>
              <a:ext uri="{FF2B5EF4-FFF2-40B4-BE49-F238E27FC236}">
                <a16:creationId xmlns:a16="http://schemas.microsoft.com/office/drawing/2014/main" id="{DBCBD163-0C17-5D4A-AF53-209621CE78B8}"/>
              </a:ext>
            </a:extLst>
          </p:cNvPr>
          <p:cNvCxnSpPr>
            <a:cxnSpLocks noChangeShapeType="1"/>
            <a:stCxn id="12" idx="1"/>
            <a:endCxn id="11"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9" name="_s1030">
            <a:extLst>
              <a:ext uri="{FF2B5EF4-FFF2-40B4-BE49-F238E27FC236}">
                <a16:creationId xmlns:a16="http://schemas.microsoft.com/office/drawing/2014/main" id="{1E2671BA-DE61-B842-8613-F7D7E9C17BF8}"/>
              </a:ext>
            </a:extLst>
          </p:cNvPr>
          <p:cNvCxnSpPr>
            <a:cxnSpLocks noChangeShapeType="1"/>
            <a:stCxn id="11" idx="1"/>
            <a:endCxn id="10"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10" name="_s1039">
            <a:extLst>
              <a:ext uri="{FF2B5EF4-FFF2-40B4-BE49-F238E27FC236}">
                <a16:creationId xmlns:a16="http://schemas.microsoft.com/office/drawing/2014/main" id="{AE6568C5-3004-D34E-920A-1698F5B188C9}"/>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1" name="_s1040">
            <a:extLst>
              <a:ext uri="{FF2B5EF4-FFF2-40B4-BE49-F238E27FC236}">
                <a16:creationId xmlns:a16="http://schemas.microsoft.com/office/drawing/2014/main" id="{13EC7081-AD3F-E843-8998-4CCE0C2758F2}"/>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2" name="_s1041">
            <a:extLst>
              <a:ext uri="{FF2B5EF4-FFF2-40B4-BE49-F238E27FC236}">
                <a16:creationId xmlns:a16="http://schemas.microsoft.com/office/drawing/2014/main" id="{01067304-E7E2-7946-8701-7D854DDD6993}"/>
              </a:ext>
            </a:extLst>
          </p:cNvPr>
          <p:cNvSpPr>
            <a:spLocks noChangeArrowheads="1"/>
          </p:cNvSpPr>
          <p:nvPr/>
        </p:nvSpPr>
        <p:spPr bwMode="auto">
          <a:xfrm>
            <a:off x="3191434" y="4895674"/>
            <a:ext cx="1482725" cy="28575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3" name="_s1042">
            <a:extLst>
              <a:ext uri="{FF2B5EF4-FFF2-40B4-BE49-F238E27FC236}">
                <a16:creationId xmlns:a16="http://schemas.microsoft.com/office/drawing/2014/main" id="{1C530A4D-443B-C64E-9A49-EAE7198CC42F}"/>
              </a:ext>
            </a:extLst>
          </p:cNvPr>
          <p:cNvSpPr>
            <a:spLocks noChangeArrowheads="1"/>
          </p:cNvSpPr>
          <p:nvPr/>
        </p:nvSpPr>
        <p:spPr bwMode="auto">
          <a:xfrm>
            <a:off x="4180446" y="5324299"/>
            <a:ext cx="1479550" cy="28575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4" name="AutoShape 19">
            <a:extLst>
              <a:ext uri="{FF2B5EF4-FFF2-40B4-BE49-F238E27FC236}">
                <a16:creationId xmlns:a16="http://schemas.microsoft.com/office/drawing/2014/main" id="{9878785C-214B-EC45-B724-08C5957C7177}"/>
              </a:ext>
            </a:extLst>
          </p:cNvPr>
          <p:cNvCxnSpPr>
            <a:cxnSpLocks noChangeShapeType="1"/>
            <a:stCxn id="13" idx="0"/>
            <a:endCxn id="12" idx="3"/>
          </p:cNvCxnSpPr>
          <p:nvPr/>
        </p:nvCxnSpPr>
        <p:spPr bwMode="auto">
          <a:xfrm rot="5400000" flipH="1">
            <a:off x="4655109" y="5057599"/>
            <a:ext cx="285750" cy="246063"/>
          </a:xfrm>
          <a:prstGeom prst="bentConnector2">
            <a:avLst/>
          </a:prstGeom>
          <a:noFill/>
          <a:ln w="28575">
            <a:solidFill>
              <a:schemeClr val="tx1"/>
            </a:solidFill>
            <a:miter lim="800000"/>
            <a:headEnd/>
            <a:tailEnd type="triangle" w="med" len="med"/>
          </a:ln>
          <a:effectLst/>
        </p:spPr>
      </p:cxnSp>
      <p:cxnSp>
        <p:nvCxnSpPr>
          <p:cNvPr id="15" name="AutoShape 20">
            <a:extLst>
              <a:ext uri="{FF2B5EF4-FFF2-40B4-BE49-F238E27FC236}">
                <a16:creationId xmlns:a16="http://schemas.microsoft.com/office/drawing/2014/main" id="{DD5E40F2-023E-7647-98A9-EC281171D21C}"/>
              </a:ext>
            </a:extLst>
          </p:cNvPr>
          <p:cNvCxnSpPr>
            <a:cxnSpLocks noChangeShapeType="1"/>
            <a:stCxn id="11" idx="0"/>
            <a:endCxn id="10"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Aim: </a:t>
            </a:r>
            <a:r>
              <a:rPr lang="en-US" b="0" dirty="0"/>
              <a:t>allow users to experience the interface.</a:t>
            </a:r>
          </a:p>
          <a:p>
            <a:pPr eaLnBrk="1" hangingPunct="1">
              <a:lnSpc>
                <a:spcPct val="90000"/>
              </a:lnSpc>
            </a:pPr>
            <a:r>
              <a:rPr lang="en-US" dirty="0"/>
              <a:t>Without such direct experience, </a:t>
            </a:r>
          </a:p>
          <a:p>
            <a:pPr lvl="1">
              <a:lnSpc>
                <a:spcPct val="90000"/>
              </a:lnSpc>
            </a:pPr>
            <a:r>
              <a:rPr lang="en-US" dirty="0"/>
              <a:t>it is impossible to judge the usability of an interface.</a:t>
            </a:r>
          </a:p>
          <a:p>
            <a:pPr eaLnBrk="1" hangingPunct="1">
              <a:lnSpc>
                <a:spcPct val="90000"/>
              </a:lnSpc>
            </a:pPr>
            <a:r>
              <a:rPr lang="en-US" dirty="0"/>
              <a:t>Prototyping often a two-stage process:</a:t>
            </a:r>
          </a:p>
          <a:p>
            <a:pPr lvl="1" eaLnBrk="1" hangingPunct="1">
              <a:lnSpc>
                <a:spcPct val="90000"/>
              </a:lnSpc>
            </a:pPr>
            <a:r>
              <a:rPr lang="en-US" dirty="0"/>
              <a:t>Early: paper prototypes </a:t>
            </a:r>
          </a:p>
          <a:p>
            <a:pPr lvl="1" eaLnBrk="1" hangingPunct="1">
              <a:lnSpc>
                <a:spcPct val="90000"/>
              </a:lnSpc>
            </a:pPr>
            <a:r>
              <a:rPr lang="en-US" dirty="0"/>
              <a:t>Refine to increasingly sophisticated automated prototypes</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7" y="4800600"/>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Rectangle 83"/>
          <p:cNvSpPr/>
          <p:nvPr/>
        </p:nvSpPr>
        <p:spPr>
          <a:xfrm>
            <a:off x="8001000" y="990600"/>
            <a:ext cx="1151277" cy="707886"/>
          </a:xfrm>
          <a:prstGeom prst="rect">
            <a:avLst/>
          </a:prstGeom>
        </p:spPr>
        <p:txBody>
          <a:bodyPr wrap="none">
            <a:spAutoFit/>
          </a:bodyPr>
          <a:lstStyle/>
          <a:p>
            <a:r>
              <a:rPr lang="en-US" sz="2000" b="1" dirty="0">
                <a:latin typeface="+mj-lt"/>
              </a:rPr>
              <a:t>OS/File-</a:t>
            </a:r>
          </a:p>
          <a:p>
            <a:r>
              <a:rPr lang="en-US" sz="2000" b="1" dirty="0">
                <a:latin typeface="+mj-lt"/>
              </a:rPr>
              <a:t>System</a:t>
            </a:r>
            <a:endParaRPr lang="en-US" sz="2000" dirty="0">
              <a:latin typeface="+mj-lt"/>
            </a:endParaRPr>
          </a:p>
        </p:txBody>
      </p:sp>
    </p:spTree>
    <p:extLst>
      <p:ext uri="{BB962C8B-B14F-4D97-AF65-F5344CB8AC3E}">
        <p14:creationId xmlns:p14="http://schemas.microsoft.com/office/powerpoint/2010/main" val="3967423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a:t>
            </a:r>
            <a:r>
              <a:rPr lang="en-US" i="1" dirty="0"/>
              <a:t>storyboard</a:t>
            </a:r>
            <a:r>
              <a:rPr lang="en-US" dirty="0"/>
              <a:t> to present a series of interactions with the system.</a:t>
            </a:r>
          </a:p>
          <a:p>
            <a:pPr eaLnBrk="1" hangingPunct="1"/>
            <a:r>
              <a:rPr lang="en-US" dirty="0"/>
              <a:t>Paper prototyping to get user reactions to a design proposal.</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3161-D3A1-A248-B863-030D8EF54A4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84D1EC9E-6F6F-BF41-9647-D230FC110F54}"/>
              </a:ext>
            </a:extLst>
          </p:cNvPr>
          <p:cNvSpPr>
            <a:spLocks noGrp="1"/>
          </p:cNvSpPr>
          <p:nvPr>
            <p:ph idx="1"/>
          </p:nvPr>
        </p:nvSpPr>
        <p:spPr>
          <a:xfrm>
            <a:off x="228600" y="5696712"/>
            <a:ext cx="8686800" cy="838200"/>
          </a:xfrm>
        </p:spPr>
        <p:txBody>
          <a:bodyPr>
            <a:normAutofit/>
          </a:bodyPr>
          <a:lstStyle/>
          <a:p>
            <a:pPr marL="0" indent="0">
              <a:buNone/>
            </a:pPr>
            <a:r>
              <a:rPr lang="en-US" sz="2000" b="0" dirty="0"/>
              <a:t>From Microsoft Hilo Chapter 4: </a:t>
            </a:r>
          </a:p>
          <a:p>
            <a:pPr marL="0" indent="0">
              <a:buNone/>
            </a:pPr>
            <a:r>
              <a:rPr lang="en-US" sz="2000" b="0" dirty="0"/>
              <a:t>https://</a:t>
            </a:r>
            <a:r>
              <a:rPr lang="en-US" sz="2000" b="0" dirty="0" err="1"/>
              <a:t>msdn.microsoft.com</a:t>
            </a:r>
            <a:r>
              <a:rPr lang="en-US" sz="2000" b="0" dirty="0"/>
              <a:t>/</a:t>
            </a:r>
            <a:r>
              <a:rPr lang="en-US" sz="2000" b="0" dirty="0" err="1"/>
              <a:t>en</a:t>
            </a:r>
            <a:r>
              <a:rPr lang="en-US" sz="2000" b="0" dirty="0"/>
              <a:t>-us/library/windows/desktop/ff800706.aspx</a:t>
            </a:r>
          </a:p>
        </p:txBody>
      </p:sp>
      <p:sp>
        <p:nvSpPr>
          <p:cNvPr id="4" name="Slide Number Placeholder 3">
            <a:extLst>
              <a:ext uri="{FF2B5EF4-FFF2-40B4-BE49-F238E27FC236}">
                <a16:creationId xmlns:a16="http://schemas.microsoft.com/office/drawing/2014/main" id="{20EC1CFC-29EA-5A4C-ACF6-C818E0CBE124}"/>
              </a:ext>
            </a:extLst>
          </p:cNvPr>
          <p:cNvSpPr>
            <a:spLocks noGrp="1"/>
          </p:cNvSpPr>
          <p:nvPr>
            <p:ph type="sldNum" sz="quarter" idx="12"/>
          </p:nvPr>
        </p:nvSpPr>
        <p:spPr/>
        <p:txBody>
          <a:bodyPr/>
          <a:lstStyle/>
          <a:p>
            <a:fld id="{B6F15528-21DE-4FAA-801E-634DDDAF4B2B}" type="slidenum">
              <a:rPr lang="en-US" smtClean="0"/>
              <a:pPr/>
              <a:t>51</a:t>
            </a:fld>
            <a:endParaRPr lang="en-US"/>
          </a:p>
        </p:txBody>
      </p:sp>
      <p:pic>
        <p:nvPicPr>
          <p:cNvPr id="6" name="Picture 5" descr="A close up of text on a white background&#13;&#10;&#13;&#10;Description automatically generated">
            <a:extLst>
              <a:ext uri="{FF2B5EF4-FFF2-40B4-BE49-F238E27FC236}">
                <a16:creationId xmlns:a16="http://schemas.microsoft.com/office/drawing/2014/main" id="{5DD15D03-AC62-AF4D-9CBF-000E4A41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295400"/>
            <a:ext cx="5676900" cy="4267200"/>
          </a:xfrm>
          <a:prstGeom prst="rect">
            <a:avLst/>
          </a:prstGeom>
        </p:spPr>
      </p:pic>
    </p:spTree>
    <p:extLst>
      <p:ext uri="{BB962C8B-B14F-4D97-AF65-F5344CB8AC3E}">
        <p14:creationId xmlns:p14="http://schemas.microsoft.com/office/powerpoint/2010/main" val="3034106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7C5F-006F-5B4F-8077-795002FCAC0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14967424-30BB-944D-8637-C55532E427D2}"/>
              </a:ext>
            </a:extLst>
          </p:cNvPr>
          <p:cNvSpPr>
            <a:spLocks noGrp="1"/>
          </p:cNvSpPr>
          <p:nvPr>
            <p:ph idx="1"/>
          </p:nvPr>
        </p:nvSpPr>
        <p:spPr>
          <a:xfrm>
            <a:off x="304800" y="6014116"/>
            <a:ext cx="8686800" cy="386684"/>
          </a:xfrm>
        </p:spPr>
        <p:txBody>
          <a:bodyPr>
            <a:normAutofit lnSpcReduction="10000"/>
          </a:bodyPr>
          <a:lstStyle/>
          <a:p>
            <a:r>
              <a:rPr lang="en-US" sz="2000" b="0" dirty="0" err="1"/>
              <a:t>Arctouch</a:t>
            </a:r>
            <a:r>
              <a:rPr lang="en-US" sz="2000" b="0" dirty="0"/>
              <a:t> </a:t>
            </a:r>
            <a:r>
              <a:rPr lang="en-US" sz="2000" b="0" dirty="0" err="1"/>
              <a:t>arctouch.com</a:t>
            </a:r>
            <a:endParaRPr lang="en-US" sz="2000" b="0" dirty="0"/>
          </a:p>
        </p:txBody>
      </p:sp>
      <p:sp>
        <p:nvSpPr>
          <p:cNvPr id="4" name="Slide Number Placeholder 3">
            <a:extLst>
              <a:ext uri="{FF2B5EF4-FFF2-40B4-BE49-F238E27FC236}">
                <a16:creationId xmlns:a16="http://schemas.microsoft.com/office/drawing/2014/main" id="{7D1C83BB-6D82-334F-9944-AC92377CA605}"/>
              </a:ext>
            </a:extLst>
          </p:cNvPr>
          <p:cNvSpPr>
            <a:spLocks noGrp="1"/>
          </p:cNvSpPr>
          <p:nvPr>
            <p:ph type="sldNum" sz="quarter" idx="12"/>
          </p:nvPr>
        </p:nvSpPr>
        <p:spPr/>
        <p:txBody>
          <a:bodyPr/>
          <a:lstStyle/>
          <a:p>
            <a:fld id="{B6F15528-21DE-4FAA-801E-634DDDAF4B2B}" type="slidenum">
              <a:rPr lang="en-US" smtClean="0"/>
              <a:pPr/>
              <a:t>52</a:t>
            </a:fld>
            <a:endParaRPr lang="en-US"/>
          </a:p>
        </p:txBody>
      </p:sp>
      <p:pic>
        <p:nvPicPr>
          <p:cNvPr id="5" name="Picture 4">
            <a:extLst>
              <a:ext uri="{FF2B5EF4-FFF2-40B4-BE49-F238E27FC236}">
                <a16:creationId xmlns:a16="http://schemas.microsoft.com/office/drawing/2014/main" id="{45067AB7-E9CD-864E-8551-CB3099400105}"/>
              </a:ext>
            </a:extLst>
          </p:cNvPr>
          <p:cNvPicPr>
            <a:picLocks noChangeAspect="1"/>
          </p:cNvPicPr>
          <p:nvPr/>
        </p:nvPicPr>
        <p:blipFill>
          <a:blip r:embed="rId2"/>
          <a:stretch>
            <a:fillRect/>
          </a:stretch>
        </p:blipFill>
        <p:spPr>
          <a:xfrm>
            <a:off x="586931" y="1429512"/>
            <a:ext cx="8252269" cy="4450492"/>
          </a:xfrm>
          <a:prstGeom prst="rect">
            <a:avLst/>
          </a:prstGeom>
        </p:spPr>
      </p:pic>
    </p:spTree>
    <p:extLst>
      <p:ext uri="{BB962C8B-B14F-4D97-AF65-F5344CB8AC3E}">
        <p14:creationId xmlns:p14="http://schemas.microsoft.com/office/powerpoint/2010/main" val="1833050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normAutofit lnSpcReduction="10000"/>
          </a:bodyPr>
          <a:lstStyle/>
          <a:p>
            <a:pPr>
              <a:lnSpc>
                <a:spcPct val="90000"/>
              </a:lnSpc>
            </a:pPr>
            <a:r>
              <a:rPr lang="en-US" dirty="0"/>
              <a:t>Use PowerPoint as a substitute for an editable script.</a:t>
            </a:r>
          </a:p>
          <a:p>
            <a:pPr lvl="1">
              <a:lnSpc>
                <a:spcPct val="90000"/>
              </a:lnSpc>
            </a:pPr>
            <a:r>
              <a:rPr lang="en-US" dirty="0"/>
              <a:t>Can include links to different slides/displays</a:t>
            </a:r>
          </a:p>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a:lnSpc>
                <a:spcPct val="90000"/>
              </a:lnSpc>
            </a:pPr>
            <a:r>
              <a:rPr lang="en-US" dirty="0"/>
              <a:t>Internet-based prototyping</a:t>
            </a:r>
          </a:p>
          <a:p>
            <a:pPr lvl="1">
              <a:lnSpc>
                <a:spcPct val="90000"/>
              </a:lnSpc>
            </a:pPr>
            <a:r>
              <a:rPr lang="en-US" dirty="0"/>
              <a:t>Use a web browser and associated scripts.</a:t>
            </a:r>
          </a:p>
          <a:p>
            <a:pPr eaLnBrk="1" hangingPunct="1">
              <a:lnSpc>
                <a:spcPct val="90000"/>
              </a:lnSpc>
            </a:pPr>
            <a:r>
              <a:rPr lang="en-US" dirty="0"/>
              <a:t>Visual programming</a:t>
            </a:r>
          </a:p>
          <a:p>
            <a:pPr lvl="1" eaLnBrk="1" hangingPunct="1">
              <a:lnSpc>
                <a:spcPct val="90000"/>
              </a:lnSpc>
            </a:pPr>
            <a:r>
              <a:rPr lang="en-US" dirty="0"/>
              <a:t>Language designed for rapid development such as Visual Basic.</a:t>
            </a:r>
          </a:p>
          <a:p>
            <a:pPr lvl="1" eaLnBrk="1" hangingPunct="1">
              <a:lnSpc>
                <a:spcPct val="90000"/>
              </a:lnSpc>
            </a:pPr>
            <a:r>
              <a:rPr lang="en-US" dirty="0" err="1"/>
              <a:t>Python+GTK</a:t>
            </a:r>
            <a:r>
              <a:rPr lang="en-US" dirty="0"/>
              <a:t> (will use in lab)</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Some evaluation of a user interface design </a:t>
            </a:r>
            <a:br>
              <a:rPr lang="en-GB" dirty="0"/>
            </a:br>
            <a:r>
              <a:rPr lang="en-GB" dirty="0"/>
              <a:t>should be carried out to assess 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a:t>
            </a:r>
          </a:p>
          <a:p>
            <a:pPr lvl="1"/>
            <a:r>
              <a:rPr lang="en-GB" dirty="0"/>
              <a:t>However, it is rare for such specifications to be produced.</a:t>
            </a:r>
          </a:p>
          <a:p>
            <a:pPr eaLnBrk="1" hangingPunct="1"/>
            <a:r>
              <a:rPr lang="en-GB" dirty="0"/>
              <a:t>Can evaluate against a “design principles” list.</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E274-D3EF-C744-A4DC-165FF3F8FDCE}"/>
              </a:ext>
            </a:extLst>
          </p:cNvPr>
          <p:cNvSpPr>
            <a:spLocks noGrp="1"/>
          </p:cNvSpPr>
          <p:nvPr>
            <p:ph type="title"/>
          </p:nvPr>
        </p:nvSpPr>
        <p:spPr/>
        <p:txBody>
          <a:bodyPr/>
          <a:lstStyle/>
          <a:p>
            <a:r>
              <a:rPr lang="en-US" dirty="0"/>
              <a:t>User Testing</a:t>
            </a:r>
          </a:p>
        </p:txBody>
      </p:sp>
      <p:pic>
        <p:nvPicPr>
          <p:cNvPr id="6" name="Content Placeholder 5">
            <a:extLst>
              <a:ext uri="{FF2B5EF4-FFF2-40B4-BE49-F238E27FC236}">
                <a16:creationId xmlns:a16="http://schemas.microsoft.com/office/drawing/2014/main" id="{C015B9D1-4F8F-B945-B51E-111C71871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97" y="2331748"/>
            <a:ext cx="8243998" cy="2561528"/>
          </a:xfrm>
        </p:spPr>
      </p:pic>
      <p:sp>
        <p:nvSpPr>
          <p:cNvPr id="4" name="Slide Number Placeholder 3">
            <a:extLst>
              <a:ext uri="{FF2B5EF4-FFF2-40B4-BE49-F238E27FC236}">
                <a16:creationId xmlns:a16="http://schemas.microsoft.com/office/drawing/2014/main" id="{D4C470C1-7151-C74B-BE43-E4C78D2AF7BF}"/>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793292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840" tIns="44623" rIns="90840" bIns="44623"/>
          <a:lstStyle/>
          <a:p>
            <a:pPr eaLnBrk="1" hangingPunct="1"/>
            <a:r>
              <a:rPr lang="en-GB"/>
              <a:t>Sample Usability Attributes</a:t>
            </a:r>
          </a:p>
        </p:txBody>
      </p:sp>
      <p:sp>
        <p:nvSpPr>
          <p:cNvPr id="72707"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graphicFrame>
        <p:nvGraphicFramePr>
          <p:cNvPr id="6" name="Table 5"/>
          <p:cNvGraphicFramePr>
            <a:graphicFrameLocks noGrp="1"/>
          </p:cNvGraphicFramePr>
          <p:nvPr/>
        </p:nvGraphicFramePr>
        <p:xfrm>
          <a:off x="381000" y="1905000"/>
          <a:ext cx="8534400" cy="4270376"/>
        </p:xfrm>
        <a:graphic>
          <a:graphicData uri="http://schemas.openxmlformats.org/drawingml/2006/table">
            <a:tbl>
              <a:tblPr/>
              <a:tblGrid>
                <a:gridCol w="2133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Attribute </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Description</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Learnability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long does it take a new user to become productive with the system?</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Speed of  Operation (use)</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well does the system response match the user’s work practice and task requirements?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Robustness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tolerant is the system of user error?</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Recoverability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good is the system at recovering from user errors?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Adaptability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closely is the system tied to a single model of work?</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731" name="Slide Number Placeholder 6"/>
          <p:cNvSpPr>
            <a:spLocks noGrp="1"/>
          </p:cNvSpPr>
          <p:nvPr>
            <p:ph type="sldNum" sz="quarter" idx="12"/>
          </p:nvPr>
        </p:nvSpPr>
        <p:spPr bwMode="auto">
          <a:noFill/>
          <a:ln>
            <a:miter lim="800000"/>
            <a:headEnd/>
            <a:tailEnd/>
          </a:ln>
        </p:spPr>
        <p:txBody>
          <a:bodyPr/>
          <a:lstStyle/>
          <a:p>
            <a:fld id="{808DD013-FAFD-874B-B5AA-A0D6AAA1F0CE}" type="slidenum">
              <a:rPr lang="en-US"/>
              <a:pPr/>
              <a:t>56</a:t>
            </a:fld>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Title 4"/>
          <p:cNvSpPr>
            <a:spLocks noGrp="1"/>
          </p:cNvSpPr>
          <p:nvPr>
            <p:ph type="title"/>
          </p:nvPr>
        </p:nvSpPr>
        <p:spPr/>
        <p:txBody>
          <a:bodyPr/>
          <a:lstStyle/>
          <a:p>
            <a:r>
              <a:rPr lang="en-US" dirty="0"/>
              <a:t>Technology Change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r>
              <a:rPr lang="en-US" dirty="0"/>
              <a:t> 3</a:t>
            </a:r>
          </a:p>
        </p:txBody>
      </p:sp>
      <p:sp>
        <p:nvSpPr>
          <p:cNvPr id="6" name="Content Placeholder 5"/>
          <p:cNvSpPr>
            <a:spLocks noGrp="1"/>
          </p:cNvSpPr>
          <p:nvPr>
            <p:ph idx="1"/>
          </p:nvPr>
        </p:nvSpPr>
        <p:spPr/>
        <p:txBody>
          <a:bodyPr/>
          <a:lstStyle/>
          <a:p>
            <a:r>
              <a:rPr lang="en-US" dirty="0"/>
              <a:t>How many instructions should we be willing to execute to save a second of human time?</a:t>
            </a:r>
          </a:p>
          <a:p>
            <a:pPr lvl="1"/>
            <a:r>
              <a:rPr lang="en-US" dirty="0">
                <a:solidFill>
                  <a:srgbClr val="FF6600"/>
                </a:solidFill>
              </a:rPr>
              <a:t>Cost of second of human time?</a:t>
            </a:r>
          </a:p>
          <a:p>
            <a:pPr lvl="2"/>
            <a:r>
              <a:rPr lang="en-US" dirty="0"/>
              <a:t>Assume $300K/yr., 250 days/yr, 8 hours/day</a:t>
            </a:r>
          </a:p>
          <a:p>
            <a:pPr lvl="1"/>
            <a:r>
              <a:rPr lang="en-US" dirty="0"/>
              <a:t>Given Energy cost:</a:t>
            </a:r>
          </a:p>
          <a:p>
            <a:pPr lvl="2"/>
            <a:r>
              <a:rPr lang="en-US" dirty="0"/>
              <a:t>10</a:t>
            </a:r>
            <a:r>
              <a:rPr lang="en-US" baseline="30000" dirty="0"/>
              <a:t>-15</a:t>
            </a:r>
            <a:r>
              <a:rPr lang="en-US" dirty="0"/>
              <a:t> cents per instruction</a:t>
            </a:r>
          </a:p>
          <a:p>
            <a:pPr lvl="1"/>
            <a:r>
              <a:rPr lang="en-US" dirty="0">
                <a:solidFill>
                  <a:srgbClr val="FF6600"/>
                </a:solidFill>
              </a:rPr>
              <a:t>Number of instructions cost same as human-second?</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Can afford to spend computation to bridge between natural user view (interaction) and underlying implementation view</a:t>
            </a:r>
          </a:p>
          <a:p>
            <a:endParaRPr lang="en-US" dirty="0"/>
          </a:p>
          <a:p>
            <a:r>
              <a:rPr lang="en-US" dirty="0"/>
              <a:t>Energy/op has reduced over time</a:t>
            </a:r>
          </a:p>
          <a:p>
            <a:pPr lvl="1"/>
            <a:r>
              <a:rPr lang="en-US" dirty="0"/>
              <a:t>Increasing this ratio</a:t>
            </a:r>
          </a:p>
          <a:p>
            <a:endParaRPr lang="en-US" dirty="0"/>
          </a:p>
          <a:p>
            <a:r>
              <a:rPr lang="en-US" b="0" dirty="0"/>
              <a:t>Can afford to spend </a:t>
            </a:r>
            <a:r>
              <a:rPr lang="en-US" dirty="0"/>
              <a:t>more</a:t>
            </a:r>
            <a:r>
              <a:rPr lang="en-US" b="0" dirty="0"/>
              <a:t> 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7" y="4800600"/>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Rectangle 83"/>
          <p:cNvSpPr/>
          <p:nvPr/>
        </p:nvSpPr>
        <p:spPr>
          <a:xfrm>
            <a:off x="8001000" y="990600"/>
            <a:ext cx="1151277" cy="707886"/>
          </a:xfrm>
          <a:prstGeom prst="rect">
            <a:avLst/>
          </a:prstGeom>
        </p:spPr>
        <p:txBody>
          <a:bodyPr wrap="none">
            <a:spAutoFit/>
          </a:bodyPr>
          <a:lstStyle/>
          <a:p>
            <a:r>
              <a:rPr lang="en-US" sz="2000" b="1" dirty="0">
                <a:latin typeface="+mj-lt"/>
              </a:rPr>
              <a:t>OS/File-</a:t>
            </a:r>
          </a:p>
          <a:p>
            <a:r>
              <a:rPr lang="en-US" sz="2000" b="1" dirty="0">
                <a:latin typeface="+mj-lt"/>
              </a:rPr>
              <a:t>System</a:t>
            </a:r>
            <a:endParaRPr lang="en-US" sz="2000" dirty="0">
              <a:latin typeface="+mj-lt"/>
            </a:endParaRPr>
          </a:p>
        </p:txBody>
      </p:sp>
    </p:spTree>
    <p:extLst>
      <p:ext uri="{BB962C8B-B14F-4D97-AF65-F5344CB8AC3E}">
        <p14:creationId xmlns:p14="http://schemas.microsoft.com/office/powerpoint/2010/main" val="1263209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voice control</a:t>
            </a:r>
          </a:p>
        </p:txBody>
      </p:sp>
      <p:sp>
        <p:nvSpPr>
          <p:cNvPr id="3" name="Content Placeholder 2"/>
          <p:cNvSpPr>
            <a:spLocks noGrp="1"/>
          </p:cNvSpPr>
          <p:nvPr>
            <p:ph idx="1"/>
          </p:nvPr>
        </p:nvSpPr>
        <p:spPr/>
        <p:txBody>
          <a:bodyPr/>
          <a:lstStyle/>
          <a:p>
            <a:r>
              <a:rPr lang="en-US" dirty="0" err="1"/>
              <a:t>Siri</a:t>
            </a:r>
            <a:endParaRPr lang="en-US" dirty="0"/>
          </a:p>
          <a:p>
            <a:r>
              <a:rPr lang="en-US" dirty="0"/>
              <a:t>Ok Google</a:t>
            </a:r>
          </a:p>
          <a:p>
            <a:r>
              <a:rPr lang="en-US" dirty="0" err="1"/>
              <a:t>Alexa</a:t>
            </a:r>
            <a:endParaRPr lang="en-US" dirty="0"/>
          </a:p>
          <a:p>
            <a:r>
              <a:rPr lang="en-US" dirty="0"/>
              <a:t>Voice Remote</a:t>
            </a:r>
          </a:p>
          <a:p>
            <a:endParaRPr lang="en-US" dirty="0"/>
          </a:p>
          <a:p>
            <a:r>
              <a:rPr lang="en-US" dirty="0"/>
              <a:t>Locally recognize “wake words”</a:t>
            </a:r>
          </a:p>
          <a:p>
            <a:pPr lvl="1"/>
            <a:r>
              <a:rPr lang="en-US" dirty="0"/>
              <a:t>Ship off to server farm for bulk speech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6" name="Picture 5" descr="A screenshot of a cell phone&#13;&#10;&#13;&#10;Description automatically generated">
            <a:extLst>
              <a:ext uri="{FF2B5EF4-FFF2-40B4-BE49-F238E27FC236}">
                <a16:creationId xmlns:a16="http://schemas.microsoft.com/office/drawing/2014/main" id="{2AEDF5CC-5AD5-DF4C-BD12-540EB687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88" y="1420050"/>
            <a:ext cx="5758164" cy="178143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r>
              <a:rPr lang="en-US" dirty="0"/>
              <a:t> 4</a:t>
            </a:r>
          </a:p>
        </p:txBody>
      </p:sp>
      <p:sp>
        <p:nvSpPr>
          <p:cNvPr id="3" name="Content Placeholder 2"/>
          <p:cNvSpPr>
            <a:spLocks noGrp="1"/>
          </p:cNvSpPr>
          <p:nvPr>
            <p:ph idx="1"/>
          </p:nvPr>
        </p:nvSpPr>
        <p:spPr/>
        <p:txBody>
          <a:bodyPr/>
          <a:lstStyle/>
          <a:p>
            <a:r>
              <a:rPr lang="en-US" dirty="0">
                <a:solidFill>
                  <a:srgbClr val="FF6600"/>
                </a:solidFill>
              </a:rPr>
              <a:t>How GPS data ease data lookup for bus stop, schedule?</a:t>
            </a:r>
          </a:p>
          <a:p>
            <a:endParaRPr lang="en-US" dirty="0">
              <a:solidFill>
                <a:srgbClr val="FF6600"/>
              </a:solidFill>
            </a:endParaRPr>
          </a:p>
          <a:p>
            <a:r>
              <a:rPr lang="en-US" dirty="0">
                <a:solidFill>
                  <a:srgbClr val="FF6600"/>
                </a:solidFill>
              </a:rPr>
              <a:t>Compared to what must do without GPS data?</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Awareness</a:t>
            </a:r>
          </a:p>
        </p:txBody>
      </p:sp>
      <p:sp>
        <p:nvSpPr>
          <p:cNvPr id="3" name="Content Placeholder 2"/>
          <p:cNvSpPr>
            <a:spLocks noGrp="1"/>
          </p:cNvSpPr>
          <p:nvPr>
            <p:ph idx="1"/>
          </p:nvPr>
        </p:nvSpPr>
        <p:spPr>
          <a:xfrm>
            <a:off x="304800" y="1554162"/>
            <a:ext cx="8938054" cy="4846638"/>
          </a:xfrm>
        </p:spPr>
        <p:txBody>
          <a:bodyPr/>
          <a:lstStyle/>
          <a:p>
            <a:r>
              <a:rPr lang="en-US" dirty="0"/>
              <a:t>Sense context</a:t>
            </a:r>
          </a:p>
          <a:p>
            <a:pPr lvl="1"/>
            <a:r>
              <a:rPr lang="en-US" dirty="0"/>
              <a:t>Can reduce information need to explicitly gather from user</a:t>
            </a:r>
          </a:p>
          <a:p>
            <a:pPr lvl="1"/>
            <a:r>
              <a:rPr lang="en-US" dirty="0"/>
              <a:t>Prioritize/reorder data presented</a:t>
            </a:r>
          </a:p>
          <a:p>
            <a:pPr lvl="2"/>
            <a:r>
              <a:rPr lang="en-US" dirty="0"/>
              <a:t>Know more about likely common case</a:t>
            </a:r>
          </a:p>
          <a:p>
            <a:r>
              <a:rPr lang="en-US" dirty="0">
                <a:solidFill>
                  <a:srgbClr val="FF6600"/>
                </a:solidFill>
              </a:rPr>
              <a:t>Other context examples?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a:t>
            </a:r>
          </a:p>
        </p:txBody>
      </p:sp>
      <p:sp>
        <p:nvSpPr>
          <p:cNvPr id="3" name="Content Placeholder 2"/>
          <p:cNvSpPr>
            <a:spLocks noGrp="1"/>
          </p:cNvSpPr>
          <p:nvPr>
            <p:ph idx="1"/>
          </p:nvPr>
        </p:nvSpPr>
        <p:spPr/>
        <p:txBody>
          <a:bodyPr/>
          <a:lstStyle/>
          <a:p>
            <a:r>
              <a:rPr lang="en-US" dirty="0"/>
              <a:t>Open up new input modes and interaction possibilities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Input</a:t>
            </a:r>
          </a:p>
        </p:txBody>
      </p:sp>
      <p:sp>
        <p:nvSpPr>
          <p:cNvPr id="3" name="Content Placeholder 2"/>
          <p:cNvSpPr>
            <a:spLocks noGrp="1"/>
          </p:cNvSpPr>
          <p:nvPr>
            <p:ph idx="1"/>
          </p:nvPr>
        </p:nvSpPr>
        <p:spPr/>
        <p:txBody>
          <a:bodyPr/>
          <a:lstStyle/>
          <a:p>
            <a:r>
              <a:rPr lang="en-US" dirty="0"/>
              <a:t>Audio processing</a:t>
            </a:r>
          </a:p>
          <a:p>
            <a:r>
              <a:rPr lang="en-US" dirty="0"/>
              <a:t>Vision, Radar</a:t>
            </a:r>
          </a:p>
          <a:p>
            <a:r>
              <a:rPr lang="en-US" dirty="0"/>
              <a:t>Motion (e.g. </a:t>
            </a:r>
            <a:r>
              <a:rPr lang="en-US" dirty="0" err="1"/>
              <a:t>fitbit</a:t>
            </a:r>
            <a:r>
              <a:rPr lang="en-US" dirty="0"/>
              <a:t>, </a:t>
            </a:r>
            <a:r>
              <a:rPr lang="en-US" dirty="0" err="1"/>
              <a:t>iWatch</a:t>
            </a:r>
            <a:r>
              <a:rPr lang="en-US" dirty="0"/>
              <a:t>)</a:t>
            </a:r>
          </a:p>
          <a:p>
            <a:r>
              <a:rPr lang="en-US" dirty="0"/>
              <a:t>Biometrics</a:t>
            </a:r>
          </a:p>
          <a:p>
            <a:r>
              <a:rPr lang="en-US" dirty="0"/>
              <a:t>Coupled with signal processing, cheap computation</a:t>
            </a:r>
          </a:p>
          <a:p>
            <a:r>
              <a:rPr lang="en-US" dirty="0"/>
              <a:t>Opportunity to take input from natural interactions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99226" y="1660089"/>
            <a:ext cx="8658225" cy="3691549"/>
          </a:xfrm>
        </p:spPr>
        <p:txBody>
          <a:bodyPr>
            <a:normAutofit fontScale="85000" lnSpcReduction="20000"/>
          </a:bodyPr>
          <a:lstStyle/>
          <a:p>
            <a:pPr eaLnBrk="1" hangingPunct="1"/>
            <a:r>
              <a:rPr lang="en-US" dirty="0"/>
              <a:t>Use the embedded camera and overlap synthesized images and animation.</a:t>
            </a:r>
          </a:p>
          <a:p>
            <a:pPr eaLnBrk="1" hangingPunct="1"/>
            <a:r>
              <a:rPr lang="en-US" dirty="0" err="1"/>
              <a:t>Pokemon</a:t>
            </a:r>
            <a:r>
              <a:rPr lang="en-US" dirty="0"/>
              <a:t> Go</a:t>
            </a:r>
          </a:p>
          <a:p>
            <a:pPr eaLnBrk="1" hangingPunct="1"/>
            <a:r>
              <a:rPr lang="en-US" dirty="0"/>
              <a:t>Need real-time feature tracking for </a:t>
            </a:r>
            <a:br>
              <a:rPr lang="en-US" dirty="0"/>
            </a:br>
            <a:r>
              <a:rPr lang="en-US" dirty="0"/>
              <a:t>registration.</a:t>
            </a:r>
          </a:p>
          <a:p>
            <a:pPr lvl="1" eaLnBrk="1" hangingPunct="1">
              <a:buFont typeface="Wingdings" pitchFamily="-101" charset="2"/>
              <a:buNone/>
            </a:pPr>
            <a:r>
              <a:rPr lang="en-US" dirty="0"/>
              <a:t>“Invisible Train”:</a:t>
            </a:r>
          </a:p>
          <a:p>
            <a:pPr lvl="1" eaLnBrk="1" hangingPunct="1">
              <a:buFont typeface="Wingdings" pitchFamily="-101" charset="2"/>
              <a:buNone/>
            </a:pPr>
            <a:r>
              <a:rPr lang="en-US" dirty="0" err="1"/>
              <a:t>Schmalstieg</a:t>
            </a:r>
            <a:r>
              <a:rPr lang="en-US" dirty="0"/>
              <a:t> and </a:t>
            </a:r>
          </a:p>
          <a:p>
            <a:pPr lvl="1" eaLnBrk="1" hangingPunct="1">
              <a:buFont typeface="Wingdings" pitchFamily="-101" charset="2"/>
              <a:buNone/>
            </a:pPr>
            <a:r>
              <a:rPr lang="en-US" dirty="0" err="1"/>
              <a:t>Reitmayr</a:t>
            </a:r>
            <a:r>
              <a:rPr lang="en-US" dirty="0"/>
              <a:t>, 2004</a:t>
            </a:r>
          </a:p>
          <a:p>
            <a:pPr lvl="1" eaLnBrk="1" hangingPunct="1">
              <a:buFont typeface="Wingdings" pitchFamily="-101" charset="2"/>
              <a:buNone/>
            </a:pPr>
            <a:r>
              <a:rPr lang="en-US" dirty="0"/>
              <a:t>    </a:t>
            </a:r>
          </a:p>
          <a:p>
            <a:pPr lvl="1" eaLnBrk="1" hangingPunct="1">
              <a:buFont typeface="Wingdings" pitchFamily="-101" charset="2"/>
              <a:buNone/>
            </a:pPr>
            <a:r>
              <a:rPr lang="en-US" dirty="0"/>
              <a:t>					 								      </a:t>
            </a:r>
          </a:p>
        </p:txBody>
      </p:sp>
      <p:sp>
        <p:nvSpPr>
          <p:cNvPr id="172035" name="Title 1"/>
          <p:cNvSpPr>
            <a:spLocks noGrp="1"/>
          </p:cNvSpPr>
          <p:nvPr>
            <p:ph type="title"/>
          </p:nvPr>
        </p:nvSpPr>
        <p:spPr/>
        <p:txBody>
          <a:bodyPr>
            <a:normAutofit fontScale="90000"/>
          </a:bodyPr>
          <a:lstStyle/>
          <a:p>
            <a:pPr eaLnBrk="1" fontAlgn="auto" hangingPunct="1">
              <a:spcAft>
                <a:spcPts val="0"/>
              </a:spcAft>
              <a:defRPr/>
            </a:pPr>
            <a:r>
              <a:rPr lang="en-US" dirty="0"/>
              <a:t>Augmented Reality with Portable Devices (Smartphone)</a:t>
            </a:r>
          </a:p>
        </p:txBody>
      </p:sp>
      <p:pic>
        <p:nvPicPr>
          <p:cNvPr id="34820" name="Picture 3"/>
          <p:cNvPicPr>
            <a:picLocks noChangeAspect="1" noChangeArrowheads="1"/>
          </p:cNvPicPr>
          <p:nvPr/>
        </p:nvPicPr>
        <p:blipFill>
          <a:blip r:embed="rId2"/>
          <a:srcRect/>
          <a:stretch>
            <a:fillRect/>
          </a:stretch>
        </p:blipFill>
        <p:spPr bwMode="auto">
          <a:xfrm>
            <a:off x="2731682" y="3796965"/>
            <a:ext cx="3629025" cy="2314575"/>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829088" y="4528878"/>
            <a:ext cx="1781175" cy="1752600"/>
          </a:xfrm>
          <a:prstGeom prst="rect">
            <a:avLst/>
          </a:prstGeom>
          <a:noFill/>
          <a:ln w="9525">
            <a:noFill/>
            <a:miter lim="800000"/>
            <a:headEnd/>
            <a:tailEnd/>
          </a:ln>
        </p:spPr>
      </p:pic>
      <p:sp>
        <p:nvSpPr>
          <p:cNvPr id="34822" name="Action Button: Custom 8">
            <a:hlinkClick r:id="rId4" highlightClick="1"/>
          </p:cNvPr>
          <p:cNvSpPr>
            <a:spLocks noChangeArrowheads="1"/>
          </p:cNvSpPr>
          <p:nvPr/>
        </p:nvSpPr>
        <p:spPr bwMode="auto">
          <a:xfrm>
            <a:off x="2544763" y="6550025"/>
            <a:ext cx="40544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rgbClr val="FFFFFF"/>
                </a:solidFill>
                <a:latin typeface="Constantia" pitchFamily="-101" charset="0"/>
              </a:rPr>
              <a:t>http://</a:t>
            </a:r>
            <a:r>
              <a:rPr lang="en-US" sz="1400" dirty="0" err="1">
                <a:solidFill>
                  <a:srgbClr val="FFFFFF"/>
                </a:solidFill>
                <a:latin typeface="Constantia" pitchFamily="-101" charset="0"/>
              </a:rPr>
              <a:t>www.youtube.com/watch?v</a:t>
            </a:r>
            <a:r>
              <a:rPr lang="en-US" sz="1400" dirty="0">
                <a:solidFill>
                  <a:srgbClr val="FFFFFF"/>
                </a:solidFill>
                <a:latin typeface="Constantia" pitchFamily="-101" charset="0"/>
              </a:rPr>
              <a:t>=zOS5Mbk_Iuc</a:t>
            </a:r>
          </a:p>
        </p:txBody>
      </p:sp>
      <p:sp>
        <p:nvSpPr>
          <p:cNvPr id="34823" name="Slide Number Placeholder 9"/>
          <p:cNvSpPr>
            <a:spLocks noGrp="1"/>
          </p:cNvSpPr>
          <p:nvPr>
            <p:ph type="sldNum" sz="quarter" idx="12"/>
          </p:nvPr>
        </p:nvSpPr>
        <p:spPr bwMode="auto">
          <a:noFill/>
          <a:ln>
            <a:miter lim="800000"/>
            <a:headEnd/>
            <a:tailEnd/>
          </a:ln>
        </p:spPr>
        <p:txBody>
          <a:bodyPr/>
          <a:lstStyle/>
          <a:p>
            <a:fld id="{FF693FC8-8F29-2547-8DF2-37BA179A2901}" type="slidenum">
              <a:rPr lang="en-US"/>
              <a:pPr/>
              <a:t>65</a:t>
            </a:fld>
            <a:endParaRPr lang="en-US"/>
          </a:p>
        </p:txBody>
      </p:sp>
      <p:sp>
        <p:nvSpPr>
          <p:cNvPr id="8" name="TextBox 7"/>
          <p:cNvSpPr txBox="1"/>
          <p:nvPr/>
        </p:nvSpPr>
        <p:spPr>
          <a:xfrm>
            <a:off x="0" y="5895872"/>
            <a:ext cx="1210901" cy="646331"/>
          </a:xfrm>
          <a:prstGeom prst="rect">
            <a:avLst/>
          </a:prstGeom>
          <a:noFill/>
        </p:spPr>
        <p:txBody>
          <a:bodyPr wrap="none" rtlCol="0">
            <a:spAutoFit/>
          </a:bodyPr>
          <a:lstStyle/>
          <a:p>
            <a:r>
              <a:rPr lang="en-US" dirty="0"/>
              <a:t>Overlaid</a:t>
            </a:r>
          </a:p>
          <a:p>
            <a:r>
              <a:rPr lang="en-US" dirty="0"/>
              <a:t>Directions</a:t>
            </a:r>
          </a:p>
        </p:txBody>
      </p:sp>
      <p:pic>
        <p:nvPicPr>
          <p:cNvPr id="9" name="Picture 8" descr="pokemon_go_image_mashable.jpg"/>
          <p:cNvPicPr>
            <a:picLocks noChangeAspect="1"/>
          </p:cNvPicPr>
          <p:nvPr/>
        </p:nvPicPr>
        <p:blipFill>
          <a:blip r:embed="rId5"/>
          <a:stretch>
            <a:fillRect/>
          </a:stretch>
        </p:blipFill>
        <p:spPr>
          <a:xfrm>
            <a:off x="6482126" y="2138064"/>
            <a:ext cx="2429010" cy="4318240"/>
          </a:xfrm>
          <a:prstGeom prst="rect">
            <a:avLst/>
          </a:prstGeom>
        </p:spPr>
      </p:pic>
      <p:sp>
        <p:nvSpPr>
          <p:cNvPr id="10" name="TextBox 9"/>
          <p:cNvSpPr txBox="1"/>
          <p:nvPr/>
        </p:nvSpPr>
        <p:spPr>
          <a:xfrm>
            <a:off x="2881486" y="1329743"/>
            <a:ext cx="6262514" cy="307777"/>
          </a:xfrm>
          <a:prstGeom prst="rect">
            <a:avLst/>
          </a:prstGeom>
          <a:noFill/>
        </p:spPr>
        <p:txBody>
          <a:bodyPr wrap="none" rtlCol="0">
            <a:spAutoFit/>
          </a:bodyPr>
          <a:lstStyle/>
          <a:p>
            <a:r>
              <a:rPr lang="en-US" sz="1400" dirty="0"/>
              <a:t>https://mashable.com/2016/07/10/john-hanke-pokemon-go/#edHFGDBS1kql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pic>
        <p:nvPicPr>
          <p:cNvPr id="5" name="Content Placeholder 4" descr="arcity4.jpg"/>
          <p:cNvPicPr>
            <a:picLocks noGrp="1" noChangeAspect="1"/>
          </p:cNvPicPr>
          <p:nvPr>
            <p:ph idx="1"/>
          </p:nvPr>
        </p:nvPicPr>
        <p:blipFill>
          <a:blip r:embed="rId2"/>
          <a:srcRect t="-20377" b="-20377"/>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
        <p:nvSpPr>
          <p:cNvPr id="6" name="TextBox 5"/>
          <p:cNvSpPr txBox="1"/>
          <p:nvPr/>
        </p:nvSpPr>
        <p:spPr>
          <a:xfrm>
            <a:off x="0" y="6519446"/>
            <a:ext cx="8734583" cy="338554"/>
          </a:xfrm>
          <a:prstGeom prst="rect">
            <a:avLst/>
          </a:prstGeom>
          <a:noFill/>
        </p:spPr>
        <p:txBody>
          <a:bodyPr wrap="none" rtlCol="0">
            <a:spAutoFit/>
          </a:bodyPr>
          <a:lstStyle/>
          <a:p>
            <a:r>
              <a:rPr lang="en-US" sz="1600" dirty="0">
                <a:solidFill>
                  <a:srgbClr val="FFFFFF"/>
                </a:solidFill>
              </a:rPr>
              <a:t>https://blippar.com/en/resources/blog/2017/11/06/welcome-ar-city-future-maps-and-navigation/</a:t>
            </a:r>
          </a:p>
        </p:txBody>
      </p:sp>
      <p:sp>
        <p:nvSpPr>
          <p:cNvPr id="7" name="TextBox 6"/>
          <p:cNvSpPr txBox="1"/>
          <p:nvPr/>
        </p:nvSpPr>
        <p:spPr>
          <a:xfrm>
            <a:off x="1555046" y="6012493"/>
            <a:ext cx="5739747" cy="369332"/>
          </a:xfrm>
          <a:prstGeom prst="rect">
            <a:avLst/>
          </a:prstGeom>
          <a:noFill/>
        </p:spPr>
        <p:txBody>
          <a:bodyPr wrap="none" rtlCol="0">
            <a:spAutoFit/>
          </a:bodyPr>
          <a:lstStyle/>
          <a:p>
            <a:r>
              <a:rPr lang="en-US" dirty="0"/>
              <a:t>(Doctor Who fans: search for augmented reality </a:t>
            </a:r>
            <a:r>
              <a:rPr lang="en-US" dirty="0" err="1"/>
              <a:t>tardis</a:t>
            </a:r>
            <a:r>
              <a:rPr lang="en-US"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a:t>
            </a:r>
          </a:p>
        </p:txBody>
      </p:sp>
      <p:sp>
        <p:nvSpPr>
          <p:cNvPr id="6" name="Content Placeholder 5"/>
          <p:cNvSpPr>
            <a:spLocks noGrp="1"/>
          </p:cNvSpPr>
          <p:nvPr>
            <p:ph sz="half" idx="1"/>
          </p:nvPr>
        </p:nvSpPr>
        <p:spPr/>
        <p:txBody>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lstStyle/>
          <a:p>
            <a:pPr>
              <a:buNone/>
            </a:pPr>
            <a:r>
              <a:rPr lang="en-US" dirty="0"/>
              <a:t>Platforms shrinking</a:t>
            </a:r>
          </a:p>
          <a:p>
            <a:r>
              <a:rPr lang="en-US" dirty="0"/>
              <a:t>Rooms and Racks</a:t>
            </a:r>
          </a:p>
          <a:p>
            <a:r>
              <a:rPr lang="en-US" dirty="0"/>
              <a:t>Desktops</a:t>
            </a:r>
          </a:p>
          <a:p>
            <a:r>
              <a:rPr lang="en-US" dirty="0"/>
              <a:t>Laptops</a:t>
            </a:r>
          </a:p>
          <a:p>
            <a:r>
              <a:rPr lang="en-US" dirty="0"/>
              <a:t>Tablets/phones</a:t>
            </a:r>
          </a:p>
          <a:p>
            <a:pPr lvl="1"/>
            <a:r>
              <a:rPr lang="en-US" dirty="0"/>
              <a:t>No physical keyboard</a:t>
            </a:r>
          </a:p>
          <a:p>
            <a:r>
              <a:rPr lang="en-US" dirty="0"/>
              <a:t>Watch</a:t>
            </a:r>
          </a:p>
          <a:p>
            <a:r>
              <a:rPr lang="en-US" dirty="0"/>
              <a:t>Glasses?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68</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fontScale="92500" lnSpcReduction="10000"/>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a:p>
            <a:r>
              <a:rPr lang="en-US" altLang="en-US" dirty="0"/>
              <a:t>Important to test and get representative user feedback</a:t>
            </a:r>
          </a:p>
        </p:txBody>
      </p:sp>
    </p:spTree>
    <p:extLst>
      <p:ext uri="{BB962C8B-B14F-4D97-AF65-F5344CB8AC3E}">
        <p14:creationId xmlns:p14="http://schemas.microsoft.com/office/powerpoint/2010/main"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Lab</a:t>
            </a:r>
          </a:p>
        </p:txBody>
      </p:sp>
      <p:sp>
        <p:nvSpPr>
          <p:cNvPr id="3" name="Content Placeholder 2"/>
          <p:cNvSpPr>
            <a:spLocks noGrp="1"/>
          </p:cNvSpPr>
          <p:nvPr>
            <p:ph idx="1"/>
          </p:nvPr>
        </p:nvSpPr>
        <p:spPr>
          <a:xfrm>
            <a:off x="304800" y="1295400"/>
            <a:ext cx="8839200" cy="5105400"/>
          </a:xfrm>
        </p:spPr>
        <p:txBody>
          <a:bodyPr>
            <a:normAutofit/>
          </a:bodyPr>
          <a:lstStyle/>
          <a:p>
            <a:r>
              <a:rPr lang="en-US" b="0" dirty="0">
                <a:solidFill>
                  <a:schemeClr val="tx1"/>
                </a:solidFill>
              </a:rPr>
              <a:t>Develop and analyze User Interface(s) for internet-connected devices</a:t>
            </a:r>
          </a:p>
          <a:p>
            <a:pPr lvl="1"/>
            <a:r>
              <a:rPr lang="en-US" dirty="0">
                <a:solidFill>
                  <a:schemeClr val="tx1"/>
                </a:solidFill>
              </a:rPr>
              <a:t>Networking to control</a:t>
            </a:r>
          </a:p>
          <a:p>
            <a:pPr lvl="1"/>
            <a:r>
              <a:rPr lang="en-US" dirty="0">
                <a:solidFill>
                  <a:schemeClr val="tx1"/>
                </a:solidFill>
              </a:rPr>
              <a:t>Develop GUI</a:t>
            </a:r>
          </a:p>
          <a:p>
            <a:r>
              <a:rPr lang="en-US" b="0" dirty="0">
                <a:solidFill>
                  <a:schemeClr val="tx1"/>
                </a:solidFill>
              </a:rPr>
              <a:t>Need to install software</a:t>
            </a:r>
          </a:p>
          <a:p>
            <a:endParaRPr lang="en-US" b="1" i="1" dirty="0">
              <a:solidFill>
                <a:schemeClr val="tx1"/>
              </a:solidFill>
            </a:endParaRPr>
          </a:p>
          <a:p>
            <a:endParaRPr lang="en-US" i="1" dirty="0">
              <a:solidFill>
                <a:schemeClr val="tx1"/>
              </a:solidFill>
            </a:endParaRPr>
          </a:p>
          <a:p>
            <a:r>
              <a:rPr lang="en-US" b="1" i="1" dirty="0">
                <a:solidFill>
                  <a:schemeClr val="tx1"/>
                </a:solidFill>
              </a:rPr>
              <a:t>Remember feedback</a:t>
            </a:r>
          </a:p>
          <a:p>
            <a:pPr lvl="1"/>
            <a:endParaRPr lang="en-US" b="1" i="1" dirty="0"/>
          </a:p>
          <a:p>
            <a:endParaRPr lang="en-US" b="1" i="1" dirty="0"/>
          </a:p>
        </p:txBody>
      </p:sp>
      <p:sp>
        <p:nvSpPr>
          <p:cNvPr id="7" name="Footer Placeholder 4"/>
          <p:cNvSpPr>
            <a:spLocks noGrp="1"/>
          </p:cNvSpPr>
          <p:nvPr>
            <p:ph type="ftr" sz="quarter" idx="4294967295"/>
          </p:nvPr>
        </p:nvSpPr>
        <p:spPr>
          <a:xfrm>
            <a:off x="2819400" y="6356350"/>
            <a:ext cx="3581400" cy="365125"/>
          </a:xfrm>
        </p:spPr>
        <p:txBody>
          <a:bodyPr/>
          <a:lstStyle/>
          <a:p>
            <a:r>
              <a:rPr lang="da-DK" dirty="0"/>
              <a:t>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101D-5337-A143-B0A0-5D306C3383B2}"/>
              </a:ext>
            </a:extLst>
          </p:cNvPr>
          <p:cNvSpPr>
            <a:spLocks noGrp="1"/>
          </p:cNvSpPr>
          <p:nvPr>
            <p:ph type="title"/>
          </p:nvPr>
        </p:nvSpPr>
        <p:spPr/>
        <p:txBody>
          <a:bodyPr/>
          <a:lstStyle/>
          <a:p>
            <a:r>
              <a:rPr lang="en-US" dirty="0"/>
              <a:t>Final</a:t>
            </a:r>
          </a:p>
        </p:txBody>
      </p:sp>
      <p:sp>
        <p:nvSpPr>
          <p:cNvPr id="3" name="Content Placeholder 2">
            <a:extLst>
              <a:ext uri="{FF2B5EF4-FFF2-40B4-BE49-F238E27FC236}">
                <a16:creationId xmlns:a16="http://schemas.microsoft.com/office/drawing/2014/main" id="{C0039B1F-D737-E94A-A8BE-A1857C9CFA43}"/>
              </a:ext>
            </a:extLst>
          </p:cNvPr>
          <p:cNvSpPr>
            <a:spLocks noGrp="1"/>
          </p:cNvSpPr>
          <p:nvPr>
            <p:ph idx="1"/>
          </p:nvPr>
        </p:nvSpPr>
        <p:spPr/>
        <p:txBody>
          <a:bodyPr/>
          <a:lstStyle/>
          <a:p>
            <a:r>
              <a:rPr lang="en-US" dirty="0"/>
              <a:t>Monday May 11</a:t>
            </a:r>
          </a:p>
          <a:p>
            <a:pPr lvl="1"/>
            <a:r>
              <a:rPr lang="en-US" dirty="0"/>
              <a:t>Registrar scheduled 3—5pm</a:t>
            </a:r>
          </a:p>
          <a:p>
            <a:pPr lvl="1"/>
            <a:r>
              <a:rPr lang="en-US" dirty="0"/>
              <a:t>Will give as Canvas Quiz</a:t>
            </a:r>
          </a:p>
          <a:p>
            <a:pPr lvl="2"/>
            <a:r>
              <a:rPr lang="en-US" dirty="0"/>
              <a:t>2 hour time limit </a:t>
            </a:r>
          </a:p>
          <a:p>
            <a:pPr lvl="2"/>
            <a:r>
              <a:rPr lang="en-US" dirty="0"/>
              <a:t>…but can take any time in 24 hr. period of May 11</a:t>
            </a:r>
            <a:r>
              <a:rPr lang="en-US" baseline="30000" dirty="0"/>
              <a:t>th</a:t>
            </a:r>
            <a:r>
              <a:rPr lang="en-US" dirty="0"/>
              <a:t> Eastern time</a:t>
            </a:r>
          </a:p>
          <a:p>
            <a:pPr lvl="1"/>
            <a:r>
              <a:rPr lang="en-US" dirty="0"/>
              <a:t>Open text, notes, calculators</a:t>
            </a:r>
          </a:p>
          <a:p>
            <a:pPr lvl="1"/>
            <a:r>
              <a:rPr lang="en-US" dirty="0"/>
              <a:t>Must work alone; no getting help from anyone else</a:t>
            </a:r>
          </a:p>
          <a:p>
            <a:pPr lvl="1"/>
            <a:r>
              <a:rPr lang="en-US" dirty="0"/>
              <a:t>No communication about test during 24 hour period</a:t>
            </a:r>
          </a:p>
          <a:p>
            <a:pPr lvl="2"/>
            <a:r>
              <a:rPr lang="en-US" dirty="0"/>
              <a:t>(even not in class or believe to have finished exam)</a:t>
            </a:r>
          </a:p>
          <a:p>
            <a:pPr lvl="1"/>
            <a:r>
              <a:rPr lang="en-US" dirty="0"/>
              <a:t>Subject to Penn Code of Academic Integrity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1DC67C6-F9F3-3F47-B3CE-A3C0EC9126F3}"/>
              </a:ext>
            </a:extLst>
          </p:cNvPr>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3457439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72</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ESE543 – Human Factors Engineering</a:t>
            </a:r>
          </a:p>
        </p:txBody>
      </p:sp>
    </p:spTree>
    <p:extLst>
      <p:ext uri="{BB962C8B-B14F-4D97-AF65-F5344CB8AC3E}">
        <p14:creationId xmlns:p14="http://schemas.microsoft.com/office/powerpoint/2010/main" val="102130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a:t>I’m an Engineer</a:t>
            </a:r>
          </a:p>
          <a:p>
            <a:r>
              <a:rPr lang="en-US" dirty="0"/>
              <a:t>I have a different perspective and understanding of technology than lay public</a:t>
            </a:r>
          </a:p>
          <a:p>
            <a:r>
              <a:rPr lang="en-US" dirty="0"/>
              <a:t>My view of what’s obvious/non-obvious probably not representative of intended user base</a:t>
            </a:r>
          </a:p>
          <a:p>
            <a:r>
              <a:rPr lang="en-US" dirty="0"/>
              <a:t>…how do I (or team I’m in) compensate for that?</a:t>
            </a:r>
          </a:p>
          <a:p>
            <a:r>
              <a:rPr lang="en-US" dirty="0"/>
              <a:t>This lecture, I’m talking about my weakness</a:t>
            </a:r>
          </a:p>
          <a:p>
            <a:pPr lvl="1"/>
            <a:r>
              <a:rPr lang="en-US" dirty="0"/>
              <a:t>And need for help</a:t>
            </a:r>
          </a:p>
          <a:p>
            <a:pPr lvl="1"/>
            <a:r>
              <a:rPr lang="en-US" dirty="0"/>
              <a:t>Not my strength</a:t>
            </a:r>
          </a:p>
          <a:p>
            <a:pPr lvl="1"/>
            <a:r>
              <a:rPr lang="en-US" dirty="0"/>
              <a:t>Won’t do justice with solution…but maybe in raising issues, need for help</a:t>
            </a:r>
          </a:p>
          <a:p>
            <a:r>
              <a:rPr lang="en-US" dirty="0"/>
              <a:t>Nonetheless, I am frustrated by bad design from others as much as anyone else…</a:t>
            </a:r>
          </a:p>
          <a:p>
            <a:pPr lvl="1"/>
            <a:r>
              <a:rPr lang="en-US" dirty="0"/>
              <a:t>Want “us” to do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Problem is that Humans are </a:t>
            </a:r>
            <a:r>
              <a:rPr lang="en-US" b="1" dirty="0"/>
              <a:t>Half</a:t>
            </a:r>
            <a:r>
              <a:rPr lang="en-US" dirty="0"/>
              <a:t> of the User Interface</a:t>
            </a:r>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21876</TotalTime>
  <Words>3675</Words>
  <Application>Microsoft Macintosh PowerPoint</Application>
  <PresentationFormat>On-screen Show (4:3)</PresentationFormat>
  <Paragraphs>608</Paragraphs>
  <Slides>72</Slides>
  <Notes>8</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Constantia</vt:lpstr>
      <vt:lpstr>Courier New</vt:lpstr>
      <vt:lpstr>Wingdings</vt:lpstr>
      <vt:lpstr>Wingdings 2</vt:lpstr>
      <vt:lpstr>ESE 578–</vt:lpstr>
      <vt:lpstr>PowerPoint Presentation</vt:lpstr>
      <vt:lpstr>User Interface</vt:lpstr>
      <vt:lpstr>Dilbert Diagnosis</vt:lpstr>
      <vt:lpstr>Lecture Topics</vt:lpstr>
      <vt:lpstr>Course Map</vt:lpstr>
      <vt:lpstr>Course Map</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Who’s to Blame for Usability Failures?</vt:lpstr>
      <vt:lpstr>UI Examples: BAD</vt:lpstr>
      <vt:lpstr>Local Example</vt:lpstr>
      <vt:lpstr>UI Examples: Good</vt:lpstr>
      <vt:lpstr>Phone</vt:lpstr>
      <vt:lpstr>Preclass 2</vt:lpstr>
      <vt:lpstr>Hot/Cold Water Interface</vt:lpstr>
      <vt:lpstr>Make common case fast</vt:lpstr>
      <vt:lpstr>Power Point: Add Equation</vt:lpstr>
      <vt:lpstr>Hawaii Missle Warning January 2018</vt:lpstr>
      <vt:lpstr>Hawaii Missle Warning False Alarm</vt:lpstr>
      <vt:lpstr>Issues to be concerned with?</vt:lpstr>
      <vt:lpstr>Issues</vt:lpstr>
      <vt:lpstr>Donald Norman: UI Guru</vt:lpstr>
      <vt:lpstr>Interface Design</vt:lpstr>
      <vt:lpstr>Constantine and Lockwood</vt:lpstr>
      <vt:lpstr>Interaction Styles</vt:lpstr>
      <vt:lpstr>Implementer vs. User</vt:lpstr>
      <vt:lpstr>User vs. Implementer</vt:lpstr>
      <vt:lpstr>Foolproof quote</vt:lpstr>
      <vt:lpstr>example (Foolproof)</vt:lpstr>
      <vt:lpstr>Issue</vt:lpstr>
      <vt:lpstr>Why would anyone</vt:lpstr>
      <vt:lpstr>Approach </vt:lpstr>
      <vt:lpstr>Donald Norman: UI Guru</vt:lpstr>
      <vt:lpstr>How use Principles and Goals?</vt:lpstr>
      <vt:lpstr>Principles Must Be Considered in the Context of User Population</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vt:lpstr>
      <vt:lpstr>User Interface Prototyping</vt:lpstr>
      <vt:lpstr>Paper Prototyping</vt:lpstr>
      <vt:lpstr>Storyboard</vt:lpstr>
      <vt:lpstr>Storyboard</vt:lpstr>
      <vt:lpstr>Prototyping Techniques</vt:lpstr>
      <vt:lpstr>User Interface Evaluation</vt:lpstr>
      <vt:lpstr>User Testing</vt:lpstr>
      <vt:lpstr>Sample Usability Attributes</vt:lpstr>
      <vt:lpstr>Technology Change</vt:lpstr>
      <vt:lpstr>Preclass 3</vt:lpstr>
      <vt:lpstr>Impact</vt:lpstr>
      <vt:lpstr>Rise of voice control</vt:lpstr>
      <vt:lpstr>Preclass 4</vt:lpstr>
      <vt:lpstr>Context Awareness</vt:lpstr>
      <vt:lpstr>Sensors</vt:lpstr>
      <vt:lpstr>Natural(?) Input</vt:lpstr>
      <vt:lpstr>Augmented Reality with Portable Devices (Smartphone)</vt:lpstr>
      <vt:lpstr>Augmented Reality</vt:lpstr>
      <vt:lpstr>Evolution</vt:lpstr>
      <vt:lpstr>Big Ideas</vt:lpstr>
      <vt:lpstr>Next Lab</vt:lpstr>
      <vt:lpstr>Final</vt:lpstr>
      <vt:lpstr>Reading</vt:lpstr>
      <vt:lpstr>Learn More @ Penn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771</cp:revision>
  <cp:lastPrinted>2019-04-24T12:28:27Z</cp:lastPrinted>
  <dcterms:created xsi:type="dcterms:W3CDTF">2018-04-25T12:40:53Z</dcterms:created>
  <dcterms:modified xsi:type="dcterms:W3CDTF">2020-04-21T13:37:48Z</dcterms:modified>
</cp:coreProperties>
</file>