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handoutMasterIdLst>
    <p:handoutMasterId r:id="rId70"/>
  </p:handoutMasterIdLst>
  <p:sldIdLst>
    <p:sldId id="307" r:id="rId2"/>
    <p:sldId id="505" r:id="rId3"/>
    <p:sldId id="519" r:id="rId4"/>
    <p:sldId id="518" r:id="rId5"/>
    <p:sldId id="516" r:id="rId6"/>
    <p:sldId id="517" r:id="rId7"/>
    <p:sldId id="520" r:id="rId8"/>
    <p:sldId id="521" r:id="rId9"/>
    <p:sldId id="522" r:id="rId10"/>
    <p:sldId id="524" r:id="rId11"/>
    <p:sldId id="523" r:id="rId12"/>
    <p:sldId id="515" r:id="rId13"/>
    <p:sldId id="503" r:id="rId14"/>
    <p:sldId id="525" r:id="rId15"/>
    <p:sldId id="531" r:id="rId16"/>
    <p:sldId id="530" r:id="rId17"/>
    <p:sldId id="533" r:id="rId18"/>
    <p:sldId id="532" r:id="rId19"/>
    <p:sldId id="529" r:id="rId20"/>
    <p:sldId id="534" r:id="rId21"/>
    <p:sldId id="557" r:id="rId22"/>
    <p:sldId id="535" r:id="rId23"/>
    <p:sldId id="526" r:id="rId24"/>
    <p:sldId id="536" r:id="rId25"/>
    <p:sldId id="559" r:id="rId26"/>
    <p:sldId id="537" r:id="rId27"/>
    <p:sldId id="538" r:id="rId28"/>
    <p:sldId id="587" r:id="rId29"/>
    <p:sldId id="588" r:id="rId30"/>
    <p:sldId id="568" r:id="rId31"/>
    <p:sldId id="569" r:id="rId32"/>
    <p:sldId id="560" r:id="rId33"/>
    <p:sldId id="561" r:id="rId34"/>
    <p:sldId id="589" r:id="rId35"/>
    <p:sldId id="590" r:id="rId36"/>
    <p:sldId id="539" r:id="rId37"/>
    <p:sldId id="527" r:id="rId38"/>
    <p:sldId id="542" r:id="rId39"/>
    <p:sldId id="566" r:id="rId40"/>
    <p:sldId id="565" r:id="rId41"/>
    <p:sldId id="547" r:id="rId42"/>
    <p:sldId id="563" r:id="rId43"/>
    <p:sldId id="548" r:id="rId44"/>
    <p:sldId id="556" r:id="rId45"/>
    <p:sldId id="553" r:id="rId46"/>
    <p:sldId id="554" r:id="rId47"/>
    <p:sldId id="564" r:id="rId48"/>
    <p:sldId id="555" r:id="rId49"/>
    <p:sldId id="528" r:id="rId50"/>
    <p:sldId id="543" r:id="rId51"/>
    <p:sldId id="546" r:id="rId52"/>
    <p:sldId id="544" r:id="rId53"/>
    <p:sldId id="540" r:id="rId54"/>
    <p:sldId id="549" r:id="rId55"/>
    <p:sldId id="584" r:id="rId56"/>
    <p:sldId id="571" r:id="rId57"/>
    <p:sldId id="574" r:id="rId58"/>
    <p:sldId id="550" r:id="rId59"/>
    <p:sldId id="570" r:id="rId60"/>
    <p:sldId id="562" r:id="rId61"/>
    <p:sldId id="551" r:id="rId62"/>
    <p:sldId id="552" r:id="rId63"/>
    <p:sldId id="287" r:id="rId64"/>
    <p:sldId id="512" r:id="rId65"/>
    <p:sldId id="510" r:id="rId66"/>
    <p:sldId id="576" r:id="rId67"/>
    <p:sldId id="582"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00B800"/>
    <a:srgbClr val="0020F4"/>
    <a:srgbClr val="32B9FF"/>
    <a:srgbClr val="3333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5" autoAdjust="0"/>
    <p:restoredTop sz="84806" autoAdjust="0"/>
  </p:normalViewPr>
  <p:slideViewPr>
    <p:cSldViewPr snapToGrid="0">
      <p:cViewPr varScale="1">
        <p:scale>
          <a:sx n="93" d="100"/>
          <a:sy n="93" d="100"/>
        </p:scale>
        <p:origin x="1944" y="2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8BD1B55-049B-42D7-8AA3-18C3C20C4336}" type="datetimeFigureOut">
              <a:rPr lang="en-US" smtClean="0"/>
              <a:pPr/>
              <a:t>4/24/20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42A1EBE-2AF2-4254-AC3F-2FEB5D0CC4EF}" type="slidenum">
              <a:rPr lang="en-US" smtClean="0"/>
              <a:pPr/>
              <a:t>‹#›</a:t>
            </a:fld>
            <a:endParaRPr lang="en-US"/>
          </a:p>
        </p:txBody>
      </p:sp>
    </p:spTree>
    <p:extLst>
      <p:ext uri="{BB962C8B-B14F-4D97-AF65-F5344CB8AC3E}">
        <p14:creationId xmlns:p14="http://schemas.microsoft.com/office/powerpoint/2010/main" val="35832444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655527-9B63-4AEC-8D52-31FEBD65D890}" type="datetimeFigureOut">
              <a:rPr lang="en-US" smtClean="0"/>
              <a:pPr/>
              <a:t>4/24/20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587388-6114-4FC4-A839-2F2181B23210}" type="slidenum">
              <a:rPr lang="en-US" smtClean="0"/>
              <a:pPr/>
              <a:t>‹#›</a:t>
            </a:fld>
            <a:endParaRPr lang="en-US"/>
          </a:p>
        </p:txBody>
      </p:sp>
    </p:spTree>
    <p:extLst>
      <p:ext uri="{BB962C8B-B14F-4D97-AF65-F5344CB8AC3E}">
        <p14:creationId xmlns:p14="http://schemas.microsoft.com/office/powerpoint/2010/main" val="137534011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F583F7-7D16-AE46-97B7-605414FECD42}" type="slidenum">
              <a:rPr lang="en-US"/>
              <a:pPr/>
              <a:t>1</a:t>
            </a:fld>
            <a:endParaRPr lang="en-US"/>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D38E9C-B7A5-2C40-9679-2B03633F8580}" type="slidenum">
              <a:rPr lang="en-US"/>
              <a:pPr/>
              <a:t>13</a:t>
            </a:fld>
            <a:endParaRPr lang="en-US"/>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=gXlfXirQF3A</a:t>
            </a:r>
          </a:p>
        </p:txBody>
      </p:sp>
      <p:sp>
        <p:nvSpPr>
          <p:cNvPr id="4" name="Slide Number Placeholder 3"/>
          <p:cNvSpPr>
            <a:spLocks noGrp="1"/>
          </p:cNvSpPr>
          <p:nvPr>
            <p:ph type="sldNum" sz="quarter" idx="5"/>
          </p:nvPr>
        </p:nvSpPr>
        <p:spPr/>
        <p:txBody>
          <a:bodyPr/>
          <a:lstStyle/>
          <a:p>
            <a:fld id="{75587388-6114-4FC4-A839-2F2181B23210}" type="slidenum">
              <a:rPr lang="en-US" smtClean="0"/>
              <a:pPr/>
              <a:t>22</a:t>
            </a:fld>
            <a:endParaRPr lang="en-US"/>
          </a:p>
        </p:txBody>
      </p:sp>
    </p:spTree>
    <p:extLst>
      <p:ext uri="{BB962C8B-B14F-4D97-AF65-F5344CB8AC3E}">
        <p14:creationId xmlns:p14="http://schemas.microsoft.com/office/powerpoint/2010/main" val="1674148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1D53D6-93DC-404C-905F-F77BB3FDD501}" type="slidenum">
              <a:rPr lang="en-US"/>
              <a:pPr/>
              <a:t>64</a:t>
            </a:fld>
            <a:endParaRPr lang="en-US"/>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r>
              <a:rPr lang="en-US"/>
              <a:t>ESE150 Spring 2020</a:t>
            </a:r>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B6F15528-21DE-4FAA-801E-634DDDAF4B2B}" type="slidenum">
              <a:rPr lang="en-US" smtClean="0"/>
              <a:pPr/>
              <a:t>‹#›</a:t>
            </a:fld>
            <a:endParaRPr lang="en-US"/>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 y="-48260"/>
            <a:ext cx="9151620" cy="1038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ESE150 Spring 2020</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ESE150 Spring 2020</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2020</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2020</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58992878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2020</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178701871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2020</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49880447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2020</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425341435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2020</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425341435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2020</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425341435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2020</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extBox 7"/>
          <p:cNvSpPr txBox="1"/>
          <p:nvPr/>
        </p:nvSpPr>
        <p:spPr>
          <a:xfrm>
            <a:off x="0" y="0"/>
            <a:ext cx="9144000" cy="369332"/>
          </a:xfrm>
          <a:prstGeom prst="rect">
            <a:avLst/>
          </a:prstGeom>
          <a:gradFill flip="none" rotWithShape="1">
            <a:gsLst>
              <a:gs pos="0">
                <a:srgbClr val="011B4E"/>
              </a:gs>
              <a:gs pos="50000">
                <a:srgbClr val="011F5B"/>
              </a:gs>
              <a:gs pos="100000">
                <a:srgbClr val="011F5B"/>
              </a:gs>
            </a:gsLst>
            <a:lin ang="2700000" scaled="1"/>
            <a:tileRect/>
          </a:gradFill>
        </p:spPr>
        <p:txBody>
          <a:bodyPr wrap="square" rtlCol="0">
            <a:spAutoFit/>
          </a:bodyPr>
          <a:lstStyle/>
          <a:p>
            <a:endParaRPr lang="en-US" dirty="0"/>
          </a:p>
        </p:txBody>
      </p:sp>
      <p:sp>
        <p:nvSpPr>
          <p:cNvPr id="22" name="Title 21"/>
          <p:cNvSpPr>
            <a:spLocks noGrp="1"/>
          </p:cNvSpPr>
          <p:nvPr>
            <p:ph type="title"/>
          </p:nvPr>
        </p:nvSpPr>
        <p:spPr/>
        <p:txBody>
          <a:bodyPr/>
          <a:lstStyle>
            <a:lvl1pPr>
              <a:defRPr b="1" cap="small" baseline="0"/>
            </a:lvl1pPr>
          </a:lstStyle>
          <a:p>
            <a:r>
              <a:rPr kumimoji="0" lang="en-US"/>
              <a:t>Click to edit Master title style</a:t>
            </a:r>
            <a:endParaRPr kumimoji="0" lang="en-US" dirty="0"/>
          </a:p>
        </p:txBody>
      </p:sp>
      <p:sp>
        <p:nvSpPr>
          <p:cNvPr id="27" name="Content Placeholder 26"/>
          <p:cNvSpPr>
            <a:spLocks noGrp="1"/>
          </p:cNvSpPr>
          <p:nvPr>
            <p:ph idx="1"/>
          </p:nvPr>
        </p:nvSpPr>
        <p:spPr>
          <a:xfrm>
            <a:off x="304800" y="1554162"/>
            <a:ext cx="8686800" cy="4846638"/>
          </a:xfrm>
        </p:spPr>
        <p:txBody>
          <a:bodyPr>
            <a:normAutofit/>
          </a:bodyPr>
          <a:lstStyle>
            <a:lvl1pPr>
              <a:defRPr sz="2800" b="1"/>
            </a:lvl1pPr>
            <a:lvl2pPr>
              <a:defRPr sz="2400"/>
            </a:lvl2pPr>
            <a:lvl3pPr>
              <a:defRPr sz="2000"/>
            </a:lvl3pPr>
            <a:lvl4pPr>
              <a:defRPr sz="18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25" name="Date Placeholder 24"/>
          <p:cNvSpPr>
            <a:spLocks noGrp="1"/>
          </p:cNvSpPr>
          <p:nvPr>
            <p:ph type="dt" sz="half" idx="10"/>
          </p:nvPr>
        </p:nvSpPr>
        <p:spPr/>
        <p:txBody>
          <a:bodyPr/>
          <a:lstStyle/>
          <a:p>
            <a:r>
              <a:rPr lang="en-US"/>
              <a:t>ESE150 Spring 2020</a:t>
            </a:r>
          </a:p>
        </p:txBody>
      </p:sp>
      <p:sp>
        <p:nvSpPr>
          <p:cNvPr id="16" name="Slide Number Placeholder 15"/>
          <p:cNvSpPr>
            <a:spLocks noGrp="1"/>
          </p:cNvSpPr>
          <p:nvPr>
            <p:ph type="sldNum" sz="quarter" idx="12"/>
          </p:nvPr>
        </p:nvSpPr>
        <p:spPr>
          <a:xfrm>
            <a:off x="8229600" y="6534912"/>
            <a:ext cx="758952" cy="246888"/>
          </a:xfrm>
        </p:spPr>
        <p:txBody>
          <a:bodyPr/>
          <a:lstStyle>
            <a:lvl1pPr>
              <a:defRPr sz="1400" b="1"/>
            </a:lvl1pPr>
          </a:lstStyle>
          <a:p>
            <a:fld id="{B6F15528-21DE-4FAA-801E-634DDDAF4B2B}" type="slidenum">
              <a:rPr lang="en-US" smtClean="0"/>
              <a:pPr/>
              <a:t>‹#›</a:t>
            </a:fld>
            <a:endParaRPr lang="en-US"/>
          </a:p>
        </p:txBody>
      </p:sp>
      <p:sp>
        <p:nvSpPr>
          <p:cNvPr id="9" name="TextBox 8"/>
          <p:cNvSpPr txBox="1"/>
          <p:nvPr/>
        </p:nvSpPr>
        <p:spPr>
          <a:xfrm>
            <a:off x="0" y="6488668"/>
            <a:ext cx="9144000" cy="369332"/>
          </a:xfrm>
          <a:prstGeom prst="rect">
            <a:avLst/>
          </a:prstGeom>
          <a:gradFill flip="none" rotWithShape="1">
            <a:gsLst>
              <a:gs pos="0">
                <a:srgbClr val="011B4E"/>
              </a:gs>
              <a:gs pos="50000">
                <a:srgbClr val="011F5B"/>
              </a:gs>
              <a:gs pos="100000">
                <a:srgbClr val="011F5B"/>
              </a:gs>
            </a:gsLst>
            <a:lin ang="2700000" scaled="1"/>
            <a:tileRect/>
          </a:gradFill>
        </p:spPr>
        <p:txBody>
          <a:bodyPr wrap="square" rtlCol="0">
            <a:spAutoFit/>
          </a:bodyPr>
          <a:lstStyle/>
          <a:p>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2020</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2020</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2020</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2020</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2020</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2020</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2020</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r>
              <a:rPr lang="en-US"/>
              <a:t>ESE150 Spring 2020</a:t>
            </a:r>
          </a:p>
        </p:txBody>
      </p:sp>
      <p:sp>
        <p:nvSpPr>
          <p:cNvPr id="16" name="Slide Number Placeholder 15"/>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cap="small" baseline="0"/>
            </a:lvl1pPr>
          </a:lstStyle>
          <a:p>
            <a:r>
              <a:rPr kumimoji="0"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r>
              <a:rPr lang="en-US"/>
              <a:t>ESE150 Spring 2020</a:t>
            </a:r>
          </a:p>
        </p:txBody>
      </p:sp>
      <p:sp>
        <p:nvSpPr>
          <p:cNvPr id="31" name="Slide Number Placeholder 30"/>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r>
              <a:rPr lang="en-US"/>
              <a:t>ESE150 Spring 2020</a:t>
            </a:r>
          </a:p>
        </p:txBody>
      </p:sp>
      <p:sp>
        <p:nvSpPr>
          <p:cNvPr id="7" name="Slide Number Placeholder 6"/>
          <p:cNvSpPr>
            <a:spLocks noGrp="1"/>
          </p:cNvSpPr>
          <p:nvPr>
            <p:ph type="sldNum" sz="quarter" idx="12"/>
          </p:nvPr>
        </p:nvSpPr>
        <p:spPr>
          <a:xfrm>
            <a:off x="8229600" y="6477000"/>
            <a:ext cx="762000" cy="246888"/>
          </a:xfrm>
        </p:spPr>
        <p:txBody>
          <a:bodyPr/>
          <a:lstStyle/>
          <a:p>
            <a:fld id="{B6F15528-21DE-4FAA-801E-634DDDAF4B2B}"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r>
              <a:rPr lang="en-US"/>
              <a:t>ESE150 Spring 2020</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ESE150 Spring 2020</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r>
              <a:rPr lang="en-US"/>
              <a:t>ESE150 Spring 2020</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r>
              <a:rPr lang="en-US"/>
              <a:t>ESE150 Spring 2020</a:t>
            </a:r>
          </a:p>
        </p:txBody>
      </p:sp>
      <p:sp>
        <p:nvSpPr>
          <p:cNvPr id="31" name="Slide Number Placeholder 30"/>
          <p:cNvSpPr>
            <a:spLocks noGrp="1"/>
          </p:cNvSpPr>
          <p:nvPr>
            <p:ph type="sldNum" sz="quarter" idx="12"/>
          </p:nvPr>
        </p:nvSpPr>
        <p:spPr/>
        <p:txBody>
          <a:bodyPr/>
          <a:lstStyle/>
          <a:p>
            <a:fld id="{B6F15528-21DE-4FAA-801E-634DDDAF4B2B}"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r>
              <a:rPr lang="en-US"/>
              <a:t>ESE150 Spring 2020</a:t>
            </a: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400">
                <a:solidFill>
                  <a:schemeClr val="accent1">
                    <a:shade val="75000"/>
                  </a:schemeClr>
                </a:solidFill>
              </a:defRPr>
            </a:lvl1pPr>
          </a:lstStyle>
          <a:p>
            <a:fld id="{B6F15528-21DE-4FAA-801E-634DDDAF4B2B}"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hf hdr="0" ftr="0"/>
  <p:txStyles>
    <p:titleStyle>
      <a:lvl1pPr algn="l" rtl="0" eaLnBrk="1" latinLnBrk="0" hangingPunct="1">
        <a:spcBef>
          <a:spcPct val="0"/>
        </a:spcBef>
        <a:buNone/>
        <a:defRPr kumimoji="0" sz="3600" kern="1200" cap="sm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gif"/><Relationship Id="rId3" Type="http://schemas.openxmlformats.org/officeDocument/2006/relationships/image" Target="../media/image8.gif"/><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wmf"/><Relationship Id="rId10" Type="http://schemas.openxmlformats.org/officeDocument/2006/relationships/image" Target="../media/image15.jpeg"/><Relationship Id="rId4" Type="http://schemas.openxmlformats.org/officeDocument/2006/relationships/image" Target="../media/image9.gif"/><Relationship Id="rId9" Type="http://schemas.openxmlformats.org/officeDocument/2006/relationships/image" Target="../media/image14.jpeg"/><Relationship Id="rId1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4182762" y="5178793"/>
            <a:ext cx="4961238" cy="531812"/>
          </a:xfrm>
        </p:spPr>
        <p:txBody>
          <a:bodyPr/>
          <a:lstStyle/>
          <a:p>
            <a:pPr algn="r"/>
            <a:r>
              <a:rPr lang="en-US" sz="1400" b="1">
                <a:solidFill>
                  <a:schemeClr val="tx1"/>
                </a:solidFill>
                <a:latin typeface="+mj-lt"/>
              </a:rPr>
              <a:t>ESE150 Spring 2020</a:t>
            </a:r>
            <a:endParaRPr lang="en-US" sz="1400" b="1" dirty="0">
              <a:solidFill>
                <a:schemeClr val="tx1"/>
              </a:solidFill>
              <a:latin typeface="+mj-lt"/>
            </a:endParaRPr>
          </a:p>
        </p:txBody>
      </p:sp>
      <p:sp>
        <p:nvSpPr>
          <p:cNvPr id="8" name="Slide Number Placeholder 5"/>
          <p:cNvSpPr>
            <a:spLocks noGrp="1"/>
          </p:cNvSpPr>
          <p:nvPr>
            <p:ph type="sldNum" sz="quarter" idx="12"/>
          </p:nvPr>
        </p:nvSpPr>
        <p:spPr/>
        <p:txBody>
          <a:bodyPr/>
          <a:lstStyle/>
          <a:p>
            <a:fld id="{A2B5C20A-B789-3C45-8C0A-FDB5AD81E208}" type="slidenum">
              <a:rPr lang="en-US"/>
              <a:pPr/>
              <a:t>1</a:t>
            </a:fld>
            <a:endParaRPr lang="en-US"/>
          </a:p>
        </p:txBody>
      </p:sp>
      <p:sp>
        <p:nvSpPr>
          <p:cNvPr id="10" name="Title 1"/>
          <p:cNvSpPr txBox="1">
            <a:spLocks/>
          </p:cNvSpPr>
          <p:nvPr/>
        </p:nvSpPr>
        <p:spPr>
          <a:xfrm>
            <a:off x="381000" y="5410200"/>
            <a:ext cx="8458200" cy="1222375"/>
          </a:xfrm>
          <a:prstGeom prst="rect">
            <a:avLst/>
          </a:prstGeom>
        </p:spPr>
        <p:txBody>
          <a:bodyPr vert="horz" anchor="t">
            <a:normAutofit/>
          </a:bodyPr>
          <a:lstStyle>
            <a:lvl1pPr algn="l" rtl="0" eaLnBrk="1" latinLnBrk="0" hangingPunct="1">
              <a:spcBef>
                <a:spcPct val="0"/>
              </a:spcBef>
              <a:buNone/>
              <a:defRPr kumimoji="0" sz="3600" kern="1200" cap="sm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3200" b="1" dirty="0"/>
              <a:t>ESE 150 – </a:t>
            </a:r>
            <a:br>
              <a:rPr lang="en-US" sz="3200" b="1" dirty="0"/>
            </a:br>
            <a:r>
              <a:rPr lang="en-US" sz="3200" b="1" dirty="0"/>
              <a:t>Digital Audio Basics</a:t>
            </a:r>
          </a:p>
        </p:txBody>
      </p:sp>
      <p:sp>
        <p:nvSpPr>
          <p:cNvPr id="11" name="Subtitle 2"/>
          <p:cNvSpPr txBox="1">
            <a:spLocks/>
          </p:cNvSpPr>
          <p:nvPr/>
        </p:nvSpPr>
        <p:spPr>
          <a:xfrm>
            <a:off x="381000" y="4419600"/>
            <a:ext cx="8458200" cy="914400"/>
          </a:xfrm>
          <a:prstGeom prst="rect">
            <a:avLst/>
          </a:prstGeom>
        </p:spPr>
        <p:txBody>
          <a:bodyPr vert="horz" anchor="b">
            <a:normAutofit/>
          </a:bodyPr>
          <a:lstStyle>
            <a:lvl1pPr marL="0" indent="0" algn="l" rtl="0" eaLnBrk="1" latinLnBrk="0" hangingPunct="1">
              <a:spcBef>
                <a:spcPct val="20000"/>
              </a:spcBef>
              <a:buClr>
                <a:schemeClr val="accent1"/>
              </a:buClr>
              <a:buSzPct val="70000"/>
              <a:buFont typeface="Wingdings 2"/>
              <a:buNone/>
              <a:defRPr kumimoji="0" sz="2400" kern="1200">
                <a:solidFill>
                  <a:schemeClr val="tx2">
                    <a:shade val="75000"/>
                  </a:schemeClr>
                </a:solidFill>
                <a:latin typeface="+mn-lt"/>
                <a:ea typeface="+mn-ea"/>
                <a:cs typeface="+mn-cs"/>
              </a:defRPr>
            </a:lvl1pPr>
            <a:lvl2pPr marL="457200" indent="0" algn="ctr" rtl="0" eaLnBrk="1" latinLnBrk="0" hangingPunct="1">
              <a:spcBef>
                <a:spcPct val="20000"/>
              </a:spcBef>
              <a:buClr>
                <a:schemeClr val="accent1"/>
              </a:buClr>
              <a:buSzPct val="70000"/>
              <a:buFont typeface="Wingdings 2"/>
              <a:buNone/>
              <a:defRPr kumimoji="0" sz="2800" kern="1200">
                <a:solidFill>
                  <a:schemeClr val="tx2"/>
                </a:solidFill>
                <a:latin typeface="+mn-lt"/>
                <a:ea typeface="+mn-ea"/>
                <a:cs typeface="+mn-cs"/>
              </a:defRPr>
            </a:lvl2pPr>
            <a:lvl3pPr marL="914400" indent="0" algn="ctr" rtl="0" eaLnBrk="1" latinLnBrk="0" hangingPunct="1">
              <a:spcBef>
                <a:spcPct val="20000"/>
              </a:spcBef>
              <a:buClr>
                <a:schemeClr val="accent1"/>
              </a:buClr>
              <a:buSzPct val="70000"/>
              <a:buFont typeface="Wingdings 2"/>
              <a:buNone/>
              <a:defRPr kumimoji="0" sz="2400" kern="1200">
                <a:solidFill>
                  <a:schemeClr val="tx2"/>
                </a:solidFill>
                <a:latin typeface="+mn-lt"/>
                <a:ea typeface="+mn-ea"/>
                <a:cs typeface="+mn-cs"/>
              </a:defRPr>
            </a:lvl3pPr>
            <a:lvl4pPr marL="1371600" indent="0" algn="ctr" rtl="0" eaLnBrk="1" latinLnBrk="0" hangingPunct="1">
              <a:spcBef>
                <a:spcPct val="20000"/>
              </a:spcBef>
              <a:buClr>
                <a:schemeClr val="accent1"/>
              </a:buClr>
              <a:buSzPct val="70000"/>
              <a:buFont typeface="Wingdings 2"/>
              <a:buNone/>
              <a:defRPr kumimoji="0" sz="2000" kern="1200">
                <a:solidFill>
                  <a:schemeClr val="tx2"/>
                </a:solidFill>
                <a:latin typeface="+mn-lt"/>
                <a:ea typeface="+mn-ea"/>
                <a:cs typeface="+mn-cs"/>
              </a:defRPr>
            </a:lvl4pPr>
            <a:lvl5pPr marL="1828800" indent="0" algn="ctr" rtl="0" eaLnBrk="1" latinLnBrk="0" hangingPunct="1">
              <a:spcBef>
                <a:spcPct val="20000"/>
              </a:spcBef>
              <a:buClr>
                <a:schemeClr val="accent1"/>
              </a:buClr>
              <a:buSzPct val="60000"/>
              <a:buFont typeface="Wingdings 2"/>
              <a:buNone/>
              <a:defRPr kumimoji="0" sz="1800" kern="1200">
                <a:solidFill>
                  <a:schemeClr val="tx2"/>
                </a:solidFill>
                <a:latin typeface="+mn-lt"/>
                <a:ea typeface="+mn-ea"/>
                <a:cs typeface="+mn-cs"/>
              </a:defRPr>
            </a:lvl5pPr>
            <a:lvl6pPr marL="2286000" indent="0" algn="ctr" rtl="0" eaLnBrk="1" latinLnBrk="0" hangingPunct="1">
              <a:spcBef>
                <a:spcPct val="20000"/>
              </a:spcBef>
              <a:buClr>
                <a:schemeClr val="accent1"/>
              </a:buClr>
              <a:buSzPct val="60000"/>
              <a:buFont typeface="Wingdings 2"/>
              <a:buNone/>
              <a:defRPr kumimoji="0" sz="1800" kern="1200">
                <a:solidFill>
                  <a:schemeClr val="tx2"/>
                </a:solidFill>
                <a:latin typeface="+mn-lt"/>
                <a:ea typeface="+mn-ea"/>
                <a:cs typeface="+mn-cs"/>
              </a:defRPr>
            </a:lvl6pPr>
            <a:lvl7pPr marL="2743200" indent="0" algn="ctr" rtl="0" eaLnBrk="1" latinLnBrk="0" hangingPunct="1">
              <a:spcBef>
                <a:spcPct val="20000"/>
              </a:spcBef>
              <a:buClr>
                <a:schemeClr val="accent1"/>
              </a:buClr>
              <a:buSzPct val="60000"/>
              <a:buFont typeface="Wingdings 2"/>
              <a:buNone/>
              <a:defRPr kumimoji="0" sz="1600" kern="1200">
                <a:solidFill>
                  <a:schemeClr val="tx2"/>
                </a:solidFill>
                <a:latin typeface="+mn-lt"/>
                <a:ea typeface="+mn-ea"/>
                <a:cs typeface="+mn-cs"/>
              </a:defRPr>
            </a:lvl7pPr>
            <a:lvl8pPr marL="3200400" indent="0" algn="ctr" rtl="0" eaLnBrk="1" latinLnBrk="0" hangingPunct="1">
              <a:spcBef>
                <a:spcPct val="20000"/>
              </a:spcBef>
              <a:buClr>
                <a:schemeClr val="accent1"/>
              </a:buClr>
              <a:buSzPct val="60000"/>
              <a:buFont typeface="Wingdings 2"/>
              <a:buNone/>
              <a:defRPr kumimoji="0" sz="1600" kern="1200" baseline="0">
                <a:solidFill>
                  <a:schemeClr val="tx2"/>
                </a:solidFill>
                <a:latin typeface="+mn-lt"/>
                <a:ea typeface="+mn-ea"/>
                <a:cs typeface="+mn-cs"/>
              </a:defRPr>
            </a:lvl8pPr>
            <a:lvl9pPr marL="3657600" indent="0" algn="ctr" rtl="0" eaLnBrk="1" latinLnBrk="0" hangingPunct="1">
              <a:spcBef>
                <a:spcPct val="20000"/>
              </a:spcBef>
              <a:buClr>
                <a:schemeClr val="accent1"/>
              </a:buClr>
              <a:buSzPct val="60000"/>
              <a:buFont typeface="Wingdings 2"/>
              <a:buNone/>
              <a:defRPr kumimoji="0" sz="1400" kern="1200" baseline="0">
                <a:solidFill>
                  <a:schemeClr val="tx2"/>
                </a:solidFill>
                <a:latin typeface="+mn-lt"/>
                <a:ea typeface="+mn-ea"/>
                <a:cs typeface="+mn-cs"/>
              </a:defRPr>
            </a:lvl9pPr>
          </a:lstStyle>
          <a:p>
            <a:pPr fontAlgn="auto">
              <a:spcAft>
                <a:spcPts val="0"/>
              </a:spcAft>
            </a:pPr>
            <a:r>
              <a:rPr lang="en-US" sz="2000" dirty="0"/>
              <a:t>Lecture #13 – Intellectual Property</a:t>
            </a:r>
          </a:p>
        </p:txBody>
      </p:sp>
      <p:pic>
        <p:nvPicPr>
          <p:cNvPr id="177156" name="Picture 4" descr="http://3.bp.blogspot.com/_CB5_yShYrgU/TPQ2GWHjoGI/AAAAAAAACAE/0eKUBuVC1Ls/s1600/digital%2Baudio_wa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817" y="1470586"/>
            <a:ext cx="2906183" cy="2179638"/>
          </a:xfrm>
          <a:prstGeom prst="rect">
            <a:avLst/>
          </a:prstGeom>
          <a:noFill/>
          <a:extLst>
            <a:ext uri="{909E8E84-426E-40DD-AFC4-6F175D3DCCD1}">
              <a14:hiddenFill xmlns:a14="http://schemas.microsoft.com/office/drawing/2010/main">
                <a:solidFill>
                  <a:srgbClr val="FFFFFF"/>
                </a:solidFill>
              </a14:hiddenFill>
            </a:ext>
          </a:extLst>
        </p:spPr>
      </p:pic>
      <p:pic>
        <p:nvPicPr>
          <p:cNvPr id="177158" name="Picture 6" descr="http://cdn6.igeeksblog.com/wp-content/uploads/Bose-SoundDock-Series-III-Best-iPhone-5-Speaker-Docks.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5772"/>
          <a:stretch/>
        </p:blipFill>
        <p:spPr bwMode="auto">
          <a:xfrm>
            <a:off x="0" y="2143125"/>
            <a:ext cx="3419475" cy="2880137"/>
          </a:xfrm>
          <a:prstGeom prst="rect">
            <a:avLst/>
          </a:prstGeom>
          <a:noFill/>
          <a:extLst>
            <a:ext uri="{909E8E84-426E-40DD-AFC4-6F175D3DCCD1}">
              <a14:hiddenFill xmlns:a14="http://schemas.microsoft.com/office/drawing/2010/main">
                <a:solidFill>
                  <a:srgbClr val="FFFFFF"/>
                </a:solidFill>
              </a14:hiddenFill>
            </a:ext>
          </a:extLst>
        </p:spPr>
      </p:pic>
      <p:pic>
        <p:nvPicPr>
          <p:cNvPr id="177154" name="Picture 2" descr="http://www.sageaudio.com/blog/wp-content/uploads/2012/09/audio-mastering-digital-qualit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0" y="114935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y-nc-sa.png"/>
          <p:cNvPicPr>
            <a:picLocks noChangeAspect="1"/>
          </p:cNvPicPr>
          <p:nvPr/>
        </p:nvPicPr>
        <p:blipFill>
          <a:blip r:embed="rId6"/>
          <a:stretch>
            <a:fillRect/>
          </a:stretch>
        </p:blipFill>
        <p:spPr>
          <a:xfrm>
            <a:off x="6251391" y="6089587"/>
            <a:ext cx="2196244" cy="768413"/>
          </a:xfrm>
          <a:prstGeom prst="rect">
            <a:avLst/>
          </a:prstGeom>
        </p:spPr>
      </p:pic>
    </p:spTree>
    <p:extLst>
      <p:ext uri="{BB962C8B-B14F-4D97-AF65-F5344CB8AC3E}">
        <p14:creationId xmlns:p14="http://schemas.microsoft.com/office/powerpoint/2010/main" val="4178167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Intellectual Property</a:t>
            </a:r>
          </a:p>
        </p:txBody>
      </p:sp>
      <p:sp>
        <p:nvSpPr>
          <p:cNvPr id="3" name="Content Placeholder 2"/>
          <p:cNvSpPr>
            <a:spLocks noGrp="1"/>
          </p:cNvSpPr>
          <p:nvPr>
            <p:ph idx="1"/>
          </p:nvPr>
        </p:nvSpPr>
        <p:spPr/>
        <p:txBody>
          <a:bodyPr/>
          <a:lstStyle/>
          <a:p>
            <a:r>
              <a:rPr lang="en-US" dirty="0"/>
              <a:t>Intangible creations of human intellect</a:t>
            </a:r>
          </a:p>
          <a:p>
            <a:endParaRPr lang="en-US" dirty="0"/>
          </a:p>
          <a:p>
            <a:r>
              <a:rPr lang="en-US" dirty="0"/>
              <a:t>Have value</a:t>
            </a:r>
          </a:p>
          <a:p>
            <a:r>
              <a:rPr lang="en-US" dirty="0"/>
              <a:t>Don’t necessarily have physical embodiment on their own</a:t>
            </a:r>
          </a:p>
          <a:p>
            <a:endParaRPr lang="en-US" dirty="0"/>
          </a:p>
        </p:txBody>
      </p:sp>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Intellectual Property Creators</a:t>
            </a:r>
          </a:p>
        </p:txBody>
      </p:sp>
      <p:sp>
        <p:nvSpPr>
          <p:cNvPr id="3" name="Content Placeholder 2"/>
          <p:cNvSpPr>
            <a:spLocks noGrp="1"/>
          </p:cNvSpPr>
          <p:nvPr>
            <p:ph idx="1"/>
          </p:nvPr>
        </p:nvSpPr>
        <p:spPr>
          <a:xfrm>
            <a:off x="194762" y="1323276"/>
            <a:ext cx="8686800" cy="5040485"/>
          </a:xfrm>
        </p:spPr>
        <p:txBody>
          <a:bodyPr>
            <a:normAutofit lnSpcReduction="10000"/>
          </a:bodyPr>
          <a:lstStyle/>
          <a:p>
            <a:r>
              <a:rPr lang="en-US" dirty="0"/>
              <a:t>As Engineers</a:t>
            </a:r>
          </a:p>
          <a:p>
            <a:pPr lvl="1"/>
            <a:r>
              <a:rPr lang="en-US" dirty="0"/>
              <a:t>Program, develop algorithms, design circuits</a:t>
            </a:r>
          </a:p>
          <a:p>
            <a:r>
              <a:rPr lang="en-US" dirty="0"/>
              <a:t>Almost everything we create will have this property</a:t>
            </a:r>
          </a:p>
          <a:p>
            <a:pPr lvl="1"/>
            <a:r>
              <a:rPr lang="en-US" dirty="0"/>
              <a:t>Value added is intellectual</a:t>
            </a:r>
          </a:p>
          <a:p>
            <a:pPr lvl="1"/>
            <a:r>
              <a:rPr lang="en-US" dirty="0"/>
              <a:t>Can be represented digitally in bits</a:t>
            </a:r>
          </a:p>
          <a:p>
            <a:pPr lvl="1"/>
            <a:r>
              <a:rPr lang="en-US" dirty="0"/>
              <a:t>Can (increasingly) be copied/reproduced cheaply</a:t>
            </a:r>
          </a:p>
          <a:p>
            <a:r>
              <a:rPr lang="en-US" dirty="0"/>
              <a:t>Easy to have impact</a:t>
            </a:r>
          </a:p>
          <a:p>
            <a:pPr lvl="1"/>
            <a:r>
              <a:rPr lang="en-US" dirty="0"/>
              <a:t>Our solutions can reach millions, billions</a:t>
            </a:r>
          </a:p>
          <a:p>
            <a:pPr lvl="1"/>
            <a:r>
              <a:rPr lang="en-US" dirty="0"/>
              <a:t>Decreasing physical barriers to propagation of solutions</a:t>
            </a:r>
          </a:p>
          <a:p>
            <a:r>
              <a:rPr lang="en-US" dirty="0">
                <a:solidFill>
                  <a:srgbClr val="FF0000"/>
                </a:solidFill>
              </a:rPr>
              <a:t>Challenge to protect and reward IP creators</a:t>
            </a:r>
          </a:p>
          <a:p>
            <a:pPr lvl="1"/>
            <a:endParaRPr lang="en-US" dirty="0"/>
          </a:p>
        </p:txBody>
      </p:sp>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solidFill>
                  <a:schemeClr val="accent3"/>
                </a:solidFill>
              </a:rPr>
              <a:t>Setup Need / Opportunity – What is IP</a:t>
            </a:r>
          </a:p>
          <a:p>
            <a:r>
              <a:rPr lang="en-US" dirty="0"/>
              <a:t>Where are we</a:t>
            </a:r>
          </a:p>
          <a:p>
            <a:r>
              <a:rPr lang="en-US" dirty="0"/>
              <a:t>Rationale for IP Protection – Why Protect</a:t>
            </a:r>
          </a:p>
          <a:p>
            <a:r>
              <a:rPr lang="en-US" dirty="0"/>
              <a:t>How protect?</a:t>
            </a:r>
          </a:p>
          <a:p>
            <a:pPr lvl="1"/>
            <a:r>
              <a:rPr lang="en-US" dirty="0"/>
              <a:t>Patents</a:t>
            </a:r>
          </a:p>
          <a:p>
            <a:pPr lvl="1"/>
            <a:r>
              <a:rPr lang="en-US" dirty="0"/>
              <a:t>Copyrights</a:t>
            </a:r>
          </a:p>
          <a:p>
            <a:pPr lvl="1"/>
            <a:r>
              <a:rPr lang="en-US" dirty="0"/>
              <a:t>Open Source</a:t>
            </a:r>
          </a:p>
          <a:p>
            <a:pPr lvl="1"/>
            <a:r>
              <a:rPr lang="en-US" dirty="0"/>
              <a:t>NDA</a:t>
            </a:r>
          </a:p>
          <a:p>
            <a:pPr lvl="1"/>
            <a:r>
              <a:rPr lang="en-US" dirty="0"/>
              <a:t>Licensing</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a:p>
        </p:txBody>
      </p:sp>
      <p:sp>
        <p:nvSpPr>
          <p:cNvPr id="5" name="Date Placeholder 4"/>
          <p:cNvSpPr>
            <a:spLocks noGrp="1"/>
          </p:cNvSpPr>
          <p:nvPr>
            <p:ph type="dt" sz="half" idx="10"/>
          </p:nvPr>
        </p:nvSpPr>
        <p:spPr/>
        <p:txBody>
          <a:bodyPr/>
          <a:lstStyle/>
          <a:p>
            <a:r>
              <a:rPr lang="en-US"/>
              <a:t>ESE150 Spring 2020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a:t>Course Map</a:t>
            </a:r>
          </a:p>
        </p:txBody>
      </p:sp>
      <p:sp>
        <p:nvSpPr>
          <p:cNvPr id="7" name="Slide Number Placeholder 5"/>
          <p:cNvSpPr>
            <a:spLocks noGrp="1"/>
          </p:cNvSpPr>
          <p:nvPr>
            <p:ph type="sldNum" sz="quarter" idx="12"/>
          </p:nvPr>
        </p:nvSpPr>
        <p:spPr/>
        <p:txBody>
          <a:bodyPr/>
          <a:lstStyle/>
          <a:p>
            <a:fld id="{3DB5F412-9866-D249-BF71-6D9420ED886F}" type="slidenum">
              <a:rPr lang="en-US"/>
              <a:pPr/>
              <a:t>13</a:t>
            </a:fld>
            <a:endParaRPr lang="en-US"/>
          </a:p>
        </p:txBody>
      </p:sp>
      <p:pic>
        <p:nvPicPr>
          <p:cNvPr id="177154" name="Picture 2" descr="http://cdn.scratch.mit.edu/static/site/projects/thumbnails/32/250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23"/>
          <a:stretch/>
        </p:blipFill>
        <p:spPr bwMode="auto">
          <a:xfrm>
            <a:off x="0" y="1364906"/>
            <a:ext cx="1885388" cy="1452142"/>
          </a:xfrm>
          <a:prstGeom prst="rect">
            <a:avLst/>
          </a:prstGeom>
          <a:noFill/>
          <a:extLst>
            <a:ext uri="{909E8E84-426E-40DD-AFC4-6F175D3DCCD1}">
              <a14:hiddenFill xmlns:a14="http://schemas.microsoft.com/office/drawing/2010/main">
                <a:solidFill>
                  <a:srgbClr val="FFFFFF"/>
                </a:solidFill>
              </a14:hiddenFill>
            </a:ext>
          </a:extLst>
        </p:spPr>
      </p:pic>
      <p:pic>
        <p:nvPicPr>
          <p:cNvPr id="177156" name="Picture 4" descr="Loudspeaker and Waveform"/>
          <p:cNvPicPr>
            <a:picLocks noChangeAspect="1" noChangeArrowheads="1"/>
          </p:cNvPicPr>
          <p:nvPr/>
        </p:nvPicPr>
        <p:blipFill rotWithShape="1">
          <a:blip r:embed="rId4">
            <a:extLst>
              <a:ext uri="{28A0092B-C50C-407E-A947-70E740481C1C}">
                <a14:useLocalDpi xmlns:a14="http://schemas.microsoft.com/office/drawing/2010/main" val="0"/>
              </a:ext>
            </a:extLst>
          </a:blip>
          <a:srcRect l="10927" r="49086" b="59789"/>
          <a:stretch/>
        </p:blipFill>
        <p:spPr bwMode="auto">
          <a:xfrm>
            <a:off x="1676400" y="1364906"/>
            <a:ext cx="1188055" cy="14521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p:cNvPicPr>
            <a:picLocks noChangeAspect="1" noChangeArrowheads="1"/>
          </p:cNvPicPr>
          <p:nvPr/>
        </p:nvPicPr>
        <p:blipFill rotWithShape="1">
          <a:blip r:embed="rId5">
            <a:clrChange>
              <a:clrFrom>
                <a:srgbClr val="EAEAEA"/>
              </a:clrFrom>
              <a:clrTo>
                <a:srgbClr val="EAEAEA">
                  <a:alpha val="0"/>
                </a:srgbClr>
              </a:clrTo>
            </a:clrChange>
          </a:blip>
          <a:srcRect l="32523" t="50000" r="25121" b="10610"/>
          <a:stretch/>
        </p:blipFill>
        <p:spPr bwMode="auto">
          <a:xfrm>
            <a:off x="4876800" y="1423343"/>
            <a:ext cx="1611775" cy="1376308"/>
          </a:xfrm>
          <a:prstGeom prst="rect">
            <a:avLst/>
          </a:prstGeom>
          <a:noFill/>
          <a:ln w="9525">
            <a:noFill/>
            <a:miter lim="800000"/>
            <a:headEnd/>
            <a:tailEnd/>
          </a:ln>
          <a:effectLst/>
        </p:spPr>
      </p:pic>
      <p:pic>
        <p:nvPicPr>
          <p:cNvPr id="17715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375900"/>
            <a:ext cx="1177810" cy="658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7158"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b="34834"/>
          <a:stretch/>
        </p:blipFill>
        <p:spPr bwMode="auto">
          <a:xfrm>
            <a:off x="3844810" y="3337682"/>
            <a:ext cx="965911" cy="696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715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0125" y="3338250"/>
            <a:ext cx="1209675" cy="757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AutoShape 14" descr="http://hdwallres.com/wp-content/uploads/2013/10/internet-2014-PC-wallpaper.jpg"/>
          <p:cNvSpPr>
            <a:spLocks noChangeAspect="1" noChangeArrowheads="1"/>
          </p:cNvSpPr>
          <p:nvPr/>
        </p:nvSpPr>
        <p:spPr bwMode="auto">
          <a:xfrm>
            <a:off x="63500" y="-136525"/>
            <a:ext cx="7219950" cy="5410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7168" name="Picture 16"/>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9729" y="934450"/>
            <a:ext cx="1433294" cy="1219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7170" name="Picture 18" descr="http://www.mushroomsys.com/websiteContent/graphics/DAP/cloudcomputing.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21209" y="3400480"/>
            <a:ext cx="1944532" cy="1552520"/>
          </a:xfrm>
          <a:prstGeom prst="rect">
            <a:avLst/>
          </a:prstGeom>
          <a:noFill/>
          <a:extLst>
            <a:ext uri="{909E8E84-426E-40DD-AFC4-6F175D3DCCD1}">
              <a14:hiddenFill xmlns:a14="http://schemas.microsoft.com/office/drawing/2010/main">
                <a:solidFill>
                  <a:srgbClr val="FFFFFF"/>
                </a:solidFill>
              </a14:hiddenFill>
            </a:ext>
          </a:extLst>
        </p:spPr>
      </p:pic>
      <p:pic>
        <p:nvPicPr>
          <p:cNvPr id="177173" name="Picture 21" descr="http://www.urmc.rochester.edu/libraries/miner/images/IPADwireless-network-symbol.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8124" t="12495" r="8970" b="16065"/>
          <a:stretch/>
        </p:blipFill>
        <p:spPr bwMode="auto">
          <a:xfrm rot="9787514">
            <a:off x="7619625" y="2771955"/>
            <a:ext cx="980404" cy="744771"/>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7561429" y="2362200"/>
            <a:ext cx="762000" cy="365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NIC</a:t>
            </a:r>
          </a:p>
        </p:txBody>
      </p:sp>
      <p:sp>
        <p:nvSpPr>
          <p:cNvPr id="13" name="TextBox 12"/>
          <p:cNvSpPr txBox="1"/>
          <p:nvPr/>
        </p:nvSpPr>
        <p:spPr>
          <a:xfrm>
            <a:off x="6626735" y="528935"/>
            <a:ext cx="2212465" cy="461665"/>
          </a:xfrm>
          <a:prstGeom prst="rect">
            <a:avLst/>
          </a:prstGeom>
          <a:noFill/>
        </p:spPr>
        <p:txBody>
          <a:bodyPr wrap="none" rtlCol="0">
            <a:spAutoFit/>
          </a:bodyPr>
          <a:lstStyle/>
          <a:p>
            <a:r>
              <a:rPr lang="en-US" b="1" dirty="0">
                <a:latin typeface="Courier New" panose="02070309020205020404" pitchFamily="49" charset="0"/>
                <a:cs typeface="Courier New" panose="02070309020205020404" pitchFamily="49" charset="0"/>
              </a:rPr>
              <a:t>10101001101</a:t>
            </a:r>
          </a:p>
        </p:txBody>
      </p:sp>
      <p:sp>
        <p:nvSpPr>
          <p:cNvPr id="32" name="Rectangle 31"/>
          <p:cNvSpPr/>
          <p:nvPr/>
        </p:nvSpPr>
        <p:spPr>
          <a:xfrm>
            <a:off x="6082658" y="3331356"/>
            <a:ext cx="755671" cy="817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pic>
        <p:nvPicPr>
          <p:cNvPr id="177174" name="Picture 2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7069" y="4788975"/>
            <a:ext cx="2309929" cy="168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63520" y="5017575"/>
            <a:ext cx="853773" cy="1447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800" b="1" dirty="0">
                <a:solidFill>
                  <a:schemeClr val="tx1"/>
                </a:solidFill>
              </a:rPr>
              <a:t>EULA</a:t>
            </a:r>
          </a:p>
          <a:p>
            <a:pPr algn="ctr"/>
            <a:r>
              <a:rPr lang="en-US" sz="1800" b="1" dirty="0">
                <a:solidFill>
                  <a:schemeClr val="tx1"/>
                </a:solidFill>
              </a:rPr>
              <a:t>----------------</a:t>
            </a:r>
            <a:r>
              <a:rPr lang="en-US" sz="1800" b="1" i="1" dirty="0">
                <a:solidFill>
                  <a:schemeClr val="tx1"/>
                </a:solidFill>
              </a:rPr>
              <a:t>click</a:t>
            </a:r>
          </a:p>
          <a:p>
            <a:pPr algn="ctr"/>
            <a:r>
              <a:rPr lang="en-US" sz="1800" b="1" i="1" dirty="0">
                <a:solidFill>
                  <a:schemeClr val="tx1"/>
                </a:solidFill>
              </a:rPr>
              <a:t>OK</a:t>
            </a:r>
          </a:p>
        </p:txBody>
      </p:sp>
      <p:pic>
        <p:nvPicPr>
          <p:cNvPr id="37" name="Content Placeholder 9" descr="loudspkr.gif"/>
          <p:cNvPicPr>
            <a:picLocks noGrp="1" noChangeAspect="1"/>
          </p:cNvPicPr>
          <p:nvPr>
            <p:ph idx="1"/>
          </p:nvPr>
        </p:nvPicPr>
        <p:blipFill>
          <a:blip r:embed="rId13"/>
          <a:srcRect l="-20833" r="-20833"/>
          <a:stretch>
            <a:fillRect/>
          </a:stretch>
        </p:blipFill>
        <p:spPr>
          <a:xfrm flipH="1">
            <a:off x="1524000" y="4872017"/>
            <a:ext cx="2577606" cy="1364758"/>
          </a:xfrm>
        </p:spPr>
      </p:pic>
      <p:pic>
        <p:nvPicPr>
          <p:cNvPr id="39" name="Picture 5"/>
          <p:cNvPicPr>
            <a:picLocks noChangeAspect="1" noChangeArrowheads="1"/>
          </p:cNvPicPr>
          <p:nvPr/>
        </p:nvPicPr>
        <p:blipFill rotWithShape="1">
          <a:blip r:embed="rId5">
            <a:clrChange>
              <a:clrFrom>
                <a:srgbClr val="EAEAEA"/>
              </a:clrFrom>
              <a:clrTo>
                <a:srgbClr val="EAEAEA">
                  <a:alpha val="0"/>
                </a:srgbClr>
              </a:clrTo>
            </a:clrChange>
          </a:blip>
          <a:srcRect l="32523" t="50000" r="25121" b="10610"/>
          <a:stretch/>
        </p:blipFill>
        <p:spPr bwMode="auto">
          <a:xfrm>
            <a:off x="5041903" y="4981248"/>
            <a:ext cx="1281567" cy="1094341"/>
          </a:xfrm>
          <a:prstGeom prst="rect">
            <a:avLst/>
          </a:prstGeom>
          <a:noFill/>
          <a:ln w="9525">
            <a:noFill/>
            <a:miter lim="800000"/>
            <a:headEnd/>
            <a:tailEnd/>
          </a:ln>
          <a:effectLst/>
        </p:spPr>
      </p:pic>
      <p:pic>
        <p:nvPicPr>
          <p:cNvPr id="40" name="Picture 21" descr="http://www.urmc.rochester.edu/libraries/miner/images/IPADwireless-network-symbol.jpg"/>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8124" t="12495" r="8970" b="16065"/>
          <a:stretch/>
        </p:blipFill>
        <p:spPr bwMode="auto">
          <a:xfrm rot="2936238">
            <a:off x="6894380" y="4661437"/>
            <a:ext cx="980404" cy="744771"/>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6400800" y="5375943"/>
            <a:ext cx="762000" cy="365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NIC</a:t>
            </a:r>
          </a:p>
        </p:txBody>
      </p:sp>
      <p:cxnSp>
        <p:nvCxnSpPr>
          <p:cNvPr id="17" name="Straight Connector 16"/>
          <p:cNvCxnSpPr/>
          <p:nvPr/>
        </p:nvCxnSpPr>
        <p:spPr>
          <a:xfrm flipV="1">
            <a:off x="2590800" y="2792878"/>
            <a:ext cx="400943" cy="850110"/>
          </a:xfrm>
          <a:prstGeom prst="line">
            <a:avLst/>
          </a:prstGeom>
          <a:ln>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flipH="1" flipV="1">
            <a:off x="6400800" y="2770674"/>
            <a:ext cx="437529" cy="565416"/>
          </a:xfrm>
          <a:prstGeom prst="line">
            <a:avLst/>
          </a:prstGeom>
          <a:ln>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72033" name="Straight Arrow Connector 172032"/>
          <p:cNvCxnSpPr>
            <a:stCxn id="10" idx="3"/>
          </p:cNvCxnSpPr>
          <p:nvPr/>
        </p:nvCxnSpPr>
        <p:spPr>
          <a:xfrm flipV="1">
            <a:off x="6488575" y="1905000"/>
            <a:ext cx="293225" cy="20649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62" name="Straight Arrow Connector 61"/>
          <p:cNvCxnSpPr>
            <a:stCxn id="10" idx="3"/>
            <a:endCxn id="30" idx="1"/>
          </p:cNvCxnSpPr>
          <p:nvPr/>
        </p:nvCxnSpPr>
        <p:spPr>
          <a:xfrm>
            <a:off x="6488575" y="2111497"/>
            <a:ext cx="1072854" cy="43346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72037" name="Rectangle 172036"/>
          <p:cNvSpPr/>
          <p:nvPr/>
        </p:nvSpPr>
        <p:spPr>
          <a:xfrm>
            <a:off x="5334000" y="1066800"/>
            <a:ext cx="728084" cy="400110"/>
          </a:xfrm>
          <a:prstGeom prst="rect">
            <a:avLst/>
          </a:prstGeom>
        </p:spPr>
        <p:txBody>
          <a:bodyPr wrap="none">
            <a:spAutoFit/>
          </a:bodyPr>
          <a:lstStyle/>
          <a:p>
            <a:r>
              <a:rPr lang="en-US" sz="2000" b="1" dirty="0">
                <a:latin typeface="+mj-lt"/>
              </a:rPr>
              <a:t>CPU</a:t>
            </a:r>
            <a:endParaRPr lang="en-US" sz="2000" dirty="0">
              <a:latin typeface="+mj-lt"/>
            </a:endParaRPr>
          </a:p>
        </p:txBody>
      </p:sp>
      <p:cxnSp>
        <p:nvCxnSpPr>
          <p:cNvPr id="66" name="Straight Arrow Connector 65"/>
          <p:cNvCxnSpPr>
            <a:endCxn id="4" idx="1"/>
          </p:cNvCxnSpPr>
          <p:nvPr/>
        </p:nvCxnSpPr>
        <p:spPr>
          <a:xfrm flipV="1">
            <a:off x="3739949" y="2094953"/>
            <a:ext cx="222451"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68" name="Straight Arrow Connector 67"/>
          <p:cNvCxnSpPr/>
          <p:nvPr/>
        </p:nvCxnSpPr>
        <p:spPr>
          <a:xfrm flipV="1">
            <a:off x="4654349" y="2090976"/>
            <a:ext cx="222451"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 name="Rectangle 3"/>
          <p:cNvSpPr/>
          <p:nvPr/>
        </p:nvSpPr>
        <p:spPr>
          <a:xfrm>
            <a:off x="3962400" y="1614573"/>
            <a:ext cx="762000" cy="9607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A/D</a:t>
            </a:r>
          </a:p>
        </p:txBody>
      </p:sp>
      <p:pic>
        <p:nvPicPr>
          <p:cNvPr id="177160"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0800000">
            <a:off x="2857500" y="1337716"/>
            <a:ext cx="95250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Rectangle 72"/>
          <p:cNvSpPr/>
          <p:nvPr/>
        </p:nvSpPr>
        <p:spPr>
          <a:xfrm>
            <a:off x="2667000" y="3962400"/>
            <a:ext cx="1067921" cy="400110"/>
          </a:xfrm>
          <a:prstGeom prst="rect">
            <a:avLst/>
          </a:prstGeom>
        </p:spPr>
        <p:txBody>
          <a:bodyPr wrap="none">
            <a:spAutoFit/>
          </a:bodyPr>
          <a:lstStyle/>
          <a:p>
            <a:r>
              <a:rPr lang="en-US" sz="2000" b="1" dirty="0">
                <a:latin typeface="+mj-lt"/>
              </a:rPr>
              <a:t>sample</a:t>
            </a:r>
            <a:endParaRPr lang="en-US" sz="2000" dirty="0">
              <a:latin typeface="+mj-lt"/>
            </a:endParaRPr>
          </a:p>
        </p:txBody>
      </p:sp>
      <p:sp>
        <p:nvSpPr>
          <p:cNvPr id="74" name="Rectangle 73"/>
          <p:cNvSpPr/>
          <p:nvPr/>
        </p:nvSpPr>
        <p:spPr>
          <a:xfrm>
            <a:off x="3899024" y="2971800"/>
            <a:ext cx="1005403" cy="461665"/>
          </a:xfrm>
          <a:prstGeom prst="rect">
            <a:avLst/>
          </a:prstGeom>
        </p:spPr>
        <p:txBody>
          <a:bodyPr wrap="none">
            <a:spAutoFit/>
          </a:bodyPr>
          <a:lstStyle/>
          <a:p>
            <a:pPr algn="ctr"/>
            <a:r>
              <a:rPr lang="en-US" sz="1200" b="1" dirty="0">
                <a:latin typeface="+mj-lt"/>
              </a:rPr>
              <a:t>domain </a:t>
            </a:r>
          </a:p>
          <a:p>
            <a:pPr algn="ctr"/>
            <a:r>
              <a:rPr lang="en-US" sz="1200" b="1" dirty="0">
                <a:latin typeface="+mj-lt"/>
              </a:rPr>
              <a:t>conversion</a:t>
            </a:r>
            <a:endParaRPr lang="en-US" sz="1200" dirty="0">
              <a:latin typeface="+mj-lt"/>
            </a:endParaRPr>
          </a:p>
        </p:txBody>
      </p:sp>
      <p:cxnSp>
        <p:nvCxnSpPr>
          <p:cNvPr id="75" name="Straight Connector 74"/>
          <p:cNvCxnSpPr/>
          <p:nvPr/>
        </p:nvCxnSpPr>
        <p:spPr>
          <a:xfrm flipV="1">
            <a:off x="6219357" y="4162455"/>
            <a:ext cx="618972" cy="905123"/>
          </a:xfrm>
          <a:prstGeom prst="line">
            <a:avLst/>
          </a:prstGeom>
          <a:ln>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p:nvCxnSpPr>
        <p:spPr>
          <a:xfrm flipH="1" flipV="1">
            <a:off x="2590800" y="4095516"/>
            <a:ext cx="393372" cy="785381"/>
          </a:xfrm>
          <a:prstGeom prst="line">
            <a:avLst/>
          </a:prstGeom>
          <a:ln>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72051" name="Right Brace 172050"/>
          <p:cNvSpPr/>
          <p:nvPr/>
        </p:nvSpPr>
        <p:spPr>
          <a:xfrm rot="5400000">
            <a:off x="5423438" y="4432838"/>
            <a:ext cx="506924" cy="3428999"/>
          </a:xfrm>
          <a:prstGeom prst="rightBrace">
            <a:avLst>
              <a:gd name="adj1" fmla="val 8333"/>
              <a:gd name="adj2" fmla="val 11363"/>
            </a:avLst>
          </a:prstGeom>
          <a:ln>
            <a:headEnd type="non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6" name="Rectangle 85"/>
          <p:cNvSpPr/>
          <p:nvPr/>
        </p:nvSpPr>
        <p:spPr>
          <a:xfrm>
            <a:off x="6963595" y="6200001"/>
            <a:ext cx="2180405" cy="276999"/>
          </a:xfrm>
          <a:prstGeom prst="rect">
            <a:avLst/>
          </a:prstGeom>
        </p:spPr>
        <p:txBody>
          <a:bodyPr wrap="none">
            <a:spAutoFit/>
          </a:bodyPr>
          <a:lstStyle/>
          <a:p>
            <a:pPr algn="ctr"/>
            <a:r>
              <a:rPr lang="en-US" sz="1200" b="1" dirty="0">
                <a:latin typeface="+mj-lt"/>
              </a:rPr>
              <a:t>MP3 Player / iPhone / Droid</a:t>
            </a:r>
            <a:endParaRPr lang="en-US" sz="1200" dirty="0">
              <a:latin typeface="+mj-lt"/>
            </a:endParaRPr>
          </a:p>
        </p:txBody>
      </p:sp>
      <p:sp>
        <p:nvSpPr>
          <p:cNvPr id="87" name="Rectangle 86"/>
          <p:cNvSpPr/>
          <p:nvPr/>
        </p:nvSpPr>
        <p:spPr>
          <a:xfrm>
            <a:off x="8001000" y="990600"/>
            <a:ext cx="1096775" cy="707886"/>
          </a:xfrm>
          <a:prstGeom prst="rect">
            <a:avLst/>
          </a:prstGeom>
        </p:spPr>
        <p:txBody>
          <a:bodyPr wrap="none">
            <a:spAutoFit/>
          </a:bodyPr>
          <a:lstStyle/>
          <a:p>
            <a:r>
              <a:rPr lang="en-US" sz="2000" b="1" dirty="0">
                <a:latin typeface="+mj-lt"/>
              </a:rPr>
              <a:t>File-</a:t>
            </a:r>
          </a:p>
          <a:p>
            <a:r>
              <a:rPr lang="en-US" sz="2000" b="1" dirty="0">
                <a:latin typeface="+mj-lt"/>
              </a:rPr>
              <a:t>System</a:t>
            </a:r>
            <a:endParaRPr lang="en-US" sz="2000" dirty="0">
              <a:latin typeface="+mj-lt"/>
            </a:endParaRPr>
          </a:p>
        </p:txBody>
      </p:sp>
      <p:sp>
        <p:nvSpPr>
          <p:cNvPr id="88" name="TextBox 87"/>
          <p:cNvSpPr txBox="1"/>
          <p:nvPr/>
        </p:nvSpPr>
        <p:spPr>
          <a:xfrm rot="1293133">
            <a:off x="6333270" y="2269482"/>
            <a:ext cx="1207382" cy="276999"/>
          </a:xfrm>
          <a:prstGeom prst="rect">
            <a:avLst/>
          </a:prstGeom>
          <a:noFill/>
        </p:spPr>
        <p:txBody>
          <a:bodyPr wrap="none" rtlCol="0">
            <a:spAutoFit/>
          </a:bodyPr>
          <a:lstStyle/>
          <a:p>
            <a:r>
              <a:rPr lang="en-US" sz="1200" b="1" dirty="0">
                <a:latin typeface="Courier New" panose="02070309020205020404" pitchFamily="49" charset="0"/>
                <a:cs typeface="Courier New" panose="02070309020205020404" pitchFamily="49" charset="0"/>
              </a:rPr>
              <a:t>10101001101</a:t>
            </a:r>
          </a:p>
        </p:txBody>
      </p:sp>
      <p:sp>
        <p:nvSpPr>
          <p:cNvPr id="172052" name="TextBox 172051"/>
          <p:cNvSpPr txBox="1"/>
          <p:nvPr/>
        </p:nvSpPr>
        <p:spPr>
          <a:xfrm rot="2700000">
            <a:off x="5923325" y="3530654"/>
            <a:ext cx="1074333" cy="338554"/>
          </a:xfrm>
          <a:prstGeom prst="rect">
            <a:avLst/>
          </a:prstGeom>
          <a:noFill/>
        </p:spPr>
        <p:txBody>
          <a:bodyPr wrap="none" rtlCol="0">
            <a:spAutoFit/>
          </a:bodyPr>
          <a:lstStyle/>
          <a:p>
            <a:r>
              <a:rPr lang="en-US" sz="1600" dirty="0">
                <a:latin typeface="+mj-lt"/>
              </a:rPr>
              <a:t>compress</a:t>
            </a:r>
          </a:p>
        </p:txBody>
      </p:sp>
      <p:sp>
        <p:nvSpPr>
          <p:cNvPr id="90" name="Rectangle 89"/>
          <p:cNvSpPr/>
          <p:nvPr/>
        </p:nvSpPr>
        <p:spPr>
          <a:xfrm>
            <a:off x="3979427" y="3962400"/>
            <a:ext cx="668773" cy="400110"/>
          </a:xfrm>
          <a:prstGeom prst="rect">
            <a:avLst/>
          </a:prstGeom>
        </p:spPr>
        <p:txBody>
          <a:bodyPr wrap="none">
            <a:spAutoFit/>
          </a:bodyPr>
          <a:lstStyle/>
          <a:p>
            <a:r>
              <a:rPr lang="en-US" sz="2000" b="1" dirty="0" err="1">
                <a:latin typeface="+mj-lt"/>
              </a:rPr>
              <a:t>freq</a:t>
            </a:r>
            <a:endParaRPr lang="en-US" sz="2000" dirty="0">
              <a:latin typeface="+mj-lt"/>
            </a:endParaRPr>
          </a:p>
        </p:txBody>
      </p:sp>
      <p:sp>
        <p:nvSpPr>
          <p:cNvPr id="172054" name="Rectangle 172053"/>
          <p:cNvSpPr/>
          <p:nvPr/>
        </p:nvSpPr>
        <p:spPr>
          <a:xfrm>
            <a:off x="4889362" y="3962400"/>
            <a:ext cx="1130438" cy="584775"/>
          </a:xfrm>
          <a:prstGeom prst="rect">
            <a:avLst/>
          </a:prstGeom>
        </p:spPr>
        <p:txBody>
          <a:bodyPr wrap="none">
            <a:spAutoFit/>
          </a:bodyPr>
          <a:lstStyle/>
          <a:p>
            <a:pPr algn="ctr"/>
            <a:r>
              <a:rPr lang="en-US" sz="1600" b="1" dirty="0" err="1">
                <a:latin typeface="+mj-lt"/>
              </a:rPr>
              <a:t>pyscho</a:t>
            </a:r>
            <a:r>
              <a:rPr lang="en-US" sz="1600" b="1" dirty="0">
                <a:latin typeface="+mj-lt"/>
              </a:rPr>
              <a:t>-</a:t>
            </a:r>
          </a:p>
          <a:p>
            <a:pPr algn="ctr"/>
            <a:r>
              <a:rPr lang="en-US" sz="1600" b="1" dirty="0">
                <a:latin typeface="+mj-lt"/>
              </a:rPr>
              <a:t>acoustics</a:t>
            </a:r>
            <a:endParaRPr lang="en-US" sz="1600" dirty="0">
              <a:latin typeface="+mj-lt"/>
            </a:endParaRPr>
          </a:p>
        </p:txBody>
      </p:sp>
      <p:cxnSp>
        <p:nvCxnSpPr>
          <p:cNvPr id="94" name="Straight Arrow Connector 93"/>
          <p:cNvCxnSpPr/>
          <p:nvPr/>
        </p:nvCxnSpPr>
        <p:spPr>
          <a:xfrm flipH="1">
            <a:off x="3729548" y="5558709"/>
            <a:ext cx="385252"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8" name="Rectangle 37"/>
          <p:cNvSpPr/>
          <p:nvPr/>
        </p:nvSpPr>
        <p:spPr>
          <a:xfrm>
            <a:off x="4038600" y="5170985"/>
            <a:ext cx="615026" cy="775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D/A</a:t>
            </a:r>
          </a:p>
        </p:txBody>
      </p:sp>
      <p:cxnSp>
        <p:nvCxnSpPr>
          <p:cNvPr id="99" name="Straight Arrow Connector 98"/>
          <p:cNvCxnSpPr/>
          <p:nvPr/>
        </p:nvCxnSpPr>
        <p:spPr>
          <a:xfrm flipH="1">
            <a:off x="4654642" y="5558709"/>
            <a:ext cx="385252"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0" name="Straight Arrow Connector 99"/>
          <p:cNvCxnSpPr>
            <a:stCxn id="41" idx="1"/>
          </p:cNvCxnSpPr>
          <p:nvPr/>
        </p:nvCxnSpPr>
        <p:spPr>
          <a:xfrm flipH="1">
            <a:off x="6244148" y="5558709"/>
            <a:ext cx="156652"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02" name="Rectangle 101"/>
          <p:cNvSpPr/>
          <p:nvPr/>
        </p:nvSpPr>
        <p:spPr>
          <a:xfrm>
            <a:off x="3200400" y="1090568"/>
            <a:ext cx="654346" cy="400110"/>
          </a:xfrm>
          <a:prstGeom prst="rect">
            <a:avLst/>
          </a:prstGeom>
        </p:spPr>
        <p:txBody>
          <a:bodyPr wrap="none">
            <a:spAutoFit/>
          </a:bodyPr>
          <a:lstStyle/>
          <a:p>
            <a:r>
              <a:rPr lang="en-US" sz="2000" b="1" dirty="0">
                <a:latin typeface="+mj-lt"/>
              </a:rPr>
              <a:t>MIC</a:t>
            </a:r>
            <a:endParaRPr lang="en-US" sz="2000" dirty="0">
              <a:latin typeface="+mj-lt"/>
            </a:endParaRPr>
          </a:p>
        </p:txBody>
      </p:sp>
      <p:sp>
        <p:nvSpPr>
          <p:cNvPr id="103" name="Rectangle 102"/>
          <p:cNvSpPr/>
          <p:nvPr/>
        </p:nvSpPr>
        <p:spPr>
          <a:xfrm>
            <a:off x="2819400" y="6153090"/>
            <a:ext cx="1154483" cy="400110"/>
          </a:xfrm>
          <a:prstGeom prst="rect">
            <a:avLst/>
          </a:prstGeom>
        </p:spPr>
        <p:txBody>
          <a:bodyPr wrap="none">
            <a:spAutoFit/>
          </a:bodyPr>
          <a:lstStyle/>
          <a:p>
            <a:r>
              <a:rPr lang="en-US" sz="2000" b="1" dirty="0">
                <a:latin typeface="+mj-lt"/>
              </a:rPr>
              <a:t>speaker</a:t>
            </a:r>
            <a:endParaRPr lang="en-US" sz="2000" dirty="0">
              <a:latin typeface="+mj-lt"/>
            </a:endParaRPr>
          </a:p>
        </p:txBody>
      </p:sp>
      <p:cxnSp>
        <p:nvCxnSpPr>
          <p:cNvPr id="104" name="Straight Arrow Connector 103"/>
          <p:cNvCxnSpPr/>
          <p:nvPr/>
        </p:nvCxnSpPr>
        <p:spPr>
          <a:xfrm flipV="1">
            <a:off x="3704053" y="3685885"/>
            <a:ext cx="222451" cy="1"/>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106" name="Straight Arrow Connector 105"/>
          <p:cNvCxnSpPr/>
          <p:nvPr/>
        </p:nvCxnSpPr>
        <p:spPr>
          <a:xfrm flipV="1">
            <a:off x="4667691" y="3685885"/>
            <a:ext cx="222451" cy="1"/>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109" name="Straight Arrow Connector 108"/>
          <p:cNvCxnSpPr/>
          <p:nvPr/>
        </p:nvCxnSpPr>
        <p:spPr>
          <a:xfrm flipV="1">
            <a:off x="5873549" y="3685884"/>
            <a:ext cx="222451" cy="1"/>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grpSp>
        <p:nvGrpSpPr>
          <p:cNvPr id="2" name="Group 34"/>
          <p:cNvGrpSpPr/>
          <p:nvPr/>
        </p:nvGrpSpPr>
        <p:grpSpPr>
          <a:xfrm>
            <a:off x="3158686" y="4284202"/>
            <a:ext cx="545367" cy="516398"/>
            <a:chOff x="1447800" y="3446002"/>
            <a:chExt cx="545367" cy="516398"/>
          </a:xfrm>
        </p:grpSpPr>
        <p:sp>
          <p:nvSpPr>
            <p:cNvPr id="33" name="Oval 32"/>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063" name="TextBox 172062"/>
            <p:cNvSpPr txBox="1"/>
            <p:nvPr/>
          </p:nvSpPr>
          <p:spPr>
            <a:xfrm>
              <a:off x="1447800" y="3505200"/>
              <a:ext cx="327308" cy="400110"/>
            </a:xfrm>
            <a:prstGeom prst="rect">
              <a:avLst/>
            </a:prstGeom>
            <a:noFill/>
          </p:spPr>
          <p:txBody>
            <a:bodyPr wrap="none" rtlCol="0">
              <a:spAutoFit/>
            </a:bodyPr>
            <a:lstStyle/>
            <a:p>
              <a:r>
                <a:rPr lang="en-US" sz="2000" dirty="0">
                  <a:latin typeface="+mj-lt"/>
                </a:rPr>
                <a:t>2</a:t>
              </a:r>
            </a:p>
          </p:txBody>
        </p:sp>
      </p:grpSp>
      <p:grpSp>
        <p:nvGrpSpPr>
          <p:cNvPr id="3" name="Group 112"/>
          <p:cNvGrpSpPr/>
          <p:nvPr/>
        </p:nvGrpSpPr>
        <p:grpSpPr>
          <a:xfrm>
            <a:off x="4161479" y="4343400"/>
            <a:ext cx="410521" cy="411444"/>
            <a:chOff x="1447800" y="3446002"/>
            <a:chExt cx="545367" cy="546593"/>
          </a:xfrm>
        </p:grpSpPr>
        <p:sp>
          <p:nvSpPr>
            <p:cNvPr id="114" name="Oval 113"/>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extBox 114"/>
            <p:cNvSpPr txBox="1"/>
            <p:nvPr/>
          </p:nvSpPr>
          <p:spPr>
            <a:xfrm>
              <a:off x="1487018" y="3461059"/>
              <a:ext cx="434855" cy="531536"/>
            </a:xfrm>
            <a:prstGeom prst="rect">
              <a:avLst/>
            </a:prstGeom>
            <a:noFill/>
          </p:spPr>
          <p:txBody>
            <a:bodyPr wrap="none" rtlCol="0">
              <a:spAutoFit/>
            </a:bodyPr>
            <a:lstStyle/>
            <a:p>
              <a:r>
                <a:rPr lang="en-US" sz="2000" dirty="0">
                  <a:latin typeface="+mj-lt"/>
                </a:rPr>
                <a:t>4</a:t>
              </a:r>
            </a:p>
          </p:txBody>
        </p:sp>
      </p:grpSp>
      <p:grpSp>
        <p:nvGrpSpPr>
          <p:cNvPr id="5" name="Group 115"/>
          <p:cNvGrpSpPr/>
          <p:nvPr/>
        </p:nvGrpSpPr>
        <p:grpSpPr>
          <a:xfrm>
            <a:off x="5129189" y="3170178"/>
            <a:ext cx="651243" cy="411444"/>
            <a:chOff x="1340843" y="3446002"/>
            <a:chExt cx="865161" cy="546593"/>
          </a:xfrm>
        </p:grpSpPr>
        <p:sp>
          <p:nvSpPr>
            <p:cNvPr id="117" name="Oval 116"/>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TextBox 117"/>
            <p:cNvSpPr txBox="1"/>
            <p:nvPr/>
          </p:nvSpPr>
          <p:spPr>
            <a:xfrm>
              <a:off x="1340843" y="3461059"/>
              <a:ext cx="865161" cy="531536"/>
            </a:xfrm>
            <a:prstGeom prst="rect">
              <a:avLst/>
            </a:prstGeom>
            <a:noFill/>
          </p:spPr>
          <p:txBody>
            <a:bodyPr wrap="square" rtlCol="0">
              <a:spAutoFit/>
            </a:bodyPr>
            <a:lstStyle/>
            <a:p>
              <a:r>
                <a:rPr lang="en-US" sz="2000" dirty="0">
                  <a:latin typeface="+mj-lt"/>
                </a:rPr>
                <a:t>5,6</a:t>
              </a:r>
            </a:p>
          </p:txBody>
        </p:sp>
      </p:grpSp>
      <p:grpSp>
        <p:nvGrpSpPr>
          <p:cNvPr id="6" name="Group 118"/>
          <p:cNvGrpSpPr/>
          <p:nvPr/>
        </p:nvGrpSpPr>
        <p:grpSpPr>
          <a:xfrm>
            <a:off x="6142679" y="4191002"/>
            <a:ext cx="410521" cy="411589"/>
            <a:chOff x="1447800" y="3415614"/>
            <a:chExt cx="545367" cy="546786"/>
          </a:xfrm>
        </p:grpSpPr>
        <p:sp>
          <p:nvSpPr>
            <p:cNvPr id="120" name="Oval 119"/>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TextBox 120"/>
            <p:cNvSpPr txBox="1"/>
            <p:nvPr/>
          </p:nvSpPr>
          <p:spPr>
            <a:xfrm>
              <a:off x="1473199" y="3415614"/>
              <a:ext cx="434855" cy="531535"/>
            </a:xfrm>
            <a:prstGeom prst="rect">
              <a:avLst/>
            </a:prstGeom>
            <a:noFill/>
          </p:spPr>
          <p:txBody>
            <a:bodyPr wrap="none" rtlCol="0">
              <a:spAutoFit/>
            </a:bodyPr>
            <a:lstStyle/>
            <a:p>
              <a:r>
                <a:rPr lang="en-US" sz="2000" dirty="0">
                  <a:latin typeface="+mj-lt"/>
                </a:rPr>
                <a:t>3</a:t>
              </a:r>
            </a:p>
          </p:txBody>
        </p:sp>
      </p:grpSp>
      <p:grpSp>
        <p:nvGrpSpPr>
          <p:cNvPr id="9" name="Group 124"/>
          <p:cNvGrpSpPr/>
          <p:nvPr/>
        </p:nvGrpSpPr>
        <p:grpSpPr>
          <a:xfrm>
            <a:off x="5410200" y="457200"/>
            <a:ext cx="755110" cy="516398"/>
            <a:chOff x="1447800" y="3446002"/>
            <a:chExt cx="755110" cy="516398"/>
          </a:xfrm>
        </p:grpSpPr>
        <p:sp>
          <p:nvSpPr>
            <p:cNvPr id="126" name="Oval 125"/>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TextBox 126"/>
            <p:cNvSpPr txBox="1"/>
            <p:nvPr/>
          </p:nvSpPr>
          <p:spPr>
            <a:xfrm>
              <a:off x="1447800" y="3505200"/>
              <a:ext cx="755110" cy="400110"/>
            </a:xfrm>
            <a:prstGeom prst="rect">
              <a:avLst/>
            </a:prstGeom>
            <a:noFill/>
          </p:spPr>
          <p:txBody>
            <a:bodyPr wrap="none" rtlCol="0">
              <a:spAutoFit/>
            </a:bodyPr>
            <a:lstStyle/>
            <a:p>
              <a:r>
                <a:rPr lang="en-US" sz="2000" dirty="0">
                  <a:latin typeface="+mj-lt"/>
                </a:rPr>
                <a:t>7,8,9</a:t>
              </a:r>
            </a:p>
          </p:txBody>
        </p:sp>
      </p:grpSp>
      <p:grpSp>
        <p:nvGrpSpPr>
          <p:cNvPr id="11" name="Group 130"/>
          <p:cNvGrpSpPr/>
          <p:nvPr/>
        </p:nvGrpSpPr>
        <p:grpSpPr>
          <a:xfrm>
            <a:off x="8292999" y="1698486"/>
            <a:ext cx="470000" cy="411444"/>
            <a:chOff x="1407375" y="3446002"/>
            <a:chExt cx="624383" cy="546593"/>
          </a:xfrm>
        </p:grpSpPr>
        <p:sp>
          <p:nvSpPr>
            <p:cNvPr id="132" name="Oval 131"/>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TextBox 132"/>
            <p:cNvSpPr txBox="1"/>
            <p:nvPr/>
          </p:nvSpPr>
          <p:spPr>
            <a:xfrm>
              <a:off x="1407375" y="3461059"/>
              <a:ext cx="624383" cy="531536"/>
            </a:xfrm>
            <a:prstGeom prst="rect">
              <a:avLst/>
            </a:prstGeom>
            <a:noFill/>
          </p:spPr>
          <p:txBody>
            <a:bodyPr wrap="none" rtlCol="0">
              <a:spAutoFit/>
            </a:bodyPr>
            <a:lstStyle/>
            <a:p>
              <a:r>
                <a:rPr lang="en-US" sz="2000" dirty="0">
                  <a:latin typeface="+mj-lt"/>
                </a:rPr>
                <a:t>10</a:t>
              </a:r>
            </a:p>
          </p:txBody>
        </p:sp>
      </p:grpSp>
      <p:grpSp>
        <p:nvGrpSpPr>
          <p:cNvPr id="12" name="Group 133"/>
          <p:cNvGrpSpPr/>
          <p:nvPr/>
        </p:nvGrpSpPr>
        <p:grpSpPr>
          <a:xfrm>
            <a:off x="8636827" y="4800600"/>
            <a:ext cx="450957" cy="411444"/>
            <a:chOff x="1407374" y="3446002"/>
            <a:chExt cx="599084" cy="546593"/>
          </a:xfrm>
        </p:grpSpPr>
        <p:sp>
          <p:nvSpPr>
            <p:cNvPr id="135" name="Oval 134"/>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extBox 135"/>
            <p:cNvSpPr txBox="1"/>
            <p:nvPr/>
          </p:nvSpPr>
          <p:spPr>
            <a:xfrm>
              <a:off x="1407374" y="3461059"/>
              <a:ext cx="599084" cy="531536"/>
            </a:xfrm>
            <a:prstGeom prst="rect">
              <a:avLst/>
            </a:prstGeom>
            <a:noFill/>
          </p:spPr>
          <p:txBody>
            <a:bodyPr wrap="none" rtlCol="0">
              <a:spAutoFit/>
            </a:bodyPr>
            <a:lstStyle/>
            <a:p>
              <a:r>
                <a:rPr lang="en-US" sz="2000" dirty="0">
                  <a:latin typeface="+mj-lt"/>
                </a:rPr>
                <a:t>11</a:t>
              </a:r>
            </a:p>
          </p:txBody>
        </p:sp>
      </p:grpSp>
      <p:grpSp>
        <p:nvGrpSpPr>
          <p:cNvPr id="15" name="Group 136"/>
          <p:cNvGrpSpPr/>
          <p:nvPr/>
        </p:nvGrpSpPr>
        <p:grpSpPr>
          <a:xfrm>
            <a:off x="264929" y="4556854"/>
            <a:ext cx="470000" cy="411444"/>
            <a:chOff x="1407376" y="3446002"/>
            <a:chExt cx="624382" cy="546593"/>
          </a:xfrm>
        </p:grpSpPr>
        <p:sp>
          <p:nvSpPr>
            <p:cNvPr id="138" name="Oval 137"/>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extBox 138"/>
            <p:cNvSpPr txBox="1"/>
            <p:nvPr/>
          </p:nvSpPr>
          <p:spPr>
            <a:xfrm>
              <a:off x="1407376" y="3461059"/>
              <a:ext cx="624382" cy="531536"/>
            </a:xfrm>
            <a:prstGeom prst="rect">
              <a:avLst/>
            </a:prstGeom>
            <a:noFill/>
          </p:spPr>
          <p:txBody>
            <a:bodyPr wrap="none" rtlCol="0">
              <a:spAutoFit/>
            </a:bodyPr>
            <a:lstStyle/>
            <a:p>
              <a:r>
                <a:rPr lang="en-US" sz="2000" dirty="0">
                  <a:latin typeface="+mj-lt"/>
                </a:rPr>
                <a:t>13</a:t>
              </a:r>
            </a:p>
          </p:txBody>
        </p:sp>
      </p:grpSp>
      <p:grpSp>
        <p:nvGrpSpPr>
          <p:cNvPr id="16" name="Group 139"/>
          <p:cNvGrpSpPr/>
          <p:nvPr/>
        </p:nvGrpSpPr>
        <p:grpSpPr>
          <a:xfrm>
            <a:off x="7759602" y="6446556"/>
            <a:ext cx="470000" cy="411444"/>
            <a:chOff x="1407376" y="3446002"/>
            <a:chExt cx="624382" cy="546593"/>
          </a:xfrm>
        </p:grpSpPr>
        <p:sp>
          <p:nvSpPr>
            <p:cNvPr id="141" name="Oval 140"/>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extBox 141"/>
            <p:cNvSpPr txBox="1"/>
            <p:nvPr/>
          </p:nvSpPr>
          <p:spPr>
            <a:xfrm>
              <a:off x="1407376" y="3461059"/>
              <a:ext cx="624382" cy="531536"/>
            </a:xfrm>
            <a:prstGeom prst="rect">
              <a:avLst/>
            </a:prstGeom>
            <a:noFill/>
          </p:spPr>
          <p:txBody>
            <a:bodyPr wrap="none" rtlCol="0">
              <a:spAutoFit/>
            </a:bodyPr>
            <a:lstStyle/>
            <a:p>
              <a:r>
                <a:rPr lang="en-US" sz="2000" dirty="0">
                  <a:latin typeface="+mj-lt"/>
                </a:rPr>
                <a:t>12</a:t>
              </a:r>
            </a:p>
          </p:txBody>
        </p:sp>
      </p:grpSp>
      <p:sp>
        <p:nvSpPr>
          <p:cNvPr id="42" name="TextBox 41"/>
          <p:cNvSpPr txBox="1"/>
          <p:nvPr/>
        </p:nvSpPr>
        <p:spPr>
          <a:xfrm>
            <a:off x="380509" y="2895600"/>
            <a:ext cx="838691" cy="369332"/>
          </a:xfrm>
          <a:prstGeom prst="rect">
            <a:avLst/>
          </a:prstGeom>
          <a:noFill/>
        </p:spPr>
        <p:txBody>
          <a:bodyPr wrap="none" rtlCol="0">
            <a:spAutoFit/>
          </a:bodyPr>
          <a:lstStyle/>
          <a:p>
            <a:r>
              <a:rPr lang="en-US" sz="1800" b="1" dirty="0">
                <a:latin typeface="+mj-lt"/>
              </a:rPr>
              <a:t>Music</a:t>
            </a:r>
          </a:p>
        </p:txBody>
      </p:sp>
      <p:sp>
        <p:nvSpPr>
          <p:cNvPr id="43" name="Rectangle 42"/>
          <p:cNvSpPr/>
          <p:nvPr/>
        </p:nvSpPr>
        <p:spPr>
          <a:xfrm>
            <a:off x="473930" y="3512403"/>
            <a:ext cx="1593758" cy="830997"/>
          </a:xfrm>
          <a:prstGeom prst="rect">
            <a:avLst/>
          </a:prstGeom>
        </p:spPr>
        <p:txBody>
          <a:bodyPr wrap="square">
            <a:spAutoFit/>
          </a:bodyPr>
          <a:lstStyle/>
          <a:p>
            <a:pPr algn="ctr"/>
            <a:r>
              <a:rPr lang="en-US" sz="1600" i="1" dirty="0">
                <a:solidFill>
                  <a:schemeClr val="accent2"/>
                </a:solidFill>
                <a:latin typeface="Arial" pitchFamily="-107" charset="0"/>
                <a:ea typeface="Arial" pitchFamily="-107" charset="0"/>
                <a:cs typeface="Arial" pitchFamily="-107" charset="0"/>
              </a:rPr>
              <a:t>Numbers correspond to course weeks</a:t>
            </a:r>
          </a:p>
        </p:txBody>
      </p:sp>
      <p:grpSp>
        <p:nvGrpSpPr>
          <p:cNvPr id="18" name="Group 144"/>
          <p:cNvGrpSpPr/>
          <p:nvPr/>
        </p:nvGrpSpPr>
        <p:grpSpPr>
          <a:xfrm>
            <a:off x="1680127" y="2919767"/>
            <a:ext cx="410521" cy="411589"/>
            <a:chOff x="1447800" y="3415614"/>
            <a:chExt cx="545367" cy="546786"/>
          </a:xfrm>
        </p:grpSpPr>
        <p:sp>
          <p:nvSpPr>
            <p:cNvPr id="146" name="Oval 145"/>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TextBox 146"/>
            <p:cNvSpPr txBox="1"/>
            <p:nvPr/>
          </p:nvSpPr>
          <p:spPr>
            <a:xfrm>
              <a:off x="1514142" y="3415614"/>
              <a:ext cx="434855" cy="531536"/>
            </a:xfrm>
            <a:prstGeom prst="rect">
              <a:avLst/>
            </a:prstGeom>
            <a:noFill/>
          </p:spPr>
          <p:txBody>
            <a:bodyPr wrap="none" rtlCol="0">
              <a:spAutoFit/>
            </a:bodyPr>
            <a:lstStyle/>
            <a:p>
              <a:r>
                <a:rPr lang="en-US" sz="2000" dirty="0">
                  <a:latin typeface="+mj-lt"/>
                </a:rPr>
                <a:t>1</a:t>
              </a:r>
            </a:p>
          </p:txBody>
        </p:sp>
      </p:grpSp>
      <p:sp>
        <p:nvSpPr>
          <p:cNvPr id="84" name="Date Placeholder 83"/>
          <p:cNvSpPr>
            <a:spLocks noGrp="1"/>
          </p:cNvSpPr>
          <p:nvPr>
            <p:ph type="dt" sz="half" idx="10"/>
          </p:nvPr>
        </p:nvSpPr>
        <p:spPr/>
        <p:txBody>
          <a:bodyPr/>
          <a:lstStyle/>
          <a:p>
            <a:r>
              <a:rPr lang="en-US"/>
              <a:t>ESE150 Spring 2020</a:t>
            </a:r>
          </a:p>
        </p:txBody>
      </p:sp>
    </p:spTree>
    <p:extLst>
      <p:ext uri="{BB962C8B-B14F-4D97-AF65-F5344CB8AC3E}">
        <p14:creationId xmlns:p14="http://schemas.microsoft.com/office/powerpoint/2010/main" val="3967423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14</a:t>
            </a:fld>
            <a:endParaRPr lang="en-US"/>
          </a:p>
        </p:txBody>
      </p:sp>
      <p:sp>
        <p:nvSpPr>
          <p:cNvPr id="6" name="Title 5"/>
          <p:cNvSpPr>
            <a:spLocks noGrp="1"/>
          </p:cNvSpPr>
          <p:nvPr>
            <p:ph type="title"/>
          </p:nvPr>
        </p:nvSpPr>
        <p:spPr/>
        <p:txBody>
          <a:bodyPr/>
          <a:lstStyle/>
          <a:p>
            <a:r>
              <a:rPr lang="en-US" dirty="0"/>
              <a:t>Rationale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Pricing challenge</a:t>
            </a:r>
          </a:p>
        </p:txBody>
      </p:sp>
      <p:sp>
        <p:nvSpPr>
          <p:cNvPr id="7" name="Content Placeholder 6"/>
          <p:cNvSpPr>
            <a:spLocks noGrp="1"/>
          </p:cNvSpPr>
          <p:nvPr>
            <p:ph idx="1"/>
          </p:nvPr>
        </p:nvSpPr>
        <p:spPr/>
        <p:txBody>
          <a:bodyPr/>
          <a:lstStyle/>
          <a:p>
            <a:r>
              <a:rPr lang="en-US" dirty="0"/>
              <a:t>When cost of copying </a:t>
            </a:r>
            <a:r>
              <a:rPr lang="en-US" dirty="0" err="1">
                <a:sym typeface="Wingdings"/>
              </a:rPr>
              <a:t></a:t>
            </a:r>
            <a:r>
              <a:rPr lang="en-US" dirty="0">
                <a:sym typeface="Wingdings"/>
              </a:rPr>
              <a:t> 0</a:t>
            </a:r>
          </a:p>
          <a:p>
            <a:pPr lvl="1"/>
            <a:r>
              <a:rPr lang="en-US" dirty="0">
                <a:sym typeface="Wingdings"/>
              </a:rPr>
              <a:t>Inventor/author must recover development cost</a:t>
            </a:r>
          </a:p>
          <a:p>
            <a:pPr lvl="2"/>
            <a:r>
              <a:rPr lang="en-US" dirty="0">
                <a:sym typeface="Wingdings"/>
              </a:rPr>
              <a:t>Price must include develop cost + copy cost</a:t>
            </a:r>
          </a:p>
          <a:p>
            <a:pPr lvl="1"/>
            <a:r>
              <a:rPr lang="en-US" dirty="0">
                <a:sym typeface="Wingdings"/>
              </a:rPr>
              <a:t>Copier does not have development cost</a:t>
            </a:r>
          </a:p>
          <a:p>
            <a:pPr lvl="2"/>
            <a:r>
              <a:rPr lang="en-US" dirty="0">
                <a:sym typeface="Wingdings"/>
              </a:rPr>
              <a:t>Price = copy cost + epsilon</a:t>
            </a:r>
          </a:p>
          <a:p>
            <a:pPr lvl="2"/>
            <a:r>
              <a:rPr lang="en-US" dirty="0">
                <a:sym typeface="Wingdings"/>
              </a:rPr>
              <a:t>Competition of copiers will drive epsilon down near 0</a:t>
            </a:r>
          </a:p>
          <a:p>
            <a:pPr lvl="1"/>
            <a:r>
              <a:rPr lang="en-US" dirty="0">
                <a:sym typeface="Wingdings"/>
              </a:rPr>
              <a:t>Inventor/author not compensated for development</a:t>
            </a:r>
          </a:p>
          <a:p>
            <a:pPr lvl="2"/>
            <a:r>
              <a:rPr lang="en-US" dirty="0">
                <a:sym typeface="Wingdings"/>
              </a:rPr>
              <a:t>Remove incentive/reward for development</a:t>
            </a:r>
          </a:p>
          <a:p>
            <a:r>
              <a:rPr lang="en-US" dirty="0">
                <a:sym typeface="Wingdings"/>
              </a:rPr>
              <a:t>Demand: developers need way to exclude others from copying to incentivize creation</a:t>
            </a:r>
          </a:p>
          <a:p>
            <a:pPr lvl="1"/>
            <a:endParaRPr lang="en-US" dirty="0"/>
          </a:p>
        </p:txBody>
      </p:sp>
      <p:sp>
        <p:nvSpPr>
          <p:cNvPr id="3" name="Date Placeholder 2"/>
          <p:cNvSpPr>
            <a:spLocks noGrp="1"/>
          </p:cNvSpPr>
          <p:nvPr>
            <p:ph type="dt" sz="half" idx="10"/>
          </p:nvPr>
        </p:nvSpPr>
        <p:spPr/>
        <p:txBody>
          <a:bodyPr/>
          <a:lstStyle/>
          <a:p>
            <a:r>
              <a:rPr lang="en-US"/>
              <a:t>ESE150 Spring 2020</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Arrow’s Information Paradox</a:t>
            </a:r>
          </a:p>
        </p:txBody>
      </p:sp>
      <p:sp>
        <p:nvSpPr>
          <p:cNvPr id="7" name="Content Placeholder 6"/>
          <p:cNvSpPr>
            <a:spLocks noGrp="1"/>
          </p:cNvSpPr>
          <p:nvPr>
            <p:ph idx="1"/>
          </p:nvPr>
        </p:nvSpPr>
        <p:spPr/>
        <p:txBody>
          <a:bodyPr>
            <a:normAutofit fontScale="92500" lnSpcReduction="10000"/>
          </a:bodyPr>
          <a:lstStyle/>
          <a:p>
            <a:r>
              <a:rPr lang="en-US" dirty="0"/>
              <a:t>Customer not know how to value information until see information (see details of product)</a:t>
            </a:r>
          </a:p>
          <a:p>
            <a:pPr lvl="1"/>
            <a:r>
              <a:rPr lang="en-US" dirty="0"/>
              <a:t>Enough information to decide to buy</a:t>
            </a:r>
          </a:p>
          <a:p>
            <a:pPr lvl="1"/>
            <a:r>
              <a:rPr lang="en-US" dirty="0"/>
              <a:t>Enough information to decide what will pay for it</a:t>
            </a:r>
          </a:p>
          <a:p>
            <a:r>
              <a:rPr lang="en-US" dirty="0"/>
              <a:t>Once show customer information, sufficient detail, they have enough information to reproduce</a:t>
            </a:r>
          </a:p>
          <a:p>
            <a:pPr lvl="1"/>
            <a:r>
              <a:rPr lang="en-US" dirty="0"/>
              <a:t>Could walk away and produce their own without paying for it</a:t>
            </a:r>
          </a:p>
          <a:p>
            <a:r>
              <a:rPr lang="en-US" dirty="0"/>
              <a:t>Disclosure of what effectively transfers technology</a:t>
            </a:r>
          </a:p>
          <a:p>
            <a:r>
              <a:rPr lang="en-US" dirty="0"/>
              <a:t>Demand: protection for developer</a:t>
            </a:r>
          </a:p>
          <a:p>
            <a:r>
              <a:rPr lang="en-US" sz="2162" b="0" dirty="0"/>
              <a:t>Arrow, Kenneth J. Economic Welfare and the Allocation of Resources for Invention, in </a:t>
            </a:r>
            <a:r>
              <a:rPr lang="en-US" sz="2162" b="0" i="1" dirty="0"/>
              <a:t>The Rate and Direction of Inventive Activity</a:t>
            </a:r>
            <a:r>
              <a:rPr lang="en-US" sz="2162" b="0" dirty="0"/>
              <a:t>, 609 (Nat’l Bureau of Econ. Research ed. 1962).</a:t>
            </a:r>
            <a:endParaRPr lang="en-US" b="0" dirty="0"/>
          </a:p>
        </p:txBody>
      </p:sp>
      <p:sp>
        <p:nvSpPr>
          <p:cNvPr id="3" name="Date Placeholder 2"/>
          <p:cNvSpPr>
            <a:spLocks noGrp="1"/>
          </p:cNvSpPr>
          <p:nvPr>
            <p:ph type="dt" sz="half" idx="10"/>
          </p:nvPr>
        </p:nvSpPr>
        <p:spPr/>
        <p:txBody>
          <a:bodyPr/>
          <a:lstStyle/>
          <a:p>
            <a:r>
              <a:rPr lang="en-US"/>
              <a:t>ESE150 Spring 2020</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Balance Individual and Societal good</a:t>
            </a:r>
          </a:p>
        </p:txBody>
      </p:sp>
      <p:sp>
        <p:nvSpPr>
          <p:cNvPr id="3" name="Content Placeholder 2"/>
          <p:cNvSpPr>
            <a:spLocks noGrp="1"/>
          </p:cNvSpPr>
          <p:nvPr>
            <p:ph idx="1"/>
          </p:nvPr>
        </p:nvSpPr>
        <p:spPr/>
        <p:txBody>
          <a:bodyPr/>
          <a:lstStyle/>
          <a:p>
            <a:r>
              <a:rPr lang="en-US" dirty="0"/>
              <a:t>Individual should benefit form their own effort</a:t>
            </a:r>
          </a:p>
          <a:p>
            <a:r>
              <a:rPr lang="en-US" dirty="0"/>
              <a:t>Society advances with the accumulation of knowledge</a:t>
            </a:r>
          </a:p>
        </p:txBody>
      </p:sp>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copying was an issue</a:t>
            </a:r>
          </a:p>
        </p:txBody>
      </p:sp>
      <p:sp>
        <p:nvSpPr>
          <p:cNvPr id="3" name="Content Placeholder 2"/>
          <p:cNvSpPr>
            <a:spLocks noGrp="1"/>
          </p:cNvSpPr>
          <p:nvPr>
            <p:ph idx="1"/>
          </p:nvPr>
        </p:nvSpPr>
        <p:spPr/>
        <p:txBody>
          <a:bodyPr/>
          <a:lstStyle/>
          <a:p>
            <a:r>
              <a:rPr lang="en-US" dirty="0"/>
              <a:t>Concern that new developments/ideas would be lost when inventor die</a:t>
            </a:r>
          </a:p>
          <a:p>
            <a:pPr lvl="1"/>
            <a:r>
              <a:rPr lang="en-US" dirty="0"/>
              <a:t>Techniques could remain secret for decades!</a:t>
            </a:r>
          </a:p>
          <a:p>
            <a:r>
              <a:rPr lang="en-US" dirty="0"/>
              <a:t>Incentive to make inventions known</a:t>
            </a:r>
          </a:p>
          <a:p>
            <a:pPr lvl="1"/>
            <a:r>
              <a:rPr lang="en-US" dirty="0"/>
              <a:t>Advance the general welfare</a:t>
            </a:r>
          </a:p>
          <a:p>
            <a:endParaRPr lang="en-US" dirty="0"/>
          </a:p>
        </p:txBody>
      </p:sp>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US Constitution</a:t>
            </a:r>
          </a:p>
        </p:txBody>
      </p:sp>
      <p:sp>
        <p:nvSpPr>
          <p:cNvPr id="7" name="Content Placeholder 6"/>
          <p:cNvSpPr>
            <a:spLocks noGrp="1"/>
          </p:cNvSpPr>
          <p:nvPr>
            <p:ph idx="1"/>
          </p:nvPr>
        </p:nvSpPr>
        <p:spPr/>
        <p:txBody>
          <a:bodyPr/>
          <a:lstStyle/>
          <a:p>
            <a:r>
              <a:rPr lang="en-US" dirty="0"/>
              <a:t>Article 1, Section 8, Clause 8: </a:t>
            </a:r>
          </a:p>
          <a:p>
            <a:pPr lvl="1"/>
            <a:r>
              <a:rPr lang="en-US" dirty="0"/>
              <a:t>To promote the Progress of Science and useful Arts, by securing for limited Times to Authors and Inventors the exclusive Right to their respective Writings and Discoveries</a:t>
            </a:r>
          </a:p>
        </p:txBody>
      </p:sp>
      <p:sp>
        <p:nvSpPr>
          <p:cNvPr id="3" name="Date Placeholder 2"/>
          <p:cNvSpPr>
            <a:spLocks noGrp="1"/>
          </p:cNvSpPr>
          <p:nvPr>
            <p:ph type="dt" sz="half" idx="10"/>
          </p:nvPr>
        </p:nvSpPr>
        <p:spPr/>
        <p:txBody>
          <a:bodyPr/>
          <a:lstStyle/>
          <a:p>
            <a:r>
              <a:rPr lang="en-US"/>
              <a:t>ESE150 Spring 2020</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Preclass</a:t>
            </a:r>
            <a:r>
              <a:rPr lang="en-US" dirty="0"/>
              <a:t> </a:t>
            </a:r>
          </a:p>
        </p:txBody>
      </p:sp>
      <p:sp>
        <p:nvSpPr>
          <p:cNvPr id="3" name="Content Placeholder 2"/>
          <p:cNvSpPr>
            <a:spLocks noGrp="1"/>
          </p:cNvSpPr>
          <p:nvPr>
            <p:ph idx="1"/>
          </p:nvPr>
        </p:nvSpPr>
        <p:spPr/>
        <p:txBody>
          <a:bodyPr/>
          <a:lstStyle/>
          <a:p>
            <a:r>
              <a:rPr lang="en-US" dirty="0">
                <a:solidFill>
                  <a:srgbClr val="FF6600"/>
                </a:solidFill>
              </a:rPr>
              <a:t>Cost to develop and write a book?</a:t>
            </a:r>
          </a:p>
          <a:p>
            <a:pPr lvl="1"/>
            <a:r>
              <a:rPr lang="en-US" dirty="0">
                <a:solidFill>
                  <a:srgbClr val="FF6600"/>
                </a:solidFill>
              </a:rPr>
              <a:t>200 days @ $500/day</a:t>
            </a:r>
          </a:p>
          <a:p>
            <a:r>
              <a:rPr lang="en-US" dirty="0">
                <a:solidFill>
                  <a:srgbClr val="FF6600"/>
                </a:solidFill>
              </a:rPr>
              <a:t>Cost per book (assume $1 to print book)</a:t>
            </a:r>
          </a:p>
          <a:p>
            <a:pPr lvl="1"/>
            <a:r>
              <a:rPr lang="en-US" dirty="0">
                <a:solidFill>
                  <a:srgbClr val="FF6600"/>
                </a:solidFill>
              </a:rPr>
              <a:t>Total volume 1</a:t>
            </a:r>
          </a:p>
          <a:p>
            <a:pPr lvl="1"/>
            <a:r>
              <a:rPr lang="en-US" dirty="0">
                <a:solidFill>
                  <a:srgbClr val="FF6600"/>
                </a:solidFill>
              </a:rPr>
              <a:t>Total volume 10,000</a:t>
            </a:r>
          </a:p>
          <a:p>
            <a:pPr lvl="1"/>
            <a:r>
              <a:rPr lang="en-US" dirty="0">
                <a:solidFill>
                  <a:srgbClr val="FF6600"/>
                </a:solidFill>
              </a:rPr>
              <a:t>Total volume 1 million</a:t>
            </a:r>
          </a:p>
          <a:p>
            <a:r>
              <a:rPr lang="en-US" dirty="0">
                <a:solidFill>
                  <a:srgbClr val="FF6600"/>
                </a:solidFill>
              </a:rPr>
              <a:t>Book sells $10</a:t>
            </a:r>
          </a:p>
          <a:p>
            <a:pPr lvl="1"/>
            <a:r>
              <a:rPr lang="en-US" dirty="0">
                <a:solidFill>
                  <a:srgbClr val="FF6600"/>
                </a:solidFill>
              </a:rPr>
              <a:t>Value added by writer?</a:t>
            </a:r>
          </a:p>
          <a:p>
            <a:pPr lvl="1"/>
            <a:r>
              <a:rPr lang="en-US" dirty="0">
                <a:solidFill>
                  <a:srgbClr val="FF6600"/>
                </a:solidFill>
              </a:rPr>
              <a:t>Copies sold to break even at $2/copy to writer?</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a:p>
        </p:txBody>
      </p:sp>
      <p:sp>
        <p:nvSpPr>
          <p:cNvPr id="5" name="Date Placeholder 4"/>
          <p:cNvSpPr>
            <a:spLocks noGrp="1"/>
          </p:cNvSpPr>
          <p:nvPr>
            <p:ph type="dt" sz="half" idx="10"/>
          </p:nvPr>
        </p:nvSpPr>
        <p:spPr/>
        <p:txBody>
          <a:bodyPr/>
          <a:lstStyle/>
          <a:p>
            <a:r>
              <a:rPr lang="en-US"/>
              <a:t>ESE150 Spring 2020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Mechanisms (To support)</a:t>
            </a:r>
          </a:p>
        </p:txBody>
      </p:sp>
      <p:sp>
        <p:nvSpPr>
          <p:cNvPr id="3" name="Content Placeholder 2"/>
          <p:cNvSpPr>
            <a:spLocks noGrp="1"/>
          </p:cNvSpPr>
          <p:nvPr>
            <p:ph idx="1"/>
          </p:nvPr>
        </p:nvSpPr>
        <p:spPr>
          <a:xfrm>
            <a:off x="304800" y="1554162"/>
            <a:ext cx="8839200" cy="4846638"/>
          </a:xfrm>
        </p:spPr>
        <p:txBody>
          <a:bodyPr/>
          <a:lstStyle/>
          <a:p>
            <a:r>
              <a:rPr lang="en-US" dirty="0"/>
              <a:t>Patents</a:t>
            </a:r>
          </a:p>
          <a:p>
            <a:pPr lvl="1"/>
            <a:r>
              <a:rPr lang="en-US" dirty="0"/>
              <a:t>Cover inventions</a:t>
            </a:r>
          </a:p>
          <a:p>
            <a:pPr lvl="1"/>
            <a:r>
              <a:rPr lang="en-US" dirty="0"/>
              <a:t>E.g., Flying Machine (US 821,393),</a:t>
            </a:r>
            <a:br>
              <a:rPr lang="en-US" dirty="0"/>
            </a:br>
            <a:r>
              <a:rPr lang="en-US" dirty="0"/>
              <a:t>         ENIAC (US 3,120,606), </a:t>
            </a:r>
          </a:p>
          <a:p>
            <a:r>
              <a:rPr lang="en-US" dirty="0"/>
              <a:t>Copyrights</a:t>
            </a:r>
          </a:p>
          <a:p>
            <a:pPr lvl="1"/>
            <a:r>
              <a:rPr lang="en-US" dirty="0"/>
              <a:t>Creative expression</a:t>
            </a:r>
          </a:p>
          <a:p>
            <a:pPr lvl="1"/>
            <a:r>
              <a:rPr lang="en-US" dirty="0"/>
              <a:t>E.g., novel, song, movie</a:t>
            </a:r>
          </a:p>
        </p:txBody>
      </p:sp>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Mechanisms for Protection</a:t>
            </a:r>
          </a:p>
        </p:txBody>
      </p:sp>
      <p:sp>
        <p:nvSpPr>
          <p:cNvPr id="3" name="Content Placeholder 2"/>
          <p:cNvSpPr>
            <a:spLocks noGrp="1"/>
          </p:cNvSpPr>
          <p:nvPr>
            <p:ph idx="1"/>
          </p:nvPr>
        </p:nvSpPr>
        <p:spPr/>
        <p:txBody>
          <a:bodyPr/>
          <a:lstStyle/>
          <a:p>
            <a:r>
              <a:rPr lang="en-US" dirty="0"/>
              <a:t>Messy and imperfect</a:t>
            </a:r>
          </a:p>
          <a:p>
            <a:r>
              <a:rPr lang="en-US" dirty="0"/>
              <a:t>Haven’t kept up with technology</a:t>
            </a:r>
          </a:p>
          <a:p>
            <a:r>
              <a:rPr lang="en-US" dirty="0"/>
              <a:t>Likely need (and will need) innovation and refinement</a:t>
            </a:r>
          </a:p>
        </p:txBody>
      </p:sp>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22</a:t>
            </a:fld>
            <a:endParaRPr lang="en-US"/>
          </a:p>
        </p:txBody>
      </p:sp>
      <p:sp>
        <p:nvSpPr>
          <p:cNvPr id="6" name="Title 5"/>
          <p:cNvSpPr>
            <a:spLocks noGrp="1"/>
          </p:cNvSpPr>
          <p:nvPr>
            <p:ph type="title"/>
          </p:nvPr>
        </p:nvSpPr>
        <p:spPr/>
        <p:txBody>
          <a:bodyPr>
            <a:normAutofit fontScale="90000"/>
          </a:bodyPr>
          <a:lstStyle/>
          <a:p>
            <a:r>
              <a:rPr lang="en-US" dirty="0"/>
              <a:t>Interlude: NIL</a:t>
            </a:r>
            <a:br>
              <a:rPr lang="en-US" dirty="0"/>
            </a:br>
            <a:r>
              <a:rPr lang="en-US" dirty="0"/>
              <a:t>Nikolai </a:t>
            </a:r>
            <a:r>
              <a:rPr lang="en-US" dirty="0" err="1"/>
              <a:t>Ivanovich</a:t>
            </a:r>
            <a:r>
              <a:rPr lang="en-US" dirty="0"/>
              <a:t> </a:t>
            </a:r>
            <a:r>
              <a:rPr lang="en-US" dirty="0">
                <a:effectLst/>
              </a:rPr>
              <a:t>Lobachevsky</a:t>
            </a:r>
            <a:br>
              <a:rPr lang="en-US" dirty="0">
                <a:effectLst/>
              </a:rPr>
            </a:br>
            <a:endParaRPr lang="en-US" dirty="0"/>
          </a:p>
        </p:txBody>
      </p:sp>
      <p:sp>
        <p:nvSpPr>
          <p:cNvPr id="3" name="TextBox 2">
            <a:extLst>
              <a:ext uri="{FF2B5EF4-FFF2-40B4-BE49-F238E27FC236}">
                <a16:creationId xmlns:a16="http://schemas.microsoft.com/office/drawing/2014/main" id="{C3C116C2-B3AC-9D4E-AE44-BB288CD1E47E}"/>
              </a:ext>
            </a:extLst>
          </p:cNvPr>
          <p:cNvSpPr txBox="1"/>
          <p:nvPr/>
        </p:nvSpPr>
        <p:spPr>
          <a:xfrm>
            <a:off x="3152504" y="5375563"/>
            <a:ext cx="5077096" cy="646331"/>
          </a:xfrm>
          <a:prstGeom prst="rect">
            <a:avLst/>
          </a:prstGeom>
          <a:noFill/>
        </p:spPr>
        <p:txBody>
          <a:bodyPr wrap="none" rtlCol="0">
            <a:spAutoFit/>
          </a:bodyPr>
          <a:lstStyle/>
          <a:p>
            <a:r>
              <a:rPr lang="en-US" dirty="0"/>
              <a:t>https://</a:t>
            </a:r>
            <a:r>
              <a:rPr lang="en-US" dirty="0" err="1"/>
              <a:t>www.youtube.com</a:t>
            </a:r>
            <a:r>
              <a:rPr lang="en-US" dirty="0"/>
              <a:t>/</a:t>
            </a:r>
            <a:r>
              <a:rPr lang="en-US" dirty="0" err="1"/>
              <a:t>watch?v</a:t>
            </a:r>
            <a:r>
              <a:rPr lang="en-US" dirty="0"/>
              <a:t>=gXlfXirQF3A</a:t>
            </a:r>
          </a:p>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Date Placeholder 2"/>
          <p:cNvSpPr>
            <a:spLocks noGrp="1"/>
          </p:cNvSpPr>
          <p:nvPr>
            <p:ph type="dt" sz="half" idx="10"/>
          </p:nvPr>
        </p:nvSpPr>
        <p:spPr/>
        <p:txBody>
          <a:bodyPr/>
          <a:lstStyle/>
          <a:p>
            <a:r>
              <a:rPr lang="en-US"/>
              <a:t>ESE150 Spring 2020</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23</a:t>
            </a:fld>
            <a:endParaRPr lang="en-US"/>
          </a:p>
        </p:txBody>
      </p:sp>
      <p:sp>
        <p:nvSpPr>
          <p:cNvPr id="5" name="Title 4"/>
          <p:cNvSpPr>
            <a:spLocks noGrp="1"/>
          </p:cNvSpPr>
          <p:nvPr>
            <p:ph type="title"/>
          </p:nvPr>
        </p:nvSpPr>
        <p:spPr/>
        <p:txBody>
          <a:bodyPr/>
          <a:lstStyle/>
          <a:p>
            <a:r>
              <a:rPr lang="en-US" dirty="0"/>
              <a:t>Patents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Patent</a:t>
            </a:r>
          </a:p>
        </p:txBody>
      </p:sp>
      <p:sp>
        <p:nvSpPr>
          <p:cNvPr id="7" name="Content Placeholder 6"/>
          <p:cNvSpPr>
            <a:spLocks noGrp="1"/>
          </p:cNvSpPr>
          <p:nvPr>
            <p:ph idx="1"/>
          </p:nvPr>
        </p:nvSpPr>
        <p:spPr/>
        <p:txBody>
          <a:bodyPr/>
          <a:lstStyle/>
          <a:p>
            <a:r>
              <a:rPr lang="en-US" dirty="0"/>
              <a:t>Inventions</a:t>
            </a:r>
          </a:p>
          <a:p>
            <a:r>
              <a:rPr lang="en-US" dirty="0"/>
              <a:t>Non-obvious to one “ordinary skill in art”</a:t>
            </a:r>
          </a:p>
          <a:p>
            <a:r>
              <a:rPr lang="en-US" dirty="0"/>
              <a:t>Reduced to practice</a:t>
            </a:r>
          </a:p>
          <a:p>
            <a:r>
              <a:rPr lang="en-US" dirty="0"/>
              <a:t>Cannot patent</a:t>
            </a:r>
          </a:p>
          <a:p>
            <a:pPr lvl="1"/>
            <a:r>
              <a:rPr lang="en-US" dirty="0"/>
              <a:t>Abstract ideas</a:t>
            </a:r>
          </a:p>
          <a:p>
            <a:pPr lvl="1"/>
            <a:r>
              <a:rPr lang="en-US" dirty="0"/>
              <a:t>Laws of nature</a:t>
            </a:r>
          </a:p>
          <a:p>
            <a:r>
              <a:rPr lang="en-US" dirty="0"/>
              <a:t>US: First to file</a:t>
            </a:r>
          </a:p>
          <a:p>
            <a:pPr lvl="1"/>
            <a:r>
              <a:rPr lang="en-US" dirty="0"/>
              <a:t>(prior to 2013 was first to invent)</a:t>
            </a:r>
          </a:p>
          <a:p>
            <a:r>
              <a:rPr lang="en-US" dirty="0"/>
              <a:t>Exclusive rights 20 years from filing</a:t>
            </a:r>
          </a:p>
        </p:txBody>
      </p:sp>
      <p:sp>
        <p:nvSpPr>
          <p:cNvPr id="3" name="Date Placeholder 2"/>
          <p:cNvSpPr>
            <a:spLocks noGrp="1"/>
          </p:cNvSpPr>
          <p:nvPr>
            <p:ph type="dt" sz="half" idx="10"/>
          </p:nvPr>
        </p:nvSpPr>
        <p:spPr/>
        <p:txBody>
          <a:bodyPr/>
          <a:lstStyle/>
          <a:p>
            <a:r>
              <a:rPr lang="en-US"/>
              <a:t>ESE150 Spring 2020</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might be tricky / non-satisfying?</a:t>
            </a:r>
          </a:p>
        </p:txBody>
      </p:sp>
      <p:sp>
        <p:nvSpPr>
          <p:cNvPr id="3" name="Content Placeholder 2"/>
          <p:cNvSpPr>
            <a:spLocks noGrp="1"/>
          </p:cNvSpPr>
          <p:nvPr>
            <p:ph idx="1"/>
          </p:nvPr>
        </p:nvSpPr>
        <p:spPr/>
        <p:txBody>
          <a:bodyPr/>
          <a:lstStyle/>
          <a:p>
            <a:r>
              <a:rPr lang="en-US" dirty="0">
                <a:solidFill>
                  <a:srgbClr val="FF6600"/>
                </a:solidFill>
              </a:rPr>
              <a:t>First to file? (even invent?)</a:t>
            </a:r>
          </a:p>
          <a:p>
            <a:r>
              <a:rPr lang="en-US" dirty="0">
                <a:solidFill>
                  <a:srgbClr val="FF6600"/>
                </a:solidFill>
              </a:rPr>
              <a:t>20 year term?</a:t>
            </a:r>
          </a:p>
          <a:p>
            <a:endParaRPr lang="en-US" dirty="0"/>
          </a:p>
        </p:txBody>
      </p:sp>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Patent</a:t>
            </a:r>
          </a:p>
        </p:txBody>
      </p:sp>
      <p:sp>
        <p:nvSpPr>
          <p:cNvPr id="3" name="Content Placeholder 2"/>
          <p:cNvSpPr>
            <a:spLocks noGrp="1"/>
          </p:cNvSpPr>
          <p:nvPr>
            <p:ph idx="1"/>
          </p:nvPr>
        </p:nvSpPr>
        <p:spPr/>
        <p:txBody>
          <a:bodyPr>
            <a:normAutofit lnSpcReduction="10000"/>
          </a:bodyPr>
          <a:lstStyle/>
          <a:p>
            <a:r>
              <a:rPr lang="en-US" dirty="0"/>
              <a:t>Identification of problem is part of invention</a:t>
            </a:r>
          </a:p>
          <a:p>
            <a:r>
              <a:rPr lang="en-US" dirty="0"/>
              <a:t>Claims</a:t>
            </a:r>
          </a:p>
          <a:p>
            <a:pPr lvl="1"/>
            <a:r>
              <a:rPr lang="en-US" dirty="0"/>
              <a:t>Define the invention</a:t>
            </a:r>
          </a:p>
          <a:p>
            <a:pPr lvl="1"/>
            <a:r>
              <a:rPr lang="en-US" dirty="0"/>
              <a:t>Technical coverage</a:t>
            </a:r>
          </a:p>
          <a:p>
            <a:r>
              <a:rPr lang="en-US" dirty="0"/>
              <a:t>Requires disclosure</a:t>
            </a:r>
          </a:p>
          <a:p>
            <a:pPr lvl="1"/>
            <a:r>
              <a:rPr lang="en-US" dirty="0"/>
              <a:t>If really believe no one else will figure it out…or can copy it, maybe better to keep as a </a:t>
            </a:r>
            <a:r>
              <a:rPr lang="en-US" i="1" dirty="0"/>
              <a:t>trade secret</a:t>
            </a:r>
          </a:p>
          <a:p>
            <a:r>
              <a:rPr lang="en-US" dirty="0"/>
              <a:t>License to litigate</a:t>
            </a:r>
          </a:p>
          <a:p>
            <a:pPr lvl="1"/>
            <a:r>
              <a:rPr lang="en-US" dirty="0"/>
              <a:t>Recover damages is through litigation</a:t>
            </a:r>
          </a:p>
          <a:p>
            <a:pPr lvl="1"/>
            <a:r>
              <a:rPr lang="en-US" dirty="0"/>
              <a:t>Establish violation</a:t>
            </a:r>
          </a:p>
          <a:p>
            <a:pPr lvl="1"/>
            <a:r>
              <a:rPr lang="en-US" dirty="0"/>
              <a:t>Validity of many patents overturned in litigation</a:t>
            </a:r>
          </a:p>
        </p:txBody>
      </p:sp>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Patent Process</a:t>
            </a:r>
          </a:p>
        </p:txBody>
      </p:sp>
      <p:sp>
        <p:nvSpPr>
          <p:cNvPr id="3" name="Content Placeholder 2"/>
          <p:cNvSpPr>
            <a:spLocks noGrp="1"/>
          </p:cNvSpPr>
          <p:nvPr>
            <p:ph idx="1"/>
          </p:nvPr>
        </p:nvSpPr>
        <p:spPr>
          <a:xfrm>
            <a:off x="240732" y="1352137"/>
            <a:ext cx="8686800" cy="5141497"/>
          </a:xfrm>
        </p:spPr>
        <p:txBody>
          <a:bodyPr>
            <a:normAutofit fontScale="85000" lnSpcReduction="20000"/>
          </a:bodyPr>
          <a:lstStyle/>
          <a:p>
            <a:r>
              <a:rPr lang="en-US" dirty="0"/>
              <a:t>US have one year from first-public disclosure to file</a:t>
            </a:r>
          </a:p>
          <a:p>
            <a:pPr lvl="1"/>
            <a:r>
              <a:rPr lang="en-US" dirty="0"/>
              <a:t>Many places – public disclosure prevent patent</a:t>
            </a:r>
          </a:p>
          <a:p>
            <a:pPr lvl="1"/>
            <a:r>
              <a:rPr lang="en-US" dirty="0"/>
              <a:t>https://www.uspto.gov/web/offices/pac/mpep/s2153.html</a:t>
            </a:r>
          </a:p>
          <a:p>
            <a:r>
              <a:rPr lang="en-US" dirty="0"/>
              <a:t>May file provisional patent to get filing date</a:t>
            </a:r>
          </a:p>
          <a:p>
            <a:r>
              <a:rPr lang="en-US" dirty="0"/>
              <a:t>File patent with claims</a:t>
            </a:r>
          </a:p>
          <a:p>
            <a:r>
              <a:rPr lang="en-US" dirty="0"/>
              <a:t>Reviewed by examiner</a:t>
            </a:r>
          </a:p>
          <a:p>
            <a:r>
              <a:rPr lang="en-US" dirty="0"/>
              <a:t>Examiner reports on what may be allowable</a:t>
            </a:r>
          </a:p>
          <a:p>
            <a:pPr lvl="1"/>
            <a:r>
              <a:rPr lang="en-US" dirty="0"/>
              <a:t>As-is</a:t>
            </a:r>
          </a:p>
          <a:p>
            <a:pPr lvl="1"/>
            <a:r>
              <a:rPr lang="en-US" dirty="0"/>
              <a:t>With tighter qualifications</a:t>
            </a:r>
          </a:p>
          <a:p>
            <a:pPr lvl="1"/>
            <a:r>
              <a:rPr lang="en-US" dirty="0"/>
              <a:t>Not-at-all</a:t>
            </a:r>
          </a:p>
          <a:p>
            <a:pPr lvl="1"/>
            <a:r>
              <a:rPr lang="en-US" dirty="0"/>
              <a:t>On a per-claim basis</a:t>
            </a:r>
          </a:p>
          <a:p>
            <a:r>
              <a:rPr lang="en-US" dirty="0"/>
              <a:t>Typically requires several iterations</a:t>
            </a:r>
          </a:p>
          <a:p>
            <a:r>
              <a:rPr lang="en-US" dirty="0"/>
              <a:t>Often </a:t>
            </a:r>
            <a:r>
              <a:rPr lang="en-US" dirty="0" err="1"/>
              <a:t>year(s</a:t>
            </a:r>
            <a:r>
              <a:rPr lang="en-US" dirty="0"/>
              <a:t>) before patent issues</a:t>
            </a:r>
          </a:p>
          <a:p>
            <a:r>
              <a:rPr lang="en-US" dirty="0"/>
              <a:t>Filing costs thousands of dollars</a:t>
            </a:r>
          </a:p>
          <a:p>
            <a:pPr lvl="1"/>
            <a:r>
              <a:rPr lang="en-US" dirty="0"/>
              <a:t>With lawyer/legal fees tens to hundreds of thousands</a:t>
            </a:r>
          </a:p>
          <a:p>
            <a:pPr lvl="1">
              <a:buNone/>
            </a:pPr>
            <a:endParaRPr lang="en-US" dirty="0"/>
          </a:p>
        </p:txBody>
      </p:sp>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EA5A5-BAD7-8D4F-A0E7-731CA7CD07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E6ECC4-7757-724D-8CB5-A8AA06B12C70}"/>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36CD4475-7610-FB4E-B9B9-0DD6800CAEB1}"/>
              </a:ext>
            </a:extLst>
          </p:cNvPr>
          <p:cNvSpPr>
            <a:spLocks noGrp="1"/>
          </p:cNvSpPr>
          <p:nvPr>
            <p:ph type="dt" sz="half" idx="10"/>
          </p:nvPr>
        </p:nvSpPr>
        <p:spPr/>
        <p:txBody>
          <a:bodyPr/>
          <a:lstStyle/>
          <a:p>
            <a:r>
              <a:rPr lang="en-US"/>
              <a:t>ESE150 Spring 2020</a:t>
            </a:r>
          </a:p>
        </p:txBody>
      </p:sp>
      <p:sp>
        <p:nvSpPr>
          <p:cNvPr id="5" name="Slide Number Placeholder 4">
            <a:extLst>
              <a:ext uri="{FF2B5EF4-FFF2-40B4-BE49-F238E27FC236}">
                <a16:creationId xmlns:a16="http://schemas.microsoft.com/office/drawing/2014/main" id="{F783EAD5-14C3-DF4D-BEEF-0EA1A2539477}"/>
              </a:ext>
            </a:extLst>
          </p:cNvPr>
          <p:cNvSpPr>
            <a:spLocks noGrp="1"/>
          </p:cNvSpPr>
          <p:nvPr>
            <p:ph type="sldNum" sz="quarter" idx="12"/>
          </p:nvPr>
        </p:nvSpPr>
        <p:spPr/>
        <p:txBody>
          <a:bodyPr/>
          <a:lstStyle/>
          <a:p>
            <a:fld id="{B6F15528-21DE-4FAA-801E-634DDDAF4B2B}" type="slidenum">
              <a:rPr lang="en-US" smtClean="0"/>
              <a:pPr/>
              <a:t>28</a:t>
            </a:fld>
            <a:endParaRPr lang="en-US"/>
          </a:p>
        </p:txBody>
      </p:sp>
      <p:pic>
        <p:nvPicPr>
          <p:cNvPr id="6" name="Picture 5">
            <a:extLst>
              <a:ext uri="{FF2B5EF4-FFF2-40B4-BE49-F238E27FC236}">
                <a16:creationId xmlns:a16="http://schemas.microsoft.com/office/drawing/2014/main" id="{E78DFD75-DA8A-4447-8DCC-5D429D633139}"/>
              </a:ext>
            </a:extLst>
          </p:cNvPr>
          <p:cNvPicPr>
            <a:picLocks noChangeAspect="1"/>
          </p:cNvPicPr>
          <p:nvPr/>
        </p:nvPicPr>
        <p:blipFill>
          <a:blip r:embed="rId2"/>
          <a:stretch>
            <a:fillRect/>
          </a:stretch>
        </p:blipFill>
        <p:spPr>
          <a:xfrm>
            <a:off x="1143000" y="196850"/>
            <a:ext cx="6858000" cy="6464300"/>
          </a:xfrm>
          <a:prstGeom prst="rect">
            <a:avLst/>
          </a:prstGeom>
        </p:spPr>
      </p:pic>
    </p:spTree>
    <p:extLst>
      <p:ext uri="{BB962C8B-B14F-4D97-AF65-F5344CB8AC3E}">
        <p14:creationId xmlns:p14="http://schemas.microsoft.com/office/powerpoint/2010/main" val="10349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AFC8B-2559-6949-AF3B-2657C2A6E94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A27B119-C803-924E-93DF-BE41A952AC6B}"/>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4FA758C0-0EAD-1444-A357-ECE080BA5389}"/>
              </a:ext>
            </a:extLst>
          </p:cNvPr>
          <p:cNvSpPr>
            <a:spLocks noGrp="1"/>
          </p:cNvSpPr>
          <p:nvPr>
            <p:ph type="dt" sz="half" idx="10"/>
          </p:nvPr>
        </p:nvSpPr>
        <p:spPr/>
        <p:txBody>
          <a:bodyPr/>
          <a:lstStyle/>
          <a:p>
            <a:r>
              <a:rPr lang="en-US"/>
              <a:t>ESE150 Spring 2020</a:t>
            </a:r>
          </a:p>
        </p:txBody>
      </p:sp>
      <p:sp>
        <p:nvSpPr>
          <p:cNvPr id="5" name="Slide Number Placeholder 4">
            <a:extLst>
              <a:ext uri="{FF2B5EF4-FFF2-40B4-BE49-F238E27FC236}">
                <a16:creationId xmlns:a16="http://schemas.microsoft.com/office/drawing/2014/main" id="{8AD2D328-C9D3-4E40-97E1-2AE2131C1D37}"/>
              </a:ext>
            </a:extLst>
          </p:cNvPr>
          <p:cNvSpPr>
            <a:spLocks noGrp="1"/>
          </p:cNvSpPr>
          <p:nvPr>
            <p:ph type="sldNum" sz="quarter" idx="12"/>
          </p:nvPr>
        </p:nvSpPr>
        <p:spPr/>
        <p:txBody>
          <a:bodyPr/>
          <a:lstStyle/>
          <a:p>
            <a:fld id="{B6F15528-21DE-4FAA-801E-634DDDAF4B2B}" type="slidenum">
              <a:rPr lang="en-US" smtClean="0"/>
              <a:pPr/>
              <a:t>29</a:t>
            </a:fld>
            <a:endParaRPr lang="en-US"/>
          </a:p>
        </p:txBody>
      </p:sp>
      <p:pic>
        <p:nvPicPr>
          <p:cNvPr id="6" name="Picture 5">
            <a:extLst>
              <a:ext uri="{FF2B5EF4-FFF2-40B4-BE49-F238E27FC236}">
                <a16:creationId xmlns:a16="http://schemas.microsoft.com/office/drawing/2014/main" id="{E4A20E3E-2407-7D4F-94B1-7E3F8C92E0C8}"/>
              </a:ext>
            </a:extLst>
          </p:cNvPr>
          <p:cNvPicPr>
            <a:picLocks noChangeAspect="1"/>
          </p:cNvPicPr>
          <p:nvPr/>
        </p:nvPicPr>
        <p:blipFill>
          <a:blip r:embed="rId2"/>
          <a:stretch>
            <a:fillRect/>
          </a:stretch>
        </p:blipFill>
        <p:spPr>
          <a:xfrm>
            <a:off x="1440873" y="238780"/>
            <a:ext cx="4471554" cy="6162020"/>
          </a:xfrm>
          <a:prstGeom prst="rect">
            <a:avLst/>
          </a:prstGeom>
        </p:spPr>
      </p:pic>
    </p:spTree>
    <p:extLst>
      <p:ext uri="{BB962C8B-B14F-4D97-AF65-F5344CB8AC3E}">
        <p14:creationId xmlns:p14="http://schemas.microsoft.com/office/powerpoint/2010/main" val="4072372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 Terms</a:t>
            </a:r>
          </a:p>
        </p:txBody>
      </p:sp>
      <p:sp>
        <p:nvSpPr>
          <p:cNvPr id="3" name="Content Placeholder 2"/>
          <p:cNvSpPr>
            <a:spLocks noGrp="1"/>
          </p:cNvSpPr>
          <p:nvPr>
            <p:ph idx="1"/>
          </p:nvPr>
        </p:nvSpPr>
        <p:spPr/>
        <p:txBody>
          <a:bodyPr/>
          <a:lstStyle/>
          <a:p>
            <a:r>
              <a:rPr lang="en-US" dirty="0"/>
              <a:t>Production cost – expense to produce</a:t>
            </a:r>
          </a:p>
          <a:p>
            <a:r>
              <a:rPr lang="en-US" dirty="0"/>
              <a:t>Price – what consume will pay for it</a:t>
            </a:r>
          </a:p>
          <a:p>
            <a:pPr lvl="1"/>
            <a:r>
              <a:rPr lang="en-US" dirty="0"/>
              <a:t>Value to consumer</a:t>
            </a:r>
          </a:p>
          <a:p>
            <a:endParaRPr lang="en-US" dirty="0"/>
          </a:p>
          <a:p>
            <a:r>
              <a:rPr lang="en-US" dirty="0"/>
              <a:t>Profit = Price – cost</a:t>
            </a:r>
          </a:p>
          <a:p>
            <a:endParaRPr lang="en-US" dirty="0"/>
          </a:p>
        </p:txBody>
      </p:sp>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6DE7E-83A1-5B4E-B175-D6965ADFF4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CE3A63A-EF02-524F-A6AC-0A579141CEC4}"/>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8B4261D7-D61A-9B47-82E3-F4E527D0FC66}"/>
              </a:ext>
            </a:extLst>
          </p:cNvPr>
          <p:cNvSpPr>
            <a:spLocks noGrp="1"/>
          </p:cNvSpPr>
          <p:nvPr>
            <p:ph type="dt" sz="half" idx="10"/>
          </p:nvPr>
        </p:nvSpPr>
        <p:spPr/>
        <p:txBody>
          <a:bodyPr/>
          <a:lstStyle/>
          <a:p>
            <a:r>
              <a:rPr lang="en-US"/>
              <a:t>ESE150 Spring 2020</a:t>
            </a:r>
          </a:p>
        </p:txBody>
      </p:sp>
      <p:sp>
        <p:nvSpPr>
          <p:cNvPr id="5" name="Slide Number Placeholder 4">
            <a:extLst>
              <a:ext uri="{FF2B5EF4-FFF2-40B4-BE49-F238E27FC236}">
                <a16:creationId xmlns:a16="http://schemas.microsoft.com/office/drawing/2014/main" id="{63E851DF-3F0A-6646-8A3E-C9A931A7E399}"/>
              </a:ext>
            </a:extLst>
          </p:cNvPr>
          <p:cNvSpPr>
            <a:spLocks noGrp="1"/>
          </p:cNvSpPr>
          <p:nvPr>
            <p:ph type="sldNum" sz="quarter" idx="12"/>
          </p:nvPr>
        </p:nvSpPr>
        <p:spPr/>
        <p:txBody>
          <a:bodyPr/>
          <a:lstStyle/>
          <a:p>
            <a:fld id="{B6F15528-21DE-4FAA-801E-634DDDAF4B2B}" type="slidenum">
              <a:rPr lang="en-US" smtClean="0"/>
              <a:pPr/>
              <a:t>30</a:t>
            </a:fld>
            <a:endParaRPr lang="en-US"/>
          </a:p>
        </p:txBody>
      </p:sp>
      <p:pic>
        <p:nvPicPr>
          <p:cNvPr id="6" name="Picture 5">
            <a:extLst>
              <a:ext uri="{FF2B5EF4-FFF2-40B4-BE49-F238E27FC236}">
                <a16:creationId xmlns:a16="http://schemas.microsoft.com/office/drawing/2014/main" id="{E30C5986-1379-B94B-8DD9-D6637F71EB7B}"/>
              </a:ext>
            </a:extLst>
          </p:cNvPr>
          <p:cNvPicPr>
            <a:picLocks noChangeAspect="1"/>
          </p:cNvPicPr>
          <p:nvPr/>
        </p:nvPicPr>
        <p:blipFill>
          <a:blip r:embed="rId2"/>
          <a:stretch>
            <a:fillRect/>
          </a:stretch>
        </p:blipFill>
        <p:spPr>
          <a:xfrm>
            <a:off x="448748" y="76200"/>
            <a:ext cx="8160328" cy="8921641"/>
          </a:xfrm>
          <a:prstGeom prst="rect">
            <a:avLst/>
          </a:prstGeom>
        </p:spPr>
      </p:pic>
    </p:spTree>
    <p:extLst>
      <p:ext uri="{BB962C8B-B14F-4D97-AF65-F5344CB8AC3E}">
        <p14:creationId xmlns:p14="http://schemas.microsoft.com/office/powerpoint/2010/main" val="1274039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8D3E0-2F09-FB45-ACB8-833AF0EA24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E8008B9-4F88-F847-9C6F-92589FDB8EFF}"/>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4B9AAEC8-9747-C34B-B42F-B00DC5B7721E}"/>
              </a:ext>
            </a:extLst>
          </p:cNvPr>
          <p:cNvSpPr>
            <a:spLocks noGrp="1"/>
          </p:cNvSpPr>
          <p:nvPr>
            <p:ph type="dt" sz="half" idx="10"/>
          </p:nvPr>
        </p:nvSpPr>
        <p:spPr/>
        <p:txBody>
          <a:bodyPr/>
          <a:lstStyle/>
          <a:p>
            <a:r>
              <a:rPr lang="en-US"/>
              <a:t>ESE150 Spring 2020</a:t>
            </a:r>
          </a:p>
        </p:txBody>
      </p:sp>
      <p:sp>
        <p:nvSpPr>
          <p:cNvPr id="5" name="Slide Number Placeholder 4">
            <a:extLst>
              <a:ext uri="{FF2B5EF4-FFF2-40B4-BE49-F238E27FC236}">
                <a16:creationId xmlns:a16="http://schemas.microsoft.com/office/drawing/2014/main" id="{F6653D8D-7E7E-BC49-AB86-CF1437FAF5FF}"/>
              </a:ext>
            </a:extLst>
          </p:cNvPr>
          <p:cNvSpPr>
            <a:spLocks noGrp="1"/>
          </p:cNvSpPr>
          <p:nvPr>
            <p:ph type="sldNum" sz="quarter" idx="12"/>
          </p:nvPr>
        </p:nvSpPr>
        <p:spPr/>
        <p:txBody>
          <a:bodyPr/>
          <a:lstStyle/>
          <a:p>
            <a:fld id="{B6F15528-21DE-4FAA-801E-634DDDAF4B2B}" type="slidenum">
              <a:rPr lang="en-US" smtClean="0"/>
              <a:pPr/>
              <a:t>31</a:t>
            </a:fld>
            <a:endParaRPr lang="en-US"/>
          </a:p>
        </p:txBody>
      </p:sp>
      <p:pic>
        <p:nvPicPr>
          <p:cNvPr id="7" name="Picture 6">
            <a:extLst>
              <a:ext uri="{FF2B5EF4-FFF2-40B4-BE49-F238E27FC236}">
                <a16:creationId xmlns:a16="http://schemas.microsoft.com/office/drawing/2014/main" id="{D1420EF3-F782-A340-8886-7595F5EDA835}"/>
              </a:ext>
            </a:extLst>
          </p:cNvPr>
          <p:cNvPicPr>
            <a:picLocks noChangeAspect="1"/>
          </p:cNvPicPr>
          <p:nvPr/>
        </p:nvPicPr>
        <p:blipFill>
          <a:blip r:embed="rId2"/>
          <a:stretch>
            <a:fillRect/>
          </a:stretch>
        </p:blipFill>
        <p:spPr>
          <a:xfrm>
            <a:off x="1631950" y="177800"/>
            <a:ext cx="5880100" cy="6502400"/>
          </a:xfrm>
          <a:prstGeom prst="rect">
            <a:avLst/>
          </a:prstGeom>
        </p:spPr>
      </p:pic>
    </p:spTree>
    <p:extLst>
      <p:ext uri="{BB962C8B-B14F-4D97-AF65-F5344CB8AC3E}">
        <p14:creationId xmlns:p14="http://schemas.microsoft.com/office/powerpoint/2010/main" val="11944121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32</a:t>
            </a:fld>
            <a:endParaRPr lang="en-US"/>
          </a:p>
        </p:txBody>
      </p:sp>
      <p:pic>
        <p:nvPicPr>
          <p:cNvPr id="6" name="Picture 5"/>
          <p:cNvPicPr>
            <a:picLocks noChangeAspect="1"/>
          </p:cNvPicPr>
          <p:nvPr/>
        </p:nvPicPr>
        <p:blipFill>
          <a:blip r:embed="rId2"/>
          <a:stretch>
            <a:fillRect/>
          </a:stretch>
        </p:blipFill>
        <p:spPr>
          <a:xfrm>
            <a:off x="58067" y="433293"/>
            <a:ext cx="9085933" cy="1197834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Claims</a:t>
            </a:r>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33</a:t>
            </a:fld>
            <a:endParaRPr lang="en-US"/>
          </a:p>
        </p:txBody>
      </p:sp>
      <p:pic>
        <p:nvPicPr>
          <p:cNvPr id="6" name="Picture 5"/>
          <p:cNvPicPr>
            <a:picLocks noChangeAspect="1"/>
          </p:cNvPicPr>
          <p:nvPr/>
        </p:nvPicPr>
        <p:blipFill>
          <a:blip r:embed="rId2"/>
          <a:stretch>
            <a:fillRect/>
          </a:stretch>
        </p:blipFill>
        <p:spPr>
          <a:xfrm>
            <a:off x="2669780" y="565923"/>
            <a:ext cx="6062619" cy="595792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D31B1-9D33-144A-96C7-31A06E9AE6DF}"/>
              </a:ext>
            </a:extLst>
          </p:cNvPr>
          <p:cNvSpPr>
            <a:spLocks noGrp="1"/>
          </p:cNvSpPr>
          <p:nvPr>
            <p:ph type="title"/>
          </p:nvPr>
        </p:nvSpPr>
        <p:spPr/>
        <p:txBody>
          <a:bodyPr/>
          <a:lstStyle/>
          <a:p>
            <a:r>
              <a:rPr lang="en-US" dirty="0"/>
              <a:t>Xilinx FPGA   US 4,870,302</a:t>
            </a:r>
          </a:p>
        </p:txBody>
      </p:sp>
      <p:pic>
        <p:nvPicPr>
          <p:cNvPr id="7" name="Content Placeholder 6">
            <a:extLst>
              <a:ext uri="{FF2B5EF4-FFF2-40B4-BE49-F238E27FC236}">
                <a16:creationId xmlns:a16="http://schemas.microsoft.com/office/drawing/2014/main" id="{EEEC04A6-7C2C-7445-8ED3-248FA2E1F70B}"/>
              </a:ext>
            </a:extLst>
          </p:cNvPr>
          <p:cNvPicPr>
            <a:picLocks noGrp="1" noChangeAspect="1"/>
          </p:cNvPicPr>
          <p:nvPr>
            <p:ph idx="1"/>
          </p:nvPr>
        </p:nvPicPr>
        <p:blipFill>
          <a:blip r:embed="rId2"/>
          <a:stretch>
            <a:fillRect/>
          </a:stretch>
        </p:blipFill>
        <p:spPr>
          <a:xfrm>
            <a:off x="4721352" y="1731137"/>
            <a:ext cx="4267200" cy="3873500"/>
          </a:xfrm>
          <a:prstGeom prst="rect">
            <a:avLst/>
          </a:prstGeom>
        </p:spPr>
      </p:pic>
      <p:sp>
        <p:nvSpPr>
          <p:cNvPr id="4" name="Date Placeholder 3">
            <a:extLst>
              <a:ext uri="{FF2B5EF4-FFF2-40B4-BE49-F238E27FC236}">
                <a16:creationId xmlns:a16="http://schemas.microsoft.com/office/drawing/2014/main" id="{BC313B8A-A97B-1D45-89A1-3CF5B8003976}"/>
              </a:ext>
            </a:extLst>
          </p:cNvPr>
          <p:cNvSpPr>
            <a:spLocks noGrp="1"/>
          </p:cNvSpPr>
          <p:nvPr>
            <p:ph type="dt" sz="half" idx="10"/>
          </p:nvPr>
        </p:nvSpPr>
        <p:spPr/>
        <p:txBody>
          <a:bodyPr/>
          <a:lstStyle/>
          <a:p>
            <a:r>
              <a:rPr lang="en-US"/>
              <a:t>ESE150 Spring 2020</a:t>
            </a:r>
          </a:p>
        </p:txBody>
      </p:sp>
      <p:sp>
        <p:nvSpPr>
          <p:cNvPr id="5" name="Slide Number Placeholder 4">
            <a:extLst>
              <a:ext uri="{FF2B5EF4-FFF2-40B4-BE49-F238E27FC236}">
                <a16:creationId xmlns:a16="http://schemas.microsoft.com/office/drawing/2014/main" id="{3C0604A4-8D71-E843-A74D-4953C7278378}"/>
              </a:ext>
            </a:extLst>
          </p:cNvPr>
          <p:cNvSpPr>
            <a:spLocks noGrp="1"/>
          </p:cNvSpPr>
          <p:nvPr>
            <p:ph type="sldNum" sz="quarter" idx="12"/>
          </p:nvPr>
        </p:nvSpPr>
        <p:spPr/>
        <p:txBody>
          <a:bodyPr/>
          <a:lstStyle/>
          <a:p>
            <a:fld id="{B6F15528-21DE-4FAA-801E-634DDDAF4B2B}" type="slidenum">
              <a:rPr lang="en-US" smtClean="0"/>
              <a:pPr/>
              <a:t>34</a:t>
            </a:fld>
            <a:endParaRPr lang="en-US"/>
          </a:p>
        </p:txBody>
      </p:sp>
      <p:pic>
        <p:nvPicPr>
          <p:cNvPr id="6" name="Picture 5">
            <a:extLst>
              <a:ext uri="{FF2B5EF4-FFF2-40B4-BE49-F238E27FC236}">
                <a16:creationId xmlns:a16="http://schemas.microsoft.com/office/drawing/2014/main" id="{C99D0552-93A4-7E48-99DD-D4107A4B8D40}"/>
              </a:ext>
            </a:extLst>
          </p:cNvPr>
          <p:cNvPicPr>
            <a:picLocks noChangeAspect="1"/>
          </p:cNvPicPr>
          <p:nvPr/>
        </p:nvPicPr>
        <p:blipFill>
          <a:blip r:embed="rId3"/>
          <a:stretch>
            <a:fillRect/>
          </a:stretch>
        </p:blipFill>
        <p:spPr>
          <a:xfrm>
            <a:off x="0" y="1498600"/>
            <a:ext cx="4902200" cy="3860800"/>
          </a:xfrm>
          <a:prstGeom prst="rect">
            <a:avLst/>
          </a:prstGeom>
        </p:spPr>
      </p:pic>
      <p:sp>
        <p:nvSpPr>
          <p:cNvPr id="8" name="TextBox 7">
            <a:extLst>
              <a:ext uri="{FF2B5EF4-FFF2-40B4-BE49-F238E27FC236}">
                <a16:creationId xmlns:a16="http://schemas.microsoft.com/office/drawing/2014/main" id="{52C17F3E-AF6B-B344-B50B-D1E27B4A7D8B}"/>
              </a:ext>
            </a:extLst>
          </p:cNvPr>
          <p:cNvSpPr txBox="1"/>
          <p:nvPr/>
        </p:nvSpPr>
        <p:spPr>
          <a:xfrm>
            <a:off x="1074144" y="6096099"/>
            <a:ext cx="7148111" cy="369332"/>
          </a:xfrm>
          <a:prstGeom prst="rect">
            <a:avLst/>
          </a:prstGeom>
          <a:noFill/>
        </p:spPr>
        <p:txBody>
          <a:bodyPr wrap="none" rtlCol="0">
            <a:spAutoFit/>
          </a:bodyPr>
          <a:lstStyle/>
          <a:p>
            <a:r>
              <a:rPr lang="en-US" dirty="0"/>
              <a:t>https://</a:t>
            </a:r>
            <a:r>
              <a:rPr lang="en-US" dirty="0" err="1"/>
              <a:t>patents.google.com</a:t>
            </a:r>
            <a:r>
              <a:rPr lang="en-US" dirty="0"/>
              <a:t>/patent/US4870302A/</a:t>
            </a:r>
            <a:r>
              <a:rPr lang="en-US" dirty="0" err="1"/>
              <a:t>en?oq</a:t>
            </a:r>
            <a:r>
              <a:rPr lang="en-US" dirty="0"/>
              <a:t>=us+4870302</a:t>
            </a:r>
          </a:p>
        </p:txBody>
      </p:sp>
    </p:spTree>
    <p:extLst>
      <p:ext uri="{BB962C8B-B14F-4D97-AF65-F5344CB8AC3E}">
        <p14:creationId xmlns:p14="http://schemas.microsoft.com/office/powerpoint/2010/main" val="12354601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8E6F5-4A25-104E-BC7C-24BE6AF138A4}"/>
              </a:ext>
            </a:extLst>
          </p:cNvPr>
          <p:cNvSpPr>
            <a:spLocks noGrp="1"/>
          </p:cNvSpPr>
          <p:nvPr>
            <p:ph type="title"/>
          </p:nvPr>
        </p:nvSpPr>
        <p:spPr/>
        <p:txBody>
          <a:bodyPr/>
          <a:lstStyle/>
          <a:p>
            <a:r>
              <a:rPr lang="en-US" dirty="0"/>
              <a:t>ENIAC  US 3,120,606</a:t>
            </a:r>
          </a:p>
        </p:txBody>
      </p:sp>
      <p:sp>
        <p:nvSpPr>
          <p:cNvPr id="3" name="Content Placeholder 2">
            <a:extLst>
              <a:ext uri="{FF2B5EF4-FFF2-40B4-BE49-F238E27FC236}">
                <a16:creationId xmlns:a16="http://schemas.microsoft.com/office/drawing/2014/main" id="{9E72B672-CEEE-DE4D-A90A-D5791F74D864}"/>
              </a:ext>
            </a:extLst>
          </p:cNvPr>
          <p:cNvSpPr>
            <a:spLocks noGrp="1"/>
          </p:cNvSpPr>
          <p:nvPr>
            <p:ph idx="1"/>
          </p:nvPr>
        </p:nvSpPr>
        <p:spPr>
          <a:xfrm>
            <a:off x="304800" y="1554162"/>
            <a:ext cx="8686800" cy="4846638"/>
          </a:xfrm>
        </p:spPr>
        <p:txBody>
          <a:bodyPr>
            <a:normAutofit fontScale="62500" lnSpcReduction="20000"/>
          </a:bodyPr>
          <a:lstStyle/>
          <a:p>
            <a:r>
              <a:rPr lang="en-US" b="0" dirty="0"/>
              <a:t>1. MEANS FOR PRODUCING </a:t>
            </a:r>
            <a:r>
              <a:rPr lang="en-US" b="0" dirty="0">
                <a:solidFill>
                  <a:srgbClr val="0020F4"/>
                </a:solidFill>
              </a:rPr>
              <a:t>ELECTRIC PULSES </a:t>
            </a:r>
            <a:r>
              <a:rPr lang="en-US" b="0" dirty="0"/>
              <a:t>IN SEQUENCE, ELECTRONIC MEANS FOR ALTERNATELY TRANSMITTING CERTAIN ONES OF SAID PULSES AS RECURRENT DIFFERENTIATED GROUPS, ELECTRONIC MEANS FOR SELECTING PARTICULAR PULSES FROM ONE OF SAID DIFFERENTIATED GROUPS TO REPRESENT QUANTITATIVE VALUES, ELECTRONIC MEANS FOR SELECTING PARTICULAR PULSES FROM ANOTHER OF SAID DIFFERENTIATED GROUPS TO REPRESENT CERTAIN QUALITATIVE VALUES, READING MEANS RESPONSIVE TO PULSES REPRESENTING BOTH THE QUALITATIVE AND QUANTITATIVE VALUES FOR </a:t>
            </a:r>
            <a:r>
              <a:rPr lang="en-US" b="0" dirty="0">
                <a:solidFill>
                  <a:srgbClr val="00B800"/>
                </a:solidFill>
              </a:rPr>
              <a:t>READING DATA TO BE PROCESSED UPON COMMAND </a:t>
            </a:r>
            <a:r>
              <a:rPr lang="en-US" b="0" dirty="0"/>
              <a:t>OF AT LEAST ONE OF SAID QUALITATIVE PULSES, STORING THE DATA THUS READ, AND MAKING THE DATA AVAILABLE IN THE FORM OF DATA PULSES IN RESPONSE TO AT LEAST ONE OTHER OF SAID QUALITATIVE PULSES, AND ELECTRONIC MEANS FOR RECEIVING SAID DATA PULSES AND RESPONSIVE THERETO FOR </a:t>
            </a:r>
            <a:r>
              <a:rPr lang="en-US" b="0" dirty="0">
                <a:solidFill>
                  <a:srgbClr val="FF0000"/>
                </a:solidFill>
              </a:rPr>
              <a:t>PERFORMING ELECTRICAL SWITCHING OPERATIONS OF A NATURE DETERMINED BY SELECTED ONES </a:t>
            </a:r>
            <a:r>
              <a:rPr lang="en-US" b="0" dirty="0"/>
              <a:t>OF SAID QUALITATIVE VALUES AND OF A DEGREE DETERMINED BY SELECTED ONES OF SAID QUANTITATIVE VALUES.</a:t>
            </a:r>
            <a:endParaRPr lang="en-US" dirty="0"/>
          </a:p>
        </p:txBody>
      </p:sp>
      <p:sp>
        <p:nvSpPr>
          <p:cNvPr id="4" name="Date Placeholder 3">
            <a:extLst>
              <a:ext uri="{FF2B5EF4-FFF2-40B4-BE49-F238E27FC236}">
                <a16:creationId xmlns:a16="http://schemas.microsoft.com/office/drawing/2014/main" id="{7A7F19DC-0E5F-8A48-85D2-B7C636FB3DFF}"/>
              </a:ext>
            </a:extLst>
          </p:cNvPr>
          <p:cNvSpPr>
            <a:spLocks noGrp="1"/>
          </p:cNvSpPr>
          <p:nvPr>
            <p:ph type="dt" sz="half" idx="10"/>
          </p:nvPr>
        </p:nvSpPr>
        <p:spPr/>
        <p:txBody>
          <a:bodyPr/>
          <a:lstStyle/>
          <a:p>
            <a:r>
              <a:rPr lang="en-US"/>
              <a:t>ESE150 Spring 2020</a:t>
            </a:r>
          </a:p>
        </p:txBody>
      </p:sp>
      <p:sp>
        <p:nvSpPr>
          <p:cNvPr id="5" name="Slide Number Placeholder 4">
            <a:extLst>
              <a:ext uri="{FF2B5EF4-FFF2-40B4-BE49-F238E27FC236}">
                <a16:creationId xmlns:a16="http://schemas.microsoft.com/office/drawing/2014/main" id="{C0893B88-E690-C74A-856B-C907129075C2}"/>
              </a:ext>
            </a:extLst>
          </p:cNvPr>
          <p:cNvSpPr>
            <a:spLocks noGrp="1"/>
          </p:cNvSpPr>
          <p:nvPr>
            <p:ph type="sldNum" sz="quarter" idx="12"/>
          </p:nvPr>
        </p:nvSpPr>
        <p:spPr/>
        <p:txBody>
          <a:bodyPr/>
          <a:lstStyle/>
          <a:p>
            <a:fld id="{B6F15528-21DE-4FAA-801E-634DDDAF4B2B}" type="slidenum">
              <a:rPr lang="en-US" smtClean="0"/>
              <a:pPr/>
              <a:t>35</a:t>
            </a:fld>
            <a:endParaRPr lang="en-US"/>
          </a:p>
        </p:txBody>
      </p:sp>
      <p:sp>
        <p:nvSpPr>
          <p:cNvPr id="6" name="TextBox 5">
            <a:extLst>
              <a:ext uri="{FF2B5EF4-FFF2-40B4-BE49-F238E27FC236}">
                <a16:creationId xmlns:a16="http://schemas.microsoft.com/office/drawing/2014/main" id="{A296AB5D-2FE5-A242-9CC3-669A4CB32668}"/>
              </a:ext>
            </a:extLst>
          </p:cNvPr>
          <p:cNvSpPr txBox="1"/>
          <p:nvPr/>
        </p:nvSpPr>
        <p:spPr>
          <a:xfrm>
            <a:off x="724344" y="6098524"/>
            <a:ext cx="7695312" cy="369332"/>
          </a:xfrm>
          <a:prstGeom prst="rect">
            <a:avLst/>
          </a:prstGeom>
          <a:noFill/>
        </p:spPr>
        <p:txBody>
          <a:bodyPr wrap="none" rtlCol="0">
            <a:spAutoFit/>
          </a:bodyPr>
          <a:lstStyle/>
          <a:p>
            <a:r>
              <a:rPr lang="en-US" dirty="0"/>
              <a:t>https://</a:t>
            </a:r>
            <a:r>
              <a:rPr lang="en-US" dirty="0" err="1"/>
              <a:t>www.computerhistory.org</a:t>
            </a:r>
            <a:r>
              <a:rPr lang="en-US" dirty="0"/>
              <a:t>/revolution/birth-of-the-computer/4/99/387</a:t>
            </a:r>
          </a:p>
        </p:txBody>
      </p:sp>
    </p:spTree>
    <p:extLst>
      <p:ext uri="{BB962C8B-B14F-4D97-AF65-F5344CB8AC3E}">
        <p14:creationId xmlns:p14="http://schemas.microsoft.com/office/powerpoint/2010/main" val="16207334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Patentable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Not law’s of nature</a:t>
                </a:r>
              </a:p>
              <a:p>
                <a:r>
                  <a:rPr lang="en-US" dirty="0"/>
                  <a:t>Not abstract ideas</a:t>
                </a:r>
              </a:p>
              <a:p>
                <a:r>
                  <a:rPr lang="en-US" dirty="0"/>
                  <a:t>Cannot patent pi (</a:t>
                </a:r>
                <a14:m>
                  <m:oMath xmlns:m="http://schemas.openxmlformats.org/officeDocument/2006/math">
                    <m:r>
                      <a:rPr lang="en-US" i="1" smtClean="0">
                        <a:latin typeface="Cambria Math" panose="02040503050406030204" pitchFamily="18" charset="0"/>
                        <a:ea typeface="Cambria Math" panose="02040503050406030204" pitchFamily="18" charset="0"/>
                      </a:rPr>
                      <m:t>𝝅</m:t>
                    </m:r>
                  </m:oMath>
                </a14:m>
                <a:r>
                  <a:rPr lang="en-US" dirty="0"/>
                  <a:t>)</a:t>
                </a:r>
              </a:p>
              <a:p>
                <a:r>
                  <a:rPr lang="en-US" dirty="0"/>
                  <a:t>Software?</a:t>
                </a:r>
              </a:p>
              <a:p>
                <a:pPr lvl="1"/>
                <a:r>
                  <a:rPr lang="en-US" dirty="0"/>
                  <a:t>Originally not</a:t>
                </a:r>
              </a:p>
              <a:p>
                <a:pPr lvl="1"/>
                <a:r>
                  <a:rPr lang="en-US" dirty="0"/>
                  <a:t>With reference to machine, can often manage</a:t>
                </a:r>
              </a:p>
              <a:p>
                <a:r>
                  <a:rPr lang="en-US" dirty="0"/>
                  <a:t>Genetic sequences?...</a:t>
                </a:r>
              </a:p>
              <a:p>
                <a:r>
                  <a:rPr lang="en-US" dirty="0"/>
                  <a:t>…evolving…</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585" t="-1044"/>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Date Placeholder 2"/>
          <p:cNvSpPr>
            <a:spLocks noGrp="1"/>
          </p:cNvSpPr>
          <p:nvPr>
            <p:ph type="dt" sz="half" idx="10"/>
          </p:nvPr>
        </p:nvSpPr>
        <p:spPr/>
        <p:txBody>
          <a:bodyPr/>
          <a:lstStyle/>
          <a:p>
            <a:r>
              <a:rPr lang="en-US"/>
              <a:t>ESE150 Spring 2020</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37</a:t>
            </a:fld>
            <a:endParaRPr lang="en-US"/>
          </a:p>
        </p:txBody>
      </p:sp>
      <p:sp>
        <p:nvSpPr>
          <p:cNvPr id="5" name="Title 4"/>
          <p:cNvSpPr>
            <a:spLocks noGrp="1"/>
          </p:cNvSpPr>
          <p:nvPr>
            <p:ph type="title"/>
          </p:nvPr>
        </p:nvSpPr>
        <p:spPr/>
        <p:txBody>
          <a:bodyPr/>
          <a:lstStyle/>
          <a:p>
            <a:r>
              <a:rPr lang="en-US" dirty="0"/>
              <a:t>Copyright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Copyright</a:t>
            </a:r>
          </a:p>
        </p:txBody>
      </p:sp>
      <p:sp>
        <p:nvSpPr>
          <p:cNvPr id="7" name="Content Placeholder 6"/>
          <p:cNvSpPr>
            <a:spLocks noGrp="1"/>
          </p:cNvSpPr>
          <p:nvPr>
            <p:ph idx="1"/>
          </p:nvPr>
        </p:nvSpPr>
        <p:spPr/>
        <p:txBody>
          <a:bodyPr/>
          <a:lstStyle/>
          <a:p>
            <a:r>
              <a:rPr lang="en-US" dirty="0"/>
              <a:t>Cover particular, original expression</a:t>
            </a:r>
          </a:p>
          <a:p>
            <a:pPr lvl="1"/>
            <a:r>
              <a:rPr lang="en-US" dirty="0"/>
              <a:t>Including software</a:t>
            </a:r>
          </a:p>
          <a:p>
            <a:r>
              <a:rPr lang="en-US" dirty="0"/>
              <a:t>Technically don’t need to register</a:t>
            </a:r>
          </a:p>
          <a:p>
            <a:pPr lvl="1"/>
            <a:r>
              <a:rPr lang="en-US" dirty="0"/>
              <a:t>But should…</a:t>
            </a:r>
          </a:p>
          <a:p>
            <a:pPr lvl="1"/>
            <a:r>
              <a:rPr lang="en-US" dirty="0"/>
              <a:t>Must register before sue for infringement</a:t>
            </a:r>
          </a:p>
          <a:p>
            <a:pPr lvl="1"/>
            <a:r>
              <a:rPr lang="en-US" dirty="0"/>
              <a:t>$35</a:t>
            </a:r>
          </a:p>
          <a:p>
            <a:pPr lvl="1"/>
            <a:r>
              <a:rPr lang="en-US" dirty="0"/>
              <a:t>No review, just registration</a:t>
            </a:r>
          </a:p>
          <a:p>
            <a:r>
              <a:rPr lang="en-US" dirty="0"/>
              <a:t>Life of author + 70 years</a:t>
            </a:r>
          </a:p>
          <a:p>
            <a:r>
              <a:rPr lang="en-US" dirty="0"/>
              <a:t>Work for hire: 95 years from publication</a:t>
            </a:r>
          </a:p>
        </p:txBody>
      </p:sp>
      <p:sp>
        <p:nvSpPr>
          <p:cNvPr id="3" name="Date Placeholder 2"/>
          <p:cNvSpPr>
            <a:spLocks noGrp="1"/>
          </p:cNvSpPr>
          <p:nvPr>
            <p:ph type="dt" sz="half" idx="10"/>
          </p:nvPr>
        </p:nvSpPr>
        <p:spPr/>
        <p:txBody>
          <a:bodyPr/>
          <a:lstStyle/>
          <a:p>
            <a:r>
              <a:rPr lang="en-US"/>
              <a:t>ESE150 Spring 2020</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Traditionally: transfer copyright …</a:t>
            </a:r>
          </a:p>
        </p:txBody>
      </p:sp>
      <p:sp>
        <p:nvSpPr>
          <p:cNvPr id="3" name="Content Placeholder 2"/>
          <p:cNvSpPr>
            <a:spLocks noGrp="1"/>
          </p:cNvSpPr>
          <p:nvPr>
            <p:ph idx="1"/>
          </p:nvPr>
        </p:nvSpPr>
        <p:spPr/>
        <p:txBody>
          <a:bodyPr/>
          <a:lstStyle/>
          <a:p>
            <a:r>
              <a:rPr lang="en-US" dirty="0"/>
              <a:t>Publish in ACM, IEEE journal </a:t>
            </a:r>
          </a:p>
          <a:p>
            <a:pPr lvl="1"/>
            <a:r>
              <a:rPr lang="en-US" dirty="0"/>
              <a:t>Transfer copyright to them, they license you back rights for derived work and post on person web site.</a:t>
            </a:r>
          </a:p>
        </p:txBody>
      </p:sp>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39</a:t>
            </a:fld>
            <a:endParaRPr lang="en-US"/>
          </a:p>
        </p:txBody>
      </p:sp>
      <p:pic>
        <p:nvPicPr>
          <p:cNvPr id="6" name="Picture 5"/>
          <p:cNvPicPr>
            <a:picLocks noChangeAspect="1"/>
          </p:cNvPicPr>
          <p:nvPr/>
        </p:nvPicPr>
        <p:blipFill>
          <a:blip r:embed="rId2"/>
          <a:stretch>
            <a:fillRect/>
          </a:stretch>
        </p:blipFill>
        <p:spPr>
          <a:xfrm>
            <a:off x="343714" y="2928471"/>
            <a:ext cx="8800286" cy="319741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Observe</a:t>
            </a:r>
          </a:p>
        </p:txBody>
      </p:sp>
      <p:sp>
        <p:nvSpPr>
          <p:cNvPr id="3" name="Content Placeholder 2"/>
          <p:cNvSpPr>
            <a:spLocks noGrp="1"/>
          </p:cNvSpPr>
          <p:nvPr>
            <p:ph idx="1"/>
          </p:nvPr>
        </p:nvSpPr>
        <p:spPr/>
        <p:txBody>
          <a:bodyPr/>
          <a:lstStyle/>
          <a:p>
            <a:r>
              <a:rPr lang="en-US" dirty="0"/>
              <a:t>Creative / Intellectual work produces most of value</a:t>
            </a:r>
          </a:p>
          <a:p>
            <a:endParaRPr lang="en-US" dirty="0"/>
          </a:p>
          <a:p>
            <a:r>
              <a:rPr lang="en-US" dirty="0"/>
              <a:t>At least in volume, physical costs of reproduction is small part of product price</a:t>
            </a:r>
          </a:p>
        </p:txBody>
      </p:sp>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Recent: license to ACM, IEEE</a:t>
            </a:r>
          </a:p>
        </p:txBody>
      </p:sp>
      <p:sp>
        <p:nvSpPr>
          <p:cNvPr id="3" name="Content Placeholder 2"/>
          <p:cNvSpPr>
            <a:spLocks noGrp="1"/>
          </p:cNvSpPr>
          <p:nvPr>
            <p:ph idx="1"/>
          </p:nvPr>
        </p:nvSpPr>
        <p:spPr/>
        <p:txBody>
          <a:bodyPr/>
          <a:lstStyle/>
          <a:p>
            <a:r>
              <a:rPr lang="en-US" dirty="0"/>
              <a:t>Author retain copyright, license to publisher</a:t>
            </a:r>
          </a:p>
        </p:txBody>
      </p:sp>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40</a:t>
            </a:fld>
            <a:endParaRPr lang="en-US"/>
          </a:p>
        </p:txBody>
      </p:sp>
      <p:pic>
        <p:nvPicPr>
          <p:cNvPr id="6" name="Picture 5"/>
          <p:cNvPicPr>
            <a:picLocks noChangeAspect="1"/>
          </p:cNvPicPr>
          <p:nvPr/>
        </p:nvPicPr>
        <p:blipFill>
          <a:blip r:embed="rId2"/>
          <a:stretch>
            <a:fillRect/>
          </a:stretch>
        </p:blipFill>
        <p:spPr>
          <a:xfrm>
            <a:off x="336923" y="2347097"/>
            <a:ext cx="8807077" cy="369378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Date Placeholder 2"/>
          <p:cNvSpPr>
            <a:spLocks noGrp="1"/>
          </p:cNvSpPr>
          <p:nvPr>
            <p:ph type="dt" sz="half" idx="10"/>
          </p:nvPr>
        </p:nvSpPr>
        <p:spPr/>
        <p:txBody>
          <a:bodyPr/>
          <a:lstStyle/>
          <a:p>
            <a:r>
              <a:rPr lang="en-US"/>
              <a:t>ESE150 Spring 2020</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41</a:t>
            </a:fld>
            <a:endParaRPr lang="en-US"/>
          </a:p>
        </p:txBody>
      </p:sp>
      <p:sp>
        <p:nvSpPr>
          <p:cNvPr id="5" name="Title 4"/>
          <p:cNvSpPr>
            <a:spLocks noGrp="1"/>
          </p:cNvSpPr>
          <p:nvPr>
            <p:ph type="title"/>
          </p:nvPr>
        </p:nvSpPr>
        <p:spPr/>
        <p:txBody>
          <a:bodyPr/>
          <a:lstStyle/>
          <a:p>
            <a:r>
              <a:rPr lang="en-US" dirty="0"/>
              <a:t>Licensing</a:t>
            </a:r>
          </a:p>
        </p:txBody>
      </p:sp>
      <p:sp>
        <p:nvSpPr>
          <p:cNvPr id="6" name="TextBox 5">
            <a:extLst>
              <a:ext uri="{FF2B5EF4-FFF2-40B4-BE49-F238E27FC236}">
                <a16:creationId xmlns:a16="http://schemas.microsoft.com/office/drawing/2014/main" id="{9986E7FF-7B0B-1C42-9BF3-C9A7361ECC67}"/>
              </a:ext>
            </a:extLst>
          </p:cNvPr>
          <p:cNvSpPr txBox="1"/>
          <p:nvPr/>
        </p:nvSpPr>
        <p:spPr>
          <a:xfrm>
            <a:off x="1360865" y="5888182"/>
            <a:ext cx="3211135" cy="369332"/>
          </a:xfrm>
          <a:prstGeom prst="rect">
            <a:avLst/>
          </a:prstGeom>
          <a:noFill/>
        </p:spPr>
        <p:txBody>
          <a:bodyPr wrap="none" rtlCol="0">
            <a:spAutoFit/>
          </a:bodyPr>
          <a:lstStyle/>
          <a:p>
            <a:r>
              <a:rPr lang="en-US" dirty="0"/>
              <a:t>South Park: Human </a:t>
            </a:r>
            <a:r>
              <a:rPr lang="en-US" dirty="0" err="1"/>
              <a:t>CenitPad</a:t>
            </a:r>
            <a:endParaRPr lang="en-US" dirty="0"/>
          </a:p>
        </p:txBody>
      </p:sp>
      <p:sp>
        <p:nvSpPr>
          <p:cNvPr id="7" name="TextBox 6">
            <a:extLst>
              <a:ext uri="{FF2B5EF4-FFF2-40B4-BE49-F238E27FC236}">
                <a16:creationId xmlns:a16="http://schemas.microsoft.com/office/drawing/2014/main" id="{ACFE321E-DDBF-7243-9BF8-5D975F5A44DD}"/>
              </a:ext>
            </a:extLst>
          </p:cNvPr>
          <p:cNvSpPr txBox="1"/>
          <p:nvPr/>
        </p:nvSpPr>
        <p:spPr>
          <a:xfrm>
            <a:off x="1399309" y="6373091"/>
            <a:ext cx="6494085" cy="369332"/>
          </a:xfrm>
          <a:prstGeom prst="rect">
            <a:avLst/>
          </a:prstGeom>
          <a:noFill/>
        </p:spPr>
        <p:txBody>
          <a:bodyPr wrap="none" rtlCol="0">
            <a:spAutoFit/>
          </a:bodyPr>
          <a:lstStyle/>
          <a:p>
            <a:r>
              <a:rPr lang="en-US" dirty="0"/>
              <a:t>https://</a:t>
            </a:r>
            <a:r>
              <a:rPr lang="en-US" dirty="0" err="1"/>
              <a:t>southpark.cc.com</a:t>
            </a:r>
            <a:r>
              <a:rPr lang="en-US" dirty="0"/>
              <a:t>/clips/382781/business-casual-</a:t>
            </a:r>
            <a:r>
              <a:rPr lang="en-US" dirty="0" err="1"/>
              <a:t>g-men</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License</a:t>
            </a:r>
          </a:p>
        </p:txBody>
      </p:sp>
      <p:sp>
        <p:nvSpPr>
          <p:cNvPr id="7" name="Content Placeholder 6"/>
          <p:cNvSpPr>
            <a:spLocks noGrp="1"/>
          </p:cNvSpPr>
          <p:nvPr>
            <p:ph idx="1"/>
          </p:nvPr>
        </p:nvSpPr>
        <p:spPr/>
        <p:txBody>
          <a:bodyPr/>
          <a:lstStyle/>
          <a:p>
            <a:r>
              <a:rPr lang="en-US" dirty="0">
                <a:solidFill>
                  <a:srgbClr val="FF6600"/>
                </a:solidFill>
              </a:rPr>
              <a:t>Where have you seen licenses?</a:t>
            </a:r>
          </a:p>
        </p:txBody>
      </p:sp>
      <p:sp>
        <p:nvSpPr>
          <p:cNvPr id="3" name="Date Placeholder 2"/>
          <p:cNvSpPr>
            <a:spLocks noGrp="1"/>
          </p:cNvSpPr>
          <p:nvPr>
            <p:ph type="dt" sz="half" idx="10"/>
          </p:nvPr>
        </p:nvSpPr>
        <p:spPr/>
        <p:txBody>
          <a:bodyPr/>
          <a:lstStyle/>
          <a:p>
            <a:r>
              <a:rPr lang="en-US"/>
              <a:t>ESE150 Spring 2020</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42</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Licenses</a:t>
            </a:r>
          </a:p>
        </p:txBody>
      </p:sp>
      <p:sp>
        <p:nvSpPr>
          <p:cNvPr id="7" name="Content Placeholder 6"/>
          <p:cNvSpPr>
            <a:spLocks noGrp="1"/>
          </p:cNvSpPr>
          <p:nvPr>
            <p:ph idx="1"/>
          </p:nvPr>
        </p:nvSpPr>
        <p:spPr/>
        <p:txBody>
          <a:bodyPr/>
          <a:lstStyle/>
          <a:p>
            <a:r>
              <a:rPr lang="en-US" dirty="0"/>
              <a:t>How get right to use</a:t>
            </a:r>
          </a:p>
          <a:p>
            <a:pPr lvl="1"/>
            <a:r>
              <a:rPr lang="en-US" dirty="0"/>
              <a:t>Something patented, copyrighted by someone else</a:t>
            </a:r>
          </a:p>
          <a:p>
            <a:r>
              <a:rPr lang="en-US" dirty="0"/>
              <a:t>Between companies</a:t>
            </a:r>
          </a:p>
          <a:p>
            <a:pPr lvl="1"/>
            <a:r>
              <a:rPr lang="en-US" dirty="0"/>
              <a:t>Get IP need to build a product</a:t>
            </a:r>
          </a:p>
          <a:p>
            <a:r>
              <a:rPr lang="en-US" dirty="0"/>
              <a:t>To consumers</a:t>
            </a:r>
          </a:p>
          <a:p>
            <a:pPr lvl="1"/>
            <a:r>
              <a:rPr lang="en-US" dirty="0"/>
              <a:t>Technically, most software is licensed, not sold</a:t>
            </a:r>
          </a:p>
          <a:p>
            <a:pPr lvl="1"/>
            <a:r>
              <a:rPr lang="en-US" dirty="0"/>
              <a:t>…shrink-wrap licensing agreements…</a:t>
            </a:r>
          </a:p>
          <a:p>
            <a:r>
              <a:rPr lang="en-US" dirty="0"/>
              <a:t>Define terms of use</a:t>
            </a:r>
          </a:p>
          <a:p>
            <a:pPr lvl="1"/>
            <a:r>
              <a:rPr lang="en-US" dirty="0"/>
              <a:t>What you are paying for (one copy, many, resale…)</a:t>
            </a:r>
          </a:p>
          <a:p>
            <a:pPr lvl="1"/>
            <a:r>
              <a:rPr lang="en-US" dirty="0"/>
              <a:t>What uses (</a:t>
            </a:r>
            <a:r>
              <a:rPr lang="en-US" dirty="0" err="1"/>
              <a:t>dis)allowed</a:t>
            </a:r>
            <a:endParaRPr lang="en-US" dirty="0"/>
          </a:p>
        </p:txBody>
      </p:sp>
      <p:sp>
        <p:nvSpPr>
          <p:cNvPr id="3" name="Date Placeholder 2"/>
          <p:cNvSpPr>
            <a:spLocks noGrp="1"/>
          </p:cNvSpPr>
          <p:nvPr>
            <p:ph type="dt" sz="half" idx="10"/>
          </p:nvPr>
        </p:nvSpPr>
        <p:spPr/>
        <p:txBody>
          <a:bodyPr/>
          <a:lstStyle/>
          <a:p>
            <a:r>
              <a:rPr lang="en-US"/>
              <a:t>ESE150 Spring 2020</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44</a:t>
            </a:fld>
            <a:endParaRPr lang="en-US"/>
          </a:p>
        </p:txBody>
      </p:sp>
      <p:sp>
        <p:nvSpPr>
          <p:cNvPr id="6" name="Title 5"/>
          <p:cNvSpPr>
            <a:spLocks noGrp="1"/>
          </p:cNvSpPr>
          <p:nvPr>
            <p:ph type="title"/>
          </p:nvPr>
        </p:nvSpPr>
        <p:spPr/>
        <p:txBody>
          <a:bodyPr/>
          <a:lstStyle/>
          <a:p>
            <a:r>
              <a:rPr lang="en-US" dirty="0"/>
              <a:t>Direct Licensing/Sales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Past</a:t>
            </a:r>
          </a:p>
        </p:txBody>
      </p:sp>
      <p:sp>
        <p:nvSpPr>
          <p:cNvPr id="3" name="Content Placeholder 2"/>
          <p:cNvSpPr>
            <a:spLocks noGrp="1"/>
          </p:cNvSpPr>
          <p:nvPr>
            <p:ph idx="1"/>
          </p:nvPr>
        </p:nvSpPr>
        <p:spPr/>
        <p:txBody>
          <a:bodyPr/>
          <a:lstStyle/>
          <a:p>
            <a:r>
              <a:rPr lang="en-US" dirty="0"/>
              <a:t>Selling a product require huge infrastructure and up-front capital costs</a:t>
            </a:r>
          </a:p>
          <a:p>
            <a:pPr lvl="1"/>
            <a:r>
              <a:rPr lang="en-US" dirty="0"/>
              <a:t>Manufacture (physical things)</a:t>
            </a:r>
          </a:p>
          <a:p>
            <a:pPr lvl="1"/>
            <a:r>
              <a:rPr lang="en-US" dirty="0"/>
              <a:t>Marketing </a:t>
            </a:r>
          </a:p>
          <a:p>
            <a:pPr lvl="1"/>
            <a:r>
              <a:rPr lang="en-US" dirty="0"/>
              <a:t>Distribution</a:t>
            </a:r>
          </a:p>
          <a:p>
            <a:pPr lvl="1"/>
            <a:r>
              <a:rPr lang="en-US" dirty="0"/>
              <a:t>Sales</a:t>
            </a:r>
          </a:p>
          <a:p>
            <a:r>
              <a:rPr lang="en-US" dirty="0"/>
              <a:t>Demand large business to support infrastructure</a:t>
            </a:r>
          </a:p>
          <a:p>
            <a:r>
              <a:rPr lang="en-US" dirty="0"/>
              <a:t>Not easy for individual</a:t>
            </a:r>
          </a:p>
        </p:txBody>
      </p:sp>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45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 (emerging)</a:t>
            </a:r>
          </a:p>
        </p:txBody>
      </p:sp>
      <p:sp>
        <p:nvSpPr>
          <p:cNvPr id="3" name="Content Placeholder 2"/>
          <p:cNvSpPr>
            <a:spLocks noGrp="1"/>
          </p:cNvSpPr>
          <p:nvPr>
            <p:ph idx="1"/>
          </p:nvPr>
        </p:nvSpPr>
        <p:spPr/>
        <p:txBody>
          <a:bodyPr>
            <a:normAutofit lnSpcReduction="10000"/>
          </a:bodyPr>
          <a:lstStyle/>
          <a:p>
            <a:r>
              <a:rPr lang="en-US" dirty="0"/>
              <a:t>Eliminate infrastructure needs with ubiquitous networking, IP products, service businesses</a:t>
            </a:r>
          </a:p>
          <a:p>
            <a:pPr lvl="1"/>
            <a:r>
              <a:rPr lang="en-US" dirty="0"/>
              <a:t>Manufacture (physical things) </a:t>
            </a:r>
            <a:r>
              <a:rPr lang="en-US" dirty="0" err="1">
                <a:sym typeface="Wingdings"/>
              </a:rPr>
              <a:t></a:t>
            </a:r>
            <a:r>
              <a:rPr lang="en-US" dirty="0">
                <a:sym typeface="Wingdings"/>
              </a:rPr>
              <a:t> not issue for IP</a:t>
            </a:r>
          </a:p>
          <a:p>
            <a:pPr lvl="2"/>
            <a:r>
              <a:rPr lang="en-US" dirty="0">
                <a:sym typeface="Wingdings"/>
              </a:rPr>
              <a:t>…or licensed manufacturing</a:t>
            </a:r>
            <a:endParaRPr lang="en-US" dirty="0"/>
          </a:p>
          <a:p>
            <a:pPr lvl="1"/>
            <a:r>
              <a:rPr lang="en-US" dirty="0"/>
              <a:t>Marketing </a:t>
            </a:r>
            <a:r>
              <a:rPr lang="en-US" dirty="0" err="1">
                <a:sym typeface="Wingdings"/>
              </a:rPr>
              <a:t></a:t>
            </a:r>
            <a:r>
              <a:rPr lang="en-US" dirty="0">
                <a:sym typeface="Wingdings"/>
              </a:rPr>
              <a:t> still need to get the word out</a:t>
            </a:r>
          </a:p>
          <a:p>
            <a:pPr lvl="2"/>
            <a:r>
              <a:rPr lang="en-US" dirty="0">
                <a:sym typeface="Wingdings"/>
              </a:rPr>
              <a:t>…can use web at low cost</a:t>
            </a:r>
            <a:endParaRPr lang="en-US" dirty="0"/>
          </a:p>
          <a:p>
            <a:pPr lvl="1"/>
            <a:r>
              <a:rPr lang="en-US" dirty="0"/>
              <a:t>Distribution </a:t>
            </a:r>
            <a:r>
              <a:rPr lang="en-US" dirty="0" err="1">
                <a:sym typeface="Wingdings"/>
              </a:rPr>
              <a:t></a:t>
            </a:r>
            <a:r>
              <a:rPr lang="en-US" dirty="0">
                <a:sym typeface="Wingdings"/>
              </a:rPr>
              <a:t> not an issue for IP</a:t>
            </a:r>
          </a:p>
          <a:p>
            <a:pPr lvl="2"/>
            <a:r>
              <a:rPr lang="en-US" dirty="0">
                <a:sym typeface="Wingdings"/>
              </a:rPr>
              <a:t>…leverage common carriers</a:t>
            </a:r>
            <a:endParaRPr lang="en-US" dirty="0"/>
          </a:p>
          <a:p>
            <a:pPr lvl="1"/>
            <a:r>
              <a:rPr lang="en-US" dirty="0"/>
              <a:t>Sales</a:t>
            </a:r>
          </a:p>
          <a:p>
            <a:pPr lvl="2"/>
            <a:r>
              <a:rPr lang="en-US" dirty="0"/>
              <a:t>Handle online, </a:t>
            </a:r>
            <a:r>
              <a:rPr lang="en-US" dirty="0" err="1"/>
              <a:t>eBusiness</a:t>
            </a:r>
            <a:r>
              <a:rPr lang="en-US" dirty="0"/>
              <a:t> support</a:t>
            </a:r>
          </a:p>
          <a:p>
            <a:r>
              <a:rPr lang="en-US" dirty="0"/>
              <a:t>Becomes possible for individuals/small businesses to sell IP directly to consumers</a:t>
            </a:r>
          </a:p>
          <a:p>
            <a:endParaRPr lang="en-US" dirty="0"/>
          </a:p>
        </p:txBody>
      </p:sp>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46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IP Businesses today</a:t>
            </a:r>
          </a:p>
        </p:txBody>
      </p:sp>
      <p:sp>
        <p:nvSpPr>
          <p:cNvPr id="3" name="Content Placeholder 2"/>
          <p:cNvSpPr>
            <a:spLocks noGrp="1"/>
          </p:cNvSpPr>
          <p:nvPr>
            <p:ph idx="1"/>
          </p:nvPr>
        </p:nvSpPr>
        <p:spPr/>
        <p:txBody>
          <a:bodyPr/>
          <a:lstStyle/>
          <a:p>
            <a:r>
              <a:rPr lang="en-US" dirty="0">
                <a:solidFill>
                  <a:srgbClr val="FF6600"/>
                </a:solidFill>
              </a:rPr>
              <a:t>Examples?</a:t>
            </a:r>
          </a:p>
          <a:p>
            <a:endParaRPr lang="en-US" dirty="0"/>
          </a:p>
        </p:txBody>
      </p:sp>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47</a:t>
            </a:fld>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IP Businesses today</a:t>
            </a:r>
          </a:p>
        </p:txBody>
      </p:sp>
      <p:sp>
        <p:nvSpPr>
          <p:cNvPr id="3" name="Content Placeholder 2"/>
          <p:cNvSpPr>
            <a:spLocks noGrp="1"/>
          </p:cNvSpPr>
          <p:nvPr>
            <p:ph idx="1"/>
          </p:nvPr>
        </p:nvSpPr>
        <p:spPr/>
        <p:txBody>
          <a:bodyPr/>
          <a:lstStyle/>
          <a:p>
            <a:r>
              <a:rPr lang="en-US" dirty="0"/>
              <a:t>Kindle Direct Publishing</a:t>
            </a:r>
          </a:p>
          <a:p>
            <a:r>
              <a:rPr lang="en-US" dirty="0"/>
              <a:t>App Store / Google Play </a:t>
            </a:r>
          </a:p>
          <a:p>
            <a:r>
              <a:rPr lang="en-US" dirty="0"/>
              <a:t>AWS Marketplace</a:t>
            </a:r>
          </a:p>
          <a:p>
            <a:r>
              <a:rPr lang="en-US" dirty="0"/>
              <a:t>Café Press</a:t>
            </a:r>
          </a:p>
          <a:p>
            <a:r>
              <a:rPr lang="en-US" dirty="0" err="1"/>
              <a:t>Shapeways</a:t>
            </a:r>
            <a:endParaRPr lang="en-US" dirty="0"/>
          </a:p>
          <a:p>
            <a:endParaRPr lang="en-US" dirty="0"/>
          </a:p>
        </p:txBody>
      </p:sp>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48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Date Placeholder 2"/>
          <p:cNvSpPr>
            <a:spLocks noGrp="1"/>
          </p:cNvSpPr>
          <p:nvPr>
            <p:ph type="dt" sz="half" idx="10"/>
          </p:nvPr>
        </p:nvSpPr>
        <p:spPr/>
        <p:txBody>
          <a:bodyPr/>
          <a:lstStyle/>
          <a:p>
            <a:r>
              <a:rPr lang="en-US"/>
              <a:t>ESE150 Spring 2020</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49</a:t>
            </a:fld>
            <a:endParaRPr lang="en-US"/>
          </a:p>
        </p:txBody>
      </p:sp>
      <p:sp>
        <p:nvSpPr>
          <p:cNvPr id="5" name="Title 4"/>
          <p:cNvSpPr>
            <a:spLocks noGrp="1"/>
          </p:cNvSpPr>
          <p:nvPr>
            <p:ph type="title"/>
          </p:nvPr>
        </p:nvSpPr>
        <p:spPr/>
        <p:txBody>
          <a:bodyPr/>
          <a:lstStyle/>
          <a:p>
            <a:r>
              <a:rPr lang="en-US" dirty="0"/>
              <a:t>Open Source / Creative Commons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Preclass</a:t>
            </a:r>
            <a:r>
              <a:rPr lang="en-US" dirty="0"/>
              <a:t> Continued</a:t>
            </a:r>
          </a:p>
        </p:txBody>
      </p:sp>
      <p:sp>
        <p:nvSpPr>
          <p:cNvPr id="3" name="Content Placeholder 2"/>
          <p:cNvSpPr>
            <a:spLocks noGrp="1"/>
          </p:cNvSpPr>
          <p:nvPr>
            <p:ph idx="1"/>
          </p:nvPr>
        </p:nvSpPr>
        <p:spPr/>
        <p:txBody>
          <a:bodyPr/>
          <a:lstStyle/>
          <a:p>
            <a:r>
              <a:rPr lang="en-US" dirty="0">
                <a:solidFill>
                  <a:srgbClr val="FF6600"/>
                </a:solidFill>
              </a:rPr>
              <a:t>Cost to photocopy 200 page book at $0.05/page?</a:t>
            </a:r>
          </a:p>
          <a:p>
            <a:r>
              <a:rPr lang="en-US" dirty="0">
                <a:solidFill>
                  <a:srgbClr val="FF6600"/>
                </a:solidFill>
              </a:rPr>
              <a:t>Cost to scan book at 10page/minute?</a:t>
            </a:r>
          </a:p>
          <a:p>
            <a:r>
              <a:rPr lang="en-US" dirty="0">
                <a:solidFill>
                  <a:srgbClr val="FF6600"/>
                </a:solidFill>
              </a:rPr>
              <a:t>Cost to perform a 10s copy onto flash drive?</a:t>
            </a:r>
          </a:p>
          <a:p>
            <a:r>
              <a:rPr lang="en-US" dirty="0">
                <a:solidFill>
                  <a:srgbClr val="FF6600"/>
                </a:solidFill>
              </a:rPr>
              <a:t>Cost of portion of flash drive used</a:t>
            </a:r>
          </a:p>
          <a:p>
            <a:pPr lvl="1"/>
            <a:r>
              <a:rPr lang="en-US" dirty="0">
                <a:solidFill>
                  <a:srgbClr val="FF6600"/>
                </a:solidFill>
              </a:rPr>
              <a:t>$8 for 16GB drive, 0.5MB file</a:t>
            </a:r>
          </a:p>
        </p:txBody>
      </p:sp>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Sharing</a:t>
            </a:r>
          </a:p>
        </p:txBody>
      </p:sp>
      <p:sp>
        <p:nvSpPr>
          <p:cNvPr id="7" name="Content Placeholder 6"/>
          <p:cNvSpPr>
            <a:spLocks noGrp="1"/>
          </p:cNvSpPr>
          <p:nvPr>
            <p:ph idx="1"/>
          </p:nvPr>
        </p:nvSpPr>
        <p:spPr/>
        <p:txBody>
          <a:bodyPr/>
          <a:lstStyle/>
          <a:p>
            <a:r>
              <a:rPr lang="en-US" dirty="0"/>
              <a:t>Sometimes we want to share</a:t>
            </a:r>
          </a:p>
          <a:p>
            <a:pPr lvl="1"/>
            <a:r>
              <a:rPr lang="en-US" dirty="0"/>
              <a:t>Isn’t it great doesn’t cost us anything to give away digital products?</a:t>
            </a:r>
          </a:p>
          <a:p>
            <a:pPr lvl="1"/>
            <a:r>
              <a:rPr lang="en-US" dirty="0"/>
              <a:t>Isn’t it great can build on work of others without necessary cost?</a:t>
            </a:r>
          </a:p>
          <a:p>
            <a:pPr lvl="1"/>
            <a:r>
              <a:rPr lang="en-US" dirty="0"/>
              <a:t>Cooperation on standards create opportunities for everyone, for an industry</a:t>
            </a:r>
          </a:p>
          <a:p>
            <a:endParaRPr lang="en-US" dirty="0"/>
          </a:p>
        </p:txBody>
      </p:sp>
      <p:sp>
        <p:nvSpPr>
          <p:cNvPr id="3" name="Date Placeholder 2"/>
          <p:cNvSpPr>
            <a:spLocks noGrp="1"/>
          </p:cNvSpPr>
          <p:nvPr>
            <p:ph type="dt" sz="half" idx="10"/>
          </p:nvPr>
        </p:nvSpPr>
        <p:spPr/>
        <p:txBody>
          <a:bodyPr/>
          <a:lstStyle/>
          <a:p>
            <a:r>
              <a:rPr lang="en-US"/>
              <a:t>ESE150 Spring 2020</a:t>
            </a:r>
          </a:p>
        </p:txBody>
      </p:sp>
      <p:sp>
        <p:nvSpPr>
          <p:cNvPr id="4" name="Slide Number Placeholder 3"/>
          <p:cNvSpPr>
            <a:spLocks noGrp="1"/>
          </p:cNvSpPr>
          <p:nvPr>
            <p:ph type="sldNum" sz="quarter" idx="12"/>
          </p:nvPr>
        </p:nvSpPr>
        <p:spPr/>
        <p:txBody>
          <a:bodyPr/>
          <a:lstStyle/>
          <a:p>
            <a:fld id="{B6F15528-21DE-4FAA-801E-634DDDAF4B2B}" type="slidenum">
              <a:rPr lang="en-US" smtClean="0"/>
              <a:pPr/>
              <a:t>50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a:t>
            </a:r>
          </a:p>
        </p:txBody>
      </p:sp>
      <p:sp>
        <p:nvSpPr>
          <p:cNvPr id="3" name="Content Placeholder 2"/>
          <p:cNvSpPr>
            <a:spLocks noGrp="1"/>
          </p:cNvSpPr>
          <p:nvPr>
            <p:ph idx="1"/>
          </p:nvPr>
        </p:nvSpPr>
        <p:spPr/>
        <p:txBody>
          <a:bodyPr/>
          <a:lstStyle/>
          <a:p>
            <a:r>
              <a:rPr lang="en-US" dirty="0"/>
              <a:t>Patents cost money</a:t>
            </a:r>
          </a:p>
          <a:p>
            <a:r>
              <a:rPr lang="en-US" dirty="0"/>
              <a:t>Business (people making money) will spend money to patent things</a:t>
            </a:r>
          </a:p>
          <a:p>
            <a:pPr lvl="1"/>
            <a:r>
              <a:rPr lang="en-US" dirty="0"/>
              <a:t>…and typically incentivized to patent everything they can</a:t>
            </a:r>
          </a:p>
          <a:p>
            <a:r>
              <a:rPr lang="en-US" dirty="0"/>
              <a:t>Company (individual) could patent something and grant free license</a:t>
            </a:r>
          </a:p>
          <a:p>
            <a:r>
              <a:rPr lang="en-US" dirty="0"/>
              <a:t>How does individual, non-profit, etc.</a:t>
            </a:r>
          </a:p>
          <a:p>
            <a:pPr lvl="1"/>
            <a:r>
              <a:rPr lang="en-US" dirty="0"/>
              <a:t>Create something and protect right to share?</a:t>
            </a:r>
          </a:p>
          <a:p>
            <a:r>
              <a:rPr lang="en-US" dirty="0"/>
              <a:t>Variety of Open-Source/Public Domain licenses</a:t>
            </a:r>
          </a:p>
          <a:p>
            <a:endParaRPr lang="en-US" dirty="0"/>
          </a:p>
        </p:txBody>
      </p:sp>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51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Creative Commons</a:t>
            </a:r>
          </a:p>
        </p:txBody>
      </p:sp>
      <p:sp>
        <p:nvSpPr>
          <p:cNvPr id="3" name="Content Placeholder 2"/>
          <p:cNvSpPr>
            <a:spLocks noGrp="1"/>
          </p:cNvSpPr>
          <p:nvPr>
            <p:ph idx="1"/>
          </p:nvPr>
        </p:nvSpPr>
        <p:spPr/>
        <p:txBody>
          <a:bodyPr>
            <a:normAutofit lnSpcReduction="10000"/>
          </a:bodyPr>
          <a:lstStyle/>
          <a:p>
            <a:r>
              <a:rPr lang="en-US" dirty="0"/>
              <a:t>Framework and set of licenses for clearly expressing intent </a:t>
            </a:r>
          </a:p>
          <a:p>
            <a:r>
              <a:rPr lang="en-US" dirty="0"/>
              <a:t>Issues</a:t>
            </a:r>
          </a:p>
          <a:p>
            <a:pPr lvl="1"/>
            <a:r>
              <a:rPr lang="en-US" dirty="0"/>
              <a:t>Attribution</a:t>
            </a:r>
          </a:p>
          <a:p>
            <a:pPr lvl="1"/>
            <a:r>
              <a:rPr lang="en-US" dirty="0"/>
              <a:t>Share-Alike</a:t>
            </a:r>
          </a:p>
          <a:p>
            <a:pPr lvl="1"/>
            <a:r>
              <a:rPr lang="en-US" dirty="0"/>
              <a:t>(Non-)commercial</a:t>
            </a:r>
          </a:p>
          <a:p>
            <a:pPr lvl="1"/>
            <a:r>
              <a:rPr lang="en-US" dirty="0"/>
              <a:t>(</a:t>
            </a:r>
            <a:r>
              <a:rPr lang="en-US" dirty="0" err="1"/>
              <a:t>No)Derivatives</a:t>
            </a:r>
            <a:endParaRPr lang="en-US" dirty="0"/>
          </a:p>
          <a:p>
            <a:r>
              <a:rPr lang="en-US" dirty="0"/>
              <a:t>Apps to choose, logos to show, legal backing to define precisely </a:t>
            </a:r>
          </a:p>
          <a:p>
            <a:r>
              <a:rPr lang="en-US" dirty="0" err="1"/>
              <a:t>https://creativecommons.org/share-your-work/licensing-types-examples/</a:t>
            </a:r>
            <a:endParaRPr lang="en-US" dirty="0"/>
          </a:p>
        </p:txBody>
      </p:sp>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52</a:t>
            </a:fld>
            <a:endParaRPr lang="en-US"/>
          </a:p>
        </p:txBody>
      </p:sp>
      <p:pic>
        <p:nvPicPr>
          <p:cNvPr id="6" name="Picture 5" descr="by-nc-sa.png"/>
          <p:cNvPicPr>
            <a:picLocks noChangeAspect="1"/>
          </p:cNvPicPr>
          <p:nvPr/>
        </p:nvPicPr>
        <p:blipFill>
          <a:blip r:embed="rId2"/>
          <a:stretch>
            <a:fillRect/>
          </a:stretch>
        </p:blipFill>
        <p:spPr>
          <a:xfrm>
            <a:off x="6764572" y="3139472"/>
            <a:ext cx="2196244" cy="768413"/>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Date Placeholder 2"/>
          <p:cNvSpPr>
            <a:spLocks noGrp="1"/>
          </p:cNvSpPr>
          <p:nvPr>
            <p:ph type="dt" sz="half" idx="10"/>
          </p:nvPr>
        </p:nvSpPr>
        <p:spPr/>
        <p:txBody>
          <a:bodyPr/>
          <a:lstStyle/>
          <a:p>
            <a:r>
              <a:rPr lang="en-US"/>
              <a:t>ESE150 Spring 2020</a:t>
            </a:r>
          </a:p>
        </p:txBody>
      </p:sp>
      <p:sp>
        <p:nvSpPr>
          <p:cNvPr id="4" name="Slide Number Placeholder 3"/>
          <p:cNvSpPr>
            <a:spLocks noGrp="1"/>
          </p:cNvSpPr>
          <p:nvPr>
            <p:ph type="sldNum" sz="quarter" idx="12"/>
          </p:nvPr>
        </p:nvSpPr>
        <p:spPr/>
        <p:txBody>
          <a:bodyPr/>
          <a:lstStyle/>
          <a:p>
            <a:fld id="{B6F15528-21DE-4FAA-801E-634DDDAF4B2B}" type="slidenum">
              <a:rPr lang="en-US" smtClean="0"/>
              <a:pPr/>
              <a:t>53</a:t>
            </a:fld>
            <a:endParaRPr lang="en-US"/>
          </a:p>
        </p:txBody>
      </p:sp>
      <p:sp>
        <p:nvSpPr>
          <p:cNvPr id="5" name="Title 4"/>
          <p:cNvSpPr>
            <a:spLocks noGrp="1"/>
          </p:cNvSpPr>
          <p:nvPr>
            <p:ph type="title"/>
          </p:nvPr>
        </p:nvSpPr>
        <p:spPr/>
        <p:txBody>
          <a:bodyPr/>
          <a:lstStyle/>
          <a:p>
            <a:r>
              <a:rPr lang="en-US" dirty="0"/>
              <a:t>Non-Disclosure Agreement (NDA)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NDA</a:t>
            </a:r>
          </a:p>
        </p:txBody>
      </p:sp>
      <p:sp>
        <p:nvSpPr>
          <p:cNvPr id="7" name="Content Placeholder 6"/>
          <p:cNvSpPr>
            <a:spLocks noGrp="1"/>
          </p:cNvSpPr>
          <p:nvPr>
            <p:ph idx="1"/>
          </p:nvPr>
        </p:nvSpPr>
        <p:spPr/>
        <p:txBody>
          <a:bodyPr/>
          <a:lstStyle/>
          <a:p>
            <a:r>
              <a:rPr lang="en-US" dirty="0"/>
              <a:t>Tool for protecting IP</a:t>
            </a:r>
          </a:p>
          <a:p>
            <a:r>
              <a:rPr lang="en-US" dirty="0"/>
              <a:t>Legal agreement that you won’t disclose someone information shared with you</a:t>
            </a:r>
          </a:p>
          <a:p>
            <a:pPr lvl="1"/>
            <a:r>
              <a:rPr lang="en-US" dirty="0"/>
              <a:t>Prevent loss of IP</a:t>
            </a:r>
          </a:p>
          <a:p>
            <a:r>
              <a:rPr lang="en-US" dirty="0"/>
              <a:t>Typical for collaborating companies</a:t>
            </a:r>
          </a:p>
          <a:p>
            <a:r>
              <a:rPr lang="en-US" dirty="0"/>
              <a:t>Typical for employers</a:t>
            </a:r>
          </a:p>
          <a:p>
            <a:r>
              <a:rPr lang="en-US" dirty="0"/>
              <a:t>In part to make sure sharing with you doesn’t count as “disclosure” to preclude patents</a:t>
            </a:r>
          </a:p>
          <a:p>
            <a:r>
              <a:rPr lang="en-US" dirty="0"/>
              <a:t>Define scope of disclosure</a:t>
            </a:r>
          </a:p>
          <a:p>
            <a:endParaRPr lang="en-US" dirty="0"/>
          </a:p>
        </p:txBody>
      </p:sp>
      <p:sp>
        <p:nvSpPr>
          <p:cNvPr id="3" name="Date Placeholder 2"/>
          <p:cNvSpPr>
            <a:spLocks noGrp="1"/>
          </p:cNvSpPr>
          <p:nvPr>
            <p:ph type="dt" sz="half" idx="10"/>
          </p:nvPr>
        </p:nvSpPr>
        <p:spPr/>
        <p:txBody>
          <a:bodyPr/>
          <a:lstStyle/>
          <a:p>
            <a:r>
              <a:rPr lang="en-US"/>
              <a:t>ESE150 Spring 2020</a:t>
            </a:r>
          </a:p>
        </p:txBody>
      </p:sp>
      <p:sp>
        <p:nvSpPr>
          <p:cNvPr id="4" name="Slide Number Placeholder 3"/>
          <p:cNvSpPr>
            <a:spLocks noGrp="1"/>
          </p:cNvSpPr>
          <p:nvPr>
            <p:ph type="sldNum" sz="quarter" idx="12"/>
          </p:nvPr>
        </p:nvSpPr>
        <p:spPr/>
        <p:txBody>
          <a:bodyPr/>
          <a:lstStyle/>
          <a:p>
            <a:fld id="{B6F15528-21DE-4FAA-801E-634DDDAF4B2B}" type="slidenum">
              <a:rPr lang="en-US" smtClean="0"/>
              <a:pPr/>
              <a:t>54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4FDDAB-4789-9349-BDF8-907925C4DD6A}"/>
              </a:ext>
            </a:extLst>
          </p:cNvPr>
          <p:cNvSpPr>
            <a:spLocks noGrp="1"/>
          </p:cNvSpPr>
          <p:nvPr>
            <p:ph type="body" idx="1"/>
          </p:nvPr>
        </p:nvSpPr>
        <p:spPr/>
        <p:txBody>
          <a:bodyPr/>
          <a:lstStyle/>
          <a:p>
            <a:endParaRPr lang="en-US"/>
          </a:p>
        </p:txBody>
      </p:sp>
      <p:sp>
        <p:nvSpPr>
          <p:cNvPr id="3" name="Date Placeholder 2">
            <a:extLst>
              <a:ext uri="{FF2B5EF4-FFF2-40B4-BE49-F238E27FC236}">
                <a16:creationId xmlns:a16="http://schemas.microsoft.com/office/drawing/2014/main" id="{889927F4-5F26-4147-9EE4-F4425B17F26F}"/>
              </a:ext>
            </a:extLst>
          </p:cNvPr>
          <p:cNvSpPr>
            <a:spLocks noGrp="1"/>
          </p:cNvSpPr>
          <p:nvPr>
            <p:ph type="dt" sz="half" idx="10"/>
          </p:nvPr>
        </p:nvSpPr>
        <p:spPr/>
        <p:txBody>
          <a:bodyPr/>
          <a:lstStyle/>
          <a:p>
            <a:r>
              <a:rPr lang="en-US"/>
              <a:t>ESE150 Spring 2020</a:t>
            </a:r>
          </a:p>
        </p:txBody>
      </p:sp>
      <p:sp>
        <p:nvSpPr>
          <p:cNvPr id="4" name="Slide Number Placeholder 3">
            <a:extLst>
              <a:ext uri="{FF2B5EF4-FFF2-40B4-BE49-F238E27FC236}">
                <a16:creationId xmlns:a16="http://schemas.microsoft.com/office/drawing/2014/main" id="{CBDB61D2-DAA6-414D-9EF3-08C80B5F377D}"/>
              </a:ext>
            </a:extLst>
          </p:cNvPr>
          <p:cNvSpPr>
            <a:spLocks noGrp="1"/>
          </p:cNvSpPr>
          <p:nvPr>
            <p:ph type="sldNum" sz="quarter" idx="12"/>
          </p:nvPr>
        </p:nvSpPr>
        <p:spPr/>
        <p:txBody>
          <a:bodyPr/>
          <a:lstStyle/>
          <a:p>
            <a:fld id="{B6F15528-21DE-4FAA-801E-634DDDAF4B2B}" type="slidenum">
              <a:rPr lang="en-US" smtClean="0"/>
              <a:pPr/>
              <a:t>55</a:t>
            </a:fld>
            <a:endParaRPr lang="en-US"/>
          </a:p>
        </p:txBody>
      </p:sp>
      <p:sp>
        <p:nvSpPr>
          <p:cNvPr id="5" name="Title 4">
            <a:extLst>
              <a:ext uri="{FF2B5EF4-FFF2-40B4-BE49-F238E27FC236}">
                <a16:creationId xmlns:a16="http://schemas.microsoft.com/office/drawing/2014/main" id="{CEAD36A7-4B4E-0B4C-B1E8-FC624D695480}"/>
              </a:ext>
            </a:extLst>
          </p:cNvPr>
          <p:cNvSpPr>
            <a:spLocks noGrp="1"/>
          </p:cNvSpPr>
          <p:nvPr>
            <p:ph type="title"/>
          </p:nvPr>
        </p:nvSpPr>
        <p:spPr/>
        <p:txBody>
          <a:bodyPr/>
          <a:lstStyle/>
          <a:p>
            <a:r>
              <a:rPr lang="en-US" dirty="0"/>
              <a:t>Administrative Interlude: Final</a:t>
            </a:r>
          </a:p>
        </p:txBody>
      </p:sp>
    </p:spTree>
    <p:extLst>
      <p:ext uri="{BB962C8B-B14F-4D97-AF65-F5344CB8AC3E}">
        <p14:creationId xmlns:p14="http://schemas.microsoft.com/office/powerpoint/2010/main" val="7702210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Final</a:t>
            </a:r>
          </a:p>
        </p:txBody>
      </p:sp>
      <p:sp>
        <p:nvSpPr>
          <p:cNvPr id="3" name="Content Placeholder 2"/>
          <p:cNvSpPr>
            <a:spLocks noGrp="1"/>
          </p:cNvSpPr>
          <p:nvPr>
            <p:ph idx="1"/>
          </p:nvPr>
        </p:nvSpPr>
        <p:spPr>
          <a:xfrm>
            <a:off x="304800" y="1295400"/>
            <a:ext cx="8686800" cy="5486400"/>
          </a:xfrm>
        </p:spPr>
        <p:txBody>
          <a:bodyPr>
            <a:normAutofit/>
          </a:bodyPr>
          <a:lstStyle/>
          <a:p>
            <a:r>
              <a:rPr lang="en-US" dirty="0">
                <a:solidFill>
                  <a:schemeClr val="tx1"/>
                </a:solidFill>
              </a:rPr>
              <a:t>Final Office Hours: (see piazza)</a:t>
            </a:r>
          </a:p>
          <a:p>
            <a:pPr lvl="1"/>
            <a:r>
              <a:rPr lang="en-US" dirty="0">
                <a:solidFill>
                  <a:schemeClr val="tx1"/>
                </a:solidFill>
              </a:rPr>
              <a:t>Saturday 5/9 </a:t>
            </a:r>
          </a:p>
          <a:p>
            <a:pPr lvl="1"/>
            <a:r>
              <a:rPr lang="en-US" dirty="0">
                <a:solidFill>
                  <a:schemeClr val="tx1"/>
                </a:solidFill>
              </a:rPr>
              <a:t>Sunday 5/10</a:t>
            </a:r>
          </a:p>
          <a:p>
            <a:r>
              <a:rPr lang="en-US" b="1" dirty="0">
                <a:solidFill>
                  <a:schemeClr val="tx1"/>
                </a:solidFill>
              </a:rPr>
              <a:t>Final: </a:t>
            </a:r>
            <a:r>
              <a:rPr lang="en-US" dirty="0">
                <a:solidFill>
                  <a:schemeClr val="tx1"/>
                </a:solidFill>
              </a:rPr>
              <a:t>Monday (5/11) Online</a:t>
            </a:r>
            <a:endParaRPr lang="en-US" b="1" dirty="0">
              <a:solidFill>
                <a:schemeClr val="tx1"/>
              </a:solidFill>
            </a:endParaRPr>
          </a:p>
          <a:p>
            <a:pPr lvl="1"/>
            <a:r>
              <a:rPr lang="en-US" dirty="0">
                <a:solidFill>
                  <a:schemeClr val="tx1"/>
                </a:solidFill>
              </a:rPr>
              <a:t>Regulations posted</a:t>
            </a:r>
          </a:p>
          <a:p>
            <a:pPr lvl="1"/>
            <a:r>
              <a:rPr lang="en-US" dirty="0">
                <a:solidFill>
                  <a:schemeClr val="tx1"/>
                </a:solidFill>
              </a:rPr>
              <a:t>15% of grade</a:t>
            </a:r>
          </a:p>
          <a:p>
            <a:pPr lvl="1"/>
            <a:r>
              <a:rPr lang="en-US" dirty="0">
                <a:solidFill>
                  <a:schemeClr val="tx1"/>
                </a:solidFill>
              </a:rPr>
              <a:t>Comprehensive (intent…does tend to weight 2</a:t>
            </a:r>
            <a:r>
              <a:rPr lang="en-US" baseline="30000" dirty="0">
                <a:solidFill>
                  <a:schemeClr val="tx1"/>
                </a:solidFill>
              </a:rPr>
              <a:t>nd</a:t>
            </a:r>
            <a:r>
              <a:rPr lang="en-US" dirty="0">
                <a:solidFill>
                  <a:schemeClr val="tx1"/>
                </a:solidFill>
              </a:rPr>
              <a:t> half)</a:t>
            </a:r>
          </a:p>
          <a:p>
            <a:pPr lvl="1"/>
            <a:r>
              <a:rPr lang="en-US" dirty="0">
                <a:solidFill>
                  <a:schemeClr val="tx1"/>
                </a:solidFill>
              </a:rPr>
              <a:t>Last few years final and answers linked to Spring 2018 syllabus</a:t>
            </a:r>
          </a:p>
          <a:p>
            <a:pPr lvl="2"/>
            <a:r>
              <a:rPr lang="en-US" dirty="0">
                <a:solidFill>
                  <a:schemeClr val="tx1"/>
                </a:solidFill>
              </a:rPr>
              <a:t>Probably mix ideas from first and second half</a:t>
            </a:r>
          </a:p>
          <a:p>
            <a:pPr lvl="1"/>
            <a:r>
              <a:rPr lang="en-US" dirty="0">
                <a:solidFill>
                  <a:schemeClr val="tx1"/>
                </a:solidFill>
              </a:rPr>
              <a:t>Poll for when you plan to take </a:t>
            </a:r>
          </a:p>
          <a:p>
            <a:pPr lvl="2"/>
            <a:r>
              <a:rPr lang="en-US" dirty="0">
                <a:solidFill>
                  <a:schemeClr val="tx1"/>
                </a:solidFill>
              </a:rPr>
              <a:t>So someone might be awake to answer questions…</a:t>
            </a:r>
          </a:p>
          <a:p>
            <a:pPr lvl="2"/>
            <a:endParaRPr lang="en-US" b="1" dirty="0">
              <a:solidFill>
                <a:schemeClr val="tx1"/>
              </a:solidFill>
            </a:endParaRPr>
          </a:p>
          <a:p>
            <a:endParaRPr lang="en-US" b="1" i="1" dirty="0"/>
          </a:p>
          <a:p>
            <a:endParaRPr lang="en-US" b="1" i="1" dirty="0"/>
          </a:p>
          <a:p>
            <a:endParaRPr lang="en-US" b="1" i="1"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56</a:t>
            </a:fld>
            <a:endParaRPr lang="en-US"/>
          </a:p>
        </p:txBody>
      </p:sp>
      <p:sp>
        <p:nvSpPr>
          <p:cNvPr id="4" name="Date Placeholder 3">
            <a:extLst>
              <a:ext uri="{FF2B5EF4-FFF2-40B4-BE49-F238E27FC236}">
                <a16:creationId xmlns:a16="http://schemas.microsoft.com/office/drawing/2014/main" id="{829841A4-0B8D-4848-83FC-CAADE897E009}"/>
              </a:ext>
            </a:extLst>
          </p:cNvPr>
          <p:cNvSpPr>
            <a:spLocks noGrp="1"/>
          </p:cNvSpPr>
          <p:nvPr>
            <p:ph type="dt" sz="half" idx="10"/>
          </p:nvPr>
        </p:nvSpPr>
        <p:spPr/>
        <p:txBody>
          <a:bodyPr/>
          <a:lstStyle/>
          <a:p>
            <a:r>
              <a:rPr lang="en-US"/>
              <a:t>ESE150 Spring 2020</a:t>
            </a:r>
          </a:p>
        </p:txBody>
      </p:sp>
    </p:spTree>
    <p:extLst>
      <p:ext uri="{BB962C8B-B14F-4D97-AF65-F5344CB8AC3E}">
        <p14:creationId xmlns:p14="http://schemas.microsoft.com/office/powerpoint/2010/main" val="7614777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Topics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57</a:t>
            </a:fld>
            <a:endParaRPr lang="en-US"/>
          </a:p>
        </p:txBody>
      </p:sp>
      <p:sp>
        <p:nvSpPr>
          <p:cNvPr id="5" name="Content Placeholder 2"/>
          <p:cNvSpPr txBox="1">
            <a:spLocks/>
          </p:cNvSpPr>
          <p:nvPr/>
        </p:nvSpPr>
        <p:spPr>
          <a:xfrm>
            <a:off x="4662311" y="1387948"/>
            <a:ext cx="4481689" cy="4846638"/>
          </a:xfrm>
          <a:prstGeom prst="rect">
            <a:avLst/>
          </a:prstGeom>
        </p:spPr>
        <p:txBody>
          <a:bodyPr vert="horz">
            <a:normAutofit/>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tabLst/>
              <a:defRPr/>
            </a:pPr>
            <a:r>
              <a:rPr lang="en-US" sz="2400" b="1" dirty="0">
                <a:solidFill>
                  <a:schemeClr val="tx2"/>
                </a:solidFill>
              </a:rPr>
              <a:t>Post midterm</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en-US" sz="2400" dirty="0">
                <a:solidFill>
                  <a:schemeClr val="tx2"/>
                </a:solidFill>
              </a:rPr>
              <a:t>Combinational Logic</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en-US" sz="2400" dirty="0">
                <a:solidFill>
                  <a:schemeClr val="tx2"/>
                </a:solidFill>
              </a:rPr>
              <a:t>Finite-State Machines</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en-US" sz="2400" dirty="0">
                <a:solidFill>
                  <a:schemeClr val="tx2"/>
                </a:solidFill>
              </a:rPr>
              <a:t>Stored-Program Processors</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en-US" sz="2400" dirty="0">
                <a:solidFill>
                  <a:schemeClr val="tx2"/>
                </a:solidFill>
              </a:rPr>
              <a:t>Processing Requirements</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en-US" sz="2400" dirty="0">
                <a:solidFill>
                  <a:schemeClr val="tx2"/>
                </a:solidFill>
              </a:rPr>
              <a:t>Process Virtualization</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en-US" sz="2400" dirty="0">
                <a:solidFill>
                  <a:schemeClr val="tx2"/>
                </a:solidFill>
              </a:rPr>
              <a:t>Networking</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en-US" sz="2400" dirty="0">
                <a:solidFill>
                  <a:schemeClr val="tx2"/>
                </a:solidFill>
              </a:rPr>
              <a:t>User Interface</a:t>
            </a:r>
          </a:p>
          <a:p>
            <a:pPr marL="342900" indent="-342900">
              <a:spcBef>
                <a:spcPct val="20000"/>
              </a:spcBef>
              <a:buClr>
                <a:schemeClr val="accent1"/>
              </a:buClr>
              <a:buSzPct val="70000"/>
              <a:buFont typeface="Wingdings 2"/>
              <a:buChar char=""/>
              <a:defRPr/>
            </a:pPr>
            <a:r>
              <a:rPr lang="en-US" sz="2400" dirty="0">
                <a:solidFill>
                  <a:schemeClr val="tx2"/>
                </a:solidFill>
              </a:rPr>
              <a:t>Intellectual Property</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lang="en-US" sz="2400" dirty="0">
              <a:solidFill>
                <a:schemeClr val="tx2"/>
              </a:solidFill>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n-US" sz="2400" b="0" i="0" u="none" strike="noStrike" kern="1200" cap="none" spc="0" normalizeH="0" baseline="0" dirty="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n-US" sz="2400" b="0" i="0" u="none" strike="noStrike" kern="1200" cap="none" spc="0" normalizeH="0" baseline="0" noProof="0" dirty="0">
              <a:ln>
                <a:noFill/>
              </a:ln>
              <a:solidFill>
                <a:schemeClr val="tx2"/>
              </a:solidFill>
              <a:effectLst/>
              <a:uLnTx/>
              <a:uFillTx/>
              <a:latin typeface="+mn-lt"/>
              <a:ea typeface="+mn-ea"/>
              <a:cs typeface="+mn-cs"/>
            </a:endParaRPr>
          </a:p>
        </p:txBody>
      </p:sp>
      <p:sp>
        <p:nvSpPr>
          <p:cNvPr id="6" name="Date Placeholder 5"/>
          <p:cNvSpPr>
            <a:spLocks noGrp="1"/>
          </p:cNvSpPr>
          <p:nvPr>
            <p:ph type="dt" sz="half" idx="10"/>
          </p:nvPr>
        </p:nvSpPr>
        <p:spPr/>
        <p:txBody>
          <a:bodyPr/>
          <a:lstStyle/>
          <a:p>
            <a:r>
              <a:rPr lang="en-US"/>
              <a:t>ESE150 Spring 2020</a:t>
            </a:r>
          </a:p>
        </p:txBody>
      </p:sp>
      <p:sp>
        <p:nvSpPr>
          <p:cNvPr id="8" name="Content Placeholder 2"/>
          <p:cNvSpPr txBox="1">
            <a:spLocks/>
          </p:cNvSpPr>
          <p:nvPr/>
        </p:nvSpPr>
        <p:spPr>
          <a:xfrm>
            <a:off x="202606" y="1406663"/>
            <a:ext cx="4481689" cy="4846638"/>
          </a:xfrm>
          <a:prstGeom prst="rect">
            <a:avLst/>
          </a:prstGeom>
        </p:spPr>
        <p:txBody>
          <a:bodyPr vert="horz">
            <a:normAutofit/>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tabLst/>
              <a:defRPr/>
            </a:pPr>
            <a:r>
              <a:rPr lang="en-US" sz="2400" b="1" dirty="0">
                <a:solidFill>
                  <a:schemeClr val="tx2"/>
                </a:solidFill>
              </a:rPr>
              <a:t>Pre Midterm</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en-US" sz="2400" dirty="0">
                <a:solidFill>
                  <a:schemeClr val="tx2"/>
                </a:solidFill>
              </a:rPr>
              <a:t>Data representation in bits</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en-US" sz="2400" dirty="0">
                <a:solidFill>
                  <a:schemeClr val="tx2"/>
                </a:solidFill>
              </a:rPr>
              <a:t>Sounds waves</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en-US" sz="2400" dirty="0">
                <a:solidFill>
                  <a:schemeClr val="tx2"/>
                </a:solidFill>
              </a:rPr>
              <a:t>Sampling</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2400" b="0" i="0" u="none" strike="noStrike" kern="1200" cap="none" spc="0" normalizeH="0" baseline="0" noProof="0" dirty="0">
                <a:ln>
                  <a:noFill/>
                </a:ln>
                <a:solidFill>
                  <a:schemeClr val="tx2"/>
                </a:solidFill>
                <a:effectLst/>
                <a:uLnTx/>
                <a:uFillTx/>
                <a:latin typeface="+mn-lt"/>
                <a:ea typeface="+mn-ea"/>
                <a:cs typeface="+mn-cs"/>
              </a:rPr>
              <a:t>Quantization</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en-US" sz="2400" dirty="0" err="1">
                <a:solidFill>
                  <a:schemeClr val="tx2"/>
                </a:solidFill>
              </a:rPr>
              <a:t>Nyquist</a:t>
            </a:r>
            <a:endParaRPr lang="en-US" sz="2400" dirty="0">
              <a:solidFill>
                <a:schemeClr val="tx2"/>
              </a:solidFill>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en-US" sz="2400" noProof="0" dirty="0" err="1">
                <a:solidFill>
                  <a:schemeClr val="tx2"/>
                </a:solidFill>
              </a:rPr>
              <a:t>Lossy</a:t>
            </a:r>
            <a:r>
              <a:rPr lang="en-US" sz="2400" noProof="0" dirty="0">
                <a:solidFill>
                  <a:schemeClr val="tx2"/>
                </a:solidFill>
              </a:rPr>
              <a:t>/lossless compression</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en-US" sz="2400" dirty="0">
                <a:solidFill>
                  <a:schemeClr val="tx2"/>
                </a:solidFill>
              </a:rPr>
              <a:t>Common case</a:t>
            </a:r>
            <a:endParaRPr lang="en-US" sz="2400" noProof="0" dirty="0">
              <a:solidFill>
                <a:schemeClr val="tx2"/>
              </a:solidFill>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en-US" sz="2400" noProof="0" dirty="0">
                <a:solidFill>
                  <a:schemeClr val="tx2"/>
                </a:solidFill>
              </a:rPr>
              <a:t>Frequency domain</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2400" b="0" i="0" u="none" strike="noStrike" kern="1200" cap="none" spc="0" normalizeH="0" baseline="0" dirty="0">
                <a:ln>
                  <a:noFill/>
                </a:ln>
                <a:solidFill>
                  <a:schemeClr val="tx2"/>
                </a:solidFill>
                <a:effectLst/>
                <a:uLnTx/>
                <a:uFillTx/>
                <a:latin typeface="+mn-lt"/>
                <a:ea typeface="+mn-ea"/>
                <a:cs typeface="+mn-cs"/>
              </a:rPr>
              <a:t>Psychoacoustics</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lang="en-US" sz="2400" dirty="0">
                <a:solidFill>
                  <a:schemeClr val="tx2"/>
                </a:solidFill>
              </a:rPr>
              <a:t>Perceptual coding</a:t>
            </a:r>
            <a:endParaRPr kumimoji="0" lang="en-US" sz="2400" b="0" i="0" u="none" strike="noStrike" kern="1200" cap="none" spc="0" normalizeH="0" baseline="0" dirty="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n-US" sz="2400" b="0" i="0" u="none" strike="noStrike" kern="1200" cap="none" spc="0" normalizeH="0" baseline="0" noProof="0" dirty="0">
              <a:ln>
                <a:noFill/>
              </a:ln>
              <a:solidFill>
                <a:schemeClr val="tx2"/>
              </a:solidFill>
              <a:effectLst/>
              <a:uLnTx/>
              <a:uFillTx/>
              <a:latin typeface="+mn-lt"/>
              <a:ea typeface="+mn-ea"/>
              <a:cs typeface="+mn-cs"/>
            </a:endParaRPr>
          </a:p>
        </p:txBody>
      </p:sp>
    </p:spTree>
    <p:extLst>
      <p:ext uri="{BB962C8B-B14F-4D97-AF65-F5344CB8AC3E}">
        <p14:creationId xmlns:p14="http://schemas.microsoft.com/office/powerpoint/2010/main" val="2809738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58</a:t>
            </a:fld>
            <a:endParaRPr lang="en-US"/>
          </a:p>
        </p:txBody>
      </p:sp>
      <p:sp>
        <p:nvSpPr>
          <p:cNvPr id="6" name="Title 5"/>
          <p:cNvSpPr>
            <a:spLocks noGrp="1"/>
          </p:cNvSpPr>
          <p:nvPr>
            <p:ph type="title"/>
          </p:nvPr>
        </p:nvSpPr>
        <p:spPr/>
        <p:txBody>
          <a:bodyPr/>
          <a:lstStyle/>
          <a:p>
            <a:r>
              <a:rPr lang="en-US" dirty="0"/>
              <a:t>Who Owns IP?</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6DE7E-83A1-5B4E-B175-D6965ADFF4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CE3A63A-EF02-524F-A6AC-0A579141CEC4}"/>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8B4261D7-D61A-9B47-82E3-F4E527D0FC66}"/>
              </a:ext>
            </a:extLst>
          </p:cNvPr>
          <p:cNvSpPr>
            <a:spLocks noGrp="1"/>
          </p:cNvSpPr>
          <p:nvPr>
            <p:ph type="dt" sz="half" idx="10"/>
          </p:nvPr>
        </p:nvSpPr>
        <p:spPr/>
        <p:txBody>
          <a:bodyPr/>
          <a:lstStyle/>
          <a:p>
            <a:r>
              <a:rPr lang="en-US"/>
              <a:t>ESE150 Spring 2020</a:t>
            </a:r>
          </a:p>
        </p:txBody>
      </p:sp>
      <p:sp>
        <p:nvSpPr>
          <p:cNvPr id="5" name="Slide Number Placeholder 4">
            <a:extLst>
              <a:ext uri="{FF2B5EF4-FFF2-40B4-BE49-F238E27FC236}">
                <a16:creationId xmlns:a16="http://schemas.microsoft.com/office/drawing/2014/main" id="{63E851DF-3F0A-6646-8A3E-C9A931A7E399}"/>
              </a:ext>
            </a:extLst>
          </p:cNvPr>
          <p:cNvSpPr>
            <a:spLocks noGrp="1"/>
          </p:cNvSpPr>
          <p:nvPr>
            <p:ph type="sldNum" sz="quarter" idx="12"/>
          </p:nvPr>
        </p:nvSpPr>
        <p:spPr/>
        <p:txBody>
          <a:bodyPr/>
          <a:lstStyle/>
          <a:p>
            <a:fld id="{B6F15528-21DE-4FAA-801E-634DDDAF4B2B}" type="slidenum">
              <a:rPr lang="en-US" smtClean="0"/>
              <a:pPr/>
              <a:t>59</a:t>
            </a:fld>
            <a:endParaRPr lang="en-US"/>
          </a:p>
        </p:txBody>
      </p:sp>
      <p:pic>
        <p:nvPicPr>
          <p:cNvPr id="6" name="Picture 5">
            <a:extLst>
              <a:ext uri="{FF2B5EF4-FFF2-40B4-BE49-F238E27FC236}">
                <a16:creationId xmlns:a16="http://schemas.microsoft.com/office/drawing/2014/main" id="{E30C5986-1379-B94B-8DD9-D6637F71EB7B}"/>
              </a:ext>
            </a:extLst>
          </p:cNvPr>
          <p:cNvPicPr>
            <a:picLocks noChangeAspect="1"/>
          </p:cNvPicPr>
          <p:nvPr/>
        </p:nvPicPr>
        <p:blipFill>
          <a:blip r:embed="rId2"/>
          <a:stretch>
            <a:fillRect/>
          </a:stretch>
        </p:blipFill>
        <p:spPr>
          <a:xfrm>
            <a:off x="448748" y="76200"/>
            <a:ext cx="8160328" cy="8921641"/>
          </a:xfrm>
          <a:prstGeom prst="rect">
            <a:avLst/>
          </a:prstGeom>
        </p:spPr>
      </p:pic>
    </p:spTree>
    <p:extLst>
      <p:ext uri="{BB962C8B-B14F-4D97-AF65-F5344CB8AC3E}">
        <p14:creationId xmlns:p14="http://schemas.microsoft.com/office/powerpoint/2010/main" val="1200435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Observe</a:t>
            </a:r>
          </a:p>
        </p:txBody>
      </p:sp>
      <p:sp>
        <p:nvSpPr>
          <p:cNvPr id="3" name="Content Placeholder 2"/>
          <p:cNvSpPr>
            <a:spLocks noGrp="1"/>
          </p:cNvSpPr>
          <p:nvPr>
            <p:ph idx="1"/>
          </p:nvPr>
        </p:nvSpPr>
        <p:spPr/>
        <p:txBody>
          <a:bodyPr/>
          <a:lstStyle/>
          <a:p>
            <a:r>
              <a:rPr lang="en-US" dirty="0"/>
              <a:t>With digital representation</a:t>
            </a:r>
          </a:p>
          <a:p>
            <a:pPr lvl="1"/>
            <a:r>
              <a:rPr lang="en-US" dirty="0"/>
              <a:t>Cost of “physical” reproduction trends to 0</a:t>
            </a:r>
          </a:p>
        </p:txBody>
      </p:sp>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6</a:t>
            </a:fld>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60</a:t>
            </a:fld>
            <a:endParaRPr lang="en-US"/>
          </a:p>
        </p:txBody>
      </p:sp>
      <p:pic>
        <p:nvPicPr>
          <p:cNvPr id="6" name="Picture 5"/>
          <p:cNvPicPr>
            <a:picLocks noChangeAspect="1"/>
          </p:cNvPicPr>
          <p:nvPr/>
        </p:nvPicPr>
        <p:blipFill>
          <a:blip r:embed="rId2"/>
          <a:stretch>
            <a:fillRect/>
          </a:stretch>
        </p:blipFill>
        <p:spPr>
          <a:xfrm>
            <a:off x="58067" y="433293"/>
            <a:ext cx="9085933" cy="11978341"/>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Work Scenarios</a:t>
            </a:r>
          </a:p>
        </p:txBody>
      </p:sp>
      <p:sp>
        <p:nvSpPr>
          <p:cNvPr id="7" name="Content Placeholder 6"/>
          <p:cNvSpPr>
            <a:spLocks noGrp="1"/>
          </p:cNvSpPr>
          <p:nvPr>
            <p:ph idx="1"/>
          </p:nvPr>
        </p:nvSpPr>
        <p:spPr/>
        <p:txBody>
          <a:bodyPr/>
          <a:lstStyle/>
          <a:p>
            <a:r>
              <a:rPr lang="en-US" dirty="0"/>
              <a:t>Hired/paid by company to invent</a:t>
            </a:r>
          </a:p>
          <a:p>
            <a:pPr lvl="1"/>
            <a:r>
              <a:rPr lang="en-US" dirty="0"/>
              <a:t>Belongs to company</a:t>
            </a:r>
          </a:p>
          <a:p>
            <a:r>
              <a:rPr lang="en-US" dirty="0"/>
              <a:t>Invent on side on free time</a:t>
            </a:r>
          </a:p>
          <a:p>
            <a:pPr lvl="1"/>
            <a:r>
              <a:rPr lang="en-US" dirty="0"/>
              <a:t>…may depend on employment agreement</a:t>
            </a:r>
          </a:p>
          <a:p>
            <a:pPr lvl="1"/>
            <a:r>
              <a:rPr lang="en-US" dirty="0"/>
              <a:t>…whether or not subject matter overlaps with company</a:t>
            </a:r>
          </a:p>
          <a:p>
            <a:r>
              <a:rPr lang="en-US" dirty="0"/>
              <a:t>Consultant</a:t>
            </a:r>
          </a:p>
          <a:p>
            <a:pPr lvl="1"/>
            <a:r>
              <a:rPr lang="en-US" dirty="0"/>
              <a:t>By default yours, but consulting agreement may define</a:t>
            </a:r>
          </a:p>
        </p:txBody>
      </p:sp>
      <p:sp>
        <p:nvSpPr>
          <p:cNvPr id="3" name="Date Placeholder 2"/>
          <p:cNvSpPr>
            <a:spLocks noGrp="1"/>
          </p:cNvSpPr>
          <p:nvPr>
            <p:ph type="dt" sz="half" idx="10"/>
          </p:nvPr>
        </p:nvSpPr>
        <p:spPr/>
        <p:txBody>
          <a:bodyPr/>
          <a:lstStyle/>
          <a:p>
            <a:r>
              <a:rPr lang="en-US"/>
              <a:t>ESE150 Spring 2020</a:t>
            </a:r>
          </a:p>
        </p:txBody>
      </p:sp>
      <p:sp>
        <p:nvSpPr>
          <p:cNvPr id="4" name="Slide Number Placeholder 3"/>
          <p:cNvSpPr>
            <a:spLocks noGrp="1"/>
          </p:cNvSpPr>
          <p:nvPr>
            <p:ph type="sldNum" sz="quarter" idx="12"/>
          </p:nvPr>
        </p:nvSpPr>
        <p:spPr/>
        <p:txBody>
          <a:bodyPr/>
          <a:lstStyle/>
          <a:p>
            <a:fld id="{B6F15528-21DE-4FAA-801E-634DDDAF4B2B}" type="slidenum">
              <a:rPr lang="en-US" smtClean="0"/>
              <a:pPr/>
              <a:t>61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University</a:t>
            </a:r>
          </a:p>
        </p:txBody>
      </p:sp>
      <p:sp>
        <p:nvSpPr>
          <p:cNvPr id="3" name="Content Placeholder 2"/>
          <p:cNvSpPr>
            <a:spLocks noGrp="1"/>
          </p:cNvSpPr>
          <p:nvPr>
            <p:ph idx="1"/>
          </p:nvPr>
        </p:nvSpPr>
        <p:spPr>
          <a:xfrm>
            <a:off x="304800" y="1226575"/>
            <a:ext cx="8686800" cy="5174225"/>
          </a:xfrm>
        </p:spPr>
        <p:txBody>
          <a:bodyPr>
            <a:normAutofit lnSpcReduction="10000"/>
          </a:bodyPr>
          <a:lstStyle/>
          <a:p>
            <a:r>
              <a:rPr lang="en-US" dirty="0"/>
              <a:t>Based on grant funds and resources</a:t>
            </a:r>
          </a:p>
          <a:p>
            <a:pPr lvl="1"/>
            <a:r>
              <a:rPr lang="en-US" dirty="0"/>
              <a:t>Typically goes to university and funding source</a:t>
            </a:r>
          </a:p>
          <a:p>
            <a:pPr lvl="1"/>
            <a:r>
              <a:rPr lang="en-US" dirty="0"/>
              <a:t>Right of first refusal…won’t always pursue</a:t>
            </a:r>
          </a:p>
          <a:p>
            <a:r>
              <a:rPr lang="en-US" dirty="0"/>
              <a:t>Undergraduate</a:t>
            </a:r>
          </a:p>
          <a:p>
            <a:pPr lvl="1"/>
            <a:r>
              <a:rPr lang="en-US" dirty="0"/>
              <a:t>Invent in class, senior-design </a:t>
            </a:r>
            <a:r>
              <a:rPr lang="en-US" dirty="0" err="1">
                <a:sym typeface="Wingdings"/>
              </a:rPr>
              <a:t></a:t>
            </a:r>
            <a:r>
              <a:rPr lang="en-US" dirty="0">
                <a:sym typeface="Wingdings"/>
              </a:rPr>
              <a:t> yours</a:t>
            </a:r>
          </a:p>
          <a:p>
            <a:r>
              <a:rPr lang="en-US" dirty="0">
                <a:sym typeface="Wingdings"/>
              </a:rPr>
              <a:t>Graduate students paid RA from grant</a:t>
            </a:r>
          </a:p>
          <a:p>
            <a:pPr lvl="1"/>
            <a:r>
              <a:rPr lang="en-US" dirty="0">
                <a:sym typeface="Wingdings"/>
              </a:rPr>
              <a:t>Typically funded by grant and go to University</a:t>
            </a:r>
          </a:p>
          <a:p>
            <a:r>
              <a:rPr lang="en-US" dirty="0">
                <a:sym typeface="Wingdings"/>
              </a:rPr>
              <a:t>Undergraduate paid research (employee)</a:t>
            </a:r>
          </a:p>
          <a:p>
            <a:pPr lvl="1"/>
            <a:r>
              <a:rPr lang="en-US" dirty="0">
                <a:sym typeface="Wingdings"/>
              </a:rPr>
              <a:t>Typically funded by grant and go to University</a:t>
            </a:r>
          </a:p>
          <a:p>
            <a:r>
              <a:rPr lang="en-US" dirty="0">
                <a:sym typeface="Wingdings"/>
              </a:rPr>
              <a:t>Graduate students in class, using class resources</a:t>
            </a:r>
          </a:p>
          <a:p>
            <a:pPr lvl="1"/>
            <a:r>
              <a:rPr lang="en-US" dirty="0">
                <a:sym typeface="Wingdings"/>
              </a:rPr>
              <a:t>Goes to University</a:t>
            </a:r>
          </a:p>
          <a:p>
            <a:pPr lvl="1"/>
            <a:endParaRPr lang="en-US" dirty="0">
              <a:sym typeface="Wingdings"/>
            </a:endParaRPr>
          </a:p>
          <a:p>
            <a:endParaRPr lang="en-US" dirty="0"/>
          </a:p>
        </p:txBody>
      </p:sp>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62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Lab Due</a:t>
            </a:r>
          </a:p>
        </p:txBody>
      </p:sp>
      <p:sp>
        <p:nvSpPr>
          <p:cNvPr id="3" name="Content Placeholder 2"/>
          <p:cNvSpPr>
            <a:spLocks noGrp="1"/>
          </p:cNvSpPr>
          <p:nvPr>
            <p:ph idx="1"/>
          </p:nvPr>
        </p:nvSpPr>
        <p:spPr/>
        <p:txBody>
          <a:bodyPr>
            <a:normAutofit/>
          </a:bodyPr>
          <a:lstStyle/>
          <a:p>
            <a:r>
              <a:rPr lang="en-US" dirty="0">
                <a:solidFill>
                  <a:schemeClr val="tx1"/>
                </a:solidFill>
              </a:rPr>
              <a:t>Note: Lab due Today (by midnight)</a:t>
            </a:r>
          </a:p>
          <a:p>
            <a:pPr lvl="1"/>
            <a:r>
              <a:rPr lang="en-US" dirty="0">
                <a:solidFill>
                  <a:schemeClr val="tx1"/>
                </a:solidFill>
              </a:rPr>
              <a:t>Last day of classes (not have due during reading period)</a:t>
            </a:r>
          </a:p>
          <a:p>
            <a:pPr lvl="1"/>
            <a:r>
              <a:rPr lang="en-US" b="1" i="1" dirty="0"/>
              <a:t>Final office hours now to 8pm</a:t>
            </a:r>
          </a:p>
          <a:p>
            <a:pPr lvl="1"/>
            <a:endParaRPr lang="en-US" b="1" i="1" dirty="0"/>
          </a:p>
          <a:p>
            <a:pPr lvl="1"/>
            <a:endParaRPr lang="en-US" b="1" i="1" dirty="0"/>
          </a:p>
          <a:p>
            <a:r>
              <a:rPr lang="en-US" dirty="0"/>
              <a:t>Remember Lecture and Lab feedback form</a:t>
            </a:r>
            <a:endParaRPr lang="en-US" b="1" dirty="0"/>
          </a:p>
          <a:p>
            <a:endParaRPr lang="en-US" b="1" i="1" dirty="0"/>
          </a:p>
          <a:p>
            <a:endParaRPr lang="en-US" b="1" i="1"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63</a:t>
            </a:fld>
            <a:endParaRPr lang="en-US"/>
          </a:p>
        </p:txBody>
      </p:sp>
      <p:sp>
        <p:nvSpPr>
          <p:cNvPr id="4" name="Date Placeholder 3">
            <a:extLst>
              <a:ext uri="{FF2B5EF4-FFF2-40B4-BE49-F238E27FC236}">
                <a16:creationId xmlns:a16="http://schemas.microsoft.com/office/drawing/2014/main" id="{3D330984-BE45-3940-A0C6-4261C71F802D}"/>
              </a:ext>
            </a:extLst>
          </p:cNvPr>
          <p:cNvSpPr>
            <a:spLocks noGrp="1"/>
          </p:cNvSpPr>
          <p:nvPr>
            <p:ph type="dt" sz="half" idx="10"/>
          </p:nvPr>
        </p:nvSpPr>
        <p:spPr/>
        <p:txBody>
          <a:bodyPr/>
          <a:lstStyle/>
          <a:p>
            <a:r>
              <a:rPr lang="en-US"/>
              <a:t>ESE150 Spring 2020</a:t>
            </a:r>
          </a:p>
        </p:txBody>
      </p:sp>
    </p:spTree>
    <p:extLst>
      <p:ext uri="{BB962C8B-B14F-4D97-AF65-F5344CB8AC3E}">
        <p14:creationId xmlns:p14="http://schemas.microsoft.com/office/powerpoint/2010/main" val="27364921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2020</a:t>
            </a:r>
          </a:p>
        </p:txBody>
      </p:sp>
      <p:sp>
        <p:nvSpPr>
          <p:cNvPr id="6" name="Slide Number Placeholder 5"/>
          <p:cNvSpPr>
            <a:spLocks noGrp="1"/>
          </p:cNvSpPr>
          <p:nvPr>
            <p:ph type="sldNum" sz="quarter" idx="12"/>
          </p:nvPr>
        </p:nvSpPr>
        <p:spPr/>
        <p:txBody>
          <a:bodyPr/>
          <a:lstStyle/>
          <a:p>
            <a:fld id="{26C1A661-1052-4C73-9CD4-DE8E79021973}" type="slidenum">
              <a:rPr lang="en-US"/>
              <a:pPr/>
              <a:t>64</a:t>
            </a:fld>
            <a:endParaRPr lang="en-US"/>
          </a:p>
        </p:txBody>
      </p:sp>
      <p:sp>
        <p:nvSpPr>
          <p:cNvPr id="412674" name="Rectangle 2"/>
          <p:cNvSpPr>
            <a:spLocks noGrp="1" noChangeArrowheads="1"/>
          </p:cNvSpPr>
          <p:nvPr>
            <p:ph type="title"/>
          </p:nvPr>
        </p:nvSpPr>
        <p:spPr/>
        <p:txBody>
          <a:bodyPr/>
          <a:lstStyle/>
          <a:p>
            <a:r>
              <a:rPr lang="en-US"/>
              <a:t>Big Ideas</a:t>
            </a:r>
          </a:p>
        </p:txBody>
      </p:sp>
      <p:sp>
        <p:nvSpPr>
          <p:cNvPr id="412675" name="Rectangle 3"/>
          <p:cNvSpPr>
            <a:spLocks noGrp="1" noChangeArrowheads="1"/>
          </p:cNvSpPr>
          <p:nvPr>
            <p:ph type="body" idx="1"/>
          </p:nvPr>
        </p:nvSpPr>
        <p:spPr>
          <a:xfrm>
            <a:off x="457200" y="1515180"/>
            <a:ext cx="8229600" cy="4580819"/>
          </a:xfrm>
        </p:spPr>
        <p:txBody>
          <a:bodyPr/>
          <a:lstStyle/>
          <a:p>
            <a:pPr>
              <a:lnSpc>
                <a:spcPct val="90000"/>
              </a:lnSpc>
            </a:pPr>
            <a:r>
              <a:rPr lang="en-US" dirty="0"/>
              <a:t>We (engineers…particularly in computing space) are knowledge workers, producing IP</a:t>
            </a:r>
          </a:p>
          <a:p>
            <a:pPr>
              <a:lnSpc>
                <a:spcPct val="90000"/>
              </a:lnSpc>
            </a:pPr>
            <a:r>
              <a:rPr lang="en-US" dirty="0"/>
              <a:t>IP carries great value</a:t>
            </a:r>
          </a:p>
          <a:p>
            <a:pPr lvl="1">
              <a:lnSpc>
                <a:spcPct val="90000"/>
              </a:lnSpc>
            </a:pPr>
            <a:r>
              <a:rPr lang="en-US" dirty="0"/>
              <a:t>That is less and less tied to physical objects</a:t>
            </a:r>
          </a:p>
          <a:p>
            <a:pPr>
              <a:lnSpc>
                <a:spcPct val="90000"/>
              </a:lnSpc>
            </a:pPr>
            <a:r>
              <a:rPr lang="en-US" dirty="0"/>
              <a:t>Need to equitably reward and encourage IP creation</a:t>
            </a:r>
          </a:p>
          <a:p>
            <a:pPr>
              <a:lnSpc>
                <a:spcPct val="90000"/>
              </a:lnSpc>
            </a:pPr>
            <a:r>
              <a:rPr lang="en-US" dirty="0"/>
              <a:t>Patents, Copyrights, Licenses …</a:t>
            </a:r>
          </a:p>
          <a:p>
            <a:pPr lvl="1">
              <a:lnSpc>
                <a:spcPct val="90000"/>
              </a:lnSpc>
            </a:pPr>
            <a:r>
              <a:rPr lang="en-US" dirty="0"/>
              <a:t>Attempts to provide framework for IP ownership, sharing, monetization</a:t>
            </a:r>
          </a:p>
          <a:p>
            <a:pPr lvl="1">
              <a:lnSpc>
                <a:spcPct val="90000"/>
              </a:lnSpc>
            </a:pPr>
            <a:r>
              <a:rPr lang="en-US" dirty="0"/>
              <a:t>…probably not the final answer, particularly as technology landscape continues to evolve.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2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267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267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267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267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267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26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5"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 More</a:t>
            </a:r>
          </a:p>
        </p:txBody>
      </p:sp>
      <p:sp>
        <p:nvSpPr>
          <p:cNvPr id="3" name="Content Placeholder 2"/>
          <p:cNvSpPr>
            <a:spLocks noGrp="1"/>
          </p:cNvSpPr>
          <p:nvPr>
            <p:ph idx="1"/>
          </p:nvPr>
        </p:nvSpPr>
        <p:spPr/>
        <p:txBody>
          <a:bodyPr/>
          <a:lstStyle/>
          <a:p>
            <a:r>
              <a:rPr lang="en-US" dirty="0"/>
              <a:t>EAS 507 – IP and Business Law for Engineers</a:t>
            </a:r>
          </a:p>
          <a:p>
            <a:r>
              <a:rPr lang="en-US" dirty="0"/>
              <a:t>EAS 545 – Engineering Entrepreneurship </a:t>
            </a:r>
          </a:p>
          <a:p>
            <a:pPr lvl="1"/>
            <a:r>
              <a:rPr lang="en-US" dirty="0"/>
              <a:t>Has sections on IP  </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65</a:t>
            </a:fld>
            <a:endParaRPr lang="en-US"/>
          </a:p>
        </p:txBody>
      </p:sp>
      <p:sp>
        <p:nvSpPr>
          <p:cNvPr id="5" name="Date Placeholder 4"/>
          <p:cNvSpPr>
            <a:spLocks noGrp="1"/>
          </p:cNvSpPr>
          <p:nvPr>
            <p:ph type="dt" sz="half" idx="10"/>
          </p:nvPr>
        </p:nvSpPr>
        <p:spPr/>
        <p:txBody>
          <a:bodyPr/>
          <a:lstStyle/>
          <a:p>
            <a:r>
              <a:rPr lang="en-US"/>
              <a:t>ESE150 Spring 2020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Content Placeholder 4"/>
          <p:cNvGraphicFramePr>
            <a:graphicFrameLocks noGrp="1"/>
          </p:cNvGraphicFramePr>
          <p:nvPr>
            <p:ph idx="1"/>
          </p:nvPr>
        </p:nvGraphicFramePr>
        <p:xfrm>
          <a:off x="238116" y="170360"/>
          <a:ext cx="8686800" cy="6441440"/>
        </p:xfrm>
        <a:graphic>
          <a:graphicData uri="http://schemas.openxmlformats.org/drawingml/2006/table">
            <a:tbl>
              <a:tblPr firstRow="1" bandRow="1">
                <a:tableStyleId>{5C22544A-7EE6-4342-B048-85BDC9FD1C3A}</a:tableStyleId>
              </a:tblPr>
              <a:tblGrid>
                <a:gridCol w="1737360">
                  <a:extLst>
                    <a:ext uri="{9D8B030D-6E8A-4147-A177-3AD203B41FA5}">
                      <a16:colId xmlns:a16="http://schemas.microsoft.com/office/drawing/2014/main" val="20000"/>
                    </a:ext>
                  </a:extLst>
                </a:gridCol>
                <a:gridCol w="1737360">
                  <a:extLst>
                    <a:ext uri="{9D8B030D-6E8A-4147-A177-3AD203B41FA5}">
                      <a16:colId xmlns:a16="http://schemas.microsoft.com/office/drawing/2014/main" val="20001"/>
                    </a:ext>
                  </a:extLst>
                </a:gridCol>
                <a:gridCol w="1737360">
                  <a:extLst>
                    <a:ext uri="{9D8B030D-6E8A-4147-A177-3AD203B41FA5}">
                      <a16:colId xmlns:a16="http://schemas.microsoft.com/office/drawing/2014/main" val="20002"/>
                    </a:ext>
                  </a:extLst>
                </a:gridCol>
                <a:gridCol w="1737360">
                  <a:extLst>
                    <a:ext uri="{9D8B030D-6E8A-4147-A177-3AD203B41FA5}">
                      <a16:colId xmlns:a16="http://schemas.microsoft.com/office/drawing/2014/main" val="20003"/>
                    </a:ext>
                  </a:extLst>
                </a:gridCol>
                <a:gridCol w="1737360">
                  <a:extLst>
                    <a:ext uri="{9D8B030D-6E8A-4147-A177-3AD203B41FA5}">
                      <a16:colId xmlns:a16="http://schemas.microsoft.com/office/drawing/2014/main" val="20004"/>
                    </a:ext>
                  </a:extLst>
                </a:gridCol>
              </a:tblGrid>
              <a:tr h="370840">
                <a:tc>
                  <a:txBody>
                    <a:bodyPr/>
                    <a:lstStyle/>
                    <a:p>
                      <a:r>
                        <a:rPr lang="en-US" dirty="0"/>
                        <a:t>Topic</a:t>
                      </a:r>
                    </a:p>
                  </a:txBody>
                  <a:tcPr/>
                </a:tc>
                <a:tc>
                  <a:txBody>
                    <a:bodyPr/>
                    <a:lstStyle/>
                    <a:p>
                      <a:r>
                        <a:rPr lang="en-US" dirty="0"/>
                        <a:t>CIS</a:t>
                      </a:r>
                    </a:p>
                  </a:txBody>
                  <a:tcPr/>
                </a:tc>
                <a:tc>
                  <a:txBody>
                    <a:bodyPr/>
                    <a:lstStyle/>
                    <a:p>
                      <a:r>
                        <a:rPr lang="en-US" dirty="0"/>
                        <a:t>CMPE</a:t>
                      </a:r>
                    </a:p>
                  </a:txBody>
                  <a:tcPr/>
                </a:tc>
                <a:tc>
                  <a:txBody>
                    <a:bodyPr/>
                    <a:lstStyle/>
                    <a:p>
                      <a:r>
                        <a:rPr lang="en-US" dirty="0"/>
                        <a:t>EE</a:t>
                      </a:r>
                    </a:p>
                  </a:txBody>
                  <a:tcPr/>
                </a:tc>
                <a:tc>
                  <a:txBody>
                    <a:bodyPr/>
                    <a:lstStyle/>
                    <a:p>
                      <a:r>
                        <a:rPr lang="en-US" dirty="0"/>
                        <a:t>SSE</a:t>
                      </a:r>
                    </a:p>
                  </a:txBody>
                  <a:tcPr/>
                </a:tc>
                <a:extLst>
                  <a:ext uri="{0D108BD9-81ED-4DB2-BD59-A6C34878D82A}">
                    <a16:rowId xmlns:a16="http://schemas.microsoft.com/office/drawing/2014/main" val="10000"/>
                  </a:ext>
                </a:extLst>
              </a:tr>
              <a:tr h="370840">
                <a:tc>
                  <a:txBody>
                    <a:bodyPr/>
                    <a:lstStyle/>
                    <a:p>
                      <a:r>
                        <a:rPr lang="en-US" dirty="0"/>
                        <a:t>Analog Circuits</a:t>
                      </a:r>
                    </a:p>
                  </a:txBody>
                  <a:tcPr/>
                </a:tc>
                <a:tc>
                  <a:txBody>
                    <a:bodyPr/>
                    <a:lstStyle/>
                    <a:p>
                      <a:endParaRPr lang="en-US"/>
                    </a:p>
                  </a:txBody>
                  <a:tcPr/>
                </a:tc>
                <a:tc>
                  <a:txBody>
                    <a:bodyPr/>
                    <a:lstStyle/>
                    <a:p>
                      <a:r>
                        <a:rPr lang="en-US" b="1" dirty="0"/>
                        <a:t>ESE215</a:t>
                      </a:r>
                    </a:p>
                  </a:txBody>
                  <a:tcPr/>
                </a:tc>
                <a:tc>
                  <a:txBody>
                    <a:bodyPr/>
                    <a:lstStyle/>
                    <a:p>
                      <a:r>
                        <a:rPr lang="en-US" b="1" dirty="0"/>
                        <a:t>ESE215 </a:t>
                      </a:r>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r>
                        <a:rPr lang="en-US" dirty="0"/>
                        <a:t>Compress</a:t>
                      </a:r>
                    </a:p>
                  </a:txBody>
                  <a:tcPr/>
                </a:tc>
                <a:tc>
                  <a:txBody>
                    <a:bodyPr/>
                    <a:lstStyle/>
                    <a:p>
                      <a:r>
                        <a:rPr lang="en-US" b="1" dirty="0"/>
                        <a:t>CIS121</a:t>
                      </a:r>
                    </a:p>
                  </a:txBody>
                  <a:tcPr/>
                </a:tc>
                <a:tc>
                  <a:txBody>
                    <a:bodyPr/>
                    <a:lstStyle/>
                    <a:p>
                      <a:r>
                        <a:rPr lang="en-US" b="1" dirty="0"/>
                        <a:t>CIS121</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370840">
                <a:tc>
                  <a:txBody>
                    <a:bodyPr/>
                    <a:lstStyle/>
                    <a:p>
                      <a:r>
                        <a:rPr lang="en-US" dirty="0" err="1"/>
                        <a:t>Nyquist</a:t>
                      </a:r>
                      <a:r>
                        <a:rPr lang="en-US" dirty="0"/>
                        <a:t>, Fourier</a:t>
                      </a:r>
                    </a:p>
                  </a:txBody>
                  <a:tcPr/>
                </a:tc>
                <a:tc>
                  <a:txBody>
                    <a:bodyPr/>
                    <a:lstStyle/>
                    <a:p>
                      <a:endParaRPr lang="en-US" dirty="0"/>
                    </a:p>
                  </a:txBody>
                  <a:tcPr/>
                </a:tc>
                <a:tc>
                  <a:txBody>
                    <a:bodyPr/>
                    <a:lstStyle/>
                    <a:p>
                      <a:endParaRPr lang="en-US"/>
                    </a:p>
                  </a:txBody>
                  <a:tcPr/>
                </a:tc>
                <a:tc>
                  <a:txBody>
                    <a:bodyPr/>
                    <a:lstStyle/>
                    <a:p>
                      <a:r>
                        <a:rPr lang="en-US" b="1" dirty="0"/>
                        <a:t>ESE224</a:t>
                      </a:r>
                      <a:r>
                        <a:rPr lang="en-US" dirty="0"/>
                        <a:t>, ESE325</a:t>
                      </a:r>
                    </a:p>
                  </a:txBody>
                  <a:tcPr/>
                </a:tc>
                <a:tc>
                  <a:txBody>
                    <a:bodyPr/>
                    <a:lstStyle/>
                    <a:p>
                      <a:r>
                        <a:rPr lang="en-US" b="1" dirty="0"/>
                        <a:t>ESE224</a:t>
                      </a:r>
                      <a:r>
                        <a:rPr lang="en-US" dirty="0"/>
                        <a:t>, ESE325</a:t>
                      </a:r>
                    </a:p>
                  </a:txBody>
                  <a:tcPr/>
                </a:tc>
                <a:extLst>
                  <a:ext uri="{0D108BD9-81ED-4DB2-BD59-A6C34878D82A}">
                    <a16:rowId xmlns:a16="http://schemas.microsoft.com/office/drawing/2014/main" val="10003"/>
                  </a:ext>
                </a:extLst>
              </a:tr>
              <a:tr h="370840">
                <a:tc>
                  <a:txBody>
                    <a:bodyPr/>
                    <a:lstStyle/>
                    <a:p>
                      <a:r>
                        <a:rPr lang="en-US" dirty="0"/>
                        <a:t>Optimization</a:t>
                      </a:r>
                    </a:p>
                  </a:txBody>
                  <a:tcPr/>
                </a:tc>
                <a:tc>
                  <a:txBody>
                    <a:bodyPr/>
                    <a:lstStyle/>
                    <a:p>
                      <a:r>
                        <a:rPr lang="en-US" b="1" dirty="0"/>
                        <a:t>CIS320</a:t>
                      </a:r>
                    </a:p>
                  </a:txBody>
                  <a:tcPr/>
                </a:tc>
                <a:tc>
                  <a:txBody>
                    <a:bodyPr/>
                    <a:lstStyle/>
                    <a:p>
                      <a:r>
                        <a:rPr lang="en-US" b="0" dirty="0"/>
                        <a:t>(many)</a:t>
                      </a:r>
                    </a:p>
                  </a:txBody>
                  <a:tcPr/>
                </a:tc>
                <a:tc>
                  <a:txBody>
                    <a:bodyPr/>
                    <a:lstStyle/>
                    <a:p>
                      <a:endParaRPr lang="en-US" b="1" dirty="0"/>
                    </a:p>
                  </a:txBody>
                  <a:tcPr/>
                </a:tc>
                <a:tc>
                  <a:txBody>
                    <a:bodyPr/>
                    <a:lstStyle/>
                    <a:p>
                      <a:r>
                        <a:rPr lang="en-US" b="1" dirty="0"/>
                        <a:t>ESE204</a:t>
                      </a:r>
                    </a:p>
                  </a:txBody>
                  <a:tcPr/>
                </a:tc>
                <a:extLst>
                  <a:ext uri="{0D108BD9-81ED-4DB2-BD59-A6C34878D82A}">
                    <a16:rowId xmlns:a16="http://schemas.microsoft.com/office/drawing/2014/main" val="10004"/>
                  </a:ext>
                </a:extLst>
              </a:tr>
              <a:tr h="370840">
                <a:tc>
                  <a:txBody>
                    <a:bodyPr/>
                    <a:lstStyle/>
                    <a:p>
                      <a:r>
                        <a:rPr lang="en-US" dirty="0"/>
                        <a:t>Digital Logic</a:t>
                      </a:r>
                    </a:p>
                  </a:txBody>
                  <a:tcPr/>
                </a:tc>
                <a:tc>
                  <a:txBody>
                    <a:bodyPr/>
                    <a:lstStyle/>
                    <a:p>
                      <a:r>
                        <a:rPr lang="en-US" b="1" dirty="0"/>
                        <a:t>CIS240</a:t>
                      </a:r>
                    </a:p>
                  </a:txBody>
                  <a:tcPr/>
                </a:tc>
                <a:tc>
                  <a:txBody>
                    <a:bodyPr/>
                    <a:lstStyle/>
                    <a:p>
                      <a:r>
                        <a:rPr lang="en-US" b="1" dirty="0"/>
                        <a:t>CIS240, ESE370,</a:t>
                      </a:r>
                      <a:r>
                        <a:rPr lang="en-US" b="1" baseline="0" dirty="0"/>
                        <a:t> </a:t>
                      </a:r>
                      <a:r>
                        <a:rPr lang="en-US" baseline="0" dirty="0"/>
                        <a:t>ESE532</a:t>
                      </a:r>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370840">
                <a:tc>
                  <a:txBody>
                    <a:bodyPr/>
                    <a:lstStyle/>
                    <a:p>
                      <a:r>
                        <a:rPr lang="en-US" dirty="0"/>
                        <a:t>Processor</a:t>
                      </a:r>
                    </a:p>
                  </a:txBody>
                  <a:tcPr/>
                </a:tc>
                <a:tc>
                  <a:txBody>
                    <a:bodyPr/>
                    <a:lstStyle/>
                    <a:p>
                      <a:r>
                        <a:rPr lang="en-US" b="1" dirty="0"/>
                        <a:t>CIS371</a:t>
                      </a:r>
                    </a:p>
                  </a:txBody>
                  <a:tcPr/>
                </a:tc>
                <a:tc>
                  <a:txBody>
                    <a:bodyPr/>
                    <a:lstStyle/>
                    <a:p>
                      <a:r>
                        <a:rPr lang="en-US" b="1" dirty="0"/>
                        <a:t>CIS371</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6"/>
                  </a:ext>
                </a:extLst>
              </a:tr>
              <a:tr h="370840">
                <a:tc>
                  <a:txBody>
                    <a:bodyPr/>
                    <a:lstStyle/>
                    <a:p>
                      <a:r>
                        <a:rPr lang="en-US" dirty="0"/>
                        <a:t>OS</a:t>
                      </a:r>
                    </a:p>
                  </a:txBody>
                  <a:tcPr/>
                </a:tc>
                <a:tc>
                  <a:txBody>
                    <a:bodyPr/>
                    <a:lstStyle/>
                    <a:p>
                      <a:r>
                        <a:rPr lang="en-US" b="1" dirty="0"/>
                        <a:t>CIS380</a:t>
                      </a:r>
                    </a:p>
                  </a:txBody>
                  <a:tcPr/>
                </a:tc>
                <a:tc>
                  <a:txBody>
                    <a:bodyPr/>
                    <a:lstStyle/>
                    <a:p>
                      <a:r>
                        <a:rPr lang="en-US" b="1" dirty="0"/>
                        <a:t>CIS380</a:t>
                      </a:r>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0007"/>
                  </a:ext>
                </a:extLst>
              </a:tr>
              <a:tr h="370840">
                <a:tc>
                  <a:txBody>
                    <a:bodyPr/>
                    <a:lstStyle/>
                    <a:p>
                      <a:r>
                        <a:rPr lang="en-US" dirty="0"/>
                        <a:t>File System</a:t>
                      </a:r>
                    </a:p>
                  </a:txBody>
                  <a:tcPr/>
                </a:tc>
                <a:tc>
                  <a:txBody>
                    <a:bodyPr/>
                    <a:lstStyle/>
                    <a:p>
                      <a:r>
                        <a:rPr lang="en-US" b="1" dirty="0"/>
                        <a:t>CIS380,</a:t>
                      </a:r>
                      <a:r>
                        <a:rPr lang="en-US" b="1" baseline="0" dirty="0"/>
                        <a:t> CIS121</a:t>
                      </a:r>
                      <a:endParaRPr lang="en-US" b="1" dirty="0"/>
                    </a:p>
                  </a:txBody>
                  <a:tcPr/>
                </a:tc>
                <a:tc>
                  <a:txBody>
                    <a:bodyPr/>
                    <a:lstStyle/>
                    <a:p>
                      <a:r>
                        <a:rPr lang="en-US" b="1" dirty="0"/>
                        <a:t>CIS380, CIS121</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8"/>
                  </a:ext>
                </a:extLst>
              </a:tr>
              <a:tr h="370840">
                <a:tc>
                  <a:txBody>
                    <a:bodyPr/>
                    <a:lstStyle/>
                    <a:p>
                      <a:r>
                        <a:rPr lang="en-US" dirty="0"/>
                        <a:t>IP</a:t>
                      </a:r>
                    </a:p>
                  </a:txBody>
                  <a:tcPr/>
                </a:tc>
                <a:tc>
                  <a:txBody>
                    <a:bodyPr/>
                    <a:lstStyle/>
                    <a:p>
                      <a:endParaRPr lang="en-US" dirty="0"/>
                    </a:p>
                  </a:txBody>
                  <a:tcPr/>
                </a:tc>
                <a:tc>
                  <a:txBody>
                    <a:bodyPr/>
                    <a:lstStyle/>
                    <a:p>
                      <a:r>
                        <a:rPr lang="en-US" dirty="0"/>
                        <a:t>EAS545</a:t>
                      </a:r>
                    </a:p>
                  </a:txBody>
                  <a:tcPr/>
                </a:tc>
                <a:tc>
                  <a:txBody>
                    <a:bodyPr/>
                    <a:lstStyle/>
                    <a:p>
                      <a:r>
                        <a:rPr lang="en-US" dirty="0"/>
                        <a:t>ESE545</a:t>
                      </a:r>
                    </a:p>
                  </a:txBody>
                  <a:tcPr/>
                </a:tc>
                <a:tc>
                  <a:txBody>
                    <a:bodyPr/>
                    <a:lstStyle/>
                    <a:p>
                      <a:r>
                        <a:rPr lang="en-US" dirty="0"/>
                        <a:t>ESE545</a:t>
                      </a:r>
                    </a:p>
                  </a:txBody>
                  <a:tcPr/>
                </a:tc>
                <a:extLst>
                  <a:ext uri="{0D108BD9-81ED-4DB2-BD59-A6C34878D82A}">
                    <a16:rowId xmlns:a16="http://schemas.microsoft.com/office/drawing/2014/main" val="10009"/>
                  </a:ext>
                </a:extLst>
              </a:tr>
              <a:tr h="370840">
                <a:tc>
                  <a:txBody>
                    <a:bodyPr/>
                    <a:lstStyle/>
                    <a:p>
                      <a:r>
                        <a:rPr lang="en-US" dirty="0"/>
                        <a:t>Networking</a:t>
                      </a:r>
                    </a:p>
                  </a:txBody>
                  <a:tcPr/>
                </a:tc>
                <a:tc>
                  <a:txBody>
                    <a:bodyPr/>
                    <a:lstStyle/>
                    <a:p>
                      <a:endParaRPr lang="en-US"/>
                    </a:p>
                  </a:txBody>
                  <a:tcPr/>
                </a:tc>
                <a:tc>
                  <a:txBody>
                    <a:bodyPr/>
                    <a:lstStyle/>
                    <a:p>
                      <a:r>
                        <a:rPr lang="en-US" b="1" dirty="0"/>
                        <a:t>ESE407</a:t>
                      </a:r>
                      <a:r>
                        <a:rPr lang="en-US" dirty="0"/>
                        <a:t> or</a:t>
                      </a:r>
                      <a:r>
                        <a:rPr lang="en-US" baseline="0" dirty="0"/>
                        <a:t> </a:t>
                      </a:r>
                      <a:r>
                        <a:rPr lang="en-US" b="1" baseline="0" dirty="0"/>
                        <a:t>CIS553</a:t>
                      </a:r>
                      <a:endParaRPr lang="en-US" b="1" dirty="0"/>
                    </a:p>
                  </a:txBody>
                  <a:tcPr/>
                </a:tc>
                <a:tc>
                  <a:txBody>
                    <a:bodyPr/>
                    <a:lstStyle/>
                    <a:p>
                      <a:r>
                        <a:rPr lang="en-US" dirty="0"/>
                        <a:t>ESE407</a:t>
                      </a:r>
                    </a:p>
                  </a:txBody>
                  <a:tcPr/>
                </a:tc>
                <a:tc>
                  <a:txBody>
                    <a:bodyPr/>
                    <a:lstStyle/>
                    <a:p>
                      <a:r>
                        <a:rPr lang="en-US" dirty="0"/>
                        <a:t>ESE407</a:t>
                      </a:r>
                    </a:p>
                  </a:txBody>
                  <a:tcPr/>
                </a:tc>
                <a:extLst>
                  <a:ext uri="{0D108BD9-81ED-4DB2-BD59-A6C34878D82A}">
                    <a16:rowId xmlns:a16="http://schemas.microsoft.com/office/drawing/2014/main" val="10010"/>
                  </a:ext>
                </a:extLst>
              </a:tr>
              <a:tr h="370840">
                <a:tc>
                  <a:txBody>
                    <a:bodyPr/>
                    <a:lstStyle/>
                    <a:p>
                      <a:r>
                        <a:rPr lang="en-US" dirty="0"/>
                        <a:t>Embedded</a:t>
                      </a:r>
                    </a:p>
                  </a:txBody>
                  <a:tcPr/>
                </a:tc>
                <a:tc>
                  <a:txBody>
                    <a:bodyPr/>
                    <a:lstStyle/>
                    <a:p>
                      <a:endParaRPr lang="en-US"/>
                    </a:p>
                  </a:txBody>
                  <a:tcPr/>
                </a:tc>
                <a:tc>
                  <a:txBody>
                    <a:bodyPr/>
                    <a:lstStyle/>
                    <a:p>
                      <a:r>
                        <a:rPr lang="en-US" b="1" dirty="0"/>
                        <a:t>ESE350</a:t>
                      </a:r>
                    </a:p>
                    <a:p>
                      <a:r>
                        <a:rPr lang="en-US" b="1" dirty="0"/>
                        <a:t>CIS441</a:t>
                      </a:r>
                    </a:p>
                  </a:txBody>
                  <a:tcPr/>
                </a:tc>
                <a:tc>
                  <a:txBody>
                    <a:bodyPr/>
                    <a:lstStyle/>
                    <a:p>
                      <a:r>
                        <a:rPr lang="en-US" dirty="0"/>
                        <a:t>ESE350</a:t>
                      </a:r>
                    </a:p>
                  </a:txBody>
                  <a:tcPr/>
                </a:tc>
                <a:tc>
                  <a:txBody>
                    <a:bodyPr/>
                    <a:lstStyle/>
                    <a:p>
                      <a:r>
                        <a:rPr lang="en-US" dirty="0"/>
                        <a:t>ESE350</a:t>
                      </a:r>
                    </a:p>
                  </a:txBody>
                  <a:tcPr/>
                </a:tc>
                <a:extLst>
                  <a:ext uri="{0D108BD9-81ED-4DB2-BD59-A6C34878D82A}">
                    <a16:rowId xmlns:a16="http://schemas.microsoft.com/office/drawing/2014/main" val="10011"/>
                  </a:ext>
                </a:extLst>
              </a:tr>
              <a:tr h="370840">
                <a:tc>
                  <a:txBody>
                    <a:bodyPr/>
                    <a:lstStyle/>
                    <a:p>
                      <a:r>
                        <a:rPr lang="en-US" dirty="0"/>
                        <a:t>UI</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r>
                        <a:rPr lang="en-US" dirty="0"/>
                        <a:t>ESE543</a:t>
                      </a:r>
                    </a:p>
                  </a:txBody>
                  <a:tcPr/>
                </a:tc>
                <a:extLst>
                  <a:ext uri="{0D108BD9-81ED-4DB2-BD59-A6C34878D82A}">
                    <a16:rowId xmlns:a16="http://schemas.microsoft.com/office/drawing/2014/main" val="10012"/>
                  </a:ext>
                </a:extLst>
              </a:tr>
            </a:tbl>
          </a:graphicData>
        </a:graphic>
      </p:graphicFrame>
      <p:sp>
        <p:nvSpPr>
          <p:cNvPr id="4" name="Slide Number Placeholder 3"/>
          <p:cNvSpPr>
            <a:spLocks noGrp="1"/>
          </p:cNvSpPr>
          <p:nvPr>
            <p:ph type="sldNum" sz="quarter" idx="12"/>
          </p:nvPr>
        </p:nvSpPr>
        <p:spPr/>
        <p:txBody>
          <a:bodyPr/>
          <a:lstStyle/>
          <a:p>
            <a:fld id="{B6F15528-21DE-4FAA-801E-634DDDAF4B2B}" type="slidenum">
              <a:rPr lang="en-US" smtClean="0"/>
              <a:pPr/>
              <a:t>66</a:t>
            </a:fld>
            <a:endParaRPr lang="en-US"/>
          </a:p>
        </p:txBody>
      </p:sp>
      <p:sp>
        <p:nvSpPr>
          <p:cNvPr id="3" name="Date Placeholder 2">
            <a:extLst>
              <a:ext uri="{FF2B5EF4-FFF2-40B4-BE49-F238E27FC236}">
                <a16:creationId xmlns:a16="http://schemas.microsoft.com/office/drawing/2014/main" id="{C9D431D4-A3E5-9F45-BB56-B0F1C6F85574}"/>
              </a:ext>
            </a:extLst>
          </p:cNvPr>
          <p:cNvSpPr>
            <a:spLocks noGrp="1"/>
          </p:cNvSpPr>
          <p:nvPr>
            <p:ph type="dt" sz="half" idx="10"/>
          </p:nvPr>
        </p:nvSpPr>
        <p:spPr/>
        <p:txBody>
          <a:bodyPr/>
          <a:lstStyle/>
          <a:p>
            <a:r>
              <a:rPr lang="en-US"/>
              <a:t>ESE150 Spring 2020</a:t>
            </a:r>
          </a:p>
        </p:txBody>
      </p:sp>
    </p:spTree>
    <p:extLst>
      <p:ext uri="{BB962C8B-B14F-4D97-AF65-F5344CB8AC3E}">
        <p14:creationId xmlns:p14="http://schemas.microsoft.com/office/powerpoint/2010/main" val="6678960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(Notes for previous slide)</a:t>
            </a:r>
          </a:p>
        </p:txBody>
      </p:sp>
      <p:sp>
        <p:nvSpPr>
          <p:cNvPr id="3" name="Content Placeholder 2"/>
          <p:cNvSpPr>
            <a:spLocks noGrp="1"/>
          </p:cNvSpPr>
          <p:nvPr>
            <p:ph idx="1"/>
          </p:nvPr>
        </p:nvSpPr>
        <p:spPr/>
        <p:txBody>
          <a:bodyPr/>
          <a:lstStyle/>
          <a:p>
            <a:r>
              <a:rPr lang="en-US" dirty="0"/>
              <a:t>Bold – required</a:t>
            </a:r>
          </a:p>
          <a:p>
            <a:r>
              <a:rPr lang="en-US" b="0" dirty="0"/>
              <a:t>Not bold – restricted elective</a:t>
            </a:r>
          </a:p>
          <a:p>
            <a:endParaRPr lang="en-US" b="0" dirty="0"/>
          </a:p>
          <a:p>
            <a:r>
              <a:rPr lang="en-US" b="0" dirty="0"/>
              <a:t>Simplified to fit on one slide</a:t>
            </a:r>
          </a:p>
          <a:p>
            <a:pPr lvl="1"/>
            <a:r>
              <a:rPr lang="en-US" dirty="0"/>
              <a:t>(e.g. should show many more analog circuits courses as restricted-electives for EE)</a:t>
            </a:r>
            <a:endParaRPr lang="en-US" b="0" dirty="0"/>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67</a:t>
            </a:fld>
            <a:endParaRPr lang="en-US"/>
          </a:p>
        </p:txBody>
      </p:sp>
      <p:sp>
        <p:nvSpPr>
          <p:cNvPr id="5" name="Date Placeholder 4">
            <a:extLst>
              <a:ext uri="{FF2B5EF4-FFF2-40B4-BE49-F238E27FC236}">
                <a16:creationId xmlns:a16="http://schemas.microsoft.com/office/drawing/2014/main" id="{01023EEF-9A52-0F4A-A2E0-FC05EFF628F2}"/>
              </a:ext>
            </a:extLst>
          </p:cNvPr>
          <p:cNvSpPr>
            <a:spLocks noGrp="1"/>
          </p:cNvSpPr>
          <p:nvPr>
            <p:ph type="dt" sz="half" idx="10"/>
          </p:nvPr>
        </p:nvSpPr>
        <p:spPr/>
        <p:txBody>
          <a:bodyPr/>
          <a:lstStyle/>
          <a:p>
            <a:r>
              <a:rPr lang="en-US"/>
              <a:t>ESE150 Spring 2020</a:t>
            </a:r>
          </a:p>
        </p:txBody>
      </p:sp>
    </p:spTree>
    <p:extLst>
      <p:ext uri="{BB962C8B-B14F-4D97-AF65-F5344CB8AC3E}">
        <p14:creationId xmlns:p14="http://schemas.microsoft.com/office/powerpoint/2010/main" val="390407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Past</a:t>
            </a:r>
          </a:p>
        </p:txBody>
      </p:sp>
      <p:sp>
        <p:nvSpPr>
          <p:cNvPr id="3" name="Content Placeholder 2"/>
          <p:cNvSpPr>
            <a:spLocks noGrp="1"/>
          </p:cNvSpPr>
          <p:nvPr>
            <p:ph idx="1"/>
          </p:nvPr>
        </p:nvSpPr>
        <p:spPr/>
        <p:txBody>
          <a:bodyPr/>
          <a:lstStyle/>
          <a:p>
            <a:r>
              <a:rPr lang="en-US" dirty="0"/>
              <a:t>Much of value in physical construction of objects</a:t>
            </a:r>
          </a:p>
          <a:p>
            <a:pPr lvl="1"/>
            <a:r>
              <a:rPr lang="en-US" dirty="0"/>
              <a:t>Bridge, house, car, screwdriver</a:t>
            </a:r>
          </a:p>
          <a:p>
            <a:r>
              <a:rPr lang="en-US" dirty="0"/>
              <a:t>Expensive to reproduce / copy</a:t>
            </a:r>
          </a:p>
          <a:p>
            <a:r>
              <a:rPr lang="en-US" dirty="0"/>
              <a:t>Reproductions imperfect</a:t>
            </a:r>
          </a:p>
          <a:p>
            <a:pPr lvl="1"/>
            <a:r>
              <a:rPr lang="en-US" dirty="0"/>
              <a:t>5</a:t>
            </a:r>
            <a:r>
              <a:rPr lang="en-US" baseline="30000" dirty="0"/>
              <a:t>th</a:t>
            </a:r>
            <a:r>
              <a:rPr lang="en-US" dirty="0"/>
              <a:t> generation analog recording</a:t>
            </a:r>
          </a:p>
          <a:p>
            <a:pPr lvl="1"/>
            <a:r>
              <a:rPr lang="en-US" dirty="0"/>
              <a:t>4</a:t>
            </a:r>
            <a:r>
              <a:rPr lang="en-US" baseline="30000" dirty="0"/>
              <a:t>th</a:t>
            </a:r>
            <a:r>
              <a:rPr lang="en-US" dirty="0"/>
              <a:t> generation photocopy of text</a:t>
            </a:r>
          </a:p>
          <a:p>
            <a:r>
              <a:rPr lang="en-US" dirty="0"/>
              <a:t>Inherent barrier to making copies</a:t>
            </a:r>
          </a:p>
          <a:p>
            <a:pPr lvl="1"/>
            <a:r>
              <a:rPr lang="en-US" dirty="0"/>
              <a:t>Value to buying original</a:t>
            </a:r>
          </a:p>
        </p:txBody>
      </p:sp>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representation</a:t>
            </a:r>
          </a:p>
        </p:txBody>
      </p:sp>
      <p:sp>
        <p:nvSpPr>
          <p:cNvPr id="3" name="Content Placeholder 2"/>
          <p:cNvSpPr>
            <a:spLocks noGrp="1"/>
          </p:cNvSpPr>
          <p:nvPr>
            <p:ph idx="1"/>
          </p:nvPr>
        </p:nvSpPr>
        <p:spPr/>
        <p:txBody>
          <a:bodyPr/>
          <a:lstStyle/>
          <a:p>
            <a:r>
              <a:rPr lang="en-US" dirty="0"/>
              <a:t>Can represent perfectly in bits</a:t>
            </a:r>
          </a:p>
          <a:p>
            <a:pPr lvl="1"/>
            <a:r>
              <a:rPr lang="en-US" dirty="0"/>
              <a:t>Including sound, words</a:t>
            </a:r>
          </a:p>
          <a:p>
            <a:r>
              <a:rPr lang="en-US" dirty="0"/>
              <a:t>Can make perfect copies</a:t>
            </a:r>
          </a:p>
          <a:p>
            <a:r>
              <a:rPr lang="en-US" dirty="0"/>
              <a:t>Bits are cheap…and getting cheaper</a:t>
            </a:r>
          </a:p>
          <a:p>
            <a:pPr lvl="1"/>
            <a:r>
              <a:rPr lang="en-US" dirty="0"/>
              <a:t>Copying “free”</a:t>
            </a:r>
          </a:p>
          <a:p>
            <a:pPr lvl="1"/>
            <a:endParaRPr lang="en-US" dirty="0"/>
          </a:p>
          <a:p>
            <a:r>
              <a:rPr lang="en-US" dirty="0"/>
              <a:t>Intellectual value disconnected from physical reproduction</a:t>
            </a:r>
          </a:p>
        </p:txBody>
      </p:sp>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else has this property?</a:t>
            </a:r>
          </a:p>
        </p:txBody>
      </p:sp>
      <p:graphicFrame>
        <p:nvGraphicFramePr>
          <p:cNvPr id="6" name="Content Placeholder 5"/>
          <p:cNvGraphicFramePr>
            <a:graphicFrameLocks noGrp="1"/>
          </p:cNvGraphicFramePr>
          <p:nvPr>
            <p:ph idx="1"/>
          </p:nvPr>
        </p:nvGraphicFramePr>
        <p:xfrm>
          <a:off x="304800" y="1554163"/>
          <a:ext cx="8686800" cy="4079240"/>
        </p:xfrm>
        <a:graphic>
          <a:graphicData uri="http://schemas.openxmlformats.org/drawingml/2006/table">
            <a:tbl>
              <a:tblPr firstRow="1" bandRow="1">
                <a:tableStyleId>{5C22544A-7EE6-4342-B048-85BDC9FD1C3A}</a:tableStyleId>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370840">
                <a:tc>
                  <a:txBody>
                    <a:bodyPr/>
                    <a:lstStyle/>
                    <a:p>
                      <a:r>
                        <a:rPr lang="en-US" dirty="0">
                          <a:solidFill>
                            <a:srgbClr val="32B9FF"/>
                          </a:solidFill>
                        </a:rPr>
                        <a:t>Digital Intellectual Property</a:t>
                      </a:r>
                    </a:p>
                  </a:txBody>
                  <a:tcPr/>
                </a:tc>
                <a:tc>
                  <a:txBody>
                    <a:bodyPr/>
                    <a:lstStyle/>
                    <a:p>
                      <a:r>
                        <a:rPr lang="en-US" dirty="0">
                          <a:solidFill>
                            <a:srgbClr val="32B9FF"/>
                          </a:solidFill>
                        </a:rPr>
                        <a:t>Physical</a:t>
                      </a:r>
                      <a:r>
                        <a:rPr lang="en-US" baseline="0" dirty="0">
                          <a:solidFill>
                            <a:srgbClr val="32B9FF"/>
                          </a:solidFill>
                        </a:rPr>
                        <a:t> IP Renderer</a:t>
                      </a:r>
                      <a:endParaRPr lang="en-US" dirty="0">
                        <a:solidFill>
                          <a:srgbClr val="32B9FF"/>
                        </a:solidFill>
                      </a:endParaRPr>
                    </a:p>
                  </a:txBody>
                  <a:tcPr/>
                </a:tc>
                <a:extLst>
                  <a:ext uri="{0D108BD9-81ED-4DB2-BD59-A6C34878D82A}">
                    <a16:rowId xmlns:a16="http://schemas.microsoft.com/office/drawing/2014/main" val="10000"/>
                  </a:ext>
                </a:extLst>
              </a:tr>
              <a:tr h="370840">
                <a:tc>
                  <a:txBody>
                    <a:bodyPr/>
                    <a:lstStyle/>
                    <a:p>
                      <a:r>
                        <a:rPr lang="en-US" dirty="0"/>
                        <a:t>Novel</a:t>
                      </a:r>
                    </a:p>
                  </a:txBody>
                  <a:tcPr/>
                </a:tc>
                <a:tc>
                  <a:txBody>
                    <a:bodyPr/>
                    <a:lstStyle/>
                    <a:p>
                      <a:r>
                        <a:rPr lang="en-US" dirty="0" err="1"/>
                        <a:t>eReader</a:t>
                      </a:r>
                      <a:endParaRPr lang="en-US" dirty="0"/>
                    </a:p>
                  </a:txBody>
                  <a:tcPr/>
                </a:tc>
                <a:extLst>
                  <a:ext uri="{0D108BD9-81ED-4DB2-BD59-A6C34878D82A}">
                    <a16:rowId xmlns:a16="http://schemas.microsoft.com/office/drawing/2014/main" val="10001"/>
                  </a:ext>
                </a:extLst>
              </a:tr>
              <a:tr h="370840">
                <a:tc>
                  <a:txBody>
                    <a:bodyPr/>
                    <a:lstStyle/>
                    <a:p>
                      <a:r>
                        <a:rPr lang="en-US" dirty="0"/>
                        <a:t>Song (MP3)</a:t>
                      </a:r>
                    </a:p>
                  </a:txBody>
                  <a:tcPr/>
                </a:tc>
                <a:tc>
                  <a:txBody>
                    <a:bodyPr/>
                    <a:lstStyle/>
                    <a:p>
                      <a:r>
                        <a:rPr lang="en-US" dirty="0"/>
                        <a:t>MP3 Player</a:t>
                      </a:r>
                    </a:p>
                  </a:txBody>
                  <a:tcPr/>
                </a:tc>
                <a:extLst>
                  <a:ext uri="{0D108BD9-81ED-4DB2-BD59-A6C34878D82A}">
                    <a16:rowId xmlns:a16="http://schemas.microsoft.com/office/drawing/2014/main" val="10002"/>
                  </a:ext>
                </a:extLst>
              </a:tr>
              <a:tr h="370840">
                <a:tc>
                  <a:txBody>
                    <a:bodyPr/>
                    <a:lstStyle/>
                    <a:p>
                      <a:r>
                        <a:rPr lang="en-US" dirty="0"/>
                        <a:t>JPEG</a:t>
                      </a:r>
                      <a:r>
                        <a:rPr lang="en-US" baseline="0" dirty="0"/>
                        <a:t> Photo</a:t>
                      </a:r>
                      <a:endParaRPr lang="en-US" dirty="0"/>
                    </a:p>
                  </a:txBody>
                  <a:tcPr/>
                </a:tc>
                <a:tc>
                  <a:txBody>
                    <a:bodyPr/>
                    <a:lstStyle/>
                    <a:p>
                      <a:endParaRPr lang="en-US"/>
                    </a:p>
                  </a:txBody>
                  <a:tcPr/>
                </a:tc>
                <a:extLst>
                  <a:ext uri="{0D108BD9-81ED-4DB2-BD59-A6C34878D82A}">
                    <a16:rowId xmlns:a16="http://schemas.microsoft.com/office/drawing/2014/main" val="10003"/>
                  </a:ext>
                </a:extLst>
              </a:tr>
              <a:tr h="370840">
                <a:tc>
                  <a:txBody>
                    <a:bodyPr/>
                    <a:lstStyle/>
                    <a:p>
                      <a:endParaRPr lang="en-US"/>
                    </a:p>
                  </a:txBody>
                  <a:tcPr/>
                </a:tc>
                <a:tc>
                  <a:txBody>
                    <a:bodyPr/>
                    <a:lstStyle/>
                    <a:p>
                      <a:r>
                        <a:rPr lang="en-US" dirty="0"/>
                        <a:t>Video Player</a:t>
                      </a:r>
                    </a:p>
                  </a:txBody>
                  <a:tcPr/>
                </a:tc>
                <a:extLst>
                  <a:ext uri="{0D108BD9-81ED-4DB2-BD59-A6C34878D82A}">
                    <a16:rowId xmlns:a16="http://schemas.microsoft.com/office/drawing/2014/main" val="10004"/>
                  </a:ext>
                </a:extLst>
              </a:tr>
              <a:tr h="370840">
                <a:tc>
                  <a:txBody>
                    <a:bodyPr/>
                    <a:lstStyle/>
                    <a:p>
                      <a:r>
                        <a:rPr lang="en-US" dirty="0"/>
                        <a:t>Video Game</a:t>
                      </a:r>
                    </a:p>
                  </a:txBody>
                  <a:tcPr/>
                </a:tc>
                <a:tc>
                  <a:txBody>
                    <a:bodyPr/>
                    <a:lstStyle/>
                    <a:p>
                      <a:endParaRPr lang="en-US"/>
                    </a:p>
                  </a:txBody>
                  <a:tcPr/>
                </a:tc>
                <a:extLst>
                  <a:ext uri="{0D108BD9-81ED-4DB2-BD59-A6C34878D82A}">
                    <a16:rowId xmlns:a16="http://schemas.microsoft.com/office/drawing/2014/main" val="10005"/>
                  </a:ext>
                </a:extLst>
              </a:tr>
              <a:tr h="370840">
                <a:tc>
                  <a:txBody>
                    <a:bodyPr/>
                    <a:lstStyle/>
                    <a:p>
                      <a:endParaRPr lang="en-US"/>
                    </a:p>
                  </a:txBody>
                  <a:tcPr/>
                </a:tc>
                <a:tc>
                  <a:txBody>
                    <a:bodyPr/>
                    <a:lstStyle/>
                    <a:p>
                      <a:r>
                        <a:rPr lang="en-US" dirty="0" err="1"/>
                        <a:t>Arduino</a:t>
                      </a:r>
                      <a:r>
                        <a:rPr lang="en-US" dirty="0"/>
                        <a:t> or Personal Computer</a:t>
                      </a:r>
                    </a:p>
                  </a:txBody>
                  <a:tcPr/>
                </a:tc>
                <a:extLst>
                  <a:ext uri="{0D108BD9-81ED-4DB2-BD59-A6C34878D82A}">
                    <a16:rowId xmlns:a16="http://schemas.microsoft.com/office/drawing/2014/main" val="10006"/>
                  </a:ext>
                </a:extLst>
              </a:tr>
              <a:tr h="370840">
                <a:tc>
                  <a:txBody>
                    <a:bodyPr/>
                    <a:lstStyle/>
                    <a:p>
                      <a:r>
                        <a:rPr lang="en-US" dirty="0" err="1"/>
                        <a:t>Verilog</a:t>
                      </a:r>
                      <a:r>
                        <a:rPr lang="en-US" dirty="0"/>
                        <a:t> digital</a:t>
                      </a:r>
                      <a:r>
                        <a:rPr lang="en-US" baseline="0" dirty="0"/>
                        <a:t> circuit</a:t>
                      </a:r>
                      <a:endParaRPr lang="en-US" dirty="0"/>
                    </a:p>
                  </a:txBody>
                  <a:tcPr/>
                </a:tc>
                <a:tc>
                  <a:txBody>
                    <a:bodyPr/>
                    <a:lstStyle/>
                    <a:p>
                      <a:endParaRPr lang="en-US" dirty="0"/>
                    </a:p>
                  </a:txBody>
                  <a:tcPr/>
                </a:tc>
                <a:extLst>
                  <a:ext uri="{0D108BD9-81ED-4DB2-BD59-A6C34878D82A}">
                    <a16:rowId xmlns:a16="http://schemas.microsoft.com/office/drawing/2014/main" val="10007"/>
                  </a:ext>
                </a:extLst>
              </a:tr>
              <a:tr h="370840">
                <a:tc>
                  <a:txBody>
                    <a:bodyPr/>
                    <a:lstStyle/>
                    <a:p>
                      <a:endParaRPr lang="en-US" dirty="0"/>
                    </a:p>
                  </a:txBody>
                  <a:tcPr/>
                </a:tc>
                <a:tc>
                  <a:txBody>
                    <a:bodyPr/>
                    <a:lstStyle/>
                    <a:p>
                      <a:r>
                        <a:rPr lang="en-US" dirty="0"/>
                        <a:t>Web Server</a:t>
                      </a:r>
                    </a:p>
                  </a:txBody>
                  <a:tcPr/>
                </a:tc>
                <a:extLst>
                  <a:ext uri="{0D108BD9-81ED-4DB2-BD59-A6C34878D82A}">
                    <a16:rowId xmlns:a16="http://schemas.microsoft.com/office/drawing/2014/main" val="10008"/>
                  </a:ext>
                </a:extLst>
              </a:tr>
              <a:tr h="370840">
                <a:tc>
                  <a:txBody>
                    <a:bodyPr/>
                    <a:lstStyle/>
                    <a:p>
                      <a:r>
                        <a:rPr lang="en-US" dirty="0"/>
                        <a:t>STL (3D CAD</a:t>
                      </a:r>
                      <a:r>
                        <a:rPr lang="en-US" baseline="0" dirty="0"/>
                        <a:t> drawing)</a:t>
                      </a:r>
                      <a:endParaRPr lang="en-US" dirty="0"/>
                    </a:p>
                  </a:txBody>
                  <a:tcPr/>
                </a:tc>
                <a:tc>
                  <a:txBody>
                    <a:bodyPr/>
                    <a:lstStyle/>
                    <a:p>
                      <a:endParaRPr lang="en-US" dirty="0"/>
                    </a:p>
                  </a:txBody>
                  <a:tcPr/>
                </a:tc>
                <a:extLst>
                  <a:ext uri="{0D108BD9-81ED-4DB2-BD59-A6C34878D82A}">
                    <a16:rowId xmlns:a16="http://schemas.microsoft.com/office/drawing/2014/main" val="10009"/>
                  </a:ext>
                </a:extLst>
              </a:tr>
              <a:tr h="370840">
                <a:tc>
                  <a:txBody>
                    <a:bodyPr/>
                    <a:lstStyle/>
                    <a:p>
                      <a:r>
                        <a:rPr lang="en-US" dirty="0"/>
                        <a:t>DNA Sequence</a:t>
                      </a:r>
                    </a:p>
                  </a:txBody>
                  <a:tcPr/>
                </a:tc>
                <a:tc>
                  <a:txBody>
                    <a:bodyPr/>
                    <a:lstStyle/>
                    <a:p>
                      <a:r>
                        <a:rPr lang="en-US" dirty="0"/>
                        <a:t>DNA Printer</a:t>
                      </a:r>
                    </a:p>
                  </a:txBody>
                  <a:tcPr/>
                </a:tc>
                <a:extLst>
                  <a:ext uri="{0D108BD9-81ED-4DB2-BD59-A6C34878D82A}">
                    <a16:rowId xmlns:a16="http://schemas.microsoft.com/office/drawing/2014/main" val="10010"/>
                  </a:ext>
                </a:extLst>
              </a:tr>
            </a:tbl>
          </a:graphicData>
        </a:graphic>
      </p:graphicFrame>
      <p:sp>
        <p:nvSpPr>
          <p:cNvPr id="4" name="Date Placeholder 3"/>
          <p:cNvSpPr>
            <a:spLocks noGrp="1"/>
          </p:cNvSpPr>
          <p:nvPr>
            <p:ph type="dt" sz="half" idx="10"/>
          </p:nvPr>
        </p:nvSpPr>
        <p:spPr/>
        <p:txBody>
          <a:bodyPr/>
          <a:lstStyle/>
          <a:p>
            <a:r>
              <a:rPr lang="en-US"/>
              <a:t>ESE150 Spring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9</a:t>
            </a:fld>
            <a:endParaRPr lang="en-US"/>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ESE 578–">
  <a:themeElements>
    <a:clrScheme name="Custom 3">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FF0000"/>
      </a:hlink>
      <a:folHlink>
        <a:srgbClr val="FF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lnDef>
      <a:spPr>
        <a:ln>
          <a:tailEnd type="arrow"/>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Lecture_Template</Template>
  <TotalTime>32361</TotalTime>
  <Words>2480</Words>
  <Application>Microsoft Macintosh PowerPoint</Application>
  <PresentationFormat>On-screen Show (4:3)</PresentationFormat>
  <Paragraphs>584</Paragraphs>
  <Slides>67</Slides>
  <Notes>4</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Arial</vt:lpstr>
      <vt:lpstr>Calibri</vt:lpstr>
      <vt:lpstr>Cambria Math</vt:lpstr>
      <vt:lpstr>Courier New</vt:lpstr>
      <vt:lpstr>Wingdings 2</vt:lpstr>
      <vt:lpstr>ESE 578–</vt:lpstr>
      <vt:lpstr>PowerPoint Presentation</vt:lpstr>
      <vt:lpstr>Preclass </vt:lpstr>
      <vt:lpstr>Economic Terms</vt:lpstr>
      <vt:lpstr>Observe</vt:lpstr>
      <vt:lpstr>Preclass Continued</vt:lpstr>
      <vt:lpstr>Observe</vt:lpstr>
      <vt:lpstr>Past</vt:lpstr>
      <vt:lpstr>Digital representation</vt:lpstr>
      <vt:lpstr>What else has this property?</vt:lpstr>
      <vt:lpstr>Intellectual Property</vt:lpstr>
      <vt:lpstr>Intellectual Property Creators</vt:lpstr>
      <vt:lpstr>Outline</vt:lpstr>
      <vt:lpstr>Course Map</vt:lpstr>
      <vt:lpstr>Rationale</vt:lpstr>
      <vt:lpstr>Pricing challenge</vt:lpstr>
      <vt:lpstr>Arrow’s Information Paradox</vt:lpstr>
      <vt:lpstr>Balance Individual and Societal good</vt:lpstr>
      <vt:lpstr>Before copying was an issue</vt:lpstr>
      <vt:lpstr>US Constitution</vt:lpstr>
      <vt:lpstr>Mechanisms (To support)</vt:lpstr>
      <vt:lpstr>Mechanisms for Protection</vt:lpstr>
      <vt:lpstr>Interlude: NIL Nikolai Ivanovich Lobachevsky </vt:lpstr>
      <vt:lpstr>Patents</vt:lpstr>
      <vt:lpstr>Patent</vt:lpstr>
      <vt:lpstr>What might be tricky / non-satisfying?</vt:lpstr>
      <vt:lpstr>Patent</vt:lpstr>
      <vt:lpstr>Patent Process</vt:lpstr>
      <vt:lpstr>PowerPoint Presentation</vt:lpstr>
      <vt:lpstr>PowerPoint Presentation</vt:lpstr>
      <vt:lpstr>PowerPoint Presentation</vt:lpstr>
      <vt:lpstr>PowerPoint Presentation</vt:lpstr>
      <vt:lpstr>PowerPoint Presentation</vt:lpstr>
      <vt:lpstr>Claims</vt:lpstr>
      <vt:lpstr>Xilinx FPGA   US 4,870,302</vt:lpstr>
      <vt:lpstr>ENIAC  US 3,120,606</vt:lpstr>
      <vt:lpstr>What’s Patentable</vt:lpstr>
      <vt:lpstr>Copyright</vt:lpstr>
      <vt:lpstr>Copyright</vt:lpstr>
      <vt:lpstr>Traditionally: transfer copyright …</vt:lpstr>
      <vt:lpstr>Recent: license to ACM, IEEE</vt:lpstr>
      <vt:lpstr>Licensing</vt:lpstr>
      <vt:lpstr>License</vt:lpstr>
      <vt:lpstr>Licenses</vt:lpstr>
      <vt:lpstr>Direct Licensing/Sales</vt:lpstr>
      <vt:lpstr>Past</vt:lpstr>
      <vt:lpstr>Today (emerging)</vt:lpstr>
      <vt:lpstr>Direct IP Businesses today</vt:lpstr>
      <vt:lpstr>Direct IP Businesses today</vt:lpstr>
      <vt:lpstr>Open Source / Creative Commons</vt:lpstr>
      <vt:lpstr>Sharing</vt:lpstr>
      <vt:lpstr>Challenge</vt:lpstr>
      <vt:lpstr>Creative Commons</vt:lpstr>
      <vt:lpstr>Non-Disclosure Agreement (NDA)</vt:lpstr>
      <vt:lpstr>NDA</vt:lpstr>
      <vt:lpstr>Administrative Interlude: Final</vt:lpstr>
      <vt:lpstr>Final</vt:lpstr>
      <vt:lpstr>Final Topics</vt:lpstr>
      <vt:lpstr>Who Owns IP?</vt:lpstr>
      <vt:lpstr>PowerPoint Presentation</vt:lpstr>
      <vt:lpstr>PowerPoint Presentation</vt:lpstr>
      <vt:lpstr>Work Scenarios</vt:lpstr>
      <vt:lpstr>University</vt:lpstr>
      <vt:lpstr>Lab Due</vt:lpstr>
      <vt:lpstr>Big Ideas</vt:lpstr>
      <vt:lpstr>Learn More</vt:lpstr>
      <vt:lpstr>PowerPoint Presentation</vt:lpstr>
      <vt:lpstr>(Notes for previous slide)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ESE 250: Digital Audio Basics</dc:title>
  <dc:creator>Edin;Farmer</dc:creator>
  <cp:lastModifiedBy>Dehon, Andre</cp:lastModifiedBy>
  <cp:revision>721</cp:revision>
  <cp:lastPrinted>2019-05-01T19:55:33Z</cp:lastPrinted>
  <dcterms:created xsi:type="dcterms:W3CDTF">2018-03-28T02:50:16Z</dcterms:created>
  <dcterms:modified xsi:type="dcterms:W3CDTF">2020-04-28T15:24:36Z</dcterms:modified>
</cp:coreProperties>
</file>