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459" r:id="rId2"/>
    <p:sldId id="256" r:id="rId3"/>
    <p:sldId id="342" r:id="rId4"/>
    <p:sldId id="275" r:id="rId5"/>
    <p:sldId id="378" r:id="rId6"/>
    <p:sldId id="379" r:id="rId7"/>
    <p:sldId id="427" r:id="rId8"/>
    <p:sldId id="428" r:id="rId9"/>
    <p:sldId id="323" r:id="rId10"/>
    <p:sldId id="436" r:id="rId11"/>
    <p:sldId id="277" r:id="rId12"/>
    <p:sldId id="431" r:id="rId13"/>
    <p:sldId id="380" r:id="rId14"/>
    <p:sldId id="381" r:id="rId15"/>
    <p:sldId id="432" r:id="rId16"/>
    <p:sldId id="433" r:id="rId17"/>
    <p:sldId id="434" r:id="rId18"/>
    <p:sldId id="435" r:id="rId19"/>
    <p:sldId id="383" r:id="rId20"/>
    <p:sldId id="385" r:id="rId21"/>
    <p:sldId id="417" r:id="rId22"/>
    <p:sldId id="447" r:id="rId23"/>
    <p:sldId id="384" r:id="rId24"/>
    <p:sldId id="388" r:id="rId25"/>
    <p:sldId id="389" r:id="rId26"/>
    <p:sldId id="390" r:id="rId27"/>
    <p:sldId id="391" r:id="rId28"/>
    <p:sldId id="392" r:id="rId29"/>
    <p:sldId id="393" r:id="rId30"/>
    <p:sldId id="418" r:id="rId31"/>
    <p:sldId id="394" r:id="rId32"/>
    <p:sldId id="457" r:id="rId33"/>
    <p:sldId id="395" r:id="rId34"/>
    <p:sldId id="396" r:id="rId35"/>
    <p:sldId id="448" r:id="rId36"/>
    <p:sldId id="405" r:id="rId37"/>
    <p:sldId id="458" r:id="rId38"/>
    <p:sldId id="437" r:id="rId39"/>
    <p:sldId id="438" r:id="rId40"/>
    <p:sldId id="439" r:id="rId41"/>
    <p:sldId id="420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0000"/>
    <a:srgbClr val="990099"/>
    <a:srgbClr val="33CC33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566" autoAdjust="0"/>
  </p:normalViewPr>
  <p:slideViewPr>
    <p:cSldViewPr snapToGrid="0">
      <p:cViewPr varScale="1">
        <p:scale>
          <a:sx n="104" d="100"/>
          <a:sy n="104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04263-6D11-D04F-981E-604CCD1E91D8}" type="slidenum">
              <a:rPr lang="en-US"/>
              <a:pPr/>
              <a:t>8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B132B-AD63-EA43-93D8-5ABD8A5C34C6}" type="slidenum">
              <a:rPr lang="en-US"/>
              <a:pPr/>
              <a:t>11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 err="1">
                <a:ea typeface="Arial" pitchFamily="-107" charset="0"/>
                <a:cs typeface="Arial" pitchFamily="-107" charset="0"/>
              </a:rPr>
              <a:t>d</a:t>
            </a:r>
            <a:r>
              <a:rPr lang="en-US" dirty="0">
                <a:ea typeface="Arial" pitchFamily="-107" charset="0"/>
                <a:cs typeface="Arial" pitchFamily="-107" charset="0"/>
              </a:rPr>
              <a:t> </a:t>
            </a:r>
            <a:r>
              <a:rPr lang="en-US" dirty="0" err="1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ea typeface="Arial" pitchFamily="-107" charset="0"/>
                <a:cs typeface="Arial" pitchFamily="-107" charset="0"/>
              </a:rPr>
              <a:t>C </a:t>
            </a:r>
            <a:r>
              <a:rPr lang="en-US" dirty="0" err="1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ea typeface="Arial" pitchFamily="-107" charset="0"/>
              <a:cs typeface="Arial" pitchFamily="-107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0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Capacitors will come in ESE112/Physics151 (not had yet), and filtering to come in ESE215.  </a:t>
            </a:r>
          </a:p>
          <a:p>
            <a:r>
              <a:rPr lang="en-US" dirty="0"/>
              <a:t>So, this story is more than we’re generally ready for in ESE 150.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0D612-15EE-A040-B4A9-79F594D46E5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lse-code_modulation" TargetMode="External"/><Relationship Id="rId2" Type="http://schemas.openxmlformats.org/officeDocument/2006/relationships/hyperlink" Target="http://en.wikipedia.org/wiki/Analog-to-digital_convert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33D694-FBE4-1D40-8566-3D2FF11D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FUTURE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19F6B9-F42A-DE40-9DAA-D242CB76B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Ran until 10am (so 5 minutes longer than intended)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Took questions until 10:05am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Students asks for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“More time to ask questions at the end”</a:t>
            </a:r>
          </a:p>
          <a:p>
            <a:r>
              <a:rPr lang="en-US" dirty="0">
                <a:solidFill>
                  <a:srgbClr val="FF0000"/>
                </a:solidFill>
              </a:rPr>
              <a:t>Students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The signal processing algorithm equation was a bit confusing in lecture and in </a:t>
            </a:r>
            <a:r>
              <a:rPr lang="en-US" b="0" dirty="0" err="1">
                <a:solidFill>
                  <a:srgbClr val="FF0000"/>
                </a:solidFill>
              </a:rPr>
              <a:t>preclass</a:t>
            </a:r>
            <a:r>
              <a:rPr lang="en-US" b="0" dirty="0">
                <a:solidFill>
                  <a:srgbClr val="FF0000"/>
                </a:solidFill>
              </a:rPr>
              <a:t> activity.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-- probably means “idea 2”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I think today's class pace was a bi slow, however, I feel that this was necessary as we are building foundational concepts that we will work on this semester.</a:t>
            </a:r>
          </a:p>
          <a:p>
            <a:r>
              <a:rPr lang="en-US" dirty="0">
                <a:solidFill>
                  <a:srgbClr val="FF0000"/>
                </a:solidFill>
              </a:rPr>
              <a:t>Clarity 0 1 2 4 0 – so no one think crystal clear</a:t>
            </a:r>
          </a:p>
          <a:p>
            <a:r>
              <a:rPr lang="en-US" dirty="0">
                <a:solidFill>
                  <a:srgbClr val="FF0000"/>
                </a:solidFill>
              </a:rPr>
              <a:t>Overall 0 0 1 4 2 – not </a:t>
            </a:r>
            <a:r>
              <a:rPr lang="en-US">
                <a:solidFill>
                  <a:srgbClr val="FF0000"/>
                </a:solidFill>
              </a:rPr>
              <a:t>so bad…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EA70-D1D7-E94E-AAF6-7F6FB43C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DAB26-AFDA-9F44-99E8-7E55A786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289D-335E-C54F-95D9-EA6D30BE21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7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and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Frequency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Relationship between period and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56" y="2326269"/>
            <a:ext cx="4715923" cy="2730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6371DA-D49E-9E44-BE1D-AC9D0744AA76}"/>
              </a:ext>
            </a:extLst>
          </p:cNvPr>
          <p:cNvSpPr txBox="1"/>
          <p:nvPr/>
        </p:nvSpPr>
        <p:spPr>
          <a:xfrm>
            <a:off x="7734300" y="351581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89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Pressure to Voltage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2C-25A3-154E-A04E-38F2CE4AC67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6012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Microphones convert pressure to voltage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(speakers/headphones voltage to pressure)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Physical position to voltage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Reason as parallel place capacitor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ESE 112 or PHYS 151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grpSp>
        <p:nvGrpSpPr>
          <p:cNvPr id="176145" name="Group 17"/>
          <p:cNvGrpSpPr>
            <a:grpSpLocks/>
          </p:cNvGrpSpPr>
          <p:nvPr/>
        </p:nvGrpSpPr>
        <p:grpSpPr bwMode="auto">
          <a:xfrm flipH="1" flipV="1">
            <a:off x="7879788" y="3315923"/>
            <a:ext cx="1046163" cy="1549400"/>
            <a:chOff x="4944" y="1232"/>
            <a:chExt cx="659" cy="976"/>
          </a:xfrm>
        </p:grpSpPr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4944" y="12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Arc 11"/>
            <p:cNvSpPr>
              <a:spLocks/>
            </p:cNvSpPr>
            <p:nvPr/>
          </p:nvSpPr>
          <p:spPr bwMode="auto">
            <a:xfrm rot="34853851">
              <a:off x="4992" y="1344"/>
              <a:ext cx="611" cy="708"/>
            </a:xfrm>
            <a:custGeom>
              <a:avLst/>
              <a:gdLst>
                <a:gd name="G0" fmla="+- 253 0 0"/>
                <a:gd name="G1" fmla="+- 21600 0 0"/>
                <a:gd name="G2" fmla="+- 21600 0 0"/>
                <a:gd name="T0" fmla="*/ 0 w 21853"/>
                <a:gd name="T1" fmla="*/ 1 h 21600"/>
                <a:gd name="T2" fmla="*/ 21853 w 21853"/>
                <a:gd name="T3" fmla="*/ 21600 h 21600"/>
                <a:gd name="T4" fmla="*/ 253 w 218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53" h="21600" fill="none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</a:path>
                <a:path w="21853" h="21600" stroke="0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  <a:lnTo>
                    <a:pt x="25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Line 13"/>
            <p:cNvSpPr>
              <a:spLocks noChangeShapeType="1"/>
            </p:cNvSpPr>
            <p:nvPr/>
          </p:nvSpPr>
          <p:spPr bwMode="auto">
            <a:xfrm>
              <a:off x="5296" y="123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84582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86868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8534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76153" name="Freeform 25"/>
          <p:cNvSpPr>
            <a:spLocks/>
          </p:cNvSpPr>
          <p:nvPr/>
        </p:nvSpPr>
        <p:spPr bwMode="auto">
          <a:xfrm>
            <a:off x="6781800" y="3784600"/>
            <a:ext cx="1447800" cy="901700"/>
          </a:xfrm>
          <a:custGeom>
            <a:avLst/>
            <a:gdLst/>
            <a:ahLst/>
            <a:cxnLst>
              <a:cxn ang="0">
                <a:pos x="912" y="256"/>
              </a:cxn>
              <a:cxn ang="0">
                <a:pos x="816" y="496"/>
              </a:cxn>
              <a:cxn ang="0">
                <a:pos x="624" y="544"/>
              </a:cxn>
              <a:cxn ang="0">
                <a:pos x="528" y="352"/>
              </a:cxn>
              <a:cxn ang="0">
                <a:pos x="432" y="64"/>
              </a:cxn>
              <a:cxn ang="0">
                <a:pos x="240" y="16"/>
              </a:cxn>
              <a:cxn ang="0">
                <a:pos x="96" y="160"/>
              </a:cxn>
              <a:cxn ang="0">
                <a:pos x="0" y="304"/>
              </a:cxn>
            </a:cxnLst>
            <a:rect l="0" t="0" r="r" b="b"/>
            <a:pathLst>
              <a:path w="912" h="568">
                <a:moveTo>
                  <a:pt x="912" y="256"/>
                </a:moveTo>
                <a:cubicBezTo>
                  <a:pt x="888" y="352"/>
                  <a:pt x="864" y="448"/>
                  <a:pt x="816" y="496"/>
                </a:cubicBezTo>
                <a:cubicBezTo>
                  <a:pt x="768" y="544"/>
                  <a:pt x="672" y="568"/>
                  <a:pt x="624" y="544"/>
                </a:cubicBezTo>
                <a:cubicBezTo>
                  <a:pt x="576" y="520"/>
                  <a:pt x="560" y="432"/>
                  <a:pt x="528" y="352"/>
                </a:cubicBezTo>
                <a:cubicBezTo>
                  <a:pt x="496" y="272"/>
                  <a:pt x="480" y="120"/>
                  <a:pt x="432" y="64"/>
                </a:cubicBezTo>
                <a:cubicBezTo>
                  <a:pt x="384" y="8"/>
                  <a:pt x="296" y="0"/>
                  <a:pt x="240" y="16"/>
                </a:cubicBezTo>
                <a:cubicBezTo>
                  <a:pt x="184" y="32"/>
                  <a:pt x="136" y="112"/>
                  <a:pt x="96" y="160"/>
                </a:cubicBezTo>
                <a:cubicBezTo>
                  <a:pt x="56" y="208"/>
                  <a:pt x="28" y="256"/>
                  <a:pt x="0" y="304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 bwMode="auto">
          <a:xfrm flipH="1">
            <a:off x="6781800" y="1143000"/>
            <a:ext cx="2446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18312" y="4446834"/>
                <a:ext cx="134517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312" y="4446834"/>
                <a:ext cx="1345176" cy="786177"/>
              </a:xfrm>
              <a:prstGeom prst="rect">
                <a:avLst/>
              </a:prstGeom>
              <a:blipFill>
                <a:blip r:embed="rId4"/>
                <a:stretch>
                  <a:fillRect r="-935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72281" y="5432262"/>
                <a:ext cx="1265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𝐶𝑉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81" y="5432262"/>
                <a:ext cx="1265666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069567" y="5338583"/>
                <a:ext cx="108132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567" y="5338583"/>
                <a:ext cx="1081322" cy="786177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927957" y="2765879"/>
            <a:ext cx="230595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lvl="3">
              <a:spcBef>
                <a:spcPct val="30000"/>
              </a:spcBef>
              <a:defRPr/>
            </a:pP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d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C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solidFill>
                <a:srgbClr val="FF0000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2F1D9-9979-0A48-B96A-5A7D52EEA077}"/>
              </a:ext>
            </a:extLst>
          </p:cNvPr>
          <p:cNvSpPr txBox="1"/>
          <p:nvPr/>
        </p:nvSpPr>
        <p:spPr>
          <a:xfrm>
            <a:off x="5946617" y="5627323"/>
            <a:ext cx="336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Voltage is a function of </a:t>
            </a:r>
          </a:p>
          <a:p>
            <a:r>
              <a:rPr lang="en-US" dirty="0">
                <a:latin typeface="+mn-lt"/>
              </a:rPr>
              <a:t>   distance (pressure)</a:t>
            </a:r>
          </a:p>
        </p:txBody>
      </p:sp>
    </p:spTree>
    <p:extLst>
      <p:ext uri="{BB962C8B-B14F-4D97-AF65-F5344CB8AC3E}">
        <p14:creationId xmlns:p14="http://schemas.microsoft.com/office/powerpoint/2010/main" val="4324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/>
      <p:bldP spid="176146" grpId="0" animBg="1"/>
      <p:bldP spid="176147" grpId="0"/>
      <p:bldP spid="176153" grpId="0" animBg="1"/>
      <p:bldP spid="6" grpId="0" animBg="1"/>
      <p:bldP spid="7" grpId="0" animBg="1"/>
      <p:bldP spid="24" grpId="0" animBg="1"/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</p:spTree>
    <p:extLst>
      <p:ext uri="{BB962C8B-B14F-4D97-AF65-F5344CB8AC3E}">
        <p14:creationId xmlns:p14="http://schemas.microsoft.com/office/powerpoint/2010/main" val="263785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define some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92" y="1290935"/>
            <a:ext cx="9220200" cy="4846638"/>
          </a:xfrm>
        </p:spPr>
        <p:txBody>
          <a:bodyPr>
            <a:normAutofit/>
          </a:bodyPr>
          <a:lstStyle/>
          <a:p>
            <a:r>
              <a:rPr lang="en-US" dirty="0"/>
              <a:t>What is a signal?</a:t>
            </a:r>
          </a:p>
          <a:p>
            <a:pPr lvl="1"/>
            <a:r>
              <a:rPr lang="en-US" dirty="0"/>
              <a:t>Something that carries information</a:t>
            </a:r>
          </a:p>
          <a:p>
            <a:pPr lvl="1"/>
            <a:r>
              <a:rPr lang="en-US" dirty="0"/>
              <a:t>A description of how one parameter depends on another</a:t>
            </a:r>
          </a:p>
          <a:p>
            <a:pPr lvl="2"/>
            <a:r>
              <a:rPr lang="en-US" dirty="0"/>
              <a:t>Common Engineering Example:</a:t>
            </a:r>
          </a:p>
          <a:p>
            <a:pPr lvl="3"/>
            <a:r>
              <a:rPr lang="en-US" dirty="0"/>
              <a:t>Voltage that varies with time</a:t>
            </a:r>
          </a:p>
          <a:p>
            <a:pPr lvl="4"/>
            <a:r>
              <a:rPr lang="en-US" dirty="0"/>
              <a:t>E.g. Amplitude of voltage changes as time moves forward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Time</a:t>
            </a:r>
            <a:r>
              <a:rPr lang="en-US" dirty="0"/>
              <a:t> = </a:t>
            </a:r>
            <a:r>
              <a:rPr lang="en-US" b="1" i="1" dirty="0"/>
              <a:t>independent</a:t>
            </a:r>
            <a:r>
              <a:rPr lang="en-US" dirty="0"/>
              <a:t> variable (x-axis): time</a:t>
            </a:r>
          </a:p>
          <a:p>
            <a:pPr lvl="4"/>
            <a:r>
              <a:rPr lang="en-US" dirty="0"/>
              <a:t>Depends on nothing!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Voltage</a:t>
            </a:r>
            <a:r>
              <a:rPr lang="en-US" dirty="0"/>
              <a:t> = </a:t>
            </a:r>
            <a:r>
              <a:rPr lang="en-US" b="1" i="1" dirty="0"/>
              <a:t>dependent</a:t>
            </a:r>
            <a:r>
              <a:rPr lang="en-US" dirty="0"/>
              <a:t> variable (y-axis): 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4"/>
            <a:r>
              <a:rPr lang="en-US" dirty="0"/>
              <a:t>Voltage’s amplitude depends on time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1285" b="11413"/>
          <a:stretch/>
        </p:blipFill>
        <p:spPr bwMode="auto">
          <a:xfrm>
            <a:off x="2389536" y="4971395"/>
            <a:ext cx="3810000" cy="15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0838" y="51054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336" y="542654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3654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define some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640"/>
            <a:ext cx="9220200" cy="53122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signals encountered in nature…</a:t>
            </a:r>
          </a:p>
          <a:p>
            <a:pPr lvl="1"/>
            <a:r>
              <a:rPr lang="en-US" dirty="0"/>
              <a:t>…are “</a:t>
            </a:r>
            <a:r>
              <a:rPr lang="en-US" b="1" u="sng" dirty="0"/>
              <a:t>continuous</a:t>
            </a:r>
            <a:r>
              <a:rPr lang="en-US" dirty="0"/>
              <a:t>” / analog</a:t>
            </a:r>
          </a:p>
          <a:p>
            <a:pPr lvl="2"/>
            <a:r>
              <a:rPr lang="en-US" dirty="0"/>
              <a:t>Continuous range of values (any real #)</a:t>
            </a:r>
          </a:p>
          <a:p>
            <a:pPr lvl="2"/>
            <a:r>
              <a:rPr lang="en-US" dirty="0"/>
              <a:t>Examples: 1) Light intensity that changes with distance</a:t>
            </a:r>
          </a:p>
          <a:p>
            <a:pPr lvl="2"/>
            <a:r>
              <a:rPr lang="en-US" dirty="0"/>
              <a:t>2) Voltage that varies over time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v(t)</a:t>
            </a:r>
          </a:p>
          <a:p>
            <a:pPr lvl="3"/>
            <a:r>
              <a:rPr lang="en-US" i="1" dirty="0">
                <a:solidFill>
                  <a:srgbClr val="FF0000"/>
                </a:solidFill>
              </a:rPr>
              <a:t>We will see in lab this week: MUSIC signal represented with voltage</a:t>
            </a:r>
          </a:p>
          <a:p>
            <a:pPr lvl="2"/>
            <a:r>
              <a:rPr lang="en-US" dirty="0"/>
              <a:t>3) Chemical reaction rate that depends on temperature</a:t>
            </a:r>
          </a:p>
          <a:p>
            <a:pPr lvl="1"/>
            <a:r>
              <a:rPr lang="en-US" dirty="0"/>
              <a:t>as opposed to “</a:t>
            </a:r>
            <a:r>
              <a:rPr lang="en-US" b="1" u="sng" dirty="0"/>
              <a:t>non-continuous</a:t>
            </a:r>
            <a:r>
              <a:rPr lang="en-US" dirty="0"/>
              <a:t>” / discrete signals</a:t>
            </a:r>
          </a:p>
          <a:p>
            <a:pPr lvl="2"/>
            <a:r>
              <a:rPr lang="en-US" dirty="0"/>
              <a:t>Only a discrete range of values possible (limited subset of real #s)</a:t>
            </a:r>
          </a:p>
          <a:p>
            <a:pPr lvl="2"/>
            <a:r>
              <a:rPr lang="en-US" dirty="0"/>
              <a:t>How a computer must represent signals</a:t>
            </a:r>
          </a:p>
          <a:p>
            <a:pPr lvl="3"/>
            <a:r>
              <a:rPr lang="en-US" dirty="0"/>
              <a:t>Fundamental unit of information: </a:t>
            </a:r>
            <a:r>
              <a:rPr lang="en-US" b="1" dirty="0"/>
              <a:t>bit</a:t>
            </a:r>
          </a:p>
          <a:p>
            <a:pPr lvl="3"/>
            <a:r>
              <a:rPr lang="en-US" dirty="0"/>
              <a:t>Cannot represent all possible real #’s</a:t>
            </a:r>
          </a:p>
          <a:p>
            <a:pPr lvl="3"/>
            <a:r>
              <a:rPr lang="en-US" dirty="0"/>
              <a:t>Uses binary digit (bit) to represent #’s:</a:t>
            </a:r>
          </a:p>
          <a:p>
            <a:pPr lvl="4"/>
            <a:r>
              <a:rPr lang="en-US" dirty="0"/>
              <a:t>1-bit, represents 2 things…2-bits, represents 4 things</a:t>
            </a:r>
          </a:p>
          <a:p>
            <a:pPr lvl="4"/>
            <a:r>
              <a:rPr lang="en-US" dirty="0">
                <a:solidFill>
                  <a:srgbClr val="FF6600"/>
                </a:solidFill>
              </a:rPr>
              <a:t>What’s the generalization? (</a:t>
            </a:r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dirty="0">
                <a:solidFill>
                  <a:srgbClr val="FF6600"/>
                </a:solidFill>
              </a:rPr>
              <a:t>-bits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how many things?)</a:t>
            </a:r>
            <a:endParaRPr lang="en-US" dirty="0">
              <a:solidFill>
                <a:srgbClr val="FF66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50"/>
            <a:ext cx="8686800" cy="4846638"/>
          </a:xfrm>
        </p:spPr>
        <p:txBody>
          <a:bodyPr/>
          <a:lstStyle/>
          <a:p>
            <a:r>
              <a:rPr lang="en-US" dirty="0"/>
              <a:t>How represent and process </a:t>
            </a:r>
            <a:r>
              <a:rPr lang="en-US" i="1" dirty="0"/>
              <a:t>continuous</a:t>
            </a:r>
            <a:r>
              <a:rPr lang="en-US" dirty="0"/>
              <a:t> information on a digital computer with </a:t>
            </a:r>
            <a:r>
              <a:rPr lang="en-US" i="1" dirty="0"/>
              <a:t>finite</a:t>
            </a:r>
            <a:r>
              <a:rPr lang="en-US" dirty="0"/>
              <a:t> memory?</a:t>
            </a:r>
          </a:p>
          <a:p>
            <a:pPr lvl="1"/>
            <a:r>
              <a:rPr lang="en-US" dirty="0"/>
              <a:t>Note: continuous means signal may take on infinite number of values between any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38" y="3845497"/>
            <a:ext cx="4145296" cy="2400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461547" y="5068346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782527" y="5074652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1539" y="4113114"/>
            <a:ext cx="34839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7041" y="5989863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2426" y="6052358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6926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Intuition, with enough dots, not hard to “connect-the-dots” to reconstruct (understand) the continuous signal.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the continuous signal here?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enough?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Not unlike calculus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Limit as △x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0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Discrete sum </a:t>
            </a:r>
            <a:br>
              <a:rPr lang="en-US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approaches Integral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814" y="3554631"/>
            <a:ext cx="4852371" cy="2846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/>
              <a:t>continuous</a:t>
            </a:r>
            <a:r>
              <a:rPr lang="en-US" dirty="0"/>
              <a:t> signal to </a:t>
            </a:r>
            <a:r>
              <a:rPr lang="en-US" i="1" u="sng" dirty="0"/>
              <a:t>discrete</a:t>
            </a:r>
            <a:r>
              <a:rPr lang="en-US" dirty="0"/>
              <a:t> signal</a:t>
            </a:r>
          </a:p>
          <a:p>
            <a:pPr lvl="1"/>
            <a:r>
              <a:rPr lang="en-US" dirty="0"/>
              <a:t>Going from analog to digital “domain”</a:t>
            </a:r>
          </a:p>
          <a:p>
            <a:pPr lvl="1"/>
            <a:r>
              <a:rPr lang="en-US" dirty="0"/>
              <a:t>Often called: </a:t>
            </a:r>
            <a:r>
              <a:rPr lang="en-US" u="sng" dirty="0"/>
              <a:t>digitization</a:t>
            </a:r>
          </a:p>
          <a:p>
            <a:pPr lvl="1"/>
            <a:r>
              <a:rPr lang="en-US" dirty="0"/>
              <a:t>Use a subset of real #’s to represent all real #’s</a:t>
            </a:r>
          </a:p>
          <a:p>
            <a:pPr lvl="2"/>
            <a:r>
              <a:rPr lang="en-US" dirty="0"/>
              <a:t>Involves a lot of approximation (lots of room for error!)</a:t>
            </a:r>
          </a:p>
          <a:p>
            <a:r>
              <a:rPr lang="en-US" dirty="0"/>
              <a:t>…collecting </a:t>
            </a:r>
            <a:r>
              <a:rPr lang="en-US" b="0" dirty="0"/>
              <a:t>the dots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48" y="4296246"/>
            <a:ext cx="3649840" cy="21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/>
              <a:t>discrete</a:t>
            </a:r>
            <a:r>
              <a:rPr lang="en-US" u="sng" dirty="0"/>
              <a:t> </a:t>
            </a:r>
            <a:r>
              <a:rPr lang="en-US" dirty="0"/>
              <a:t>signal to </a:t>
            </a:r>
            <a:r>
              <a:rPr lang="en-US" i="1" u="sng" dirty="0"/>
              <a:t>continuous</a:t>
            </a:r>
            <a:r>
              <a:rPr lang="en-US" dirty="0"/>
              <a:t> signal</a:t>
            </a:r>
          </a:p>
          <a:p>
            <a:pPr lvl="1"/>
            <a:r>
              <a:rPr lang="en-US" dirty="0"/>
              <a:t>Going from digital to analog “domain”</a:t>
            </a:r>
          </a:p>
          <a:p>
            <a:pPr lvl="1"/>
            <a:r>
              <a:rPr lang="en-US" dirty="0"/>
              <a:t>Converting “bits” to a continuous waveform</a:t>
            </a:r>
          </a:p>
          <a:p>
            <a:pPr lvl="2"/>
            <a:r>
              <a:rPr lang="en-US" dirty="0"/>
              <a:t>Our MP3/Music players do this all the time (will do in lab2)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7" y="4169304"/>
            <a:ext cx="3502232" cy="2054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74" y="4158066"/>
            <a:ext cx="3275638" cy="189690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39244" y="498968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37" y="4034448"/>
            <a:ext cx="197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re)connecting</a:t>
            </a:r>
            <a:endParaRPr lang="en-US" dirty="0"/>
          </a:p>
          <a:p>
            <a:r>
              <a:rPr lang="en-US" dirty="0"/>
              <a:t>   the dots</a:t>
            </a:r>
          </a:p>
        </p:txBody>
      </p:sp>
    </p:spTree>
    <p:extLst>
      <p:ext uri="{BB962C8B-B14F-4D97-AF65-F5344CB8AC3E}">
        <p14:creationId xmlns:p14="http://schemas.microsoft.com/office/powerpoint/2010/main" val="16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&amp; Quantization</a:t>
            </a:r>
          </a:p>
        </p:txBody>
      </p:sp>
    </p:spTree>
    <p:extLst>
      <p:ext uri="{BB962C8B-B14F-4D97-AF65-F5344CB8AC3E}">
        <p14:creationId xmlns:p14="http://schemas.microsoft.com/office/powerpoint/2010/main" val="376933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2009--2021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2014--2017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#2 – A2D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7022"/>
            <a:ext cx="9067800" cy="4846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Converting analog (continuous) signal to digital signal </a:t>
            </a:r>
          </a:p>
          <a:p>
            <a:pPr lvl="1"/>
            <a:r>
              <a:rPr lang="en-US" dirty="0"/>
              <a:t>Digitization process has two important aspects:</a:t>
            </a:r>
          </a:p>
          <a:p>
            <a:pPr lvl="2"/>
            <a:r>
              <a:rPr lang="en-US" i="1" dirty="0"/>
              <a:t>1) Sampling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independent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time</a:t>
            </a:r>
            <a:r>
              <a:rPr lang="en-US" dirty="0"/>
              <a:t> down into intervals</a:t>
            </a:r>
          </a:p>
          <a:p>
            <a:pPr lvl="3"/>
            <a:r>
              <a:rPr lang="en-US" dirty="0"/>
              <a:t>Pick △x</a:t>
            </a:r>
          </a:p>
          <a:p>
            <a:pPr lvl="3"/>
            <a:r>
              <a:rPr lang="en-US" dirty="0"/>
              <a:t>Look at value ever 1 </a:t>
            </a:r>
            <a:r>
              <a:rPr lang="en-US" dirty="0" err="1"/>
              <a:t>ms</a:t>
            </a: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r>
              <a:rPr lang="en-US" i="1" dirty="0"/>
              <a:t>2) Quantization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voltage </a:t>
            </a:r>
            <a:r>
              <a:rPr lang="en-US" dirty="0"/>
              <a:t>down into levels</a:t>
            </a:r>
          </a:p>
          <a:p>
            <a:pPr lvl="3"/>
            <a:r>
              <a:rPr lang="en-US" dirty="0"/>
              <a:t>Round value to nearest 0.25 volts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99" y="3276560"/>
            <a:ext cx="3502735" cy="177867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817943" y="3361746"/>
            <a:ext cx="2491460" cy="1608300"/>
            <a:chOff x="3483170" y="2433704"/>
            <a:chExt cx="3354388" cy="2469382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17943" y="3614332"/>
            <a:ext cx="3308927" cy="1232334"/>
            <a:chOff x="4682837" y="3948545"/>
            <a:chExt cx="3308927" cy="123233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87455" y="39485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712855" y="41009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92073" y="42533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682837" y="44057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85146" y="45696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687455" y="47220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12855" y="48744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703619" y="50268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694383" y="51792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65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8528" y="376398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9648" y="37598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6A14F7-5324-B74C-A1E8-FFC9F87E660C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96C50-761D-FA49-B5F5-1C676EBAEC64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</p:spTree>
    <p:extLst>
      <p:ext uri="{BB962C8B-B14F-4D97-AF65-F5344CB8AC3E}">
        <p14:creationId xmlns:p14="http://schemas.microsoft.com/office/powerpoint/2010/main" val="47570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8528" y="376398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9648" y="37598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5" y="4287700"/>
            <a:ext cx="3502735" cy="17786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90335" y="4351844"/>
            <a:ext cx="2491460" cy="1608300"/>
            <a:chOff x="3483170" y="2433704"/>
            <a:chExt cx="3354388" cy="2469382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48D0C3-901E-7547-91E5-E76561BDB38E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29BE95F-0EAF-0E4D-B9C9-8F084C803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047" y="4287700"/>
            <a:ext cx="3502735" cy="1778673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7751DB6-A904-D449-BCDD-A12010268EDE}"/>
              </a:ext>
            </a:extLst>
          </p:cNvPr>
          <p:cNvGrpSpPr/>
          <p:nvPr/>
        </p:nvGrpSpPr>
        <p:grpSpPr>
          <a:xfrm>
            <a:off x="5226627" y="4351844"/>
            <a:ext cx="2491460" cy="1608300"/>
            <a:chOff x="3483170" y="2433704"/>
            <a:chExt cx="3354388" cy="246938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6D47FD0-9C1B-E44E-BFCD-871A1D031EE1}"/>
                </a:ext>
              </a:extLst>
            </p:cNvPr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0B68C8E-9978-8A45-ACBF-677F83F12103}"/>
                </a:ext>
              </a:extLst>
            </p:cNvPr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B1097-88E7-C641-8649-AE8EBDE4FA58}"/>
                </a:ext>
              </a:extLst>
            </p:cNvPr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0DF9D74-8F87-774C-A783-521B6F89297B}"/>
                </a:ext>
              </a:extLst>
            </p:cNvPr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EDF18E8-F32F-4A4D-A1B6-68840C45BE74}"/>
                </a:ext>
              </a:extLst>
            </p:cNvPr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F42E13A-5590-314D-B273-06BDDCF8ABEB}"/>
                </a:ext>
              </a:extLst>
            </p:cNvPr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F549735-EC74-EC49-82AB-9F7C0E2D36A6}"/>
                </a:ext>
              </a:extLst>
            </p:cNvPr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D89FB92-E75F-E849-9D02-07A2A7692270}"/>
                </a:ext>
              </a:extLst>
            </p:cNvPr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DC74761-D0DB-AF43-A6DF-862797A1BE0D}"/>
                </a:ext>
              </a:extLst>
            </p:cNvPr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D965EDF-6645-C947-87A3-8E43EB584609}"/>
                </a:ext>
              </a:extLst>
            </p:cNvPr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581DD0F-62A1-B146-8C95-59DFB383F993}"/>
                </a:ext>
              </a:extLst>
            </p:cNvPr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C21F784-AEAB-4841-881B-FF8EF179D0C7}"/>
                </a:ext>
              </a:extLst>
            </p:cNvPr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897E085-7B11-7043-8819-F193F4ED1E21}"/>
                </a:ext>
              </a:extLst>
            </p:cNvPr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A2FA6A0-FC30-364D-A962-AA50A9AF4185}"/>
                </a:ext>
              </a:extLst>
            </p:cNvPr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77C8C38-65D2-4142-A9AE-DD93186F7306}"/>
                </a:ext>
              </a:extLst>
            </p:cNvPr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E09F6A0-2A85-E245-8323-A1D470425B61}"/>
                </a:ext>
              </a:extLst>
            </p:cNvPr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5219F3F-329D-C04B-95FD-4B3D7B93110C}"/>
                </a:ext>
              </a:extLst>
            </p:cNvPr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A118EA-A87F-654B-A508-2D35B0700F40}"/>
                </a:ext>
              </a:extLst>
            </p:cNvPr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633A5A0-1F2A-4F43-9B7C-3F154C978249}"/>
                </a:ext>
              </a:extLst>
            </p:cNvPr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C49BA8E-D57E-A14C-A807-83D0BF34015F}"/>
                </a:ext>
              </a:extLst>
            </p:cNvPr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66CEA25-D47E-6B4C-B2C8-17F7829C37BE}"/>
                </a:ext>
              </a:extLst>
            </p:cNvPr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C874FD4-4EED-574F-AA5F-BD663C6FC4BD}"/>
                </a:ext>
              </a:extLst>
            </p:cNvPr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797C819-5E7B-C143-996D-3C9D0B6443AF}"/>
                </a:ext>
              </a:extLst>
            </p:cNvPr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78E2CFB-CAF5-DA48-B64A-649547D7EDDA}"/>
              </a:ext>
            </a:extLst>
          </p:cNvPr>
          <p:cNvGrpSpPr/>
          <p:nvPr/>
        </p:nvGrpSpPr>
        <p:grpSpPr>
          <a:xfrm>
            <a:off x="5204892" y="4634064"/>
            <a:ext cx="3308927" cy="1232334"/>
            <a:chOff x="4682837" y="3948545"/>
            <a:chExt cx="3308927" cy="123233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96FCBBB-68F6-5745-8A64-B3C3CE3CFE3A}"/>
                </a:ext>
              </a:extLst>
            </p:cNvPr>
            <p:cNvCxnSpPr/>
            <p:nvPr/>
          </p:nvCxnSpPr>
          <p:spPr>
            <a:xfrm>
              <a:off x="4687455" y="39485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8CFBC6C-C5A5-034A-86F0-5227757F9BB5}"/>
                </a:ext>
              </a:extLst>
            </p:cNvPr>
            <p:cNvCxnSpPr/>
            <p:nvPr/>
          </p:nvCxnSpPr>
          <p:spPr>
            <a:xfrm>
              <a:off x="4712855" y="41009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7D522EA-C41D-F345-8477-90FE54FF867D}"/>
                </a:ext>
              </a:extLst>
            </p:cNvPr>
            <p:cNvCxnSpPr/>
            <p:nvPr/>
          </p:nvCxnSpPr>
          <p:spPr>
            <a:xfrm>
              <a:off x="4692073" y="42533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2D80E39-5BE3-3B43-85D6-29DB39C700CB}"/>
                </a:ext>
              </a:extLst>
            </p:cNvPr>
            <p:cNvCxnSpPr/>
            <p:nvPr/>
          </p:nvCxnSpPr>
          <p:spPr>
            <a:xfrm>
              <a:off x="4682837" y="44057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AC63906-1DE7-EF4B-8BE3-03520AAD7C5B}"/>
                </a:ext>
              </a:extLst>
            </p:cNvPr>
            <p:cNvCxnSpPr/>
            <p:nvPr/>
          </p:nvCxnSpPr>
          <p:spPr>
            <a:xfrm>
              <a:off x="4685146" y="45696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0695FAA-7C5A-2849-91F1-F2E9FFA3F844}"/>
                </a:ext>
              </a:extLst>
            </p:cNvPr>
            <p:cNvCxnSpPr/>
            <p:nvPr/>
          </p:nvCxnSpPr>
          <p:spPr>
            <a:xfrm>
              <a:off x="4687455" y="47220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41DD021-F630-9046-9DC0-8E6FEF75C9C3}"/>
                </a:ext>
              </a:extLst>
            </p:cNvPr>
            <p:cNvCxnSpPr/>
            <p:nvPr/>
          </p:nvCxnSpPr>
          <p:spPr>
            <a:xfrm>
              <a:off x="4712855" y="48744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658E32C-03CD-F447-8F95-7A2DB633CF2A}"/>
                </a:ext>
              </a:extLst>
            </p:cNvPr>
            <p:cNvCxnSpPr/>
            <p:nvPr/>
          </p:nvCxnSpPr>
          <p:spPr>
            <a:xfrm>
              <a:off x="4703619" y="50268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4CF35B1-1991-6444-9E48-A808C71179B6}"/>
                </a:ext>
              </a:extLst>
            </p:cNvPr>
            <p:cNvCxnSpPr/>
            <p:nvPr/>
          </p:nvCxnSpPr>
          <p:spPr>
            <a:xfrm>
              <a:off x="4694383" y="51792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23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intervals</a:t>
            </a:r>
          </a:p>
          <a:p>
            <a:pPr lvl="1"/>
            <a:r>
              <a:rPr lang="en-US" sz="2000" dirty="0"/>
              <a:t>Example: Let’s </a:t>
            </a:r>
            <a:r>
              <a:rPr lang="en-US" sz="2000" i="1" dirty="0"/>
              <a:t>sample</a:t>
            </a:r>
            <a:r>
              <a:rPr lang="en-US" sz="2000" dirty="0"/>
              <a:t> our continuous signal @ 1 </a:t>
            </a:r>
            <a:r>
              <a:rPr lang="en-US" sz="2000" dirty="0" err="1"/>
              <a:t>ms</a:t>
            </a:r>
            <a:r>
              <a:rPr lang="en-US" sz="2000" dirty="0"/>
              <a:t> intervals: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352800"/>
            <a:chOff x="1593363" y="2438400"/>
            <a:chExt cx="6614087" cy="3886200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810000"/>
              <a:chOff x="6898859" y="2438400"/>
              <a:chExt cx="2473073" cy="1576891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5768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2038" y="501388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What is frequency of this signal?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𝑓</m:t>
                      </m:r>
                      <m:r>
                        <a:rPr lang="en-US" sz="1600" i="1" dirty="0" smtClean="0">
                          <a:latin typeface="Cambria Math"/>
                        </a:rPr>
                        <m:t>𝑟𝑒𝑞</m:t>
                      </m:r>
                      <m:r>
                        <a:rPr lang="en-US" sz="1600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 smtClean="0">
                              <a:latin typeface="Cambria Math"/>
                            </a:rPr>
                            <m:t>𝑝𝑒𝑟𝑖𝑜𝑑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𝑚𝑠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=125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:mv="urn:schemas-microsoft-com:mac:vml"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88385" y="5833118"/>
            <a:ext cx="4515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+mj-lt"/>
              </a:rPr>
              <a:t>Spoiler alert: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  <a:latin typeface="+mj-lt"/>
              </a:rPr>
              <a:t>Relationship between sample rate &amp; frequency!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01588" y="2994142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What is our sampling rate?</a:t>
            </a:r>
          </a:p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(How many samples per second?)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54827" y="3698983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1000 samples per second</a:t>
            </a:r>
          </a:p>
          <a:p>
            <a:pPr algn="ctr"/>
            <a:r>
              <a:rPr lang="en-US" sz="1800" dirty="0">
                <a:latin typeface="+mj-lt"/>
              </a:rPr>
              <a:t>1 </a:t>
            </a:r>
            <a:r>
              <a:rPr lang="en-US" sz="1800" dirty="0" err="1">
                <a:latin typeface="+mj-lt"/>
              </a:rPr>
              <a:t>kiloSamples</a:t>
            </a:r>
            <a:r>
              <a:rPr lang="en-US" sz="1800" dirty="0">
                <a:latin typeface="+mj-lt"/>
              </a:rPr>
              <a:t> / s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i="1" u="sng" dirty="0"/>
              <a:t>Quantization</a:t>
            </a:r>
            <a:r>
              <a:rPr lang="en-US" sz="2000" dirty="0"/>
              <a:t>: breaking dependent variable (voltage) into levels</a:t>
            </a:r>
          </a:p>
          <a:p>
            <a:pPr lvl="1"/>
            <a:r>
              <a:rPr lang="en-US" sz="2000" dirty="0"/>
              <a:t>Ex: Let’s quantize our range of voltages into 7 levels (1 Volt each)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/>
      <p:bldP spid="71" grpId="0"/>
      <p:bldP spid="73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Let’s collect our samples at the quantized levels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3908" y="6470668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Notice, we are rounding!  Error is inherent in this process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3285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1" grpId="0"/>
      <p:bldP spid="81" grpId="0"/>
      <p:bldP spid="82" grpId="0"/>
      <p:bldP spid="84" grpId="0"/>
      <p:bldP spid="89" grpId="0"/>
      <p:bldP spid="92" grpId="0"/>
      <p:bldP spid="93" grpId="0"/>
      <p:bldP spid="94" grpId="0"/>
      <p:bldP spid="95" grpId="0"/>
      <p:bldP spid="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Digital Conversion /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We’ve converted something continuous into discrete form </a:t>
            </a:r>
          </a:p>
          <a:p>
            <a:pPr lvl="1"/>
            <a:r>
              <a:rPr lang="en-US" sz="2000" b="1" dirty="0"/>
              <a:t>How do we get it to “digital form”? </a:t>
            </a:r>
            <a:r>
              <a:rPr lang="en-US" sz="1600" b="1" dirty="0"/>
              <a:t> We </a:t>
            </a:r>
            <a:r>
              <a:rPr lang="en-US" sz="1600" b="1" i="1" u="sng" dirty="0"/>
              <a:t>encode</a:t>
            </a:r>
            <a:r>
              <a:rPr lang="en-US" sz="1600" b="1" dirty="0"/>
              <a:t> it…(map to another format)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555169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Digital Conversion /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 have 7 discrete voltages, </a:t>
            </a:r>
            <a:r>
              <a:rPr lang="en-US" sz="2000" b="1" dirty="0">
                <a:solidFill>
                  <a:srgbClr val="FF6600"/>
                </a:solidFill>
              </a:rPr>
              <a:t># of bits to represent 7 things?</a:t>
            </a:r>
          </a:p>
          <a:p>
            <a:pPr lvl="1"/>
            <a:r>
              <a:rPr lang="en-US" sz="2000" b="1" dirty="0"/>
              <a:t>3-bits!  Why?  2</a:t>
            </a:r>
            <a:r>
              <a:rPr lang="en-US" sz="2000" b="1" baseline="30000" dirty="0"/>
              <a:t>3-bits</a:t>
            </a:r>
            <a:r>
              <a:rPr lang="en-US" sz="2000" b="1" dirty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Binary </a:t>
            </a:r>
          </a:p>
          <a:p>
            <a:pPr algn="ctr"/>
            <a:r>
              <a:rPr lang="en-US" sz="1800" dirty="0">
                <a:latin typeface="+mj-lt"/>
              </a:rPr>
              <a:t>Encoding: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9" grpId="0"/>
      <p:bldP spid="92" grpId="0"/>
      <p:bldP spid="93" grpId="0"/>
      <p:bldP spid="94" grpId="0"/>
      <p:bldP spid="20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Storing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What do we store?  Just the encoded bits:</a:t>
            </a:r>
          </a:p>
          <a:p>
            <a:pPr lvl="2"/>
            <a:r>
              <a:rPr lang="en-US" sz="1800" b="1" dirty="0"/>
              <a:t>Our digitized signal: {</a:t>
            </a:r>
            <a:r>
              <a:rPr lang="en-US" sz="1800" b="1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b="1" dirty="0"/>
              <a:t>}</a:t>
            </a:r>
            <a:endParaRPr lang="en-US" sz="2400" dirty="0"/>
          </a:p>
          <a:p>
            <a:pPr lvl="2"/>
            <a:r>
              <a:rPr lang="en-US" sz="1800" b="1" dirty="0"/>
              <a:t>It is now discrete &amp; in digital format, store bits in MP3 player!</a:t>
            </a:r>
          </a:p>
          <a:p>
            <a:pPr lvl="1"/>
            <a:r>
              <a:rPr lang="en-US" sz="2000" b="1" dirty="0">
                <a:solidFill>
                  <a:srgbClr val="FF6600"/>
                </a:solidFill>
              </a:rPr>
              <a:t>Why can we avoid storing the time? </a:t>
            </a:r>
          </a:p>
          <a:p>
            <a:pPr lvl="2"/>
            <a:r>
              <a:rPr lang="en-US" sz="1800" b="1" dirty="0"/>
              <a:t>It’s repetitive!  Just store sampling rate:  1 kilo-samples/ sec</a:t>
            </a:r>
          </a:p>
          <a:p>
            <a:pPr lvl="2"/>
            <a:r>
              <a:rPr lang="en-US" sz="1800" b="1" dirty="0"/>
              <a:t>Later, if we wish to restore signal, each “sample” occurred at 1ms</a:t>
            </a:r>
          </a:p>
          <a:p>
            <a:pPr lvl="1"/>
            <a:r>
              <a:rPr lang="en-US" sz="2200" b="1" dirty="0"/>
              <a:t>In this example:</a:t>
            </a:r>
          </a:p>
          <a:p>
            <a:pPr lvl="2"/>
            <a:r>
              <a:rPr lang="en-US" sz="1800" b="1" dirty="0"/>
              <a:t>Sampling rate: 1 k-samples/sec</a:t>
            </a:r>
          </a:p>
          <a:p>
            <a:pPr lvl="2"/>
            <a:r>
              <a:rPr lang="en-US" sz="1800" b="1" dirty="0"/>
              <a:t>Resolution: 3-bits</a:t>
            </a:r>
          </a:p>
          <a:p>
            <a:pPr lvl="2"/>
            <a:r>
              <a:rPr lang="en-US" sz="1800" b="1" dirty="0"/>
              <a:t>Our digitized signal: {011, 101, 110, 101, 011, 001, 000, 001, 011}</a:t>
            </a:r>
            <a:endParaRPr lang="en-US" sz="1800" dirty="0"/>
          </a:p>
          <a:p>
            <a:pPr lvl="2"/>
            <a:endParaRPr lang="en-US" sz="1800" b="1" dirty="0"/>
          </a:p>
          <a:p>
            <a:pPr lvl="2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Continuous analog signal overlaid with discrete digital signal</a:t>
            </a:r>
          </a:p>
          <a:p>
            <a:pPr lvl="1"/>
            <a:r>
              <a:rPr lang="en-US" sz="2000" b="1" dirty="0"/>
              <a:t>At best an approximation of original signal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586324" y="3204724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Ever heard an audiophile complain:</a:t>
            </a:r>
          </a:p>
          <a:p>
            <a:r>
              <a:rPr lang="en-US" sz="1800" dirty="0">
                <a:latin typeface="+mj-lt"/>
              </a:rPr>
              <a:t>CDs/MP3s/Digital music doesn’t sound</a:t>
            </a:r>
          </a:p>
          <a:p>
            <a:r>
              <a:rPr lang="en-US" sz="1800" dirty="0">
                <a:latin typeface="+mj-lt"/>
              </a:rPr>
              <a:t>as “real” or as good old records?</a:t>
            </a:r>
          </a:p>
          <a:p>
            <a:r>
              <a:rPr lang="en-US" sz="1800" dirty="0">
                <a:latin typeface="+mj-lt"/>
              </a:rPr>
              <a:t>	Now you know why!</a:t>
            </a:r>
          </a:p>
        </p:txBody>
      </p:sp>
    </p:spTree>
    <p:extLst>
      <p:ext uri="{BB962C8B-B14F-4D97-AF65-F5344CB8AC3E}">
        <p14:creationId xmlns:p14="http://schemas.microsoft.com/office/powerpoint/2010/main" val="23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b="1" dirty="0"/>
              <a:t>Part 1: Sound / Sound Pressure</a:t>
            </a:r>
          </a:p>
          <a:p>
            <a:pPr lvl="1"/>
            <a:r>
              <a:rPr lang="en-US" sz="2000" b="1" dirty="0"/>
              <a:t>Continuous, discrete, ADC, DAC</a:t>
            </a:r>
          </a:p>
          <a:p>
            <a:r>
              <a:rPr lang="en-US" sz="2400" b="1" dirty="0"/>
              <a:t>Part 2: Sampling &amp; Quantization</a:t>
            </a:r>
          </a:p>
          <a:p>
            <a:pPr lvl="1"/>
            <a:r>
              <a:rPr lang="en-US" sz="2000" b="1" dirty="0"/>
              <a:t>Infinite, Continuous signals </a:t>
            </a:r>
            <a:r>
              <a:rPr lang="en-US" sz="2000" b="1" dirty="0">
                <a:sym typeface="Wingdings" pitchFamily="2" charset="2"/>
              </a:rPr>
              <a:t> Finite, Discrete data in bits</a:t>
            </a:r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8194" y="3959860"/>
            <a:ext cx="3987769" cy="2292066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75333" y="3929893"/>
            <a:ext cx="4079833" cy="2532646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246CBFEA-F264-1944-BE7C-BC6BB329662C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</p:spTree>
    <p:extLst>
      <p:ext uri="{BB962C8B-B14F-4D97-AF65-F5344CB8AC3E}">
        <p14:creationId xmlns:p14="http://schemas.microsoft.com/office/powerpoint/2010/main" val="9362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u="sng" dirty="0"/>
              <a:t> </a:t>
            </a:r>
            <a:r>
              <a:rPr lang="en-US" sz="2000" dirty="0"/>
              <a:t>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75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u="sng" dirty="0"/>
              <a:t> </a:t>
            </a:r>
            <a:r>
              <a:rPr lang="en-US" sz="2000" dirty="0"/>
              <a:t>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43" name="Group 41">
            <a:extLst>
              <a:ext uri="{FF2B5EF4-FFF2-40B4-BE49-F238E27FC236}">
                <a16:creationId xmlns:a16="http://schemas.microsoft.com/office/drawing/2014/main" id="{6A65DE29-340C-E040-9EBA-7831C0CE5B5B}"/>
              </a:ext>
            </a:extLst>
          </p:cNvPr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146" name="Straight Connector 350">
              <a:extLst>
                <a:ext uri="{FF2B5EF4-FFF2-40B4-BE49-F238E27FC236}">
                  <a16:creationId xmlns:a16="http://schemas.microsoft.com/office/drawing/2014/main" id="{154483EE-7A2D-E54D-9AF2-1A3A544A1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Straight Connector 349">
              <a:extLst>
                <a:ext uri="{FF2B5EF4-FFF2-40B4-BE49-F238E27FC236}">
                  <a16:creationId xmlns:a16="http://schemas.microsoft.com/office/drawing/2014/main" id="{CC36CFBE-553A-2842-B494-3B0808769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Box 11">
              <a:extLst>
                <a:ext uri="{FF2B5EF4-FFF2-40B4-BE49-F238E27FC236}">
                  <a16:creationId xmlns:a16="http://schemas.microsoft.com/office/drawing/2014/main" id="{F0ACADB2-AF45-184D-ABA9-571B3CC87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DEF37A-9B00-5641-B29E-623034AAE42D}"/>
              </a:ext>
            </a:extLst>
          </p:cNvPr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394CEAD-0AC2-8D4D-B169-E14EC9098EB1}"/>
              </a:ext>
            </a:extLst>
          </p:cNvPr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75B5116-4E6A-0845-9FD9-B96CF0AA55F7}"/>
              </a:ext>
            </a:extLst>
          </p:cNvPr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136888C-F046-7844-9F71-1DFF54E9E4C1}"/>
              </a:ext>
            </a:extLst>
          </p:cNvPr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95A9CAB-B79B-1A43-80DE-DCAF26C8A282}"/>
              </a:ext>
            </a:extLst>
          </p:cNvPr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6DA621-981D-064C-9D26-E2D3A9A4E06C}"/>
              </a:ext>
            </a:extLst>
          </p:cNvPr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FCF0968-31CC-E64B-BD24-04BD09297418}"/>
              </a:ext>
            </a:extLst>
          </p:cNvPr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E3174-AD7F-B042-9AC0-E5A6CAE3FB59}"/>
              </a:ext>
            </a:extLst>
          </p:cNvPr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1436888-9BCC-F34E-8A0A-AC6E28A4CCDA}"/>
              </a:ext>
            </a:extLst>
          </p:cNvPr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2FCD7D6-830D-CC4B-8868-D6BA6C08BAA6}"/>
              </a:ext>
            </a:extLst>
          </p:cNvPr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678EADB-AA26-E045-BE35-64A986F661CA}"/>
              </a:ext>
            </a:extLst>
          </p:cNvPr>
          <p:cNvSpPr/>
          <p:nvPr/>
        </p:nvSpPr>
        <p:spPr>
          <a:xfrm>
            <a:off x="1639408" y="387258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93BAB5E-C3C0-0544-A870-1FE6277391A6}"/>
              </a:ext>
            </a:extLst>
          </p:cNvPr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6862425-DFB6-F94C-A8D2-323C4EE21C64}"/>
              </a:ext>
            </a:extLst>
          </p:cNvPr>
          <p:cNvSpPr/>
          <p:nvPr/>
        </p:nvSpPr>
        <p:spPr>
          <a:xfrm>
            <a:off x="2401652" y="3889713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0F4BD8A-1048-B149-9182-F894D5229546}"/>
              </a:ext>
            </a:extLst>
          </p:cNvPr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5B40F12-31E8-AE4D-82FA-E359EFFE1D11}"/>
              </a:ext>
            </a:extLst>
          </p:cNvPr>
          <p:cNvSpPr/>
          <p:nvPr/>
        </p:nvSpPr>
        <p:spPr>
          <a:xfrm>
            <a:off x="3192232" y="57537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29BF914-15C2-2243-B8B7-BB9949E34BF7}"/>
              </a:ext>
            </a:extLst>
          </p:cNvPr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670B09C-85C9-8F43-9377-AD9DC3D31863}"/>
              </a:ext>
            </a:extLst>
          </p:cNvPr>
          <p:cNvSpPr/>
          <p:nvPr/>
        </p:nvSpPr>
        <p:spPr>
          <a:xfrm>
            <a:off x="3978603" y="579614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7F0EE22-2071-ED4D-AFDD-557C0A0172C1}"/>
              </a:ext>
            </a:extLst>
          </p:cNvPr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E12364D-5D4D-5E43-8934-2461B7F78A5B}"/>
              </a:ext>
            </a:extLst>
          </p:cNvPr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76B0606-A064-E94A-8685-50861F02A1AF}"/>
              </a:ext>
            </a:extLst>
          </p:cNvPr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6D99B3A-E7EC-D844-A23F-436D968A1FF3}"/>
              </a:ext>
            </a:extLst>
          </p:cNvPr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9A6B512-D241-4746-9F12-FD8D4F175881}"/>
              </a:ext>
            </a:extLst>
          </p:cNvPr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5613B91-608E-FA4A-B89F-477816380987}"/>
              </a:ext>
            </a:extLst>
          </p:cNvPr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9EB3208-AE48-FA41-89E8-7EE44434C33E}"/>
              </a:ext>
            </a:extLst>
          </p:cNvPr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2AD73CE-4A7F-984E-9978-1E0C25CFADFA}"/>
              </a:ext>
            </a:extLst>
          </p:cNvPr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1CEF934-3B42-1247-B731-AC24204E0BEF}"/>
              </a:ext>
            </a:extLst>
          </p:cNvPr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DCD40F8-CC9A-1145-BE0E-FFFF5D1D59DA}"/>
              </a:ext>
            </a:extLst>
          </p:cNvPr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5C14BC7-112F-6142-B785-C1E46892CC3C}"/>
              </a:ext>
            </a:extLst>
          </p:cNvPr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7C7409-5005-5A46-A179-C5DA88EB9446}"/>
              </a:ext>
            </a:extLst>
          </p:cNvPr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3277AF-AB37-864C-8C82-55171BA9A088}"/>
              </a:ext>
            </a:extLst>
          </p:cNvPr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28DCEA-74BE-E348-BB1B-2F0A2AD96620}"/>
              </a:ext>
            </a:extLst>
          </p:cNvPr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3EB398-C858-A440-B0A8-A80116D638EC}"/>
              </a:ext>
            </a:extLst>
          </p:cNvPr>
          <p:cNvCxnSpPr>
            <a:cxnSpLocks/>
          </p:cNvCxnSpPr>
          <p:nvPr/>
        </p:nvCxnSpPr>
        <p:spPr>
          <a:xfrm flipV="1">
            <a:off x="1692847" y="3977481"/>
            <a:ext cx="0" cy="880114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02A0D0-1A1F-EB41-AAA1-02BAF8D318BA}"/>
              </a:ext>
            </a:extLst>
          </p:cNvPr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3724C8B-D102-FE48-B770-6BD959691C21}"/>
              </a:ext>
            </a:extLst>
          </p:cNvPr>
          <p:cNvCxnSpPr/>
          <p:nvPr/>
        </p:nvCxnSpPr>
        <p:spPr>
          <a:xfrm>
            <a:off x="1240118" y="390796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28D7579-957F-8943-89F8-8B2CF15F9814}"/>
              </a:ext>
            </a:extLst>
          </p:cNvPr>
          <p:cNvCxnSpPr/>
          <p:nvPr/>
        </p:nvCxnSpPr>
        <p:spPr>
          <a:xfrm flipV="1">
            <a:off x="2440946" y="3933636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65327A3-FE4B-DB4D-AC1E-2FFF03E75980}"/>
              </a:ext>
            </a:extLst>
          </p:cNvPr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8526E71-B14C-AC46-994D-7CFE5CB524AE}"/>
              </a:ext>
            </a:extLst>
          </p:cNvPr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BFF87F7-0231-1B4D-844F-60881C1D4F31}"/>
              </a:ext>
            </a:extLst>
          </p:cNvPr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E386C69-0A28-7845-91CA-67521E47E7A7}"/>
              </a:ext>
            </a:extLst>
          </p:cNvPr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C8D93B2-79ED-8D49-9462-D46128260DD4}"/>
              </a:ext>
            </a:extLst>
          </p:cNvPr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23CA0B-7CD2-A944-9B49-A93B2C43F2D5}"/>
              </a:ext>
            </a:extLst>
          </p:cNvPr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F723966-8F43-034A-8000-55D878309F7D}"/>
              </a:ext>
            </a:extLst>
          </p:cNvPr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8F38B92-C5A4-614A-ADF2-3F77D11C3BBA}"/>
              </a:ext>
            </a:extLst>
          </p:cNvPr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206365F-C0D5-B04C-ABC9-3DBDB5E74240}"/>
              </a:ext>
            </a:extLst>
          </p:cNvPr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63D81C9-E792-374C-B1CA-C8E4CAB890BF}"/>
              </a:ext>
            </a:extLst>
          </p:cNvPr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94C9815-B761-9947-9D9F-2295828356B6}"/>
              </a:ext>
            </a:extLst>
          </p:cNvPr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1F9D833-7F2D-014C-A4EC-A7C465D74CF4}"/>
              </a:ext>
            </a:extLst>
          </p:cNvPr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9FDC07F-7E46-3B47-AE0C-C36FF6DE7068}"/>
              </a:ext>
            </a:extLst>
          </p:cNvPr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DA72787-DBAE-7344-8EC4-A15DEEB3CA06}"/>
              </a:ext>
            </a:extLst>
          </p:cNvPr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BE8F222-F561-BD47-9427-619393D04852}"/>
              </a:ext>
            </a:extLst>
          </p:cNvPr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E3EAD95-3EAA-0843-ADE4-255BA03AA7E4}"/>
              </a:ext>
            </a:extLst>
          </p:cNvPr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9E1CECE-7480-4E4A-9E76-313E12F67DBA}"/>
              </a:ext>
            </a:extLst>
          </p:cNvPr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FE7EAB-156A-394E-AF69-A195A3C415C3}"/>
              </a:ext>
            </a:extLst>
          </p:cNvPr>
          <p:cNvCxnSpPr>
            <a:cxnSpLocks/>
            <a:stCxn id="167" idx="5"/>
            <a:endCxn id="159" idx="4"/>
          </p:cNvCxnSpPr>
          <p:nvPr/>
        </p:nvCxnSpPr>
        <p:spPr>
          <a:xfrm flipV="1">
            <a:off x="1286471" y="3979467"/>
            <a:ext cx="406376" cy="909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B4505-57BC-3049-B78D-8F230C0AA380}"/>
              </a:ext>
            </a:extLst>
          </p:cNvPr>
          <p:cNvCxnSpPr>
            <a:cxnSpLocks/>
            <a:stCxn id="159" idx="0"/>
            <a:endCxn id="160" idx="0"/>
          </p:cNvCxnSpPr>
          <p:nvPr/>
        </p:nvCxnSpPr>
        <p:spPr>
          <a:xfrm flipV="1">
            <a:off x="1692847" y="3363672"/>
            <a:ext cx="375488" cy="5089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F22F1A-F007-4748-99B3-11A2DD08443B}"/>
              </a:ext>
            </a:extLst>
          </p:cNvPr>
          <p:cNvCxnSpPr>
            <a:cxnSpLocks/>
          </p:cNvCxnSpPr>
          <p:nvPr/>
        </p:nvCxnSpPr>
        <p:spPr>
          <a:xfrm>
            <a:off x="2092923" y="3399338"/>
            <a:ext cx="384784" cy="5694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475BA3-B3B2-7F48-B1DB-3829168CD541}"/>
              </a:ext>
            </a:extLst>
          </p:cNvPr>
          <p:cNvCxnSpPr>
            <a:cxnSpLocks/>
            <a:stCxn id="161" idx="5"/>
            <a:endCxn id="162" idx="0"/>
          </p:cNvCxnSpPr>
          <p:nvPr/>
        </p:nvCxnSpPr>
        <p:spPr>
          <a:xfrm>
            <a:off x="2492878" y="3980939"/>
            <a:ext cx="347103" cy="8152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E6A0C-EA58-9A4F-B5F8-E9F8953D51F4}"/>
              </a:ext>
            </a:extLst>
          </p:cNvPr>
          <p:cNvCxnSpPr>
            <a:cxnSpLocks/>
            <a:stCxn id="162" idx="4"/>
            <a:endCxn id="163" idx="5"/>
          </p:cNvCxnSpPr>
          <p:nvPr/>
        </p:nvCxnSpPr>
        <p:spPr>
          <a:xfrm>
            <a:off x="2839981" y="4903096"/>
            <a:ext cx="443477" cy="941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A22E98-A11F-9D4F-B890-6DBDBBC1D55A}"/>
              </a:ext>
            </a:extLst>
          </p:cNvPr>
          <p:cNvCxnSpPr>
            <a:cxnSpLocks/>
            <a:stCxn id="163" idx="5"/>
            <a:endCxn id="164" idx="2"/>
          </p:cNvCxnSpPr>
          <p:nvPr/>
        </p:nvCxnSpPr>
        <p:spPr>
          <a:xfrm>
            <a:off x="3283458" y="5844982"/>
            <a:ext cx="298110" cy="485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BD2F5B-507B-A943-AD3F-027803C334CA}"/>
              </a:ext>
            </a:extLst>
          </p:cNvPr>
          <p:cNvSpPr txBox="1"/>
          <p:nvPr/>
        </p:nvSpPr>
        <p:spPr>
          <a:xfrm>
            <a:off x="3631678" y="5918682"/>
            <a:ext cx="3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7D7B17-21AC-C043-AC29-DB2090DDA159}"/>
              </a:ext>
            </a:extLst>
          </p:cNvPr>
          <p:cNvCxnSpPr>
            <a:cxnSpLocks/>
            <a:stCxn id="164" idx="4"/>
            <a:endCxn id="165" idx="3"/>
          </p:cNvCxnSpPr>
          <p:nvPr/>
        </p:nvCxnSpPr>
        <p:spPr>
          <a:xfrm flipV="1">
            <a:off x="3635007" y="5887368"/>
            <a:ext cx="359248" cy="4961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5A29A5-BC8C-2B46-B110-790D561ED861}"/>
              </a:ext>
            </a:extLst>
          </p:cNvPr>
          <p:cNvCxnSpPr>
            <a:cxnSpLocks/>
            <a:stCxn id="165" idx="0"/>
            <a:endCxn id="166" idx="4"/>
          </p:cNvCxnSpPr>
          <p:nvPr/>
        </p:nvCxnSpPr>
        <p:spPr>
          <a:xfrm flipV="1">
            <a:off x="4032042" y="4913256"/>
            <a:ext cx="377157" cy="882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DC32C2A-CF6A-0144-AA9E-09783FD366D8}"/>
              </a:ext>
            </a:extLst>
          </p:cNvPr>
          <p:cNvSpPr txBox="1"/>
          <p:nvPr/>
        </p:nvSpPr>
        <p:spPr>
          <a:xfrm>
            <a:off x="3614658" y="3218453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Simplest – connect the dots</a:t>
            </a:r>
          </a:p>
          <a:p>
            <a:r>
              <a:rPr lang="en-US" dirty="0">
                <a:latin typeface="+mn-lt"/>
              </a:rPr>
              <a:t>   linear interpolation between points.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CC21F5AB-1BA6-DA4D-B78F-E2B0A602EEED}"/>
              </a:ext>
            </a:extLst>
          </p:cNvPr>
          <p:cNvSpPr txBox="1"/>
          <p:nvPr/>
        </p:nvSpPr>
        <p:spPr>
          <a:xfrm>
            <a:off x="4986063" y="5234719"/>
            <a:ext cx="3845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With more sophistication</a:t>
            </a:r>
          </a:p>
          <a:p>
            <a:r>
              <a:rPr lang="en-US" dirty="0">
                <a:latin typeface="+mn-lt"/>
              </a:rPr>
              <a:t>  (and typical circuits)</a:t>
            </a:r>
          </a:p>
          <a:p>
            <a:r>
              <a:rPr lang="en-US" dirty="0">
                <a:latin typeface="+mn-lt"/>
              </a:rPr>
              <a:t>  can make smoother links.</a:t>
            </a:r>
          </a:p>
        </p:txBody>
      </p:sp>
    </p:spTree>
    <p:extLst>
      <p:ext uri="{BB962C8B-B14F-4D97-AF65-F5344CB8AC3E}">
        <p14:creationId xmlns:p14="http://schemas.microsoft.com/office/powerpoint/2010/main" val="3407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06" grpId="0"/>
      <p:bldP spid="20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DAC -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59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does a capacitor do? 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happens when apply voltage across a resistor/capacitor?</a:t>
            </a:r>
          </a:p>
          <a:p>
            <a:pPr lvl="1"/>
            <a:r>
              <a:rPr lang="en-US" sz="2000" dirty="0"/>
              <a:t>We call this filtering in EE, (RC delays are everything)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3153475" y="2977244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5161522" y="3243647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7426276" y="3118319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reeform 65"/>
          <p:cNvSpPr/>
          <p:nvPr/>
        </p:nvSpPr>
        <p:spPr>
          <a:xfrm>
            <a:off x="166586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325560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3472" y="50117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output circuit of DAC</a:t>
            </a:r>
          </a:p>
          <a:p>
            <a:pPr algn="ctr"/>
            <a:r>
              <a:rPr lang="en-US" sz="2000" dirty="0">
                <a:latin typeface="+mj-lt"/>
              </a:rPr>
              <a:t>holds 7 discrete voltages for 1ms</a:t>
            </a:r>
          </a:p>
          <a:p>
            <a:pPr algn="ctr"/>
            <a:r>
              <a:rPr lang="en-US" sz="2000" dirty="0">
                <a:latin typeface="+mj-lt"/>
              </a:rPr>
              <a:t>each…applies it to RC filter</a:t>
            </a:r>
            <a:r>
              <a:rPr lang="en-US" dirty="0">
                <a:latin typeface="+mj-lt"/>
              </a:rPr>
              <a:t>,</a:t>
            </a:r>
          </a:p>
          <a:p>
            <a:pPr algn="ctr"/>
            <a:r>
              <a:rPr lang="en-US" sz="2000" dirty="0">
                <a:latin typeface="+mj-lt"/>
              </a:rPr>
              <a:t>output is “smooth” analog signal</a:t>
            </a:r>
          </a:p>
        </p:txBody>
      </p:sp>
    </p:spTree>
    <p:extLst>
      <p:ext uri="{BB962C8B-B14F-4D97-AF65-F5344CB8AC3E}">
        <p14:creationId xmlns:p14="http://schemas.microsoft.com/office/powerpoint/2010/main" val="23694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6" grpId="0" animBg="1"/>
      <p:bldP spid="6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603911" y="1496291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53C7-C2C2-4C45-ADC0-03BF675F300F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B209D-4859-9F44-9674-2D046F9C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0273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19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093912"/>
            <a:ext cx="8686800" cy="2303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Formally:</a:t>
            </a:r>
          </a:p>
          <a:p>
            <a:pPr lvl="1"/>
            <a:r>
              <a:rPr lang="en-US" sz="2000" dirty="0">
                <a:latin typeface="+mj-lt"/>
              </a:rPr>
              <a:t>Analog input signal that varies with time: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Signal processing algorithm to digitize analog input signal:</a:t>
            </a:r>
            <a:endParaRPr lang="en-US" sz="2000" dirty="0">
              <a:latin typeface="Times New Roman" pitchFamily="18" charset="0"/>
            </a:endParaRPr>
          </a:p>
          <a:p>
            <a:pPr lvl="2"/>
            <a:r>
              <a:rPr lang="en-US" sz="2400" dirty="0"/>
              <a:t>f[</a:t>
            </a:r>
            <a:r>
              <a:rPr lang="en-US" sz="2400" dirty="0" err="1"/>
              <a:t>i</a:t>
            </a:r>
            <a:r>
              <a:rPr lang="en-US" sz="2400" dirty="0"/>
              <a:t>]=Round(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*T)/QUANTA)*QUANTA</a:t>
            </a:r>
          </a:p>
          <a:p>
            <a:pPr lvl="3"/>
            <a:r>
              <a:rPr lang="en-US" sz="2200" dirty="0"/>
              <a:t>T is sample period</a:t>
            </a:r>
          </a:p>
          <a:p>
            <a:pPr lvl="1"/>
            <a:r>
              <a:rPr lang="en-US" sz="2000" dirty="0"/>
              <a:t>Digitized signal produced by </a:t>
            </a:r>
            <a:r>
              <a:rPr lang="en-US" sz="2000" i="1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]</a:t>
            </a:r>
            <a:r>
              <a:rPr lang="en-US" sz="2000" dirty="0"/>
              <a:t>: 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i="1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273302" y="1452936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BA981-9824-E843-94D6-DBE78A684316}"/>
              </a:ext>
            </a:extLst>
          </p:cNvPr>
          <p:cNvSpPr txBox="1"/>
          <p:nvPr/>
        </p:nvSpPr>
        <p:spPr>
          <a:xfrm>
            <a:off x="2808352" y="3879509"/>
            <a:ext cx="12067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Probably applies to this:</a:t>
            </a:r>
          </a:p>
          <a:p>
            <a:r>
              <a:rPr lang="en-US" dirty="0">
                <a:solidFill>
                  <a:srgbClr val="FF0000"/>
                </a:solidFill>
              </a:rPr>
              <a:t>   The signal processing algorithm equation was a bit confusing in lecture and in </a:t>
            </a:r>
            <a:r>
              <a:rPr lang="en-US" dirty="0" err="1">
                <a:solidFill>
                  <a:srgbClr val="FF0000"/>
                </a:solidFill>
              </a:rPr>
              <a:t>preclass</a:t>
            </a:r>
            <a:r>
              <a:rPr lang="en-US" dirty="0">
                <a:solidFill>
                  <a:srgbClr val="FF0000"/>
                </a:solidFill>
              </a:rPr>
              <a:t> activity.</a:t>
            </a:r>
          </a:p>
        </p:txBody>
      </p:sp>
    </p:spTree>
    <p:extLst>
      <p:ext uri="{BB962C8B-B14F-4D97-AF65-F5344CB8AC3E}">
        <p14:creationId xmlns:p14="http://schemas.microsoft.com/office/powerpoint/2010/main" val="307947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Quantization &amp; Sampling Technique described:</a:t>
            </a:r>
          </a:p>
          <a:p>
            <a:pPr lvl="1"/>
            <a:r>
              <a:rPr lang="en-US" dirty="0"/>
              <a:t>Called Pulse-Code-Modulation (PCM)</a:t>
            </a:r>
          </a:p>
          <a:p>
            <a:pPr lvl="2"/>
            <a:r>
              <a:rPr lang="en-US" dirty="0"/>
              <a:t>Patented in 1943</a:t>
            </a:r>
          </a:p>
          <a:p>
            <a:pPr lvl="2"/>
            <a:r>
              <a:rPr lang="en-US" dirty="0"/>
              <a:t>PCM process is the ADC process</a:t>
            </a:r>
          </a:p>
          <a:p>
            <a:pPr lvl="2"/>
            <a:r>
              <a:rPr lang="en-US" dirty="0"/>
              <a:t>Developed for telecommunications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69" y="1607343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45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1423-177A-EC47-BF2C-C8D1EF2F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A2EC-47F4-B54E-B48C-B6303F8A5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 Lab: </a:t>
            </a:r>
            <a:r>
              <a:rPr lang="en-US" b="0" dirty="0"/>
              <a:t>sample sound waveforms</a:t>
            </a:r>
          </a:p>
          <a:p>
            <a:r>
              <a:rPr lang="en-US" dirty="0"/>
              <a:t>Wednesday: </a:t>
            </a:r>
            <a:r>
              <a:rPr lang="en-US" b="0" dirty="0"/>
              <a:t>look more quantitatively at errors from quantization</a:t>
            </a:r>
          </a:p>
          <a:p>
            <a:r>
              <a:rPr lang="en-US" dirty="0"/>
              <a:t>Friday: </a:t>
            </a:r>
            <a:r>
              <a:rPr lang="en-US" b="0" dirty="0"/>
              <a:t>Start looking at discrete sampling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4849-7EF7-E34A-A971-2D75ADBA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3C359-21F8-F74F-BDB4-4BBDC865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4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ESE215 – basic analog circuitry, RLC circuits, simple filters</a:t>
            </a:r>
          </a:p>
          <a:p>
            <a:pPr lvl="1"/>
            <a:r>
              <a:rPr lang="en-US" dirty="0"/>
              <a:t>Including why typical circuits give smoother (not linear) connection of dots</a:t>
            </a:r>
          </a:p>
          <a:p>
            <a:r>
              <a:rPr lang="en-US" dirty="0"/>
              <a:t>ESE568 – Mixed Signal Integrated Circuits</a:t>
            </a:r>
          </a:p>
          <a:p>
            <a:pPr lvl="1"/>
            <a:r>
              <a:rPr lang="en-US" dirty="0"/>
              <a:t>Build A2D, D2A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 continuous waveform on digital media by</a:t>
            </a:r>
          </a:p>
          <a:p>
            <a:pPr lvl="1"/>
            <a:r>
              <a:rPr lang="en-US" dirty="0" err="1"/>
              <a:t>Discretize</a:t>
            </a:r>
            <a:r>
              <a:rPr lang="en-US" dirty="0"/>
              <a:t> in all dimension </a:t>
            </a:r>
          </a:p>
          <a:p>
            <a:pPr lvl="1"/>
            <a:r>
              <a:rPr lang="en-US" dirty="0"/>
              <a:t>For audio: in time and amplitude</a:t>
            </a:r>
          </a:p>
          <a:p>
            <a:pPr lvl="2"/>
            <a:r>
              <a:rPr lang="en-US" dirty="0"/>
              <a:t>Sample in time; quantize voltage</a:t>
            </a:r>
          </a:p>
          <a:p>
            <a:r>
              <a:rPr lang="en-US" dirty="0"/>
              <a:t>Allows us to store audio signal as sequence of bits</a:t>
            </a:r>
          </a:p>
          <a:p>
            <a:r>
              <a:rPr lang="en-US" dirty="0"/>
              <a:t>Reconstruct by “connecting-the-dots”</a:t>
            </a:r>
          </a:p>
          <a:p>
            <a:pPr lvl="1"/>
            <a:r>
              <a:rPr lang="en-US" dirty="0"/>
              <a:t>If our dots are frequent enough to represent the signal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55" y="2036077"/>
            <a:ext cx="2310942" cy="135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2" y="3170178"/>
            <a:ext cx="570729" cy="411444"/>
            <a:chOff x="1447800" y="3446002"/>
            <a:chExt cx="758199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7" y="3461059"/>
              <a:ext cx="718982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for today, next Wednesday on syllabus</a:t>
            </a:r>
          </a:p>
          <a:p>
            <a:r>
              <a:rPr lang="en-US" strike="sngStrike" dirty="0"/>
              <a:t>In </a:t>
            </a:r>
            <a:r>
              <a:rPr lang="en-US" dirty="0"/>
              <a:t>Lab </a:t>
            </a:r>
            <a:r>
              <a:rPr lang="en-US" strike="sngStrike" dirty="0"/>
              <a:t>(</a:t>
            </a:r>
            <a:r>
              <a:rPr lang="en-US" strike="sngStrike" dirty="0" err="1"/>
              <a:t>Detkin</a:t>
            </a:r>
            <a:r>
              <a:rPr lang="en-US" strike="sngStrike" dirty="0"/>
              <a:t>)</a:t>
            </a:r>
            <a:r>
              <a:rPr lang="en-US" dirty="0"/>
              <a:t> on Monday</a:t>
            </a:r>
          </a:p>
          <a:p>
            <a:pPr lvl="1"/>
            <a:r>
              <a:rPr lang="en-US" dirty="0"/>
              <a:t>Lab posted</a:t>
            </a:r>
          </a:p>
          <a:p>
            <a:pPr lvl="1"/>
            <a:r>
              <a:rPr lang="en-US" dirty="0"/>
              <a:t>Lab kit pickup M2-3pm (or today 11:30am-noon)</a:t>
            </a:r>
          </a:p>
          <a:p>
            <a:pPr lvl="1"/>
            <a:r>
              <a:rPr lang="en-US" dirty="0"/>
              <a:t>Will post lab partners before Monday</a:t>
            </a:r>
          </a:p>
          <a:p>
            <a:pPr lvl="1"/>
            <a:r>
              <a:rPr lang="en-US" dirty="0"/>
              <a:t>Read lab, work prelab (includes download software)</a:t>
            </a:r>
          </a:p>
          <a:p>
            <a:r>
              <a:rPr lang="en-US" dirty="0"/>
              <a:t>Remember feedback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Wikipedia, </a:t>
            </a:r>
            <a:r>
              <a:rPr lang="en-US" sz="2400" dirty="0">
                <a:hlinkClick r:id="rId2"/>
              </a:rPr>
              <a:t>http://en.wikipedia.org/wiki/Analog-to-digital_converter</a:t>
            </a:r>
            <a:endParaRPr lang="en-US" sz="2400" dirty="0"/>
          </a:p>
          <a:p>
            <a:r>
              <a:rPr lang="en-US" sz="2400" dirty="0"/>
              <a:t>Wikipedia: </a:t>
            </a:r>
            <a:r>
              <a:rPr lang="en-US" sz="2400" dirty="0">
                <a:hlinkClick r:id="rId3"/>
              </a:rPr>
              <a:t>http://en.wikipedia.org/wiki/Pulse-code_modulation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6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4654349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200400" y="4314098"/>
            <a:ext cx="545367" cy="516398"/>
            <a:chOff x="1447800" y="3446002"/>
            <a:chExt cx="545367" cy="516398"/>
          </a:xfrm>
        </p:grpSpPr>
        <p:sp>
          <p:nvSpPr>
            <p:cNvPr id="95" name="Oval 9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47800" y="350520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33363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Do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686800" cy="3048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Microphones / Speaker:</a:t>
            </a:r>
          </a:p>
          <a:p>
            <a:pPr lvl="1"/>
            <a:r>
              <a:rPr lang="en-US" sz="2000" dirty="0"/>
              <a:t>Convert pressure waves to electric signal (and reverse)</a:t>
            </a:r>
          </a:p>
          <a:p>
            <a:r>
              <a:rPr lang="en-US" sz="2400" dirty="0"/>
              <a:t>Sound (in nature): </a:t>
            </a:r>
          </a:p>
          <a:p>
            <a:pPr lvl="1"/>
            <a:r>
              <a:rPr lang="en-US" sz="2000" dirty="0"/>
              <a:t>a “pressure wave” that changes air molecules w/ respect to time</a:t>
            </a:r>
          </a:p>
          <a:p>
            <a:r>
              <a:rPr lang="en-US" sz="2400" dirty="0"/>
              <a:t>Sound (in our machine): </a:t>
            </a:r>
          </a:p>
          <a:p>
            <a:pPr lvl="1"/>
            <a:r>
              <a:rPr lang="en-US" sz="2000" dirty="0"/>
              <a:t>a “voltage wave” that changes amplitude w/ respect to time</a:t>
            </a:r>
          </a:p>
          <a:p>
            <a:r>
              <a:rPr lang="en-US" sz="2400" dirty="0"/>
              <a:t>MP3 player converted digital signal back to an analog signal</a:t>
            </a:r>
          </a:p>
          <a:p>
            <a:pPr lvl="1"/>
            <a:r>
              <a:rPr lang="en-US" sz="2000" dirty="0"/>
              <a:t>We will look at “voltage wave” on an oscilloscope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69" y="1219200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>
          <a:xfrm flipH="1">
            <a:off x="2209800" y="1302242"/>
            <a:ext cx="2577606" cy="1364758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6109238" y="863063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9832" y="2768725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15348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24400" y="1601210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5200" y="2583315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2335" y="175810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40149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6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Waves</a:t>
            </a:r>
          </a:p>
        </p:txBody>
      </p:sp>
    </p:spTree>
    <p:extLst>
      <p:ext uri="{BB962C8B-B14F-4D97-AF65-F5344CB8AC3E}">
        <p14:creationId xmlns:p14="http://schemas.microsoft.com/office/powerpoint/2010/main" val="65587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Sound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Sound is a pressure wave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698C-4ED4-D14B-8C02-8C7E1D235D9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95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909888"/>
            <a:ext cx="3581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752600" y="5867400"/>
            <a:ext cx="596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http://www.archive.org/details/SoundWavesAn</a:t>
            </a:r>
          </a:p>
        </p:txBody>
      </p:sp>
    </p:spTree>
    <p:extLst>
      <p:ext uri="{BB962C8B-B14F-4D97-AF65-F5344CB8AC3E}">
        <p14:creationId xmlns:p14="http://schemas.microsoft.com/office/powerpoint/2010/main" val="264229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4"/>
          <a:srcRect l="-20833" r="-20833"/>
          <a:stretch>
            <a:fillRect/>
          </a:stretch>
        </p:blipFill>
        <p:spPr>
          <a:xfrm>
            <a:off x="0" y="2743200"/>
            <a:ext cx="5037138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1E94B-44E9-3A4E-9F00-8A2C59C4C9B8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9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81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763" y="6096000"/>
            <a:ext cx="9148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Source: http://www.mediacollege.com/audio/01/sound-waves.html</a:t>
            </a:r>
          </a:p>
        </p:txBody>
      </p:sp>
      <p:pic>
        <p:nvPicPr>
          <p:cNvPr id="8" name="tone1k-22-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392381"/>
            <a:ext cx="450475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Cycle = 1 iteration of sine wave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Hertz (Hz) = 1 cycle per second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3212" y="1651696"/>
            <a:ext cx="3101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1kHz = 1000 cycles/s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Introduction to Sound Waves</a:t>
            </a:r>
          </a:p>
        </p:txBody>
      </p:sp>
    </p:spTree>
    <p:extLst>
      <p:ext uri="{BB962C8B-B14F-4D97-AF65-F5344CB8AC3E}">
        <p14:creationId xmlns:p14="http://schemas.microsoft.com/office/powerpoint/2010/main" val="41087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27219</TotalTime>
  <Words>2522</Words>
  <Application>Microsoft Macintosh PowerPoint</Application>
  <PresentationFormat>On-screen Show (4:3)</PresentationFormat>
  <Paragraphs>647</Paragraphs>
  <Slides>41</Slides>
  <Notes>6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Cambria Math</vt:lpstr>
      <vt:lpstr>Courier New</vt:lpstr>
      <vt:lpstr>Times New Roman</vt:lpstr>
      <vt:lpstr>Wingdings 2</vt:lpstr>
      <vt:lpstr>ESE 578–</vt:lpstr>
      <vt:lpstr>FUTURE</vt:lpstr>
      <vt:lpstr>PowerPoint Presentation</vt:lpstr>
      <vt:lpstr>Lecture Topics</vt:lpstr>
      <vt:lpstr>Course Map</vt:lpstr>
      <vt:lpstr>Course Map – Week 1</vt:lpstr>
      <vt:lpstr>What we’ll Do in Lab</vt:lpstr>
      <vt:lpstr>Sound Waves</vt:lpstr>
      <vt:lpstr>Introduction to Sound</vt:lpstr>
      <vt:lpstr>Week 1: Introduction to Sound Waves</vt:lpstr>
      <vt:lpstr>Preclass 1 and 2</vt:lpstr>
      <vt:lpstr>Week 1: Pressure to Voltage</vt:lpstr>
      <vt:lpstr>Signals</vt:lpstr>
      <vt:lpstr>We need to define some terms</vt:lpstr>
      <vt:lpstr>We need to define some terms</vt:lpstr>
      <vt:lpstr>Big Question</vt:lpstr>
      <vt:lpstr>Connect the Dots</vt:lpstr>
      <vt:lpstr>Definitions</vt:lpstr>
      <vt:lpstr>Definitions</vt:lpstr>
      <vt:lpstr>Sampling &amp; Quantization</vt:lpstr>
      <vt:lpstr>ADC – Sampling &amp; Quantization</vt:lpstr>
      <vt:lpstr>ADC – Broken into two parts</vt:lpstr>
      <vt:lpstr>ADC – Broken into two parts</vt:lpstr>
      <vt:lpstr>ADC – Sampling</vt:lpstr>
      <vt:lpstr>ADC – Quantization</vt:lpstr>
      <vt:lpstr>ADC – Sampling &amp; Quantization</vt:lpstr>
      <vt:lpstr>ADC – Digital Conversion / Encoding</vt:lpstr>
      <vt:lpstr>ADC – Digital Conversion / Encoding</vt:lpstr>
      <vt:lpstr>ADC – Storing the Data</vt:lpstr>
      <vt:lpstr>ADC – An approximation at Best</vt:lpstr>
      <vt:lpstr>ADC – Broken into two parts</vt:lpstr>
      <vt:lpstr>ADC – An approximation at Best</vt:lpstr>
      <vt:lpstr>ADC – An approximation at Best</vt:lpstr>
      <vt:lpstr>DAC - Filtering</vt:lpstr>
      <vt:lpstr>ADC / DAC – The full picture</vt:lpstr>
      <vt:lpstr>ADC / DAC – The full picture</vt:lpstr>
      <vt:lpstr>PCM</vt:lpstr>
      <vt:lpstr>Next Steps</vt:lpstr>
      <vt:lpstr>Learn More</vt:lpstr>
      <vt:lpstr>Big Ideas</vt:lpstr>
      <vt:lpstr>Admin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238</cp:revision>
  <cp:lastPrinted>2021-01-22T21:44:14Z</cp:lastPrinted>
  <dcterms:created xsi:type="dcterms:W3CDTF">2018-01-29T01:49:07Z</dcterms:created>
  <dcterms:modified xsi:type="dcterms:W3CDTF">2021-01-22T21:50:00Z</dcterms:modified>
</cp:coreProperties>
</file>