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6" r:id="rId2"/>
    <p:sldId id="342" r:id="rId3"/>
    <p:sldId id="432" r:id="rId4"/>
    <p:sldId id="458" r:id="rId5"/>
    <p:sldId id="418" r:id="rId6"/>
    <p:sldId id="455" r:id="rId7"/>
    <p:sldId id="473" r:id="rId8"/>
    <p:sldId id="457" r:id="rId9"/>
    <p:sldId id="459" r:id="rId10"/>
    <p:sldId id="460" r:id="rId11"/>
    <p:sldId id="461" r:id="rId12"/>
    <p:sldId id="462" r:id="rId13"/>
    <p:sldId id="463" r:id="rId14"/>
    <p:sldId id="464" r:id="rId15"/>
    <p:sldId id="465" r:id="rId16"/>
    <p:sldId id="448" r:id="rId17"/>
    <p:sldId id="467" r:id="rId18"/>
    <p:sldId id="466" r:id="rId19"/>
    <p:sldId id="442" r:id="rId20"/>
    <p:sldId id="441" r:id="rId21"/>
    <p:sldId id="449" r:id="rId22"/>
    <p:sldId id="443" r:id="rId23"/>
    <p:sldId id="399" r:id="rId24"/>
    <p:sldId id="446" r:id="rId25"/>
    <p:sldId id="398" r:id="rId26"/>
    <p:sldId id="402" r:id="rId27"/>
    <p:sldId id="403" r:id="rId28"/>
    <p:sldId id="469" r:id="rId29"/>
    <p:sldId id="470" r:id="rId30"/>
    <p:sldId id="471" r:id="rId31"/>
    <p:sldId id="472" r:id="rId32"/>
    <p:sldId id="404" r:id="rId33"/>
    <p:sldId id="454" r:id="rId34"/>
    <p:sldId id="468" r:id="rId35"/>
    <p:sldId id="425" r:id="rId36"/>
    <p:sldId id="410" r:id="rId37"/>
    <p:sldId id="411" r:id="rId38"/>
    <p:sldId id="423" r:id="rId39"/>
    <p:sldId id="408" r:id="rId40"/>
    <p:sldId id="438" r:id="rId41"/>
    <p:sldId id="439" r:id="rId42"/>
    <p:sldId id="420" r:id="rId4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0000FF"/>
    <a:srgbClr val="FF6600"/>
    <a:srgbClr val="FF0000"/>
    <a:srgbClr val="990099"/>
    <a:srgbClr val="33CC33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3566" autoAdjust="0"/>
  </p:normalViewPr>
  <p:slideViewPr>
    <p:cSldViewPr snapToGrid="0">
      <p:cViewPr varScale="1">
        <p:scale>
          <a:sx n="104" d="100"/>
          <a:sy n="104" d="100"/>
        </p:scale>
        <p:origin x="18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fld id="{72A8F11D-69C1-674A-BBF5-023D4A1FFF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93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fld id="{D7F0D612-15EE-A040-B4A9-79F594D46E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027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01A0D1-8519-9045-A7B7-7522F86F511F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37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r>
              <a:rPr lang="en-US" sz="2000" dirty="0"/>
              <a:t>44,000/s  </a:t>
            </a:r>
            <a:r>
              <a:rPr lang="en-US" sz="2000" dirty="0" err="1"/>
              <a:t>x</a:t>
            </a:r>
            <a:r>
              <a:rPr lang="en-US" sz="2000" dirty="0"/>
              <a:t> 2B </a:t>
            </a:r>
            <a:r>
              <a:rPr lang="en-US" sz="2000" dirty="0" err="1"/>
              <a:t>x</a:t>
            </a:r>
            <a:r>
              <a:rPr lang="en-US" sz="2000" dirty="0"/>
              <a:t> 3 </a:t>
            </a:r>
            <a:r>
              <a:rPr lang="en-US" sz="2000" dirty="0" err="1"/>
              <a:t>m</a:t>
            </a:r>
            <a:r>
              <a:rPr lang="en-US" sz="2000" dirty="0"/>
              <a:t> </a:t>
            </a:r>
            <a:r>
              <a:rPr lang="en-US" sz="2000" dirty="0" err="1"/>
              <a:t>x</a:t>
            </a:r>
            <a:r>
              <a:rPr lang="en-US" sz="2000" dirty="0"/>
              <a:t> 60s/m</a:t>
            </a:r>
          </a:p>
          <a:p>
            <a:pPr lvl="1"/>
            <a:r>
              <a:rPr lang="en-US" sz="2000" dirty="0"/>
              <a:t>15,840,000 Bytes</a:t>
            </a:r>
          </a:p>
          <a:p>
            <a:pPr lvl="1"/>
            <a:r>
              <a:rPr lang="en-US" sz="2000" dirty="0"/>
              <a:t>15.8 MB or almost 128Mbits</a:t>
            </a:r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CA289D-335E-C54F-95D9-EA6D30BE21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9375-8E71-DB4B-BA9A-C3090F0FE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35EF-5563-4E46-A67B-E35691CD8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6D69B03B-8166-0F42-B8CE-697A119A2B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1896-A125-F04D-9917-767713DEE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3061DBD-2296-F24D-8096-73EE8DEE1B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BCF6-B891-9447-AB65-A73C020A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7190-C5FD-D346-854C-BAD574457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C97C-884F-CC47-BAC2-413E21839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212D-FD86-394B-BA46-A23229C7A5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8.png"/><Relationship Id="rId9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ulse-code_modulation" TargetMode="External"/><Relationship Id="rId2" Type="http://schemas.openxmlformats.org/officeDocument/2006/relationships/hyperlink" Target="http://en.wikipedia.org/wiki/Analog-to-digital_converte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25"/>
            <a:ext cx="34194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487848" y="5826125"/>
            <a:ext cx="4541109" cy="914400"/>
          </a:xfrm>
        </p:spPr>
        <p:txBody>
          <a:bodyPr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Based on slides © 2009--2021 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Koditschek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 &amp; DeHon</a:t>
            </a:r>
          </a:p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Additional Material © 2014--2017 Farmer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Lecture #3 – Quantization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97C0A-A7E0-8B4A-A739-196732F2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1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A1D7198-2606-6147-8054-FF5AF188C5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972928"/>
              </p:ext>
            </p:extLst>
          </p:nvPr>
        </p:nvGraphicFramePr>
        <p:xfrm>
          <a:off x="228600" y="1875439"/>
          <a:ext cx="8686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578">
                  <a:extLst>
                    <a:ext uri="{9D8B030D-6E8A-4147-A177-3AD203B41FA5}">
                      <a16:colId xmlns:a16="http://schemas.microsoft.com/office/drawing/2014/main" val="846164107"/>
                    </a:ext>
                  </a:extLst>
                </a:gridCol>
                <a:gridCol w="2554142">
                  <a:extLst>
                    <a:ext uri="{9D8B030D-6E8A-4147-A177-3AD203B41FA5}">
                      <a16:colId xmlns:a16="http://schemas.microsoft.com/office/drawing/2014/main" val="3717969409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358025527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123706279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190482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1.246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-1.123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32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Quantize</a:t>
                      </a:r>
                      <a:r>
                        <a:rPr lang="en-US" baseline="-25000" dirty="0" err="1"/>
                        <a:t>L</a:t>
                      </a:r>
                      <a:r>
                        <a:rPr lang="en-US" dirty="0"/>
                        <a:t>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022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QuantizationError</a:t>
                      </a:r>
                      <a:r>
                        <a:rPr lang="en-US" baseline="-25000" dirty="0" err="1"/>
                        <a:t>L</a:t>
                      </a:r>
                      <a:r>
                        <a:rPr lang="en-US" dirty="0"/>
                        <a:t>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611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L=16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Quantize</a:t>
                      </a:r>
                      <a:r>
                        <a:rPr lang="en-US" baseline="-25000" dirty="0" err="1"/>
                        <a:t>L</a:t>
                      </a:r>
                      <a:r>
                        <a:rPr lang="en-US" dirty="0"/>
                        <a:t>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392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QuantizationError</a:t>
                      </a:r>
                      <a:r>
                        <a:rPr lang="en-US" baseline="-25000" dirty="0" err="1"/>
                        <a:t>L</a:t>
                      </a:r>
                      <a:r>
                        <a:rPr lang="en-US" dirty="0"/>
                        <a:t>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367728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8B36A-ABC3-5F4F-BAA7-A2CE824AC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A6D5F0-A569-E249-87F0-3D9AEE857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14B8A0-C9CD-A140-92D0-9E8280F002E1}"/>
              </a:ext>
            </a:extLst>
          </p:cNvPr>
          <p:cNvSpPr txBox="1"/>
          <p:nvPr/>
        </p:nvSpPr>
        <p:spPr>
          <a:xfrm>
            <a:off x="2446638" y="5202195"/>
            <a:ext cx="40559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</a:rPr>
              <a:t>Quantize</a:t>
            </a:r>
            <a:r>
              <a:rPr lang="en-US" baseline="-25000" dirty="0" err="1">
                <a:latin typeface="+mn-lt"/>
              </a:rPr>
              <a:t>L</a:t>
            </a:r>
            <a:r>
              <a:rPr lang="en-US" dirty="0">
                <a:latin typeface="+mn-lt"/>
              </a:rPr>
              <a:t>(x) = Round(L*x)/L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49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B3149-B092-054B-8525-1FA4F1441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CAC1F-7AB1-7A45-87EF-CC7A945E0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quantize to L levels per integer</a:t>
            </a:r>
          </a:p>
          <a:p>
            <a:r>
              <a:rPr lang="en-US" dirty="0"/>
              <a:t>Represent values between integers</a:t>
            </a:r>
          </a:p>
          <a:p>
            <a:pPr lvl="1"/>
            <a:r>
              <a:rPr lang="en-US" dirty="0"/>
              <a:t>Max</a:t>
            </a:r>
          </a:p>
          <a:p>
            <a:pPr lvl="1"/>
            <a:r>
              <a:rPr lang="en-US" dirty="0"/>
              <a:t>Min</a:t>
            </a:r>
          </a:p>
          <a:p>
            <a:r>
              <a:rPr lang="en-US" dirty="0">
                <a:solidFill>
                  <a:srgbClr val="FF6600"/>
                </a:solidFill>
              </a:rPr>
              <a:t>How many bits required per quantized value?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652C8-8C91-1847-AAAD-BCB6C6262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21ED5-517A-0C48-B65F-00A068E76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40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6DA52-9ED1-F042-9777-8B522AE95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 per Quantized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AF30E-C51A-CA4C-AE37-57D553533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Bits = ⌈log</a:t>
            </a:r>
            <a:r>
              <a:rPr lang="en-US" baseline="-25000" dirty="0"/>
              <a:t>2</a:t>
            </a:r>
            <a:r>
              <a:rPr lang="en-US" dirty="0"/>
              <a:t>((Max-Min)*L+1)⌉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F7864-5743-1842-9859-FBF624CAB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96EE69-3683-AD49-9EAA-138855B0E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11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DE1BA-5DEA-0A45-9DB7-79556D9BE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25E6-6E75-8449-AD84-8769F4D27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sample at time interval T </a:t>
            </a:r>
          </a:p>
          <a:p>
            <a:pPr lvl="1"/>
            <a:r>
              <a:rPr lang="en-US" dirty="0"/>
              <a:t>(for frequency = 1/T)</a:t>
            </a:r>
          </a:p>
          <a:p>
            <a:r>
              <a:rPr lang="en-US" dirty="0"/>
              <a:t>We collect the points at times:</a:t>
            </a:r>
          </a:p>
          <a:p>
            <a:pPr lvl="1"/>
            <a:r>
              <a:rPr lang="en-US" dirty="0"/>
              <a:t>0, T, 2T, 3T, 4T, …</a:t>
            </a:r>
          </a:p>
          <a:p>
            <a:r>
              <a:rPr lang="en-US" dirty="0"/>
              <a:t>For signal f(t), we are collecting values:</a:t>
            </a:r>
          </a:p>
          <a:p>
            <a:pPr lvl="1"/>
            <a:r>
              <a:rPr lang="en-US" dirty="0"/>
              <a:t>f(0), f(T), f(2T), f(3T), f(4T), …</a:t>
            </a:r>
          </a:p>
          <a:p>
            <a:r>
              <a:rPr lang="en-US" dirty="0"/>
              <a:t>Or in general, we are collecting the points</a:t>
            </a:r>
          </a:p>
          <a:p>
            <a:pPr lvl="1"/>
            <a:r>
              <a:rPr lang="en-US" dirty="0"/>
              <a:t>f(</a:t>
            </a:r>
            <a:r>
              <a:rPr lang="en-US" dirty="0" err="1"/>
              <a:t>i</a:t>
            </a:r>
            <a:r>
              <a:rPr lang="en-US" dirty="0"/>
              <a:t>*T) for </a:t>
            </a:r>
            <a:r>
              <a:rPr lang="en-US" dirty="0" err="1"/>
              <a:t>i</a:t>
            </a:r>
            <a:r>
              <a:rPr lang="en-US" dirty="0"/>
              <a:t>=0 to </a:t>
            </a:r>
            <a:r>
              <a:rPr lang="en-US" dirty="0" err="1"/>
              <a:t>MaxSamples</a:t>
            </a:r>
            <a:r>
              <a:rPr lang="en-US" dirty="0"/>
              <a:t>  (or </a:t>
            </a:r>
            <a:r>
              <a:rPr lang="en-US" dirty="0" err="1"/>
              <a:t>MaxTime</a:t>
            </a:r>
            <a:r>
              <a:rPr lang="en-US" dirty="0"/>
              <a:t>/T)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61632-A26E-E740-8547-1515B13EE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F45C7-0A4A-5A4D-9104-B75FF7EEB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919D362-7894-B543-957E-DBC8E2AC60F7}"/>
              </a:ext>
            </a:extLst>
          </p:cNvPr>
          <p:cNvGrpSpPr/>
          <p:nvPr/>
        </p:nvGrpSpPr>
        <p:grpSpPr>
          <a:xfrm>
            <a:off x="6133383" y="623887"/>
            <a:ext cx="3987769" cy="2292066"/>
            <a:chOff x="-30738" y="2754065"/>
            <a:chExt cx="6463815" cy="371523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A4E88FE-DC3D-EF42-B101-77DCFBC05056}"/>
                </a:ext>
              </a:extLst>
            </p:cNvPr>
            <p:cNvGrpSpPr/>
            <p:nvPr/>
          </p:nvGrpSpPr>
          <p:grpSpPr>
            <a:xfrm>
              <a:off x="288036" y="2977244"/>
              <a:ext cx="6145041" cy="3352800"/>
              <a:chOff x="1593364" y="2438400"/>
              <a:chExt cx="7122659" cy="3886200"/>
            </a:xfrm>
          </p:grpSpPr>
          <p:grpSp>
            <p:nvGrpSpPr>
              <p:cNvPr id="38" name="Group 41">
                <a:extLst>
                  <a:ext uri="{FF2B5EF4-FFF2-40B4-BE49-F238E27FC236}">
                    <a16:creationId xmlns:a16="http://schemas.microsoft.com/office/drawing/2014/main" id="{1CE0587A-BDC4-AB45-B823-701FB5CB06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93364" y="2438400"/>
                <a:ext cx="7122659" cy="3810000"/>
                <a:chOff x="6898859" y="2438400"/>
                <a:chExt cx="2663233" cy="1576891"/>
              </a:xfrm>
            </p:grpSpPr>
            <p:sp>
              <p:nvSpPr>
                <p:cNvPr id="41" name="Straight Connector 350">
                  <a:extLst>
                    <a:ext uri="{FF2B5EF4-FFF2-40B4-BE49-F238E27FC236}">
                      <a16:creationId xmlns:a16="http://schemas.microsoft.com/office/drawing/2014/main" id="{6127B2D1-F6D6-4542-8836-65A7C0CEFF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898859" y="3337669"/>
                  <a:ext cx="192470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Straight Connector 349">
                  <a:extLst>
                    <a:ext uri="{FF2B5EF4-FFF2-40B4-BE49-F238E27FC236}">
                      <a16:creationId xmlns:a16="http://schemas.microsoft.com/office/drawing/2014/main" id="{9E504FBE-C684-8A44-BFE4-99DC2C1FBC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315200" y="2438400"/>
                  <a:ext cx="0" cy="157689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TextBox 11">
                  <a:extLst>
                    <a:ext uri="{FF2B5EF4-FFF2-40B4-BE49-F238E27FC236}">
                      <a16:creationId xmlns:a16="http://schemas.microsoft.com/office/drawing/2014/main" id="{763413B2-236E-4243-AE77-79D06F4C66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829900" y="3231685"/>
                  <a:ext cx="732192" cy="2632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time (</a:t>
                  </a:r>
                  <a:r>
                    <a:rPr lang="en-US" sz="1600" dirty="0" err="1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ms</a:t>
                  </a:r>
                  <a:r>
                    <a:rPr lang="en-US" sz="1600" dirty="0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)</a:t>
                  </a:r>
                </a:p>
              </p:txBody>
            </p:sp>
          </p:grp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96A10D21-CA9F-5643-BA34-1B6AC6FD6D44}"/>
                  </a:ext>
                </a:extLst>
              </p:cNvPr>
              <p:cNvSpPr/>
              <p:nvPr/>
            </p:nvSpPr>
            <p:spPr>
              <a:xfrm>
                <a:off x="2708645" y="2944073"/>
                <a:ext cx="1842654" cy="1704127"/>
              </a:xfrm>
              <a:custGeom>
                <a:avLst/>
                <a:gdLst>
                  <a:gd name="connsiteX0" fmla="*/ 0 w 1842654"/>
                  <a:gd name="connsiteY0" fmla="*/ 1676418 h 1704127"/>
                  <a:gd name="connsiteX1" fmla="*/ 955964 w 1842654"/>
                  <a:gd name="connsiteY1" fmla="*/ 18 h 1704127"/>
                  <a:gd name="connsiteX2" fmla="*/ 1842654 w 1842654"/>
                  <a:gd name="connsiteY2" fmla="*/ 1704127 h 170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654" h="1704127">
                    <a:moveTo>
                      <a:pt x="0" y="1676418"/>
                    </a:moveTo>
                    <a:cubicBezTo>
                      <a:pt x="324427" y="835909"/>
                      <a:pt x="648855" y="-4600"/>
                      <a:pt x="955964" y="18"/>
                    </a:cubicBezTo>
                    <a:cubicBezTo>
                      <a:pt x="1263073" y="4636"/>
                      <a:pt x="1552863" y="854381"/>
                      <a:pt x="1842654" y="1704127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E0C3D588-E741-3D4E-A704-FDE32C6C034A}"/>
                  </a:ext>
                </a:extLst>
              </p:cNvPr>
              <p:cNvSpPr/>
              <p:nvPr/>
            </p:nvSpPr>
            <p:spPr>
              <a:xfrm flipV="1">
                <a:off x="4551300" y="4620473"/>
                <a:ext cx="1842654" cy="1704127"/>
              </a:xfrm>
              <a:custGeom>
                <a:avLst/>
                <a:gdLst>
                  <a:gd name="connsiteX0" fmla="*/ 0 w 1842654"/>
                  <a:gd name="connsiteY0" fmla="*/ 1676418 h 1704127"/>
                  <a:gd name="connsiteX1" fmla="*/ 955964 w 1842654"/>
                  <a:gd name="connsiteY1" fmla="*/ 18 h 1704127"/>
                  <a:gd name="connsiteX2" fmla="*/ 1842654 w 1842654"/>
                  <a:gd name="connsiteY2" fmla="*/ 1704127 h 170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654" h="1704127">
                    <a:moveTo>
                      <a:pt x="0" y="1676418"/>
                    </a:moveTo>
                    <a:cubicBezTo>
                      <a:pt x="324427" y="835909"/>
                      <a:pt x="648855" y="-4600"/>
                      <a:pt x="955964" y="18"/>
                    </a:cubicBezTo>
                    <a:cubicBezTo>
                      <a:pt x="1263073" y="4636"/>
                      <a:pt x="1552863" y="854381"/>
                      <a:pt x="1842654" y="1704127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2346002-FB3F-634F-8D85-9FE6A0E2EBCE}"/>
                </a:ext>
              </a:extLst>
            </p:cNvPr>
            <p:cNvSpPr/>
            <p:nvPr/>
          </p:nvSpPr>
          <p:spPr>
            <a:xfrm>
              <a:off x="-30738" y="2754065"/>
              <a:ext cx="1268087" cy="4988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Voltage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A1D19D1-8DF9-DB41-A497-63076E5614FF}"/>
                </a:ext>
              </a:extLst>
            </p:cNvPr>
            <p:cNvCxnSpPr/>
            <p:nvPr/>
          </p:nvCxnSpPr>
          <p:spPr>
            <a:xfrm>
              <a:off x="2443792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A38405D-B021-CA4C-893B-E1A7E65735FB}"/>
                </a:ext>
              </a:extLst>
            </p:cNvPr>
            <p:cNvCxnSpPr/>
            <p:nvPr/>
          </p:nvCxnSpPr>
          <p:spPr>
            <a:xfrm>
              <a:off x="2068335" y="465407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74A5153-6834-5748-A8C7-B2006E0F830E}"/>
                </a:ext>
              </a:extLst>
            </p:cNvPr>
            <p:cNvCxnSpPr/>
            <p:nvPr/>
          </p:nvCxnSpPr>
          <p:spPr>
            <a:xfrm>
              <a:off x="2830335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64F88B2-CC48-1F41-AEE9-DE3B628FD2A0}"/>
                </a:ext>
              </a:extLst>
            </p:cNvPr>
            <p:cNvCxnSpPr/>
            <p:nvPr/>
          </p:nvCxnSpPr>
          <p:spPr>
            <a:xfrm>
              <a:off x="1692847" y="465584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43F18EA-3F51-3C45-A550-9C442BE6F062}"/>
                </a:ext>
              </a:extLst>
            </p:cNvPr>
            <p:cNvCxnSpPr/>
            <p:nvPr/>
          </p:nvCxnSpPr>
          <p:spPr>
            <a:xfrm>
              <a:off x="4022656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370DCAC-29CD-CF40-B952-88035A0BDCD3}"/>
                </a:ext>
              </a:extLst>
            </p:cNvPr>
            <p:cNvCxnSpPr/>
            <p:nvPr/>
          </p:nvCxnSpPr>
          <p:spPr>
            <a:xfrm>
              <a:off x="3635007" y="4660674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89899D1-15EB-9243-A943-65BF2C7E03AD}"/>
                </a:ext>
              </a:extLst>
            </p:cNvPr>
            <p:cNvCxnSpPr/>
            <p:nvPr/>
          </p:nvCxnSpPr>
          <p:spPr>
            <a:xfrm>
              <a:off x="4409199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BC2D8A0-3010-FC4D-B93F-35445497AA29}"/>
                </a:ext>
              </a:extLst>
            </p:cNvPr>
            <p:cNvCxnSpPr/>
            <p:nvPr/>
          </p:nvCxnSpPr>
          <p:spPr>
            <a:xfrm>
              <a:off x="3241231" y="466243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0F6586-37BB-C643-BE90-F157A6B652AC}"/>
                </a:ext>
              </a:extLst>
            </p:cNvPr>
            <p:cNvSpPr txBox="1"/>
            <p:nvPr/>
          </p:nvSpPr>
          <p:spPr>
            <a:xfrm>
              <a:off x="1531964" y="4987643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F50772-3AA9-5948-ADBB-BD7BD1012D9D}"/>
                </a:ext>
              </a:extLst>
            </p:cNvPr>
            <p:cNvSpPr txBox="1"/>
            <p:nvPr/>
          </p:nvSpPr>
          <p:spPr>
            <a:xfrm>
              <a:off x="1909989" y="4985669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C9EDB2-9C8F-6842-8863-505380199D57}"/>
                </a:ext>
              </a:extLst>
            </p:cNvPr>
            <p:cNvSpPr txBox="1"/>
            <p:nvPr/>
          </p:nvSpPr>
          <p:spPr>
            <a:xfrm>
              <a:off x="2280126" y="4985429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590C32-BDA8-4D40-8DB6-1C9BDB177179}"/>
                </a:ext>
              </a:extLst>
            </p:cNvPr>
            <p:cNvSpPr txBox="1"/>
            <p:nvPr/>
          </p:nvSpPr>
          <p:spPr>
            <a:xfrm>
              <a:off x="2658149" y="4983454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646A811-6406-1F4A-BF40-DA02DBD7F1E0}"/>
                </a:ext>
              </a:extLst>
            </p:cNvPr>
            <p:cNvSpPr txBox="1"/>
            <p:nvPr/>
          </p:nvSpPr>
          <p:spPr>
            <a:xfrm>
              <a:off x="3082004" y="4986665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B7777B9-3957-7F46-9C17-C12472BE8284}"/>
                </a:ext>
              </a:extLst>
            </p:cNvPr>
            <p:cNvSpPr txBox="1"/>
            <p:nvPr/>
          </p:nvSpPr>
          <p:spPr>
            <a:xfrm>
              <a:off x="3460030" y="4984690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8A1477C-2023-2445-B1B3-630DEA80D221}"/>
                </a:ext>
              </a:extLst>
            </p:cNvPr>
            <p:cNvSpPr txBox="1"/>
            <p:nvPr/>
          </p:nvSpPr>
          <p:spPr>
            <a:xfrm>
              <a:off x="3830165" y="4984451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7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E6785AC-773B-3949-A793-E908242B5A3B}"/>
                </a:ext>
              </a:extLst>
            </p:cNvPr>
            <p:cNvSpPr txBox="1"/>
            <p:nvPr/>
          </p:nvSpPr>
          <p:spPr>
            <a:xfrm>
              <a:off x="4258990" y="4982475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8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D915421-9A62-9F4C-BE7C-D0DD71893FE7}"/>
                </a:ext>
              </a:extLst>
            </p:cNvPr>
            <p:cNvCxnSpPr/>
            <p:nvPr/>
          </p:nvCxnSpPr>
          <p:spPr>
            <a:xfrm rot="5400000">
              <a:off x="1240118" y="6095311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EC0E5F3-A381-AA41-AE9B-963CE75D7C1F}"/>
                </a:ext>
              </a:extLst>
            </p:cNvPr>
            <p:cNvSpPr txBox="1"/>
            <p:nvPr/>
          </p:nvSpPr>
          <p:spPr>
            <a:xfrm>
              <a:off x="711708" y="321845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B989497-814D-0D46-8AFD-854019CA5ECC}"/>
                </a:ext>
              </a:extLst>
            </p:cNvPr>
            <p:cNvSpPr txBox="1"/>
            <p:nvPr/>
          </p:nvSpPr>
          <p:spPr>
            <a:xfrm>
              <a:off x="616406" y="6130743"/>
              <a:ext cx="3674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-3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D56CC96-86D8-B442-85B2-F0DD8D7D455A}"/>
                </a:ext>
              </a:extLst>
            </p:cNvPr>
            <p:cNvCxnSpPr/>
            <p:nvPr/>
          </p:nvCxnSpPr>
          <p:spPr>
            <a:xfrm rot="5400000">
              <a:off x="1240965" y="323157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9E39F2F-A859-7B41-A862-4C7DB041D8B1}"/>
                </a:ext>
              </a:extLst>
            </p:cNvPr>
            <p:cNvSpPr/>
            <p:nvPr/>
          </p:nvSpPr>
          <p:spPr>
            <a:xfrm>
              <a:off x="1639408" y="3761715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80B4A0A-748A-7448-8D1C-CB853CD34A35}"/>
                </a:ext>
              </a:extLst>
            </p:cNvPr>
            <p:cNvSpPr/>
            <p:nvPr/>
          </p:nvSpPr>
          <p:spPr>
            <a:xfrm>
              <a:off x="2014896" y="3363672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2960CB2-D1C1-774F-B6E9-F54CD6AEEEF1}"/>
                </a:ext>
              </a:extLst>
            </p:cNvPr>
            <p:cNvSpPr/>
            <p:nvPr/>
          </p:nvSpPr>
          <p:spPr>
            <a:xfrm>
              <a:off x="2401652" y="3766869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EDD98C4-4D6A-7744-A06D-B86C37C6093D}"/>
                </a:ext>
              </a:extLst>
            </p:cNvPr>
            <p:cNvSpPr/>
            <p:nvPr/>
          </p:nvSpPr>
          <p:spPr>
            <a:xfrm>
              <a:off x="2786542" y="4796218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2405CEC-2F36-204D-8677-FCE079F81B38}"/>
                </a:ext>
              </a:extLst>
            </p:cNvPr>
            <p:cNvSpPr/>
            <p:nvPr/>
          </p:nvSpPr>
          <p:spPr>
            <a:xfrm>
              <a:off x="3192232" y="5827456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8AF0C93-CD5C-4442-B943-16CA5CFC64D1}"/>
                </a:ext>
              </a:extLst>
            </p:cNvPr>
            <p:cNvSpPr/>
            <p:nvPr/>
          </p:nvSpPr>
          <p:spPr>
            <a:xfrm>
              <a:off x="3581568" y="6276605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09BFE40-329F-1341-AE83-F27EB94505BD}"/>
                </a:ext>
              </a:extLst>
            </p:cNvPr>
            <p:cNvSpPr/>
            <p:nvPr/>
          </p:nvSpPr>
          <p:spPr>
            <a:xfrm>
              <a:off x="3976900" y="5835026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05186AC-173F-AE4E-B898-6800AD93A33D}"/>
                </a:ext>
              </a:extLst>
            </p:cNvPr>
            <p:cNvSpPr/>
            <p:nvPr/>
          </p:nvSpPr>
          <p:spPr>
            <a:xfrm>
              <a:off x="4355760" y="4806378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084E6EE-A015-2644-BBFC-E69E13456CD9}"/>
                </a:ext>
              </a:extLst>
            </p:cNvPr>
            <p:cNvSpPr/>
            <p:nvPr/>
          </p:nvSpPr>
          <p:spPr>
            <a:xfrm>
              <a:off x="1195245" y="4797734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986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DE1BA-5DEA-0A45-9DB7-79556D9BE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and Quantize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25E6-6E75-8449-AD84-8769F4D27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sample at time interval T </a:t>
            </a:r>
          </a:p>
          <a:p>
            <a:pPr lvl="1"/>
            <a:r>
              <a:rPr lang="en-US" dirty="0"/>
              <a:t>(for frequency = 1/T)</a:t>
            </a:r>
          </a:p>
          <a:p>
            <a:r>
              <a:rPr lang="en-US" dirty="0"/>
              <a:t>We collect the points at times:</a:t>
            </a:r>
          </a:p>
          <a:p>
            <a:pPr lvl="1"/>
            <a:r>
              <a:rPr lang="en-US" dirty="0"/>
              <a:t>0, T, 2T, 3T, 4T, …</a:t>
            </a:r>
          </a:p>
          <a:p>
            <a:r>
              <a:rPr lang="en-US" dirty="0"/>
              <a:t>For signal f(t), we are collecting:</a:t>
            </a:r>
          </a:p>
          <a:p>
            <a:pPr lvl="1"/>
            <a:r>
              <a:rPr lang="en-US" dirty="0"/>
              <a:t>f(0), f(T), f(2T), f(3T), f(4T), …</a:t>
            </a:r>
          </a:p>
          <a:p>
            <a:r>
              <a:rPr lang="en-US" dirty="0"/>
              <a:t>If we then Quantize the values to level L</a:t>
            </a:r>
          </a:p>
          <a:p>
            <a:pPr lvl="1"/>
            <a:r>
              <a:rPr lang="en-US" dirty="0" err="1"/>
              <a:t>Quantize</a:t>
            </a:r>
            <a:r>
              <a:rPr lang="en-US" baseline="-25000" dirty="0" err="1"/>
              <a:t>L</a:t>
            </a:r>
            <a:r>
              <a:rPr lang="en-US" dirty="0"/>
              <a:t>(f(0)), </a:t>
            </a:r>
            <a:r>
              <a:rPr lang="en-US" dirty="0" err="1"/>
              <a:t>Quantize</a:t>
            </a:r>
            <a:r>
              <a:rPr lang="en-US" baseline="-25000" dirty="0" err="1"/>
              <a:t>L</a:t>
            </a:r>
            <a:r>
              <a:rPr lang="en-US" dirty="0"/>
              <a:t>(f(T)), </a:t>
            </a:r>
            <a:r>
              <a:rPr lang="en-US" dirty="0" err="1"/>
              <a:t>Quantize</a:t>
            </a:r>
            <a:r>
              <a:rPr lang="en-US" baseline="-25000" dirty="0" err="1"/>
              <a:t>L</a:t>
            </a:r>
            <a:r>
              <a:rPr lang="en-US" dirty="0"/>
              <a:t>(f(2T)), …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61632-A26E-E740-8547-1515B13EE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F45C7-0A4A-5A4D-9104-B75FF7EEB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A13FBCC-E9CA-8049-BE51-C4CA4C2EA6F0}"/>
              </a:ext>
            </a:extLst>
          </p:cNvPr>
          <p:cNvGrpSpPr/>
          <p:nvPr/>
        </p:nvGrpSpPr>
        <p:grpSpPr>
          <a:xfrm>
            <a:off x="6235715" y="1136934"/>
            <a:ext cx="3987769" cy="2292066"/>
            <a:chOff x="-30738" y="2754065"/>
            <a:chExt cx="6463815" cy="371523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BEDD1FA-99A4-404F-B258-781C4C3FACA8}"/>
                </a:ext>
              </a:extLst>
            </p:cNvPr>
            <p:cNvGrpSpPr/>
            <p:nvPr/>
          </p:nvGrpSpPr>
          <p:grpSpPr>
            <a:xfrm>
              <a:off x="288036" y="2977244"/>
              <a:ext cx="6145041" cy="3352800"/>
              <a:chOff x="1593364" y="2438400"/>
              <a:chExt cx="7122659" cy="3886200"/>
            </a:xfrm>
          </p:grpSpPr>
          <p:grpSp>
            <p:nvGrpSpPr>
              <p:cNvPr id="38" name="Group 41">
                <a:extLst>
                  <a:ext uri="{FF2B5EF4-FFF2-40B4-BE49-F238E27FC236}">
                    <a16:creationId xmlns:a16="http://schemas.microsoft.com/office/drawing/2014/main" id="{C01B7B2A-B12B-1D44-B62D-9B5D0763E7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93364" y="2438400"/>
                <a:ext cx="7122659" cy="3810000"/>
                <a:chOff x="6898859" y="2438400"/>
                <a:chExt cx="2663233" cy="1576891"/>
              </a:xfrm>
            </p:grpSpPr>
            <p:sp>
              <p:nvSpPr>
                <p:cNvPr id="41" name="Straight Connector 350">
                  <a:extLst>
                    <a:ext uri="{FF2B5EF4-FFF2-40B4-BE49-F238E27FC236}">
                      <a16:creationId xmlns:a16="http://schemas.microsoft.com/office/drawing/2014/main" id="{03304AEA-A2E0-F14A-B9AD-4C9B6E2085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898859" y="3337669"/>
                  <a:ext cx="192470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Straight Connector 349">
                  <a:extLst>
                    <a:ext uri="{FF2B5EF4-FFF2-40B4-BE49-F238E27FC236}">
                      <a16:creationId xmlns:a16="http://schemas.microsoft.com/office/drawing/2014/main" id="{0CEC1987-CFF9-D241-B10C-13B4EE8C25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315200" y="2438400"/>
                  <a:ext cx="0" cy="157689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TextBox 11">
                  <a:extLst>
                    <a:ext uri="{FF2B5EF4-FFF2-40B4-BE49-F238E27FC236}">
                      <a16:creationId xmlns:a16="http://schemas.microsoft.com/office/drawing/2014/main" id="{1D89FABC-16C5-1944-A5FB-67BC06A9AE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829900" y="3231685"/>
                  <a:ext cx="732192" cy="2632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time (</a:t>
                  </a:r>
                  <a:r>
                    <a:rPr lang="en-US" sz="1600" dirty="0" err="1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ms</a:t>
                  </a:r>
                  <a:r>
                    <a:rPr lang="en-US" sz="1600" dirty="0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)</a:t>
                  </a:r>
                </a:p>
              </p:txBody>
            </p:sp>
          </p:grp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4E47FE53-D6D0-AC45-809F-7A8DF003E277}"/>
                  </a:ext>
                </a:extLst>
              </p:cNvPr>
              <p:cNvSpPr/>
              <p:nvPr/>
            </p:nvSpPr>
            <p:spPr>
              <a:xfrm>
                <a:off x="2708645" y="2944073"/>
                <a:ext cx="1842654" cy="1704127"/>
              </a:xfrm>
              <a:custGeom>
                <a:avLst/>
                <a:gdLst>
                  <a:gd name="connsiteX0" fmla="*/ 0 w 1842654"/>
                  <a:gd name="connsiteY0" fmla="*/ 1676418 h 1704127"/>
                  <a:gd name="connsiteX1" fmla="*/ 955964 w 1842654"/>
                  <a:gd name="connsiteY1" fmla="*/ 18 h 1704127"/>
                  <a:gd name="connsiteX2" fmla="*/ 1842654 w 1842654"/>
                  <a:gd name="connsiteY2" fmla="*/ 1704127 h 170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654" h="1704127">
                    <a:moveTo>
                      <a:pt x="0" y="1676418"/>
                    </a:moveTo>
                    <a:cubicBezTo>
                      <a:pt x="324427" y="835909"/>
                      <a:pt x="648855" y="-4600"/>
                      <a:pt x="955964" y="18"/>
                    </a:cubicBezTo>
                    <a:cubicBezTo>
                      <a:pt x="1263073" y="4636"/>
                      <a:pt x="1552863" y="854381"/>
                      <a:pt x="1842654" y="1704127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1F3F9DAC-5FF2-6340-9893-66D13CA2B31D}"/>
                  </a:ext>
                </a:extLst>
              </p:cNvPr>
              <p:cNvSpPr/>
              <p:nvPr/>
            </p:nvSpPr>
            <p:spPr>
              <a:xfrm flipV="1">
                <a:off x="4551300" y="4620473"/>
                <a:ext cx="1842654" cy="1704127"/>
              </a:xfrm>
              <a:custGeom>
                <a:avLst/>
                <a:gdLst>
                  <a:gd name="connsiteX0" fmla="*/ 0 w 1842654"/>
                  <a:gd name="connsiteY0" fmla="*/ 1676418 h 1704127"/>
                  <a:gd name="connsiteX1" fmla="*/ 955964 w 1842654"/>
                  <a:gd name="connsiteY1" fmla="*/ 18 h 1704127"/>
                  <a:gd name="connsiteX2" fmla="*/ 1842654 w 1842654"/>
                  <a:gd name="connsiteY2" fmla="*/ 1704127 h 170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654" h="1704127">
                    <a:moveTo>
                      <a:pt x="0" y="1676418"/>
                    </a:moveTo>
                    <a:cubicBezTo>
                      <a:pt x="324427" y="835909"/>
                      <a:pt x="648855" y="-4600"/>
                      <a:pt x="955964" y="18"/>
                    </a:cubicBezTo>
                    <a:cubicBezTo>
                      <a:pt x="1263073" y="4636"/>
                      <a:pt x="1552863" y="854381"/>
                      <a:pt x="1842654" y="1704127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1DCF2FD-0DEB-2044-8154-8FFC60718586}"/>
                </a:ext>
              </a:extLst>
            </p:cNvPr>
            <p:cNvSpPr/>
            <p:nvPr/>
          </p:nvSpPr>
          <p:spPr>
            <a:xfrm>
              <a:off x="-30738" y="2754065"/>
              <a:ext cx="1268087" cy="4988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Voltage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A7F2734-E68A-274A-8ED7-99B24D8D5B0B}"/>
                </a:ext>
              </a:extLst>
            </p:cNvPr>
            <p:cNvCxnSpPr/>
            <p:nvPr/>
          </p:nvCxnSpPr>
          <p:spPr>
            <a:xfrm>
              <a:off x="2443792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A3247CD-A93D-894B-AA98-296847632F00}"/>
                </a:ext>
              </a:extLst>
            </p:cNvPr>
            <p:cNvCxnSpPr/>
            <p:nvPr/>
          </p:nvCxnSpPr>
          <p:spPr>
            <a:xfrm>
              <a:off x="2068335" y="465407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898848B-8455-8941-BA9B-A89E09C43DD2}"/>
                </a:ext>
              </a:extLst>
            </p:cNvPr>
            <p:cNvCxnSpPr/>
            <p:nvPr/>
          </p:nvCxnSpPr>
          <p:spPr>
            <a:xfrm>
              <a:off x="2830335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F8BF51C-3ED2-E241-94D2-4C8F1387B288}"/>
                </a:ext>
              </a:extLst>
            </p:cNvPr>
            <p:cNvCxnSpPr/>
            <p:nvPr/>
          </p:nvCxnSpPr>
          <p:spPr>
            <a:xfrm>
              <a:off x="1692847" y="465584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B0439FE-B1D6-4449-9BBB-4DAA0595B510}"/>
                </a:ext>
              </a:extLst>
            </p:cNvPr>
            <p:cNvCxnSpPr/>
            <p:nvPr/>
          </p:nvCxnSpPr>
          <p:spPr>
            <a:xfrm>
              <a:off x="4022656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AB27AED-EECD-9C44-AC21-A3FF40462873}"/>
                </a:ext>
              </a:extLst>
            </p:cNvPr>
            <p:cNvCxnSpPr/>
            <p:nvPr/>
          </p:nvCxnSpPr>
          <p:spPr>
            <a:xfrm>
              <a:off x="3635007" y="4660674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47971BE-8065-3940-997D-C7700DEF3339}"/>
                </a:ext>
              </a:extLst>
            </p:cNvPr>
            <p:cNvCxnSpPr/>
            <p:nvPr/>
          </p:nvCxnSpPr>
          <p:spPr>
            <a:xfrm>
              <a:off x="4409199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BFF043-285C-B641-8B3C-6EDF0B68B505}"/>
                </a:ext>
              </a:extLst>
            </p:cNvPr>
            <p:cNvCxnSpPr/>
            <p:nvPr/>
          </p:nvCxnSpPr>
          <p:spPr>
            <a:xfrm>
              <a:off x="3241231" y="466243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66790C-26A8-A94C-A4AB-1AE7B58DC3F5}"/>
                </a:ext>
              </a:extLst>
            </p:cNvPr>
            <p:cNvSpPr txBox="1"/>
            <p:nvPr/>
          </p:nvSpPr>
          <p:spPr>
            <a:xfrm>
              <a:off x="1531964" y="4987643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C94FA8-2DFC-1445-AFF4-2367E7319F97}"/>
                </a:ext>
              </a:extLst>
            </p:cNvPr>
            <p:cNvSpPr txBox="1"/>
            <p:nvPr/>
          </p:nvSpPr>
          <p:spPr>
            <a:xfrm>
              <a:off x="1909989" y="4985669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7635DB-8F8A-B14D-A161-0AAE0E7747F7}"/>
                </a:ext>
              </a:extLst>
            </p:cNvPr>
            <p:cNvSpPr txBox="1"/>
            <p:nvPr/>
          </p:nvSpPr>
          <p:spPr>
            <a:xfrm>
              <a:off x="2280126" y="4985429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21FBC28-EFE5-6143-B803-E9948E4E5F32}"/>
                </a:ext>
              </a:extLst>
            </p:cNvPr>
            <p:cNvSpPr txBox="1"/>
            <p:nvPr/>
          </p:nvSpPr>
          <p:spPr>
            <a:xfrm>
              <a:off x="2658149" y="4983454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C2AF0A8-717E-B448-8FFF-C8280E95E31E}"/>
                </a:ext>
              </a:extLst>
            </p:cNvPr>
            <p:cNvSpPr txBox="1"/>
            <p:nvPr/>
          </p:nvSpPr>
          <p:spPr>
            <a:xfrm>
              <a:off x="3082004" y="4986665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9716C10-02AA-EC47-9D79-E1828E8667E9}"/>
                </a:ext>
              </a:extLst>
            </p:cNvPr>
            <p:cNvSpPr txBox="1"/>
            <p:nvPr/>
          </p:nvSpPr>
          <p:spPr>
            <a:xfrm>
              <a:off x="3460030" y="4984690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3DB8B72-7486-084E-BEE4-0D5D410A00F5}"/>
                </a:ext>
              </a:extLst>
            </p:cNvPr>
            <p:cNvSpPr txBox="1"/>
            <p:nvPr/>
          </p:nvSpPr>
          <p:spPr>
            <a:xfrm>
              <a:off x="3830165" y="4984451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7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FF3EE03-703E-3C43-A6F0-01037E8BF33A}"/>
                </a:ext>
              </a:extLst>
            </p:cNvPr>
            <p:cNvSpPr txBox="1"/>
            <p:nvPr/>
          </p:nvSpPr>
          <p:spPr>
            <a:xfrm>
              <a:off x="4258990" y="4982475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8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E1769C1-D3E4-1742-875D-17F588C9F3BC}"/>
                </a:ext>
              </a:extLst>
            </p:cNvPr>
            <p:cNvCxnSpPr/>
            <p:nvPr/>
          </p:nvCxnSpPr>
          <p:spPr>
            <a:xfrm rot="5400000">
              <a:off x="1240118" y="6095311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ACAB496-85C6-C848-A347-ACC96CF4F27D}"/>
                </a:ext>
              </a:extLst>
            </p:cNvPr>
            <p:cNvSpPr txBox="1"/>
            <p:nvPr/>
          </p:nvSpPr>
          <p:spPr>
            <a:xfrm>
              <a:off x="711708" y="321845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DE457A1-ED19-964E-8D01-DAD731A115BC}"/>
                </a:ext>
              </a:extLst>
            </p:cNvPr>
            <p:cNvSpPr txBox="1"/>
            <p:nvPr/>
          </p:nvSpPr>
          <p:spPr>
            <a:xfrm>
              <a:off x="616406" y="6130743"/>
              <a:ext cx="3674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-3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E7368EF-7C4A-5542-8CBF-5756F713F7B5}"/>
                </a:ext>
              </a:extLst>
            </p:cNvPr>
            <p:cNvCxnSpPr/>
            <p:nvPr/>
          </p:nvCxnSpPr>
          <p:spPr>
            <a:xfrm rot="5400000">
              <a:off x="1240965" y="323157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89AB409-7363-1C4E-9A1E-F550EF49BDBF}"/>
                </a:ext>
              </a:extLst>
            </p:cNvPr>
            <p:cNvSpPr/>
            <p:nvPr/>
          </p:nvSpPr>
          <p:spPr>
            <a:xfrm>
              <a:off x="1639408" y="3761715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579F2E4-4888-D64C-AE3D-F208A1F263AE}"/>
                </a:ext>
              </a:extLst>
            </p:cNvPr>
            <p:cNvSpPr/>
            <p:nvPr/>
          </p:nvSpPr>
          <p:spPr>
            <a:xfrm>
              <a:off x="2014896" y="3363672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EFF415E-6DC9-8F4C-AE36-EA80B7341D7C}"/>
                </a:ext>
              </a:extLst>
            </p:cNvPr>
            <p:cNvSpPr/>
            <p:nvPr/>
          </p:nvSpPr>
          <p:spPr>
            <a:xfrm>
              <a:off x="2401652" y="3766869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565CF71-605B-304D-8E2F-A292705028DC}"/>
                </a:ext>
              </a:extLst>
            </p:cNvPr>
            <p:cNvSpPr/>
            <p:nvPr/>
          </p:nvSpPr>
          <p:spPr>
            <a:xfrm>
              <a:off x="2786542" y="4796218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56C829C-4A06-8E44-8F17-A1AB6ADB1789}"/>
                </a:ext>
              </a:extLst>
            </p:cNvPr>
            <p:cNvSpPr/>
            <p:nvPr/>
          </p:nvSpPr>
          <p:spPr>
            <a:xfrm>
              <a:off x="3192232" y="5827456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705EF5F-CF4D-084E-9021-A6B711743902}"/>
                </a:ext>
              </a:extLst>
            </p:cNvPr>
            <p:cNvSpPr/>
            <p:nvPr/>
          </p:nvSpPr>
          <p:spPr>
            <a:xfrm>
              <a:off x="3581568" y="6276605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9EE7713-D015-4142-99FD-93DD211889AF}"/>
                </a:ext>
              </a:extLst>
            </p:cNvPr>
            <p:cNvSpPr/>
            <p:nvPr/>
          </p:nvSpPr>
          <p:spPr>
            <a:xfrm>
              <a:off x="3976900" y="5835026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5DA655E-AE00-6248-A5DE-68446301F817}"/>
                </a:ext>
              </a:extLst>
            </p:cNvPr>
            <p:cNvSpPr/>
            <p:nvPr/>
          </p:nvSpPr>
          <p:spPr>
            <a:xfrm>
              <a:off x="4355760" y="4806378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51F00EA-0444-B343-98B2-B541256EC7EC}"/>
                </a:ext>
              </a:extLst>
            </p:cNvPr>
            <p:cNvSpPr/>
            <p:nvPr/>
          </p:nvSpPr>
          <p:spPr>
            <a:xfrm>
              <a:off x="1195245" y="4797734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7301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DE1BA-5DEA-0A45-9DB7-79556D9BE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and Quantize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25E6-6E75-8449-AD84-8769F4D27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then Quantize the values to level L</a:t>
            </a:r>
          </a:p>
          <a:p>
            <a:pPr lvl="1"/>
            <a:r>
              <a:rPr lang="en-US" dirty="0" err="1"/>
              <a:t>Quantize</a:t>
            </a:r>
            <a:r>
              <a:rPr lang="en-US" baseline="-25000" dirty="0" err="1"/>
              <a:t>L</a:t>
            </a:r>
            <a:r>
              <a:rPr lang="en-US" dirty="0"/>
              <a:t>(f(0)), </a:t>
            </a:r>
            <a:r>
              <a:rPr lang="en-US" dirty="0" err="1"/>
              <a:t>Quantize</a:t>
            </a:r>
            <a:r>
              <a:rPr lang="en-US" baseline="-25000" dirty="0" err="1"/>
              <a:t>L</a:t>
            </a:r>
            <a:r>
              <a:rPr lang="en-US" dirty="0"/>
              <a:t>(f(T)), </a:t>
            </a:r>
            <a:r>
              <a:rPr lang="en-US" dirty="0" err="1"/>
              <a:t>Quantize</a:t>
            </a:r>
            <a:r>
              <a:rPr lang="en-US" baseline="-25000" dirty="0" err="1"/>
              <a:t>L</a:t>
            </a:r>
            <a:r>
              <a:rPr lang="en-US" dirty="0"/>
              <a:t>(f(2T)), …</a:t>
            </a:r>
          </a:p>
          <a:p>
            <a:r>
              <a:rPr lang="en-US" dirty="0"/>
              <a:t>Or in general, we are collecting the points</a:t>
            </a:r>
          </a:p>
          <a:p>
            <a:pPr lvl="1"/>
            <a:r>
              <a:rPr lang="en-US" dirty="0" err="1"/>
              <a:t>Quantize</a:t>
            </a:r>
            <a:r>
              <a:rPr lang="en-US" baseline="-25000" dirty="0" err="1"/>
              <a:t>L</a:t>
            </a:r>
            <a:r>
              <a:rPr lang="en-US" dirty="0"/>
              <a:t>(f(</a:t>
            </a:r>
            <a:r>
              <a:rPr lang="en-US" dirty="0" err="1"/>
              <a:t>i</a:t>
            </a:r>
            <a:r>
              <a:rPr lang="en-US" dirty="0"/>
              <a:t>*T)) for </a:t>
            </a:r>
            <a:r>
              <a:rPr lang="en-US" dirty="0" err="1"/>
              <a:t>i</a:t>
            </a:r>
            <a:r>
              <a:rPr lang="en-US" dirty="0"/>
              <a:t>=0 to </a:t>
            </a:r>
            <a:r>
              <a:rPr lang="en-US" dirty="0" err="1"/>
              <a:t>MaxSamples</a:t>
            </a:r>
            <a:r>
              <a:rPr lang="en-US" dirty="0"/>
              <a:t>  (or </a:t>
            </a:r>
            <a:r>
              <a:rPr lang="en-US" dirty="0" err="1"/>
              <a:t>MaxTime</a:t>
            </a:r>
            <a:r>
              <a:rPr lang="en-US" dirty="0"/>
              <a:t>/T)</a:t>
            </a:r>
          </a:p>
          <a:p>
            <a:endParaRPr lang="en-US" dirty="0"/>
          </a:p>
          <a:p>
            <a:r>
              <a:rPr lang="en-US" dirty="0"/>
              <a:t>We store them in an array (or vector) F of MaxSamples+1</a:t>
            </a:r>
          </a:p>
          <a:p>
            <a:pPr lvl="1"/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from 0 to </a:t>
            </a:r>
            <a:r>
              <a:rPr lang="en-US" dirty="0" err="1"/>
              <a:t>MaxSamples</a:t>
            </a:r>
            <a:r>
              <a:rPr lang="en-US" dirty="0"/>
              <a:t>: F[</a:t>
            </a:r>
            <a:r>
              <a:rPr lang="en-US" dirty="0" err="1"/>
              <a:t>i</a:t>
            </a:r>
            <a:r>
              <a:rPr lang="en-US" dirty="0"/>
              <a:t>]= </a:t>
            </a:r>
            <a:r>
              <a:rPr lang="en-US" dirty="0" err="1"/>
              <a:t>Quantize</a:t>
            </a:r>
            <a:r>
              <a:rPr lang="en-US" baseline="-25000" dirty="0" err="1"/>
              <a:t>L</a:t>
            </a:r>
            <a:r>
              <a:rPr lang="en-US" dirty="0"/>
              <a:t>(f(</a:t>
            </a:r>
            <a:r>
              <a:rPr lang="en-US" dirty="0" err="1"/>
              <a:t>i</a:t>
            </a:r>
            <a:r>
              <a:rPr lang="en-US" dirty="0"/>
              <a:t>*T))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is what you collected on Monday!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61632-A26E-E740-8547-1515B13EE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F45C7-0A4A-5A4D-9104-B75FF7EEB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91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/ DAC – The full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4093912"/>
            <a:ext cx="8686800" cy="23038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Formally:</a:t>
            </a:r>
          </a:p>
          <a:p>
            <a:pPr lvl="1"/>
            <a:r>
              <a:rPr lang="en-US" sz="2000" dirty="0">
                <a:latin typeface="+mj-lt"/>
              </a:rPr>
              <a:t>Analog input signal that varies with time: </a:t>
            </a:r>
            <a:r>
              <a:rPr lang="en-US" sz="2000" i="1" dirty="0">
                <a:latin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t</a:t>
            </a:r>
            <a:r>
              <a:rPr lang="en-US" sz="2000" dirty="0">
                <a:latin typeface="Times New Roman" pitchFamily="18" charset="0"/>
              </a:rPr>
              <a:t>)</a:t>
            </a:r>
            <a:endParaRPr lang="en-US" sz="2000" dirty="0">
              <a:latin typeface="+mj-lt"/>
            </a:endParaRPr>
          </a:p>
          <a:p>
            <a:pPr lvl="1"/>
            <a:r>
              <a:rPr lang="en-US" sz="2000" dirty="0">
                <a:latin typeface="+mj-lt"/>
              </a:rPr>
              <a:t>Signal processing algorithm to digitize analog input signal:</a:t>
            </a:r>
            <a:endParaRPr lang="en-US" sz="2000" dirty="0">
              <a:latin typeface="Times New Roman" pitchFamily="18" charset="0"/>
            </a:endParaRPr>
          </a:p>
          <a:p>
            <a:pPr lvl="2"/>
            <a:r>
              <a:rPr lang="en-US" sz="2400" dirty="0"/>
              <a:t>F[</a:t>
            </a:r>
            <a:r>
              <a:rPr lang="en-US" sz="2400" dirty="0" err="1"/>
              <a:t>i</a:t>
            </a:r>
            <a:r>
              <a:rPr lang="en-US" sz="2400" dirty="0"/>
              <a:t>]=Round(</a:t>
            </a:r>
            <a:r>
              <a:rPr lang="en-US" sz="2400" i="1" dirty="0"/>
              <a:t>s</a:t>
            </a:r>
            <a:r>
              <a:rPr lang="en-US" sz="2400" dirty="0"/>
              <a:t>(</a:t>
            </a:r>
            <a:r>
              <a:rPr lang="en-US" sz="2400" dirty="0" err="1"/>
              <a:t>i</a:t>
            </a:r>
            <a:r>
              <a:rPr lang="en-US" sz="2400" dirty="0"/>
              <a:t>*T)*L)/L</a:t>
            </a:r>
          </a:p>
          <a:p>
            <a:pPr lvl="3"/>
            <a:r>
              <a:rPr lang="en-US" sz="2200" dirty="0"/>
              <a:t>T is sample period</a:t>
            </a:r>
          </a:p>
          <a:p>
            <a:pPr lvl="1"/>
            <a:r>
              <a:rPr lang="en-US" sz="2000" dirty="0"/>
              <a:t>Digitized signal produced by </a:t>
            </a:r>
            <a:r>
              <a:rPr lang="en-US" sz="2000" i="1" dirty="0">
                <a:latin typeface="Times New Roman" pitchFamily="18" charset="0"/>
              </a:rPr>
              <a:t>F</a:t>
            </a:r>
            <a:r>
              <a:rPr lang="en-US" sz="2000" dirty="0">
                <a:latin typeface="Times New Roman" pitchFamily="18" charset="0"/>
              </a:rPr>
              <a:t>[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]</a:t>
            </a:r>
            <a:r>
              <a:rPr lang="en-US" sz="2000" dirty="0"/>
              <a:t>:  </a:t>
            </a:r>
            <a:r>
              <a:rPr lang="en-US" sz="2000" i="1" dirty="0">
                <a:latin typeface="Times New Roman" pitchFamily="18" charset="0"/>
              </a:rPr>
              <a:t>s</a:t>
            </a:r>
            <a:r>
              <a:rPr lang="en-US" sz="2000" i="1" baseline="-25000" dirty="0">
                <a:latin typeface="Times New Roman" pitchFamily="18" charset="0"/>
              </a:rPr>
              <a:t>f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t</a:t>
            </a:r>
            <a:r>
              <a:rPr lang="en-US" sz="2000" dirty="0">
                <a:latin typeface="Times New Roman" pitchFamily="18" charset="0"/>
              </a:rPr>
              <a:t>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0" b="4436"/>
          <a:stretch/>
        </p:blipFill>
        <p:spPr bwMode="auto">
          <a:xfrm>
            <a:off x="1273302" y="1452936"/>
            <a:ext cx="6743700" cy="238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0676" y="3313218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Analog</a:t>
            </a:r>
          </a:p>
          <a:p>
            <a:r>
              <a:rPr lang="en-US" sz="1200" dirty="0"/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3815546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2D0C3-850F-D244-93D3-ADD8CE654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2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3B800E9-0893-6746-A25C-59E3CD75C2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810425"/>
              </p:ext>
            </p:extLst>
          </p:nvPr>
        </p:nvGraphicFramePr>
        <p:xfrm>
          <a:off x="304800" y="2456207"/>
          <a:ext cx="86868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732136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8460844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11088783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95014458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05517717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027610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620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/>
                        <a:t>i</a:t>
                      </a:r>
                      <a:r>
                        <a:rPr lang="en-US" dirty="0"/>
                        <a:t>*T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0.3ms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060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Value f(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*T)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157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F[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80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Quantization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99437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78250-EAC4-2B4E-ADC8-23F32D15E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4B9198-1A6F-9A4C-A021-E7AA353B5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534FB5-675D-434C-B258-0ADDD2A127E8}"/>
              </a:ext>
            </a:extLst>
          </p:cNvPr>
          <p:cNvSpPr txBox="1"/>
          <p:nvPr/>
        </p:nvSpPr>
        <p:spPr>
          <a:xfrm>
            <a:off x="1203571" y="1525932"/>
            <a:ext cx="6889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f(t)=sin(2</a:t>
            </a:r>
            <a:r>
              <a:rPr lang="en-US" dirty="0">
                <a:latin typeface="Symbol" pitchFamily="2" charset="2"/>
              </a:rPr>
              <a:t>p</a:t>
            </a:r>
            <a:r>
              <a:rPr lang="en-US" dirty="0"/>
              <a:t>*110*t) at T=0.3ms, quantize L=10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86AE33-085C-CB42-A89A-2B7E1441B475}"/>
              </a:ext>
            </a:extLst>
          </p:cNvPr>
          <p:cNvSpPr txBox="1"/>
          <p:nvPr/>
        </p:nvSpPr>
        <p:spPr>
          <a:xfrm>
            <a:off x="691978" y="5387546"/>
            <a:ext cx="6805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Sine goes -1 to 1: how many bits for these 5 samples?</a:t>
            </a:r>
          </a:p>
        </p:txBody>
      </p:sp>
    </p:spTree>
    <p:extLst>
      <p:ext uri="{BB962C8B-B14F-4D97-AF65-F5344CB8AC3E}">
        <p14:creationId xmlns:p14="http://schemas.microsoft.com/office/powerpoint/2010/main" val="412839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/ DAC – The full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4093912"/>
            <a:ext cx="8686800" cy="23038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Formally:</a:t>
            </a:r>
          </a:p>
          <a:p>
            <a:pPr lvl="1"/>
            <a:r>
              <a:rPr lang="en-US" sz="2000" dirty="0">
                <a:latin typeface="+mj-lt"/>
              </a:rPr>
              <a:t>Analog input signal that varies with time: </a:t>
            </a:r>
            <a:r>
              <a:rPr lang="en-US" sz="2000" i="1" dirty="0">
                <a:latin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t</a:t>
            </a:r>
            <a:r>
              <a:rPr lang="en-US" sz="2000" dirty="0">
                <a:latin typeface="Times New Roman" pitchFamily="18" charset="0"/>
              </a:rPr>
              <a:t>)</a:t>
            </a:r>
            <a:endParaRPr lang="en-US" sz="2000" dirty="0">
              <a:latin typeface="+mj-lt"/>
            </a:endParaRPr>
          </a:p>
          <a:p>
            <a:pPr lvl="1"/>
            <a:r>
              <a:rPr lang="en-US" sz="2000" dirty="0">
                <a:latin typeface="+mj-lt"/>
              </a:rPr>
              <a:t>Signal processing algorithm to digitize analog input signal:</a:t>
            </a:r>
            <a:endParaRPr lang="en-US" sz="2000" dirty="0">
              <a:latin typeface="Times New Roman" pitchFamily="18" charset="0"/>
            </a:endParaRPr>
          </a:p>
          <a:p>
            <a:pPr lvl="2"/>
            <a:r>
              <a:rPr lang="en-US" sz="2400" dirty="0"/>
              <a:t>F[</a:t>
            </a:r>
            <a:r>
              <a:rPr lang="en-US" sz="2400" dirty="0" err="1"/>
              <a:t>i</a:t>
            </a:r>
            <a:r>
              <a:rPr lang="en-US" sz="2400" dirty="0"/>
              <a:t>]=Round(</a:t>
            </a:r>
            <a:r>
              <a:rPr lang="en-US" sz="2400" i="1" dirty="0"/>
              <a:t>s</a:t>
            </a:r>
            <a:r>
              <a:rPr lang="en-US" sz="2400" dirty="0"/>
              <a:t>(</a:t>
            </a:r>
            <a:r>
              <a:rPr lang="en-US" sz="2400" dirty="0" err="1"/>
              <a:t>i</a:t>
            </a:r>
            <a:r>
              <a:rPr lang="en-US" sz="2400" dirty="0"/>
              <a:t>*T)*L)/L</a:t>
            </a:r>
          </a:p>
          <a:p>
            <a:pPr lvl="3"/>
            <a:r>
              <a:rPr lang="en-US" sz="2200" dirty="0"/>
              <a:t>T is sample period</a:t>
            </a:r>
          </a:p>
          <a:p>
            <a:pPr lvl="1"/>
            <a:r>
              <a:rPr lang="en-US" sz="2000" dirty="0"/>
              <a:t>Digitized signal produced by </a:t>
            </a:r>
            <a:r>
              <a:rPr lang="en-US" sz="2000" i="1" dirty="0">
                <a:latin typeface="Times New Roman" pitchFamily="18" charset="0"/>
              </a:rPr>
              <a:t>F</a:t>
            </a:r>
            <a:r>
              <a:rPr lang="en-US" sz="2000" dirty="0">
                <a:latin typeface="Times New Roman" pitchFamily="18" charset="0"/>
              </a:rPr>
              <a:t>[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]</a:t>
            </a:r>
            <a:r>
              <a:rPr lang="en-US" sz="2000" dirty="0"/>
              <a:t>:  </a:t>
            </a:r>
            <a:r>
              <a:rPr lang="en-US" sz="2000" i="1" dirty="0">
                <a:latin typeface="Times New Roman" pitchFamily="18" charset="0"/>
              </a:rPr>
              <a:t>s</a:t>
            </a:r>
            <a:r>
              <a:rPr lang="en-US" sz="2000" i="1" baseline="-25000" dirty="0">
                <a:latin typeface="Times New Roman" pitchFamily="18" charset="0"/>
              </a:rPr>
              <a:t>f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t</a:t>
            </a:r>
            <a:r>
              <a:rPr lang="en-US" sz="2000" dirty="0">
                <a:latin typeface="Times New Roman" pitchFamily="18" charset="0"/>
              </a:rPr>
              <a:t>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0" b="4436"/>
          <a:stretch/>
        </p:blipFill>
        <p:spPr bwMode="auto">
          <a:xfrm>
            <a:off x="1273302" y="1452936"/>
            <a:ext cx="6743700" cy="238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0676" y="3313218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Analog</a:t>
            </a:r>
          </a:p>
          <a:p>
            <a:r>
              <a:rPr lang="en-US" sz="1200" dirty="0"/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1578091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Interlude: 2D Images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b="1" dirty="0"/>
              <a:t>Reminder: Sampling and Quantization</a:t>
            </a:r>
          </a:p>
          <a:p>
            <a:r>
              <a:rPr lang="en-US" sz="2400" dirty="0"/>
              <a:t>Expressing Mathematically</a:t>
            </a:r>
            <a:endParaRPr lang="en-US" sz="2400" b="1" dirty="0"/>
          </a:p>
          <a:p>
            <a:r>
              <a:rPr lang="en-US" sz="2400" dirty="0">
                <a:solidFill>
                  <a:srgbClr val="0070C0"/>
                </a:solidFill>
              </a:rPr>
              <a:t>&lt;interlude: image resolution&gt;</a:t>
            </a:r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dirty="0"/>
              <a:t>Effects of Quantization</a:t>
            </a:r>
          </a:p>
          <a:p>
            <a:r>
              <a:rPr lang="en-US" sz="2400" dirty="0"/>
              <a:t>System Capacity</a:t>
            </a:r>
          </a:p>
          <a:p>
            <a:r>
              <a:rPr lang="en-US" sz="2400" dirty="0"/>
              <a:t>Summary</a:t>
            </a:r>
          </a:p>
          <a:p>
            <a:r>
              <a:rPr lang="en-US" sz="2400" dirty="0"/>
              <a:t>References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46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phenomena in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38356"/>
            <a:ext cx="8686800" cy="4846638"/>
          </a:xfrm>
        </p:spPr>
        <p:txBody>
          <a:bodyPr/>
          <a:lstStyle/>
          <a:p>
            <a:r>
              <a:rPr lang="en-US" b="0" dirty="0"/>
              <a:t>World continuous </a:t>
            </a:r>
          </a:p>
          <a:p>
            <a:r>
              <a:rPr lang="en-US" b="0" dirty="0"/>
              <a:t>Digital images on Zoom, TV, paper (even photographs) are discretized – limited resolution</a:t>
            </a:r>
          </a:p>
          <a:p>
            <a:pPr lvl="1"/>
            <a:r>
              <a:rPr lang="en-US" dirty="0"/>
              <a:t>Zoom…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 descr="DPI-abc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49" y="3507314"/>
            <a:ext cx="1728216" cy="2450592"/>
          </a:xfrm>
          <a:prstGeom prst="rect">
            <a:avLst/>
          </a:prstGeom>
        </p:spPr>
      </p:pic>
      <p:pic>
        <p:nvPicPr>
          <p:cNvPr id="7" name="Picture 6" descr="PPI-Compa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370" y="2571836"/>
            <a:ext cx="4594594" cy="15315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154" y="5780782"/>
            <a:ext cx="90888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2000" dirty="0"/>
              <a:t>http://www.morefill.com/wpver/wp-content/uploads/2015/08/DPI-abcde.jpg</a:t>
            </a:r>
          </a:p>
          <a:p>
            <a:r>
              <a:rPr lang="en-US" sz="2000" dirty="0"/>
              <a:t>  http://dslrphotographytutorials.com/wp-content/uploads/2014/05/PPI-Compare.png</a:t>
            </a:r>
          </a:p>
          <a:p>
            <a:r>
              <a:rPr lang="en-US" sz="2000" dirty="0"/>
              <a:t>  http://blog.inkjetwholesale.com.au/wp-content/uploads/2015/07/DPI-comparison.png</a:t>
            </a:r>
          </a:p>
        </p:txBody>
      </p:sp>
      <p:pic>
        <p:nvPicPr>
          <p:cNvPr id="8" name="Picture 7" descr="DPI-comparis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0632" y="4149547"/>
            <a:ext cx="5080000" cy="222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 Retina Display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05" y="1554162"/>
            <a:ext cx="8686800" cy="484663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Why called retina?</a:t>
            </a:r>
          </a:p>
          <a:p>
            <a:r>
              <a:rPr lang="en-US" dirty="0">
                <a:solidFill>
                  <a:schemeClr val="tx1"/>
                </a:solidFill>
              </a:rPr>
              <a:t>Claim (goal): </a:t>
            </a:r>
            <a:r>
              <a:rPr lang="en-US" b="0" dirty="0">
                <a:solidFill>
                  <a:schemeClr val="tx1"/>
                </a:solidFill>
              </a:rPr>
              <a:t>as much resolution as you have in your retina (at typical viewing distance)</a:t>
            </a:r>
          </a:p>
          <a:p>
            <a:r>
              <a:rPr lang="en-US" b="0" dirty="0">
                <a:solidFill>
                  <a:srgbClr val="C00000"/>
                </a:solidFill>
              </a:rPr>
              <a:t>We cannot see pixels, because our eyes are themselves </a:t>
            </a:r>
            <a:br>
              <a:rPr lang="en-US" b="0" dirty="0">
                <a:solidFill>
                  <a:srgbClr val="C00000"/>
                </a:solidFill>
              </a:rPr>
            </a:br>
            <a:r>
              <a:rPr lang="en-US" b="0" dirty="0">
                <a:solidFill>
                  <a:srgbClr val="C00000"/>
                </a:solidFill>
              </a:rPr>
              <a:t>discrete!</a:t>
            </a:r>
          </a:p>
          <a:p>
            <a:pPr lvl="1"/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FA0FDEEA-6FE7-CA40-AD32-35F371178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459" y="3429000"/>
            <a:ext cx="5807676" cy="346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1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 Retina Display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484663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Why called retina?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Claim (goal): </a:t>
            </a:r>
            <a:r>
              <a:rPr lang="en-US" b="0" dirty="0">
                <a:solidFill>
                  <a:schemeClr val="tx1"/>
                </a:solidFill>
              </a:rPr>
              <a:t>as much resolution as you have in your retina (at typical viewing distance)</a:t>
            </a:r>
          </a:p>
          <a:p>
            <a:r>
              <a:rPr lang="en-US" b="0" dirty="0">
                <a:solidFill>
                  <a:schemeClr val="tx1"/>
                </a:solidFill>
              </a:rPr>
              <a:t>We cannot see pixels, because our eyes have discrete photo receptors (rods, cones)</a:t>
            </a:r>
          </a:p>
          <a:p>
            <a:r>
              <a:rPr lang="en-US" b="0" dirty="0">
                <a:solidFill>
                  <a:schemeClr val="tx1"/>
                </a:solidFill>
              </a:rPr>
              <a:t>Human eye resolution 0.5 arc-minute (0.02 degrees)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Around 300 DPI (Dots-Per-Inch) at 20 inches</a:t>
            </a:r>
            <a:endParaRPr lang="en-US" b="0" dirty="0">
              <a:solidFill>
                <a:schemeClr val="tx1"/>
              </a:solidFill>
            </a:endParaRPr>
          </a:p>
          <a:p>
            <a:pPr lvl="1"/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Quantization</a:t>
            </a:r>
          </a:p>
        </p:txBody>
      </p:sp>
    </p:spTree>
    <p:extLst>
      <p:ext uri="{BB962C8B-B14F-4D97-AF65-F5344CB8AC3E}">
        <p14:creationId xmlns:p14="http://schemas.microsoft.com/office/powerpoint/2010/main" val="1336464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FF4C6-688C-BB48-AE93-A2D10B164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-- ``Formal”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66896-839D-E746-B939-557C87CCF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Noise – difference between our ideal signal and the actual signal</a:t>
            </a:r>
          </a:p>
          <a:p>
            <a:pPr lvl="1"/>
            <a:r>
              <a:rPr lang="en-US" dirty="0"/>
              <a:t>The one that we actually hear</a:t>
            </a:r>
          </a:p>
          <a:p>
            <a:pPr lvl="1"/>
            <a:r>
              <a:rPr lang="en-US" dirty="0"/>
              <a:t>The one that shows up when we transmit data</a:t>
            </a:r>
          </a:p>
          <a:p>
            <a:pPr lvl="1"/>
            <a:r>
              <a:rPr lang="en-US" dirty="0"/>
              <a:t>The one we store or reconstruct</a:t>
            </a:r>
          </a:p>
          <a:p>
            <a:r>
              <a:rPr lang="en-US" dirty="0"/>
              <a:t>Sometimes will see</a:t>
            </a:r>
          </a:p>
          <a:p>
            <a:pPr lvl="1"/>
            <a:r>
              <a:rPr lang="en-US" dirty="0"/>
              <a:t>R(t) = S(t) + n(t)</a:t>
            </a:r>
          </a:p>
          <a:p>
            <a:pPr lvl="2"/>
            <a:r>
              <a:rPr lang="en-US" dirty="0"/>
              <a:t>Noise n(t) is added to the ideal signal S(t)</a:t>
            </a:r>
          </a:p>
          <a:p>
            <a:pPr lvl="2"/>
            <a:r>
              <a:rPr lang="en-US" dirty="0"/>
              <a:t>R(t) what we receive</a:t>
            </a:r>
          </a:p>
          <a:p>
            <a:pPr lvl="1"/>
            <a:r>
              <a:rPr lang="en-US" dirty="0"/>
              <a:t>Or, equivalently:  </a:t>
            </a:r>
          </a:p>
          <a:p>
            <a:pPr lvl="2"/>
            <a:r>
              <a:rPr lang="en-US" dirty="0"/>
              <a:t>n(t)=S(t)-R(t)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87D7A-CB2B-9045-AC2B-3FDBF41E4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D777E8-62FB-5648-9483-5E6BF6B5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8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25" y="1352287"/>
            <a:ext cx="8686800" cy="4846638"/>
          </a:xfrm>
        </p:spPr>
        <p:txBody>
          <a:bodyPr>
            <a:normAutofit/>
          </a:bodyPr>
          <a:lstStyle/>
          <a:p>
            <a:r>
              <a:rPr lang="en-US" sz="2400" dirty="0"/>
              <a:t>In example, quantization algorithm required us to </a:t>
            </a:r>
            <a:r>
              <a:rPr lang="en-US" sz="2400" u="sng" dirty="0"/>
              <a:t>round</a:t>
            </a:r>
          </a:p>
          <a:p>
            <a:pPr lvl="1"/>
            <a:r>
              <a:rPr lang="en-US" sz="2000" dirty="0"/>
              <a:t>At sample time, t=1ms, input signal was: 2.2V</a:t>
            </a:r>
          </a:p>
          <a:p>
            <a:pPr lvl="1"/>
            <a:r>
              <a:rPr lang="en-US" sz="2000" dirty="0"/>
              <a:t>It was lower than 2.5V, we rounded down to quantized level of 2.0V</a:t>
            </a:r>
          </a:p>
          <a:p>
            <a:pPr lvl="2"/>
            <a:r>
              <a:rPr lang="en-US" sz="1600" dirty="0"/>
              <a:t>Side effect of quantization: the introduction of error in digital signal</a:t>
            </a:r>
          </a:p>
          <a:p>
            <a:pPr lvl="1"/>
            <a:endParaRPr lang="en-US" sz="2000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288035" y="2977244"/>
            <a:ext cx="5706273" cy="3406239"/>
            <a:chOff x="1593363" y="2438400"/>
            <a:chExt cx="6614087" cy="3948141"/>
          </a:xfrm>
        </p:grpSpPr>
        <p:grpSp>
          <p:nvGrpSpPr>
            <p:cNvPr id="70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948141"/>
              <a:chOff x="6898859" y="2438400"/>
              <a:chExt cx="2473073" cy="1634065"/>
            </a:xfrm>
          </p:grpSpPr>
          <p:sp>
            <p:nvSpPr>
              <p:cNvPr id="73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71" name="Freeform 70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Rectangle 75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87" name="Oval 86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28583" y="3772238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2.0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08" name="Straight Connector 107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8" name="Oval 137"/>
          <p:cNvSpPr/>
          <p:nvPr/>
        </p:nvSpPr>
        <p:spPr>
          <a:xfrm>
            <a:off x="1531964" y="3642946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9" name="Straight Connector 138"/>
          <p:cNvCxnSpPr/>
          <p:nvPr/>
        </p:nvCxnSpPr>
        <p:spPr>
          <a:xfrm rot="5400000">
            <a:off x="1238990" y="36341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38483" y="3580263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2.2</a:t>
            </a:r>
          </a:p>
        </p:txBody>
      </p:sp>
      <p:sp>
        <p:nvSpPr>
          <p:cNvPr id="141" name="Oval 140"/>
          <p:cNvSpPr/>
          <p:nvPr/>
        </p:nvSpPr>
        <p:spPr>
          <a:xfrm>
            <a:off x="2306932" y="3674739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/>
          <p:cNvSpPr/>
          <p:nvPr/>
        </p:nvSpPr>
        <p:spPr>
          <a:xfrm>
            <a:off x="3059040" y="5608540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Oval 142"/>
          <p:cNvSpPr/>
          <p:nvPr/>
        </p:nvSpPr>
        <p:spPr>
          <a:xfrm>
            <a:off x="3858989" y="5623929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9" name="Straight Connector 218"/>
          <p:cNvCxnSpPr>
            <a:stCxn id="138" idx="0"/>
            <a:endCxn id="225" idx="0"/>
          </p:cNvCxnSpPr>
          <p:nvPr/>
        </p:nvCxnSpPr>
        <p:spPr>
          <a:xfrm>
            <a:off x="1695631" y="3642946"/>
            <a:ext cx="5168117" cy="12711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>
            <a:stCxn id="138" idx="4"/>
            <a:endCxn id="225" idx="4"/>
          </p:cNvCxnSpPr>
          <p:nvPr/>
        </p:nvCxnSpPr>
        <p:spPr>
          <a:xfrm>
            <a:off x="1695631" y="4043056"/>
            <a:ext cx="5168117" cy="12390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5" name="Oval 224"/>
          <p:cNvSpPr/>
          <p:nvPr/>
        </p:nvSpPr>
        <p:spPr>
          <a:xfrm>
            <a:off x="6091020" y="3770063"/>
            <a:ext cx="1545456" cy="151208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8" name="Straight Connector 227"/>
          <p:cNvCxnSpPr>
            <a:endCxn id="225" idx="4"/>
          </p:cNvCxnSpPr>
          <p:nvPr/>
        </p:nvCxnSpPr>
        <p:spPr>
          <a:xfrm flipH="1">
            <a:off x="6863748" y="4919455"/>
            <a:ext cx="5784" cy="3626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6842866" y="4923323"/>
            <a:ext cx="67004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V="1">
            <a:off x="6329704" y="3784595"/>
            <a:ext cx="787788" cy="128847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1" name="Oval 230"/>
          <p:cNvSpPr/>
          <p:nvPr/>
        </p:nvSpPr>
        <p:spPr>
          <a:xfrm>
            <a:off x="6784035" y="4037684"/>
            <a:ext cx="220893" cy="2208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8" name="Right Brace 237"/>
          <p:cNvSpPr/>
          <p:nvPr/>
        </p:nvSpPr>
        <p:spPr>
          <a:xfrm>
            <a:off x="7117491" y="4073677"/>
            <a:ext cx="790833" cy="748482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TextBox 238"/>
          <p:cNvSpPr txBox="1"/>
          <p:nvPr/>
        </p:nvSpPr>
        <p:spPr>
          <a:xfrm>
            <a:off x="7661180" y="4110293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Quantization </a:t>
            </a:r>
          </a:p>
          <a:p>
            <a:pPr algn="ctr"/>
            <a:r>
              <a:rPr lang="en-US" sz="1800" dirty="0">
                <a:latin typeface="+mj-lt"/>
              </a:rPr>
              <a:t>Error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4880940" y="5421324"/>
            <a:ext cx="3719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Difference between sampled value</a:t>
            </a:r>
          </a:p>
          <a:p>
            <a:pPr algn="ctr"/>
            <a:r>
              <a:rPr lang="en-US" sz="1800" dirty="0">
                <a:latin typeface="+mj-lt"/>
              </a:rPr>
              <a:t>and quantized level</a:t>
            </a:r>
          </a:p>
        </p:txBody>
      </p:sp>
    </p:spTree>
    <p:extLst>
      <p:ext uri="{BB962C8B-B14F-4D97-AF65-F5344CB8AC3E}">
        <p14:creationId xmlns:p14="http://schemas.microsoft.com/office/powerpoint/2010/main" val="326204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31" grpId="0" animBg="1"/>
      <p:bldP spid="238" grpId="0" animBg="1"/>
      <p:bldP spid="239" grpId="0"/>
      <p:bldP spid="2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122"/>
          <p:cNvCxnSpPr/>
          <p:nvPr/>
        </p:nvCxnSpPr>
        <p:spPr>
          <a:xfrm>
            <a:off x="7967539" y="466417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28537"/>
            <a:ext cx="8686800" cy="4846638"/>
          </a:xfrm>
        </p:spPr>
        <p:txBody>
          <a:bodyPr>
            <a:normAutofit/>
          </a:bodyPr>
          <a:lstStyle/>
          <a:p>
            <a:r>
              <a:rPr lang="en-US" sz="2400" dirty="0"/>
              <a:t>How much error?</a:t>
            </a:r>
          </a:p>
          <a:p>
            <a:pPr lvl="1"/>
            <a:r>
              <a:rPr lang="en-US" sz="2000" dirty="0"/>
              <a:t>In our case, we round up if equal to or above ½ a level…</a:t>
            </a:r>
          </a:p>
          <a:p>
            <a:pPr lvl="2"/>
            <a:r>
              <a:rPr lang="en-US" sz="1600" dirty="0"/>
              <a:t>…round down if below ½ a level</a:t>
            </a:r>
          </a:p>
          <a:p>
            <a:pPr lvl="1"/>
            <a:r>
              <a:rPr lang="en-US" sz="2000" dirty="0"/>
              <a:t>Generally, our input signal has 50/50 chance of being above/below</a:t>
            </a:r>
          </a:p>
          <a:p>
            <a:pPr lvl="2"/>
            <a:r>
              <a:rPr lang="en-US" sz="1600" dirty="0"/>
              <a:t>Error becomes “uniformly distributed”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88034" y="2977244"/>
            <a:ext cx="4440990" cy="3406239"/>
            <a:chOff x="1593362" y="2438400"/>
            <a:chExt cx="5147509" cy="3948141"/>
          </a:xfrm>
        </p:grpSpPr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1593362" y="2438400"/>
              <a:ext cx="5147509" cy="3948141"/>
              <a:chOff x="6898859" y="2438400"/>
              <a:chExt cx="1924705" cy="1634065"/>
            </a:xfrm>
          </p:grpSpPr>
          <p:sp>
            <p:nvSpPr>
              <p:cNvPr id="10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Freeform 7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23" name="Oval 22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8583" y="3772238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2.0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1531964" y="3642946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5" name="Straight Connector 74"/>
          <p:cNvCxnSpPr/>
          <p:nvPr/>
        </p:nvCxnSpPr>
        <p:spPr>
          <a:xfrm rot="5400000">
            <a:off x="1238990" y="36341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38483" y="3580263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2.2</a:t>
            </a:r>
          </a:p>
        </p:txBody>
      </p:sp>
      <p:sp>
        <p:nvSpPr>
          <p:cNvPr id="77" name="Oval 76"/>
          <p:cNvSpPr/>
          <p:nvPr/>
        </p:nvSpPr>
        <p:spPr>
          <a:xfrm>
            <a:off x="2306932" y="3674739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3059040" y="5608540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3858989" y="5623929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1" name="Group 41"/>
          <p:cNvGrpSpPr>
            <a:grpSpLocks/>
          </p:cNvGrpSpPr>
          <p:nvPr/>
        </p:nvGrpSpPr>
        <p:grpSpPr bwMode="auto">
          <a:xfrm>
            <a:off x="4971013" y="3363673"/>
            <a:ext cx="4090543" cy="2767072"/>
            <a:chOff x="7050741" y="2622102"/>
            <a:chExt cx="1772823" cy="1327439"/>
          </a:xfrm>
        </p:grpSpPr>
        <p:sp>
          <p:nvSpPr>
            <p:cNvPr id="84" name="Straight Connector 350"/>
            <p:cNvSpPr>
              <a:spLocks noChangeShapeType="1"/>
            </p:cNvSpPr>
            <p:nvPr/>
          </p:nvSpPr>
          <p:spPr bwMode="auto">
            <a:xfrm flipH="1">
              <a:off x="7050741" y="3337669"/>
              <a:ext cx="17728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Straight Connector 349"/>
            <p:cNvSpPr>
              <a:spLocks noChangeShapeType="1"/>
            </p:cNvSpPr>
            <p:nvPr/>
          </p:nvSpPr>
          <p:spPr bwMode="auto">
            <a:xfrm>
              <a:off x="7315200" y="2622102"/>
              <a:ext cx="0" cy="13274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TextBox 85"/>
            <p:cNvSpPr txBox="1">
              <a:spLocks noChangeArrowheads="1"/>
            </p:cNvSpPr>
            <p:nvPr/>
          </p:nvSpPr>
          <p:spPr bwMode="auto">
            <a:xfrm>
              <a:off x="8152736" y="293970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cxnSp>
        <p:nvCxnSpPr>
          <p:cNvPr id="87" name="Straight Connector 86"/>
          <p:cNvCxnSpPr/>
          <p:nvPr/>
        </p:nvCxnSpPr>
        <p:spPr>
          <a:xfrm>
            <a:off x="7162867" y="46581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8741731" y="466478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864496" y="499114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242521" y="49891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612657" y="498892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990682" y="49869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414536" y="499016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792561" y="498818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162697" y="498794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591522" y="498597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97" name="Oval 96"/>
          <p:cNvSpPr/>
          <p:nvPr/>
        </p:nvSpPr>
        <p:spPr>
          <a:xfrm>
            <a:off x="5971940" y="451333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7119074" y="4811590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7913851" y="482114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8688292" y="480987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5527777" y="4801231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rot="5400000">
            <a:off x="5573497" y="4332615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5400000">
            <a:off x="5572650" y="5605983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4961115" y="3682085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j-lt"/>
              </a:rPr>
              <a:t>0.5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054400" y="470531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842063" y="5605790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j-lt"/>
              </a:rPr>
              <a:t>-0.5</a:t>
            </a:r>
          </a:p>
        </p:txBody>
      </p:sp>
      <p:cxnSp>
        <p:nvCxnSpPr>
          <p:cNvPr id="118" name="Straight Connector 117"/>
          <p:cNvCxnSpPr/>
          <p:nvPr/>
        </p:nvCxnSpPr>
        <p:spPr>
          <a:xfrm>
            <a:off x="6776324" y="46581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400867" y="46575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6025379" y="46593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8355188" y="466478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7573763" y="466593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5400000">
            <a:off x="5571522" y="3637655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4971015" y="4345110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0.2</a:t>
            </a:r>
          </a:p>
        </p:txBody>
      </p:sp>
      <p:sp>
        <p:nvSpPr>
          <p:cNvPr id="155" name="Oval 154"/>
          <p:cNvSpPr/>
          <p:nvPr/>
        </p:nvSpPr>
        <p:spPr>
          <a:xfrm>
            <a:off x="6357052" y="4811131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6723202" y="4512281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7513715" y="521198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8" name="Straight Connector 157"/>
          <p:cNvCxnSpPr/>
          <p:nvPr/>
        </p:nvCxnSpPr>
        <p:spPr>
          <a:xfrm rot="5400000">
            <a:off x="5547772" y="5031265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4874040" y="5043760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-0.2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5206562" y="3038147"/>
            <a:ext cx="753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+mj-lt"/>
                <a:cs typeface="Times New Roman" pitchFamily="18" charset="0"/>
              </a:rPr>
              <a:t>Error</a:t>
            </a:r>
            <a:endParaRPr lang="en-US" sz="2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8307365" y="522188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EF1C5A-4B79-3C4B-BB3C-EB871164E50B}"/>
              </a:ext>
            </a:extLst>
          </p:cNvPr>
          <p:cNvSpPr txBox="1"/>
          <p:nvPr/>
        </p:nvSpPr>
        <p:spPr>
          <a:xfrm>
            <a:off x="6123945" y="2947272"/>
            <a:ext cx="61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L=2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AA3F557-E32B-1E44-9CE4-D0AAAD36741D}"/>
              </a:ext>
            </a:extLst>
          </p:cNvPr>
          <p:cNvSpPr/>
          <p:nvPr/>
        </p:nvSpPr>
        <p:spPr>
          <a:xfrm>
            <a:off x="5762022" y="3278245"/>
            <a:ext cx="3526928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Quantize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=Round(1*x)/1</a:t>
            </a:r>
          </a:p>
          <a:p>
            <a:r>
              <a:rPr lang="en-US" sz="2000" dirty="0">
                <a:latin typeface="+mn-lt"/>
              </a:rPr>
              <a:t>QuantizeError</a:t>
            </a:r>
            <a:r>
              <a:rPr lang="en-US" sz="2000" baseline="-25000" dirty="0">
                <a:latin typeface="+mn-lt"/>
              </a:rPr>
              <a:t>1</a:t>
            </a:r>
            <a:r>
              <a:rPr lang="en-US" sz="2000" dirty="0">
                <a:latin typeface="+mn-lt"/>
              </a:rPr>
              <a:t>=x-Round(x)</a:t>
            </a: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5835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122"/>
          <p:cNvCxnSpPr/>
          <p:nvPr/>
        </p:nvCxnSpPr>
        <p:spPr>
          <a:xfrm>
            <a:off x="7967539" y="466417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 Error / Noise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28537"/>
            <a:ext cx="8686800" cy="4846638"/>
          </a:xfrm>
        </p:spPr>
        <p:txBody>
          <a:bodyPr>
            <a:normAutofit/>
          </a:bodyPr>
          <a:lstStyle/>
          <a:p>
            <a:r>
              <a:rPr lang="en-US" sz="2400" dirty="0"/>
              <a:t>How much error?</a:t>
            </a:r>
          </a:p>
          <a:p>
            <a:pPr lvl="1"/>
            <a:r>
              <a:rPr lang="en-US" sz="2000" dirty="0"/>
              <a:t>Looking at the plot of error, looks random</a:t>
            </a:r>
            <a:endParaRPr lang="en-US" sz="2000" u="sng" dirty="0"/>
          </a:p>
          <a:p>
            <a:pPr lvl="1"/>
            <a:r>
              <a:rPr lang="en-US" sz="2000" dirty="0"/>
              <a:t>Sets up a way for us to model quantization error as noisy signal</a:t>
            </a:r>
          </a:p>
          <a:p>
            <a:pPr lvl="2"/>
            <a:r>
              <a:rPr lang="en-US" sz="1600" dirty="0"/>
              <a:t>Noise due to quantization = sampled signal (red dots) – quantized signal (red line)</a:t>
            </a:r>
          </a:p>
          <a:p>
            <a:pPr lvl="2"/>
            <a:r>
              <a:rPr lang="en-US" sz="1600" dirty="0"/>
              <a:t>Quantization introduces noise to our sampled signal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288034" y="2977244"/>
            <a:ext cx="4440990" cy="3406239"/>
            <a:chOff x="6898859" y="2438400"/>
            <a:chExt cx="1924705" cy="1634065"/>
          </a:xfrm>
        </p:grpSpPr>
        <p:sp>
          <p:nvSpPr>
            <p:cNvPr id="10" name="Straight Connector 350"/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Straight Connector 349"/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23" name="Oval 22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8583" y="3772238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2.0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1238990" y="36341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38483" y="3580263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2.2</a:t>
            </a:r>
          </a:p>
        </p:txBody>
      </p:sp>
      <p:grpSp>
        <p:nvGrpSpPr>
          <p:cNvPr id="81" name="Group 41"/>
          <p:cNvGrpSpPr>
            <a:grpSpLocks/>
          </p:cNvGrpSpPr>
          <p:nvPr/>
        </p:nvGrpSpPr>
        <p:grpSpPr bwMode="auto">
          <a:xfrm>
            <a:off x="4971013" y="3363673"/>
            <a:ext cx="4090543" cy="2767072"/>
            <a:chOff x="7050741" y="2622102"/>
            <a:chExt cx="1772823" cy="1327439"/>
          </a:xfrm>
        </p:grpSpPr>
        <p:sp>
          <p:nvSpPr>
            <p:cNvPr id="84" name="Straight Connector 350"/>
            <p:cNvSpPr>
              <a:spLocks noChangeShapeType="1"/>
            </p:cNvSpPr>
            <p:nvPr/>
          </p:nvSpPr>
          <p:spPr bwMode="auto">
            <a:xfrm flipH="1">
              <a:off x="7050741" y="3337669"/>
              <a:ext cx="17728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Straight Connector 349"/>
            <p:cNvSpPr>
              <a:spLocks noChangeShapeType="1"/>
            </p:cNvSpPr>
            <p:nvPr/>
          </p:nvSpPr>
          <p:spPr bwMode="auto">
            <a:xfrm>
              <a:off x="7315200" y="2622102"/>
              <a:ext cx="0" cy="13274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TextBox 85"/>
            <p:cNvSpPr txBox="1">
              <a:spLocks noChangeArrowheads="1"/>
            </p:cNvSpPr>
            <p:nvPr/>
          </p:nvSpPr>
          <p:spPr bwMode="auto">
            <a:xfrm>
              <a:off x="8152736" y="293970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cxnSp>
        <p:nvCxnSpPr>
          <p:cNvPr id="87" name="Straight Connector 86"/>
          <p:cNvCxnSpPr/>
          <p:nvPr/>
        </p:nvCxnSpPr>
        <p:spPr>
          <a:xfrm>
            <a:off x="7162867" y="46581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8741731" y="466478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864496" y="499114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242521" y="49891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612657" y="498892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990682" y="49869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414536" y="499016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792561" y="498818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162697" y="498794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591522" y="498597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105" name="Oval 104"/>
          <p:cNvSpPr/>
          <p:nvPr/>
        </p:nvSpPr>
        <p:spPr>
          <a:xfrm>
            <a:off x="5527777" y="4801231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rot="5400000">
            <a:off x="5573497" y="4332615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5400000">
            <a:off x="5572650" y="5605983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4961115" y="3682085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j-lt"/>
              </a:rPr>
              <a:t>0.5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054400" y="470531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842063" y="5605790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j-lt"/>
              </a:rPr>
              <a:t>-0.5</a:t>
            </a:r>
          </a:p>
        </p:txBody>
      </p:sp>
      <p:cxnSp>
        <p:nvCxnSpPr>
          <p:cNvPr id="118" name="Straight Connector 117"/>
          <p:cNvCxnSpPr/>
          <p:nvPr/>
        </p:nvCxnSpPr>
        <p:spPr>
          <a:xfrm>
            <a:off x="6776324" y="46581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400867" y="46575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6025379" y="46593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8355188" y="466478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7573763" y="466593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5400000">
            <a:off x="5571522" y="3637655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4971015" y="4345110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0.2</a:t>
            </a:r>
          </a:p>
        </p:txBody>
      </p:sp>
      <p:cxnSp>
        <p:nvCxnSpPr>
          <p:cNvPr id="158" name="Straight Connector 157"/>
          <p:cNvCxnSpPr/>
          <p:nvPr/>
        </p:nvCxnSpPr>
        <p:spPr>
          <a:xfrm rot="5400000">
            <a:off x="5547772" y="5031265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4874040" y="5043760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-0.2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5206562" y="3038147"/>
            <a:ext cx="753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+mj-lt"/>
                <a:cs typeface="Times New Roman" pitchFamily="18" charset="0"/>
              </a:rPr>
              <a:t>Error</a:t>
            </a:r>
            <a:endParaRPr lang="en-US" sz="2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>
            <a:off x="5584000" y="4848232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5993758" y="456004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endCxn id="97" idx="4"/>
          </p:cNvCxnSpPr>
          <p:nvPr/>
        </p:nvCxnSpPr>
        <p:spPr>
          <a:xfrm flipV="1">
            <a:off x="6025379" y="4620215"/>
            <a:ext cx="0" cy="254876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5971940" y="451333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7" name="Straight Connector 126"/>
          <p:cNvCxnSpPr/>
          <p:nvPr/>
        </p:nvCxnSpPr>
        <p:spPr>
          <a:xfrm flipV="1">
            <a:off x="6407951" y="4570960"/>
            <a:ext cx="0" cy="254876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6368239" y="4857051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5" name="Oval 154"/>
          <p:cNvSpPr/>
          <p:nvPr/>
        </p:nvSpPr>
        <p:spPr>
          <a:xfrm>
            <a:off x="6357052" y="4811131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9" name="Straight Connector 128"/>
          <p:cNvCxnSpPr/>
          <p:nvPr/>
        </p:nvCxnSpPr>
        <p:spPr>
          <a:xfrm flipV="1">
            <a:off x="6781252" y="4616214"/>
            <a:ext cx="0" cy="254876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6753360" y="4570960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6" name="Oval 155"/>
          <p:cNvSpPr/>
          <p:nvPr/>
        </p:nvSpPr>
        <p:spPr>
          <a:xfrm>
            <a:off x="6723202" y="4512281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1" name="Straight Connector 130"/>
          <p:cNvCxnSpPr/>
          <p:nvPr/>
        </p:nvCxnSpPr>
        <p:spPr>
          <a:xfrm flipV="1">
            <a:off x="7165407" y="4580674"/>
            <a:ext cx="0" cy="254876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7119074" y="4811590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2" name="Straight Connector 131"/>
          <p:cNvCxnSpPr/>
          <p:nvPr/>
        </p:nvCxnSpPr>
        <p:spPr>
          <a:xfrm>
            <a:off x="7154349" y="486047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57" idx="0"/>
          </p:cNvCxnSpPr>
          <p:nvPr/>
        </p:nvCxnSpPr>
        <p:spPr>
          <a:xfrm flipV="1">
            <a:off x="7567154" y="4835550"/>
            <a:ext cx="0" cy="37643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7528830" y="5260346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7965867" y="4881880"/>
            <a:ext cx="0" cy="37643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7" name="Oval 156"/>
          <p:cNvSpPr/>
          <p:nvPr/>
        </p:nvSpPr>
        <p:spPr>
          <a:xfrm>
            <a:off x="7513715" y="521198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7" name="Straight Connector 136"/>
          <p:cNvCxnSpPr/>
          <p:nvPr/>
        </p:nvCxnSpPr>
        <p:spPr>
          <a:xfrm>
            <a:off x="7940615" y="486047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8355188" y="4865029"/>
            <a:ext cx="0" cy="37643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7913851" y="482114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>
            <a:off x="8326364" y="5270506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2" name="Oval 161"/>
          <p:cNvSpPr/>
          <p:nvPr/>
        </p:nvSpPr>
        <p:spPr>
          <a:xfrm>
            <a:off x="8307365" y="522188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0" name="Straight Connector 139"/>
          <p:cNvCxnSpPr/>
          <p:nvPr/>
        </p:nvCxnSpPr>
        <p:spPr>
          <a:xfrm flipV="1">
            <a:off x="8741731" y="4898889"/>
            <a:ext cx="0" cy="37643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>
          <a:xfrm>
            <a:off x="8688292" y="480987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48002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F5D46-0C1C-AD40-AB46-868A254A6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76B7B-3E13-0842-9E4F-9492F0943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far, focus on error at sample points</a:t>
            </a:r>
          </a:p>
          <a:p>
            <a:r>
              <a:rPr lang="en-US" dirty="0"/>
              <a:t>Can also define error at any point</a:t>
            </a:r>
          </a:p>
          <a:p>
            <a:r>
              <a:rPr lang="en-US" dirty="0"/>
              <a:t>Depends on reconstruction model</a:t>
            </a:r>
          </a:p>
          <a:p>
            <a:pPr lvl="1"/>
            <a:r>
              <a:rPr lang="en-US" dirty="0"/>
              <a:t>How estimate/create continuous from samples</a:t>
            </a:r>
          </a:p>
          <a:p>
            <a:r>
              <a:rPr lang="en-US" dirty="0"/>
              <a:t>Simple connect-the-dots model linear interpolation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B3B52-300D-214A-885A-2DE823EE0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C8F87E-4133-ED4A-8C16-A1EEED0CE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4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An approximation at Best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Digital-to-Analog (DAC) Conversion </a:t>
            </a:r>
          </a:p>
          <a:p>
            <a:pPr lvl="1"/>
            <a:r>
              <a:rPr lang="en-US" sz="2000" dirty="0"/>
              <a:t>Process of converting </a:t>
            </a:r>
            <a:r>
              <a:rPr lang="en-US" sz="2000" i="1" u="sng" dirty="0"/>
              <a:t>discrete</a:t>
            </a:r>
            <a:r>
              <a:rPr lang="en-US" sz="2000" u="sng" dirty="0"/>
              <a:t> </a:t>
            </a:r>
            <a:r>
              <a:rPr lang="en-US" sz="2000" dirty="0"/>
              <a:t>signal to </a:t>
            </a:r>
            <a:r>
              <a:rPr lang="en-US" sz="2000" i="1" u="sng" dirty="0"/>
              <a:t>continuous</a:t>
            </a:r>
            <a:r>
              <a:rPr lang="en-US" sz="2000" dirty="0"/>
              <a:t> signal</a:t>
            </a:r>
          </a:p>
          <a:p>
            <a:pPr lvl="2"/>
            <a:r>
              <a:rPr lang="en-US" sz="1800" b="1" dirty="0"/>
              <a:t>How to get back to original signal from bits?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143" name="Group 41">
            <a:extLst>
              <a:ext uri="{FF2B5EF4-FFF2-40B4-BE49-F238E27FC236}">
                <a16:creationId xmlns:a16="http://schemas.microsoft.com/office/drawing/2014/main" id="{6A65DE29-340C-E040-9EBA-7831C0CE5B5B}"/>
              </a:ext>
            </a:extLst>
          </p:cNvPr>
          <p:cNvGrpSpPr>
            <a:grpSpLocks/>
          </p:cNvGrpSpPr>
          <p:nvPr/>
        </p:nvGrpSpPr>
        <p:grpSpPr bwMode="auto">
          <a:xfrm>
            <a:off x="288035" y="2977244"/>
            <a:ext cx="5706273" cy="3406239"/>
            <a:chOff x="6898859" y="2438400"/>
            <a:chExt cx="2473073" cy="1634065"/>
          </a:xfrm>
        </p:grpSpPr>
        <p:sp>
          <p:nvSpPr>
            <p:cNvPr id="146" name="Straight Connector 350">
              <a:extLst>
                <a:ext uri="{FF2B5EF4-FFF2-40B4-BE49-F238E27FC236}">
                  <a16:creationId xmlns:a16="http://schemas.microsoft.com/office/drawing/2014/main" id="{154483EE-7A2D-E54D-9AF2-1A3A544A13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Straight Connector 349">
              <a:extLst>
                <a:ext uri="{FF2B5EF4-FFF2-40B4-BE49-F238E27FC236}">
                  <a16:creationId xmlns:a16="http://schemas.microsoft.com/office/drawing/2014/main" id="{CC36CFBE-553A-2842-B494-3B0808769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TextBox 11">
              <a:extLst>
                <a:ext uri="{FF2B5EF4-FFF2-40B4-BE49-F238E27FC236}">
                  <a16:creationId xmlns:a16="http://schemas.microsoft.com/office/drawing/2014/main" id="{F0ACADB2-AF45-184D-ABA9-571B3CC87F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29900" y="323168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149" name="Rectangle 148">
            <a:extLst>
              <a:ext uri="{FF2B5EF4-FFF2-40B4-BE49-F238E27FC236}">
                <a16:creationId xmlns:a16="http://schemas.microsoft.com/office/drawing/2014/main" id="{F7DEF37A-9B00-5641-B29E-623034AAE42D}"/>
              </a:ext>
            </a:extLst>
          </p:cNvPr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B394CEAD-0AC2-8D4D-B169-E14EC9098EB1}"/>
              </a:ext>
            </a:extLst>
          </p:cNvPr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775B5116-4E6A-0845-9FD9-B96CF0AA55F7}"/>
              </a:ext>
            </a:extLst>
          </p:cNvPr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9136888C-F046-7844-9F71-1DFF54E9E4C1}"/>
              </a:ext>
            </a:extLst>
          </p:cNvPr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E95A9CAB-B79B-1A43-80DE-DCAF26C8A282}"/>
              </a:ext>
            </a:extLst>
          </p:cNvPr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896DA621-981D-064C-9D26-E2D3A9A4E06C}"/>
              </a:ext>
            </a:extLst>
          </p:cNvPr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6FCF0968-31CC-E64B-BD24-04BD09297418}"/>
              </a:ext>
            </a:extLst>
          </p:cNvPr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E19E3174-AD7F-B042-9AC0-E5A6CAE3FB59}"/>
              </a:ext>
            </a:extLst>
          </p:cNvPr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11436888-9BCC-F34E-8A0A-AC6E28A4CCDA}"/>
              </a:ext>
            </a:extLst>
          </p:cNvPr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A2FCD7D6-830D-CC4B-8868-D6BA6C08BAA6}"/>
              </a:ext>
            </a:extLst>
          </p:cNvPr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8678EADB-AA26-E045-BE35-64A986F661CA}"/>
              </a:ext>
            </a:extLst>
          </p:cNvPr>
          <p:cNvSpPr/>
          <p:nvPr/>
        </p:nvSpPr>
        <p:spPr>
          <a:xfrm>
            <a:off x="1639408" y="387258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893BAB5E-C3C0-0544-A870-1FE6277391A6}"/>
              </a:ext>
            </a:extLst>
          </p:cNvPr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06862425-DFB6-F94C-A8D2-323C4EE21C64}"/>
              </a:ext>
            </a:extLst>
          </p:cNvPr>
          <p:cNvSpPr/>
          <p:nvPr/>
        </p:nvSpPr>
        <p:spPr>
          <a:xfrm>
            <a:off x="2401652" y="3889713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A0F4BD8A-1048-B149-9182-F894D5229546}"/>
              </a:ext>
            </a:extLst>
          </p:cNvPr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B5B40F12-31E8-AE4D-82FA-E359EFFE1D11}"/>
              </a:ext>
            </a:extLst>
          </p:cNvPr>
          <p:cNvSpPr/>
          <p:nvPr/>
        </p:nvSpPr>
        <p:spPr>
          <a:xfrm>
            <a:off x="3192232" y="57537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429BF914-15C2-2243-B8B7-BB9949E34BF7}"/>
              </a:ext>
            </a:extLst>
          </p:cNvPr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C670B09C-85C9-8F43-9377-AD9DC3D31863}"/>
              </a:ext>
            </a:extLst>
          </p:cNvPr>
          <p:cNvSpPr/>
          <p:nvPr/>
        </p:nvSpPr>
        <p:spPr>
          <a:xfrm>
            <a:off x="3978603" y="579614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F7F0EE22-2071-ED4D-AFDD-557C0A0172C1}"/>
              </a:ext>
            </a:extLst>
          </p:cNvPr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DE12364D-5D4D-5E43-8934-2461B7F78A5B}"/>
              </a:ext>
            </a:extLst>
          </p:cNvPr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E76B0606-A064-E94A-8685-50861F02A1AF}"/>
              </a:ext>
            </a:extLst>
          </p:cNvPr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86D99B3A-E7EC-D844-A23F-436D968A1FF3}"/>
              </a:ext>
            </a:extLst>
          </p:cNvPr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99A6B512-D241-4746-9F12-FD8D4F175881}"/>
              </a:ext>
            </a:extLst>
          </p:cNvPr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F5613B91-608E-FA4A-B89F-477816380987}"/>
              </a:ext>
            </a:extLst>
          </p:cNvPr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59EB3208-AE48-FA41-89E8-7EE44434C33E}"/>
              </a:ext>
            </a:extLst>
          </p:cNvPr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82AD73CE-4A7F-984E-9978-1E0C25CFADFA}"/>
              </a:ext>
            </a:extLst>
          </p:cNvPr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1CEF934-3B42-1247-B731-AC24204E0BEF}"/>
              </a:ext>
            </a:extLst>
          </p:cNvPr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1DCD40F8-CC9A-1145-BE0E-FFFF5D1D59DA}"/>
              </a:ext>
            </a:extLst>
          </p:cNvPr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B5C14BC7-112F-6142-B785-C1E46892CC3C}"/>
              </a:ext>
            </a:extLst>
          </p:cNvPr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4A7C7409-5005-5A46-A179-C5DA88EB9446}"/>
              </a:ext>
            </a:extLst>
          </p:cNvPr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153277AF-AB37-864C-8C82-55171BA9A088}"/>
              </a:ext>
            </a:extLst>
          </p:cNvPr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8628DCEA-74BE-E348-BB1B-2F0A2AD96620}"/>
              </a:ext>
            </a:extLst>
          </p:cNvPr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493EB398-C858-A440-B0A8-A80116D638EC}"/>
              </a:ext>
            </a:extLst>
          </p:cNvPr>
          <p:cNvCxnSpPr>
            <a:cxnSpLocks/>
          </p:cNvCxnSpPr>
          <p:nvPr/>
        </p:nvCxnSpPr>
        <p:spPr>
          <a:xfrm flipV="1">
            <a:off x="1692847" y="3977481"/>
            <a:ext cx="0" cy="880114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9A02A0D0-1A1F-EB41-AAA1-02BAF8D318BA}"/>
              </a:ext>
            </a:extLst>
          </p:cNvPr>
          <p:cNvCxnSpPr/>
          <p:nvPr/>
        </p:nvCxnSpPr>
        <p:spPr>
          <a:xfrm flipH="1" flipV="1">
            <a:off x="2064525" y="3470550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33724C8B-D102-FE48-B770-6BD959691C21}"/>
              </a:ext>
            </a:extLst>
          </p:cNvPr>
          <p:cNvCxnSpPr/>
          <p:nvPr/>
        </p:nvCxnSpPr>
        <p:spPr>
          <a:xfrm>
            <a:off x="1240118" y="3907960"/>
            <a:ext cx="436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A28D7579-957F-8943-89F8-8B2CF15F9814}"/>
              </a:ext>
            </a:extLst>
          </p:cNvPr>
          <p:cNvCxnSpPr/>
          <p:nvPr/>
        </p:nvCxnSpPr>
        <p:spPr>
          <a:xfrm flipV="1">
            <a:off x="2440946" y="3933636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265327A3-FE4B-DB4D-AC1E-2FFF03E75980}"/>
              </a:ext>
            </a:extLst>
          </p:cNvPr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98526E71-B14C-AC46-994D-7CFE5CB524AE}"/>
              </a:ext>
            </a:extLst>
          </p:cNvPr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CBFF87F7-0231-1B4D-844F-60881C1D4F31}"/>
              </a:ext>
            </a:extLst>
          </p:cNvPr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7E386C69-0A28-7845-91CA-67521E47E7A7}"/>
              </a:ext>
            </a:extLst>
          </p:cNvPr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DC8D93B2-79ED-8D49-9462-D46128260DD4}"/>
              </a:ext>
            </a:extLst>
          </p:cNvPr>
          <p:cNvCxnSpPr/>
          <p:nvPr/>
        </p:nvCxnSpPr>
        <p:spPr>
          <a:xfrm>
            <a:off x="3241231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6823CA0B-7CD2-A944-9B49-A93B2C43F2D5}"/>
              </a:ext>
            </a:extLst>
          </p:cNvPr>
          <p:cNvCxnSpPr/>
          <p:nvPr/>
        </p:nvCxnSpPr>
        <p:spPr>
          <a:xfrm flipH="1">
            <a:off x="3631678" y="4857594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6F723966-8F43-034A-8000-55D878309F7D}"/>
              </a:ext>
            </a:extLst>
          </p:cNvPr>
          <p:cNvCxnSpPr/>
          <p:nvPr/>
        </p:nvCxnSpPr>
        <p:spPr>
          <a:xfrm>
            <a:off x="4027877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18F38B92-C5A4-614A-ADF2-3F77D11C3BBA}"/>
              </a:ext>
            </a:extLst>
          </p:cNvPr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7206365F-C0D5-B04C-ABC9-3DBDB5E74240}"/>
              </a:ext>
            </a:extLst>
          </p:cNvPr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B63D81C9-E792-374C-B1CA-C8E4CAB890BF}"/>
              </a:ext>
            </a:extLst>
          </p:cNvPr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9" name="Rectangle 198">
            <a:extLst>
              <a:ext uri="{FF2B5EF4-FFF2-40B4-BE49-F238E27FC236}">
                <a16:creationId xmlns:a16="http://schemas.microsoft.com/office/drawing/2014/main" id="{F94C9815-B761-9947-9D9F-2295828356B6}"/>
              </a:ext>
            </a:extLst>
          </p:cNvPr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81F9D833-7F2D-014C-A4EC-A7C465D74CF4}"/>
              </a:ext>
            </a:extLst>
          </p:cNvPr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B9FDC07F-7E46-3B47-AE0C-C36FF6DE7068}"/>
              </a:ext>
            </a:extLst>
          </p:cNvPr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1DA72787-DBAE-7344-8EC4-A15DEEB3CA06}"/>
              </a:ext>
            </a:extLst>
          </p:cNvPr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ABE8F222-F561-BD47-9427-619393D04852}"/>
              </a:ext>
            </a:extLst>
          </p:cNvPr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2E3EAD95-3EAA-0843-ADE4-255BA03AA7E4}"/>
              </a:ext>
            </a:extLst>
          </p:cNvPr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39E1CECE-7480-4E4A-9E76-313E12F67DBA}"/>
              </a:ext>
            </a:extLst>
          </p:cNvPr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FE7EAB-156A-394E-AF69-A195A3C415C3}"/>
              </a:ext>
            </a:extLst>
          </p:cNvPr>
          <p:cNvCxnSpPr>
            <a:cxnSpLocks/>
            <a:stCxn id="167" idx="5"/>
            <a:endCxn id="159" idx="4"/>
          </p:cNvCxnSpPr>
          <p:nvPr/>
        </p:nvCxnSpPr>
        <p:spPr>
          <a:xfrm flipV="1">
            <a:off x="1286471" y="3979467"/>
            <a:ext cx="406376" cy="90949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DB4505-57BC-3049-B78D-8F230C0AA380}"/>
              </a:ext>
            </a:extLst>
          </p:cNvPr>
          <p:cNvCxnSpPr>
            <a:cxnSpLocks/>
            <a:stCxn id="159" idx="0"/>
            <a:endCxn id="160" idx="0"/>
          </p:cNvCxnSpPr>
          <p:nvPr/>
        </p:nvCxnSpPr>
        <p:spPr>
          <a:xfrm flipV="1">
            <a:off x="1692847" y="3363672"/>
            <a:ext cx="375488" cy="50891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F22F1A-F007-4748-99B3-11A2DD08443B}"/>
              </a:ext>
            </a:extLst>
          </p:cNvPr>
          <p:cNvCxnSpPr>
            <a:cxnSpLocks/>
          </p:cNvCxnSpPr>
          <p:nvPr/>
        </p:nvCxnSpPr>
        <p:spPr>
          <a:xfrm>
            <a:off x="2092923" y="3399338"/>
            <a:ext cx="384784" cy="56945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3475BA3-B3B2-7F48-B1DB-3829168CD541}"/>
              </a:ext>
            </a:extLst>
          </p:cNvPr>
          <p:cNvCxnSpPr>
            <a:cxnSpLocks/>
            <a:stCxn id="161" idx="5"/>
            <a:endCxn id="162" idx="0"/>
          </p:cNvCxnSpPr>
          <p:nvPr/>
        </p:nvCxnSpPr>
        <p:spPr>
          <a:xfrm>
            <a:off x="2492878" y="3980939"/>
            <a:ext cx="347103" cy="81527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E8E6A0C-EA58-9A4F-B5F8-E9F8953D51F4}"/>
              </a:ext>
            </a:extLst>
          </p:cNvPr>
          <p:cNvCxnSpPr>
            <a:cxnSpLocks/>
            <a:stCxn id="162" idx="4"/>
            <a:endCxn id="163" idx="5"/>
          </p:cNvCxnSpPr>
          <p:nvPr/>
        </p:nvCxnSpPr>
        <p:spPr>
          <a:xfrm>
            <a:off x="2839981" y="4903096"/>
            <a:ext cx="443477" cy="94188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CA22E98-A11F-9D4F-B890-6DBDBBC1D55A}"/>
              </a:ext>
            </a:extLst>
          </p:cNvPr>
          <p:cNvCxnSpPr>
            <a:cxnSpLocks/>
            <a:stCxn id="163" idx="5"/>
            <a:endCxn id="164" idx="2"/>
          </p:cNvCxnSpPr>
          <p:nvPr/>
        </p:nvCxnSpPr>
        <p:spPr>
          <a:xfrm>
            <a:off x="3283458" y="5844982"/>
            <a:ext cx="298110" cy="48506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0BD2F5B-507B-A943-AD3F-027803C334CA}"/>
              </a:ext>
            </a:extLst>
          </p:cNvPr>
          <p:cNvSpPr txBox="1"/>
          <p:nvPr/>
        </p:nvSpPr>
        <p:spPr>
          <a:xfrm>
            <a:off x="3631678" y="5918682"/>
            <a:ext cx="390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87D7B17-21AC-C043-AC29-DB2090DDA159}"/>
              </a:ext>
            </a:extLst>
          </p:cNvPr>
          <p:cNvCxnSpPr>
            <a:cxnSpLocks/>
            <a:stCxn id="164" idx="4"/>
            <a:endCxn id="165" idx="3"/>
          </p:cNvCxnSpPr>
          <p:nvPr/>
        </p:nvCxnSpPr>
        <p:spPr>
          <a:xfrm flipV="1">
            <a:off x="3635007" y="5887368"/>
            <a:ext cx="359248" cy="4961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D5A29A5-BC8C-2B46-B110-790D561ED861}"/>
              </a:ext>
            </a:extLst>
          </p:cNvPr>
          <p:cNvCxnSpPr>
            <a:cxnSpLocks/>
            <a:stCxn id="165" idx="0"/>
            <a:endCxn id="166" idx="4"/>
          </p:cNvCxnSpPr>
          <p:nvPr/>
        </p:nvCxnSpPr>
        <p:spPr>
          <a:xfrm flipV="1">
            <a:off x="4032042" y="4913256"/>
            <a:ext cx="377157" cy="88288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DC32C2A-CF6A-0144-AA9E-09783FD366D8}"/>
              </a:ext>
            </a:extLst>
          </p:cNvPr>
          <p:cNvSpPr txBox="1"/>
          <p:nvPr/>
        </p:nvSpPr>
        <p:spPr>
          <a:xfrm>
            <a:off x="3614658" y="3218453"/>
            <a:ext cx="52020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Simplest – connect the dots</a:t>
            </a:r>
          </a:p>
          <a:p>
            <a:r>
              <a:rPr lang="en-US" dirty="0">
                <a:latin typeface="+mn-lt"/>
              </a:rPr>
              <a:t>   linear interpolation between points.</a:t>
            </a:r>
          </a:p>
        </p:txBody>
      </p:sp>
    </p:spTree>
    <p:extLst>
      <p:ext uri="{BB962C8B-B14F-4D97-AF65-F5344CB8AC3E}">
        <p14:creationId xmlns:p14="http://schemas.microsoft.com/office/powerpoint/2010/main" val="25575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4450"/>
            <a:ext cx="8686800" cy="4846638"/>
          </a:xfrm>
        </p:spPr>
        <p:txBody>
          <a:bodyPr/>
          <a:lstStyle/>
          <a:p>
            <a:r>
              <a:rPr lang="en-US" dirty="0"/>
              <a:t>How represent and process </a:t>
            </a:r>
            <a:r>
              <a:rPr lang="en-US" i="1" dirty="0"/>
              <a:t>continuous</a:t>
            </a:r>
            <a:r>
              <a:rPr lang="en-US" dirty="0"/>
              <a:t> information on a digital computer with </a:t>
            </a:r>
            <a:r>
              <a:rPr lang="en-US" i="1" dirty="0"/>
              <a:t>finite</a:t>
            </a:r>
            <a:r>
              <a:rPr lang="en-US" dirty="0"/>
              <a:t> memory?</a:t>
            </a:r>
          </a:p>
          <a:p>
            <a:pPr lvl="1"/>
            <a:r>
              <a:rPr lang="en-US" dirty="0"/>
              <a:t>Note: continuous means signal may take on infinite number of values between any T</a:t>
            </a:r>
            <a:r>
              <a:rPr lang="en-US" baseline="-25000" dirty="0"/>
              <a:t>1</a:t>
            </a:r>
            <a:r>
              <a:rPr lang="en-US" dirty="0"/>
              <a:t> and T</a:t>
            </a:r>
            <a:r>
              <a:rPr lang="en-US" baseline="-25000" dirty="0"/>
              <a:t>2</a:t>
            </a:r>
            <a:endParaRPr lang="en-US" dirty="0"/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638" y="3845497"/>
            <a:ext cx="4145296" cy="24005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16200000" flipH="1">
            <a:off x="3461547" y="5068346"/>
            <a:ext cx="2371222" cy="112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3782527" y="5074652"/>
            <a:ext cx="2371222" cy="112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41539" y="4113114"/>
            <a:ext cx="34839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47041" y="5989863"/>
            <a:ext cx="47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52426" y="6052358"/>
            <a:ext cx="47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23807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Continous</a:t>
            </a:r>
            <a:r>
              <a:rPr lang="en-US" dirty="0"/>
              <a:t>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1289098"/>
          </a:xfrm>
        </p:spPr>
        <p:txBody>
          <a:bodyPr>
            <a:normAutofit/>
          </a:bodyPr>
          <a:lstStyle/>
          <a:p>
            <a:r>
              <a:rPr lang="en-US" dirty="0"/>
              <a:t>What is reconstructed signal at time t?</a:t>
            </a:r>
          </a:p>
          <a:p>
            <a:r>
              <a:rPr lang="en-US" sz="2000" b="1" dirty="0"/>
              <a:t>Find samples that bracket --- </a:t>
            </a:r>
            <a:r>
              <a:rPr lang="en-US" sz="2000" dirty="0" err="1"/>
              <a:t>i</a:t>
            </a:r>
            <a:r>
              <a:rPr lang="en-US" sz="2000" dirty="0"/>
              <a:t>: </a:t>
            </a:r>
            <a:r>
              <a:rPr lang="en-US" sz="2000" dirty="0" err="1"/>
              <a:t>i</a:t>
            </a:r>
            <a:r>
              <a:rPr lang="en-US" sz="2000" dirty="0"/>
              <a:t>*T&lt;t&lt;(i+1)*T</a:t>
            </a:r>
          </a:p>
          <a:p>
            <a:r>
              <a:rPr lang="en-US" sz="2000" b="1" dirty="0"/>
              <a:t>Value is between F[</a:t>
            </a:r>
            <a:r>
              <a:rPr lang="en-US" sz="2000" b="1" dirty="0" err="1"/>
              <a:t>i</a:t>
            </a:r>
            <a:r>
              <a:rPr lang="en-US" sz="2000" b="1" dirty="0"/>
              <a:t>] and F[i+1]</a:t>
            </a:r>
          </a:p>
          <a:p>
            <a:pPr marL="3657600" lvl="8" indent="0">
              <a:buNone/>
            </a:pPr>
            <a:endParaRPr lang="en-US" sz="600" b="1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143" name="Group 41">
            <a:extLst>
              <a:ext uri="{FF2B5EF4-FFF2-40B4-BE49-F238E27FC236}">
                <a16:creationId xmlns:a16="http://schemas.microsoft.com/office/drawing/2014/main" id="{6A65DE29-340C-E040-9EBA-7831C0CE5B5B}"/>
              </a:ext>
            </a:extLst>
          </p:cNvPr>
          <p:cNvGrpSpPr>
            <a:grpSpLocks/>
          </p:cNvGrpSpPr>
          <p:nvPr/>
        </p:nvGrpSpPr>
        <p:grpSpPr bwMode="auto">
          <a:xfrm>
            <a:off x="288035" y="2977244"/>
            <a:ext cx="5706273" cy="3406239"/>
            <a:chOff x="6898859" y="2438400"/>
            <a:chExt cx="2473073" cy="1634065"/>
          </a:xfrm>
        </p:grpSpPr>
        <p:sp>
          <p:nvSpPr>
            <p:cNvPr id="146" name="Straight Connector 350">
              <a:extLst>
                <a:ext uri="{FF2B5EF4-FFF2-40B4-BE49-F238E27FC236}">
                  <a16:creationId xmlns:a16="http://schemas.microsoft.com/office/drawing/2014/main" id="{154483EE-7A2D-E54D-9AF2-1A3A544A13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Straight Connector 349">
              <a:extLst>
                <a:ext uri="{FF2B5EF4-FFF2-40B4-BE49-F238E27FC236}">
                  <a16:creationId xmlns:a16="http://schemas.microsoft.com/office/drawing/2014/main" id="{CC36CFBE-553A-2842-B494-3B0808769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TextBox 11">
              <a:extLst>
                <a:ext uri="{FF2B5EF4-FFF2-40B4-BE49-F238E27FC236}">
                  <a16:creationId xmlns:a16="http://schemas.microsoft.com/office/drawing/2014/main" id="{F0ACADB2-AF45-184D-ABA9-571B3CC87F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29900" y="323168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149" name="Rectangle 148">
            <a:extLst>
              <a:ext uri="{FF2B5EF4-FFF2-40B4-BE49-F238E27FC236}">
                <a16:creationId xmlns:a16="http://schemas.microsoft.com/office/drawing/2014/main" id="{F7DEF37A-9B00-5641-B29E-623034AAE42D}"/>
              </a:ext>
            </a:extLst>
          </p:cNvPr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B394CEAD-0AC2-8D4D-B169-E14EC9098EB1}"/>
              </a:ext>
            </a:extLst>
          </p:cNvPr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775B5116-4E6A-0845-9FD9-B96CF0AA55F7}"/>
              </a:ext>
            </a:extLst>
          </p:cNvPr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9136888C-F046-7844-9F71-1DFF54E9E4C1}"/>
              </a:ext>
            </a:extLst>
          </p:cNvPr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E95A9CAB-B79B-1A43-80DE-DCAF26C8A282}"/>
              </a:ext>
            </a:extLst>
          </p:cNvPr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896DA621-981D-064C-9D26-E2D3A9A4E06C}"/>
              </a:ext>
            </a:extLst>
          </p:cNvPr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6FCF0968-31CC-E64B-BD24-04BD09297418}"/>
              </a:ext>
            </a:extLst>
          </p:cNvPr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E19E3174-AD7F-B042-9AC0-E5A6CAE3FB59}"/>
              </a:ext>
            </a:extLst>
          </p:cNvPr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11436888-9BCC-F34E-8A0A-AC6E28A4CCDA}"/>
              </a:ext>
            </a:extLst>
          </p:cNvPr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A2FCD7D6-830D-CC4B-8868-D6BA6C08BAA6}"/>
              </a:ext>
            </a:extLst>
          </p:cNvPr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8678EADB-AA26-E045-BE35-64A986F661CA}"/>
              </a:ext>
            </a:extLst>
          </p:cNvPr>
          <p:cNvSpPr/>
          <p:nvPr/>
        </p:nvSpPr>
        <p:spPr>
          <a:xfrm>
            <a:off x="1639408" y="387258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893BAB5E-C3C0-0544-A870-1FE6277391A6}"/>
              </a:ext>
            </a:extLst>
          </p:cNvPr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06862425-DFB6-F94C-A8D2-323C4EE21C64}"/>
              </a:ext>
            </a:extLst>
          </p:cNvPr>
          <p:cNvSpPr/>
          <p:nvPr/>
        </p:nvSpPr>
        <p:spPr>
          <a:xfrm>
            <a:off x="2401652" y="3889713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A0F4BD8A-1048-B149-9182-F894D5229546}"/>
              </a:ext>
            </a:extLst>
          </p:cNvPr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B5B40F12-31E8-AE4D-82FA-E359EFFE1D11}"/>
              </a:ext>
            </a:extLst>
          </p:cNvPr>
          <p:cNvSpPr/>
          <p:nvPr/>
        </p:nvSpPr>
        <p:spPr>
          <a:xfrm>
            <a:off x="3192232" y="57537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429BF914-15C2-2243-B8B7-BB9949E34BF7}"/>
              </a:ext>
            </a:extLst>
          </p:cNvPr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C670B09C-85C9-8F43-9377-AD9DC3D31863}"/>
              </a:ext>
            </a:extLst>
          </p:cNvPr>
          <p:cNvSpPr/>
          <p:nvPr/>
        </p:nvSpPr>
        <p:spPr>
          <a:xfrm>
            <a:off x="3978603" y="579614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F7F0EE22-2071-ED4D-AFDD-557C0A0172C1}"/>
              </a:ext>
            </a:extLst>
          </p:cNvPr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DE12364D-5D4D-5E43-8934-2461B7F78A5B}"/>
              </a:ext>
            </a:extLst>
          </p:cNvPr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E76B0606-A064-E94A-8685-50861F02A1AF}"/>
              </a:ext>
            </a:extLst>
          </p:cNvPr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86D99B3A-E7EC-D844-A23F-436D968A1FF3}"/>
              </a:ext>
            </a:extLst>
          </p:cNvPr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99A6B512-D241-4746-9F12-FD8D4F175881}"/>
              </a:ext>
            </a:extLst>
          </p:cNvPr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F5613B91-608E-FA4A-B89F-477816380987}"/>
              </a:ext>
            </a:extLst>
          </p:cNvPr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59EB3208-AE48-FA41-89E8-7EE44434C33E}"/>
              </a:ext>
            </a:extLst>
          </p:cNvPr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82AD73CE-4A7F-984E-9978-1E0C25CFADFA}"/>
              </a:ext>
            </a:extLst>
          </p:cNvPr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1CEF934-3B42-1247-B731-AC24204E0BEF}"/>
              </a:ext>
            </a:extLst>
          </p:cNvPr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1DCD40F8-CC9A-1145-BE0E-FFFF5D1D59DA}"/>
              </a:ext>
            </a:extLst>
          </p:cNvPr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B5C14BC7-112F-6142-B785-C1E46892CC3C}"/>
              </a:ext>
            </a:extLst>
          </p:cNvPr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4A7C7409-5005-5A46-A179-C5DA88EB9446}"/>
              </a:ext>
            </a:extLst>
          </p:cNvPr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153277AF-AB37-864C-8C82-55171BA9A088}"/>
              </a:ext>
            </a:extLst>
          </p:cNvPr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8628DCEA-74BE-E348-BB1B-2F0A2AD96620}"/>
              </a:ext>
            </a:extLst>
          </p:cNvPr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493EB398-C858-A440-B0A8-A80116D638EC}"/>
              </a:ext>
            </a:extLst>
          </p:cNvPr>
          <p:cNvCxnSpPr>
            <a:cxnSpLocks/>
          </p:cNvCxnSpPr>
          <p:nvPr/>
        </p:nvCxnSpPr>
        <p:spPr>
          <a:xfrm flipV="1">
            <a:off x="1692847" y="3977481"/>
            <a:ext cx="0" cy="880114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9A02A0D0-1A1F-EB41-AAA1-02BAF8D318BA}"/>
              </a:ext>
            </a:extLst>
          </p:cNvPr>
          <p:cNvCxnSpPr/>
          <p:nvPr/>
        </p:nvCxnSpPr>
        <p:spPr>
          <a:xfrm flipH="1" flipV="1">
            <a:off x="2064525" y="3470550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33724C8B-D102-FE48-B770-6BD959691C21}"/>
              </a:ext>
            </a:extLst>
          </p:cNvPr>
          <p:cNvCxnSpPr/>
          <p:nvPr/>
        </p:nvCxnSpPr>
        <p:spPr>
          <a:xfrm>
            <a:off x="1240118" y="3907960"/>
            <a:ext cx="436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A28D7579-957F-8943-89F8-8B2CF15F9814}"/>
              </a:ext>
            </a:extLst>
          </p:cNvPr>
          <p:cNvCxnSpPr/>
          <p:nvPr/>
        </p:nvCxnSpPr>
        <p:spPr>
          <a:xfrm flipV="1">
            <a:off x="2440946" y="3933636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265327A3-FE4B-DB4D-AC1E-2FFF03E75980}"/>
              </a:ext>
            </a:extLst>
          </p:cNvPr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98526E71-B14C-AC46-994D-7CFE5CB524AE}"/>
              </a:ext>
            </a:extLst>
          </p:cNvPr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CBFF87F7-0231-1B4D-844F-60881C1D4F31}"/>
              </a:ext>
            </a:extLst>
          </p:cNvPr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7E386C69-0A28-7845-91CA-67521E47E7A7}"/>
              </a:ext>
            </a:extLst>
          </p:cNvPr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DC8D93B2-79ED-8D49-9462-D46128260DD4}"/>
              </a:ext>
            </a:extLst>
          </p:cNvPr>
          <p:cNvCxnSpPr/>
          <p:nvPr/>
        </p:nvCxnSpPr>
        <p:spPr>
          <a:xfrm>
            <a:off x="3241231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6823CA0B-7CD2-A944-9B49-A93B2C43F2D5}"/>
              </a:ext>
            </a:extLst>
          </p:cNvPr>
          <p:cNvCxnSpPr/>
          <p:nvPr/>
        </p:nvCxnSpPr>
        <p:spPr>
          <a:xfrm flipH="1">
            <a:off x="3631678" y="4857594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6F723966-8F43-034A-8000-55D878309F7D}"/>
              </a:ext>
            </a:extLst>
          </p:cNvPr>
          <p:cNvCxnSpPr/>
          <p:nvPr/>
        </p:nvCxnSpPr>
        <p:spPr>
          <a:xfrm>
            <a:off x="4027877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18F38B92-C5A4-614A-ADF2-3F77D11C3BBA}"/>
              </a:ext>
            </a:extLst>
          </p:cNvPr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7206365F-C0D5-B04C-ABC9-3DBDB5E74240}"/>
              </a:ext>
            </a:extLst>
          </p:cNvPr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B63D81C9-E792-374C-B1CA-C8E4CAB890BF}"/>
              </a:ext>
            </a:extLst>
          </p:cNvPr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9" name="Rectangle 198">
            <a:extLst>
              <a:ext uri="{FF2B5EF4-FFF2-40B4-BE49-F238E27FC236}">
                <a16:creationId xmlns:a16="http://schemas.microsoft.com/office/drawing/2014/main" id="{F94C9815-B761-9947-9D9F-2295828356B6}"/>
              </a:ext>
            </a:extLst>
          </p:cNvPr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81F9D833-7F2D-014C-A4EC-A7C465D74CF4}"/>
              </a:ext>
            </a:extLst>
          </p:cNvPr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B9FDC07F-7E46-3B47-AE0C-C36FF6DE7068}"/>
              </a:ext>
            </a:extLst>
          </p:cNvPr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1DA72787-DBAE-7344-8EC4-A15DEEB3CA06}"/>
              </a:ext>
            </a:extLst>
          </p:cNvPr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ABE8F222-F561-BD47-9427-619393D04852}"/>
              </a:ext>
            </a:extLst>
          </p:cNvPr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2E3EAD95-3EAA-0843-ADE4-255BA03AA7E4}"/>
              </a:ext>
            </a:extLst>
          </p:cNvPr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39E1CECE-7480-4E4A-9E76-313E12F67DBA}"/>
              </a:ext>
            </a:extLst>
          </p:cNvPr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FE7EAB-156A-394E-AF69-A195A3C415C3}"/>
              </a:ext>
            </a:extLst>
          </p:cNvPr>
          <p:cNvCxnSpPr>
            <a:cxnSpLocks/>
            <a:stCxn id="167" idx="5"/>
            <a:endCxn id="159" idx="4"/>
          </p:cNvCxnSpPr>
          <p:nvPr/>
        </p:nvCxnSpPr>
        <p:spPr>
          <a:xfrm flipV="1">
            <a:off x="1286471" y="3979467"/>
            <a:ext cx="406376" cy="90949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DB4505-57BC-3049-B78D-8F230C0AA380}"/>
              </a:ext>
            </a:extLst>
          </p:cNvPr>
          <p:cNvCxnSpPr>
            <a:cxnSpLocks/>
            <a:stCxn id="159" idx="0"/>
            <a:endCxn id="160" idx="0"/>
          </p:cNvCxnSpPr>
          <p:nvPr/>
        </p:nvCxnSpPr>
        <p:spPr>
          <a:xfrm flipV="1">
            <a:off x="1692847" y="3363672"/>
            <a:ext cx="375488" cy="50891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F22F1A-F007-4748-99B3-11A2DD08443B}"/>
              </a:ext>
            </a:extLst>
          </p:cNvPr>
          <p:cNvCxnSpPr>
            <a:cxnSpLocks/>
          </p:cNvCxnSpPr>
          <p:nvPr/>
        </p:nvCxnSpPr>
        <p:spPr>
          <a:xfrm>
            <a:off x="2092923" y="3399338"/>
            <a:ext cx="384784" cy="56945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3475BA3-B3B2-7F48-B1DB-3829168CD541}"/>
              </a:ext>
            </a:extLst>
          </p:cNvPr>
          <p:cNvCxnSpPr>
            <a:cxnSpLocks/>
            <a:stCxn id="161" idx="5"/>
            <a:endCxn id="162" idx="0"/>
          </p:cNvCxnSpPr>
          <p:nvPr/>
        </p:nvCxnSpPr>
        <p:spPr>
          <a:xfrm>
            <a:off x="2492878" y="3980939"/>
            <a:ext cx="347103" cy="81527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E8E6A0C-EA58-9A4F-B5F8-E9F8953D51F4}"/>
              </a:ext>
            </a:extLst>
          </p:cNvPr>
          <p:cNvCxnSpPr>
            <a:cxnSpLocks/>
            <a:stCxn id="162" idx="4"/>
            <a:endCxn id="163" idx="5"/>
          </p:cNvCxnSpPr>
          <p:nvPr/>
        </p:nvCxnSpPr>
        <p:spPr>
          <a:xfrm>
            <a:off x="2839981" y="4903096"/>
            <a:ext cx="443477" cy="94188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CA22E98-A11F-9D4F-B890-6DBDBBC1D55A}"/>
              </a:ext>
            </a:extLst>
          </p:cNvPr>
          <p:cNvCxnSpPr>
            <a:cxnSpLocks/>
            <a:stCxn id="163" idx="5"/>
            <a:endCxn id="164" idx="2"/>
          </p:cNvCxnSpPr>
          <p:nvPr/>
        </p:nvCxnSpPr>
        <p:spPr>
          <a:xfrm>
            <a:off x="3283458" y="5844982"/>
            <a:ext cx="298110" cy="48506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0BD2F5B-507B-A943-AD3F-027803C334CA}"/>
              </a:ext>
            </a:extLst>
          </p:cNvPr>
          <p:cNvSpPr txBox="1"/>
          <p:nvPr/>
        </p:nvSpPr>
        <p:spPr>
          <a:xfrm>
            <a:off x="3631678" y="5918682"/>
            <a:ext cx="390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87D7B17-21AC-C043-AC29-DB2090DDA159}"/>
              </a:ext>
            </a:extLst>
          </p:cNvPr>
          <p:cNvCxnSpPr>
            <a:cxnSpLocks/>
            <a:stCxn id="164" idx="4"/>
            <a:endCxn id="165" idx="3"/>
          </p:cNvCxnSpPr>
          <p:nvPr/>
        </p:nvCxnSpPr>
        <p:spPr>
          <a:xfrm flipV="1">
            <a:off x="3635007" y="5887368"/>
            <a:ext cx="359248" cy="4961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D5A29A5-BC8C-2B46-B110-790D561ED861}"/>
              </a:ext>
            </a:extLst>
          </p:cNvPr>
          <p:cNvCxnSpPr>
            <a:cxnSpLocks/>
            <a:stCxn id="165" idx="0"/>
            <a:endCxn id="166" idx="4"/>
          </p:cNvCxnSpPr>
          <p:nvPr/>
        </p:nvCxnSpPr>
        <p:spPr>
          <a:xfrm flipV="1">
            <a:off x="4032042" y="4913256"/>
            <a:ext cx="377157" cy="88288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AC30E6-CEF7-CB44-96CF-A5CD11A0ACCF}"/>
                  </a:ext>
                </a:extLst>
              </p:cNvPr>
              <p:cNvSpPr txBox="1"/>
              <p:nvPr/>
            </p:nvSpPr>
            <p:spPr>
              <a:xfrm>
                <a:off x="4049188" y="2994047"/>
                <a:ext cx="4939364" cy="791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AC30E6-CEF7-CB44-96CF-A5CD11A0A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188" y="2994047"/>
                <a:ext cx="4939364" cy="791627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528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7B501-48CD-694C-9C3F-0AC3F0DB9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31A47-9FA3-384D-920E-E1B2EE041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Sampling and quantization error at t=1ms?</a:t>
            </a:r>
          </a:p>
          <a:p>
            <a:r>
              <a:rPr lang="en-US" dirty="0"/>
              <a:t>T=0.3ms</a:t>
            </a:r>
          </a:p>
          <a:p>
            <a:r>
              <a:rPr lang="en-US" dirty="0" err="1">
                <a:solidFill>
                  <a:srgbClr val="FF6600"/>
                </a:solidFill>
              </a:rPr>
              <a:t>i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r>
              <a:rPr lang="en-US" dirty="0">
                <a:solidFill>
                  <a:srgbClr val="FF6600"/>
                </a:solidFill>
              </a:rPr>
              <a:t>F[</a:t>
            </a:r>
            <a:r>
              <a:rPr lang="en-US" dirty="0" err="1">
                <a:solidFill>
                  <a:srgbClr val="FF6600"/>
                </a:solidFill>
              </a:rPr>
              <a:t>i</a:t>
            </a:r>
            <a:r>
              <a:rPr lang="en-US" dirty="0">
                <a:solidFill>
                  <a:srgbClr val="FF6600"/>
                </a:solidFill>
              </a:rPr>
              <a:t>], F[i+1]</a:t>
            </a:r>
          </a:p>
          <a:p>
            <a:r>
              <a:rPr lang="en-US" dirty="0">
                <a:solidFill>
                  <a:srgbClr val="FF6600"/>
                </a:solidFill>
              </a:rPr>
              <a:t>Reconstructed value?</a:t>
            </a:r>
          </a:p>
          <a:p>
            <a:r>
              <a:rPr lang="en-US" dirty="0">
                <a:solidFill>
                  <a:srgbClr val="FF6600"/>
                </a:solidFill>
              </a:rPr>
              <a:t>f(1ms)</a:t>
            </a:r>
          </a:p>
          <a:p>
            <a:r>
              <a:rPr lang="en-US" dirty="0">
                <a:solidFill>
                  <a:srgbClr val="FF6600"/>
                </a:solidFill>
              </a:rPr>
              <a:t>Error=f(1ms)-</a:t>
            </a:r>
            <a:r>
              <a:rPr lang="en-US" dirty="0" err="1">
                <a:solidFill>
                  <a:srgbClr val="FF6600"/>
                </a:solidFill>
              </a:rPr>
              <a:t>ReconstructedValue</a:t>
            </a:r>
            <a:r>
              <a:rPr lang="en-US" dirty="0">
                <a:solidFill>
                  <a:srgbClr val="FF6600"/>
                </a:solidFill>
              </a:rPr>
              <a:t>(1ms)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8BC97-C454-DF47-9F50-F354A5F5E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A7160F-04DA-6F4A-8F03-CFCF1DEC5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59D15E-75D8-E843-BAA8-E6955B41667D}"/>
                  </a:ext>
                </a:extLst>
              </p:cNvPr>
              <p:cNvSpPr txBox="1"/>
              <p:nvPr/>
            </p:nvSpPr>
            <p:spPr>
              <a:xfrm>
                <a:off x="3899836" y="2252641"/>
                <a:ext cx="4939364" cy="791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59D15E-75D8-E843-BAA8-E6955B416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836" y="2252641"/>
                <a:ext cx="4939364" cy="791627"/>
              </a:xfrm>
              <a:prstGeom prst="rect">
                <a:avLst/>
              </a:prstGeom>
              <a:blipFill>
                <a:blip r:embed="rId2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09312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 Error / Design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141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Why model quantization error as noise?</a:t>
            </a:r>
          </a:p>
          <a:p>
            <a:r>
              <a:rPr lang="en-US" dirty="0"/>
              <a:t>There is always noise present</a:t>
            </a:r>
          </a:p>
          <a:p>
            <a:pPr lvl="1"/>
            <a:r>
              <a:rPr lang="en-US" dirty="0"/>
              <a:t>Something other than the signal we intend</a:t>
            </a:r>
          </a:p>
          <a:p>
            <a:pPr lvl="1"/>
            <a:r>
              <a:rPr lang="en-US" dirty="0"/>
              <a:t>Wires, electronics, background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Not gaining much if quantization noise &lt; other noise</a:t>
            </a:r>
          </a:p>
          <a:p>
            <a:r>
              <a:rPr lang="en-US" dirty="0"/>
              <a:t>Quantization adds noise</a:t>
            </a:r>
          </a:p>
          <a:p>
            <a:pPr lvl="1"/>
            <a:r>
              <a:rPr lang="en-US" dirty="0"/>
              <a:t>Reduce by increasing sampling, increasing resolution</a:t>
            </a:r>
          </a:p>
          <a:p>
            <a:pPr lvl="1"/>
            <a:r>
              <a:rPr lang="en-US" dirty="0"/>
              <a:t>More levels </a:t>
            </a:r>
            <a:r>
              <a:rPr lang="en-US" dirty="0">
                <a:sym typeface="Wingdings" pitchFamily="2" charset="2"/>
              </a:rPr>
              <a:t>(L) </a:t>
            </a:r>
            <a:r>
              <a:rPr lang="en-US" dirty="0"/>
              <a:t>bits </a:t>
            </a:r>
            <a:r>
              <a:rPr lang="en-US" dirty="0">
                <a:sym typeface="Wingdings"/>
              </a:rPr>
              <a:t> makes more expensive</a:t>
            </a:r>
          </a:p>
          <a:p>
            <a:pPr lvl="2"/>
            <a:r>
              <a:rPr lang="en-US" dirty="0"/>
              <a:t>Bits = ⌈log</a:t>
            </a:r>
            <a:r>
              <a:rPr lang="en-US" baseline="-25000" dirty="0"/>
              <a:t>2</a:t>
            </a:r>
            <a:r>
              <a:rPr lang="en-US" dirty="0"/>
              <a:t>((Max-Min)*L+1)⌉</a:t>
            </a:r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Increase L until reach desired noise level</a:t>
            </a:r>
          </a:p>
          <a:p>
            <a:pPr lvl="2"/>
            <a:r>
              <a:rPr lang="en-US" dirty="0">
                <a:sym typeface="Wingdings"/>
              </a:rPr>
              <a:t>Until other sources dominate quantization noise</a:t>
            </a:r>
          </a:p>
          <a:p>
            <a:r>
              <a:rPr lang="en-US" dirty="0">
                <a:sym typeface="Wingdings"/>
              </a:rPr>
              <a:t>SNR = Signal-to-Noise Ratio </a:t>
            </a:r>
          </a:p>
          <a:p>
            <a:pPr lvl="1"/>
            <a:r>
              <a:rPr lang="en-US" dirty="0">
                <a:sym typeface="Wingdings"/>
              </a:rPr>
              <a:t>How much larger is the signal compare to noise?</a:t>
            </a:r>
          </a:p>
          <a:p>
            <a:pPr lvl="1"/>
            <a:r>
              <a:rPr lang="en-US" dirty="0">
                <a:sym typeface="Wingdings"/>
              </a:rPr>
              <a:t>Mean (average) value of signal / std. dev. of noise</a:t>
            </a:r>
          </a:p>
          <a:p>
            <a:pPr lvl="1"/>
            <a:r>
              <a:rPr lang="en-US" dirty="0">
                <a:sym typeface="Wingdings"/>
              </a:rPr>
              <a:t>Usually what we are optimizing in the system (including ADC)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59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F2D5C-F095-D943-B5DE-327B2763B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68244-8A02-4F45-AE2E-6C0CD0E4E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“An Engineer can do for a dime what anyone else can do for a dollar.”</a:t>
            </a:r>
          </a:p>
          <a:p>
            <a:r>
              <a:rPr lang="en-US" dirty="0"/>
              <a:t>Engineering is about optimization and efficiency</a:t>
            </a:r>
          </a:p>
          <a:p>
            <a:r>
              <a:rPr lang="en-US" dirty="0"/>
              <a:t>Bits are costly</a:t>
            </a:r>
          </a:p>
          <a:p>
            <a:r>
              <a:rPr lang="en-US" dirty="0"/>
              <a:t>Anyone: </a:t>
            </a:r>
            <a:r>
              <a:rPr lang="en-US" b="0" dirty="0"/>
              <a:t>Sample frequently with high resolution</a:t>
            </a:r>
          </a:p>
          <a:p>
            <a:r>
              <a:rPr lang="en-US" dirty="0"/>
              <a:t>Engineer ask: </a:t>
            </a:r>
            <a:r>
              <a:rPr lang="en-US" b="0" dirty="0"/>
              <a:t>how few bits can I use without sacrificing quality?</a:t>
            </a:r>
          </a:p>
          <a:p>
            <a:r>
              <a:rPr lang="en-US" dirty="0"/>
              <a:t>Engineering is about tradeoffs</a:t>
            </a:r>
          </a:p>
          <a:p>
            <a:pPr lvl="1"/>
            <a:r>
              <a:rPr lang="en-US" dirty="0"/>
              <a:t>Quality vs. Cost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7900A-7019-8742-A3E7-C728BEE67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F47BCD-7137-554C-9C65-F36AF62FE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4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8A94-6B4E-5744-A983-F966FD05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B01F2-5A17-884B-A04C-B793B8C2F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Powerful Engineering technique</a:t>
            </a:r>
          </a:p>
          <a:p>
            <a:pPr lvl="1"/>
            <a:r>
              <a:rPr lang="en-US" dirty="0"/>
              <a:t>Formulate a parameterized solution strategy</a:t>
            </a:r>
          </a:p>
          <a:p>
            <a:pPr lvl="1"/>
            <a:r>
              <a:rPr lang="en-US" dirty="0"/>
              <a:t>Then identify the right parameters</a:t>
            </a:r>
          </a:p>
          <a:p>
            <a:r>
              <a:rPr lang="en-US" dirty="0"/>
              <a:t>Divides the problem </a:t>
            </a:r>
          </a:p>
          <a:p>
            <a:r>
              <a:rPr lang="en-US" dirty="0"/>
              <a:t>Here</a:t>
            </a:r>
          </a:p>
          <a:p>
            <a:pPr lvl="1"/>
            <a:r>
              <a:rPr lang="en-US" dirty="0"/>
              <a:t>Strategy of sampling and quantization</a:t>
            </a:r>
          </a:p>
          <a:p>
            <a:pPr lvl="1"/>
            <a:r>
              <a:rPr lang="en-US" dirty="0"/>
              <a:t>Then identify the right sampling rate, quantization level</a:t>
            </a:r>
          </a:p>
          <a:p>
            <a:r>
              <a:rPr lang="en-US" dirty="0"/>
              <a:t>Once have strategy, reduces to a well-defined optimization problem</a:t>
            </a:r>
          </a:p>
          <a:p>
            <a:r>
              <a:rPr lang="en-US" dirty="0"/>
              <a:t>Parameterization admits to tuning for tradeoffs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09B2F-3FFD-2545-901A-0A903660D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C88C17-164F-FD4C-ACDC-3898A6AE9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91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Capacity</a:t>
            </a:r>
          </a:p>
        </p:txBody>
      </p:sp>
    </p:spTree>
    <p:extLst>
      <p:ext uri="{BB962C8B-B14F-4D97-AF65-F5344CB8AC3E}">
        <p14:creationId xmlns:p14="http://schemas.microsoft.com/office/powerpoint/2010/main" val="21838641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Quantization, Sampling, 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Quantization and Sampling</a:t>
            </a:r>
          </a:p>
          <a:p>
            <a:pPr lvl="1"/>
            <a:r>
              <a:rPr lang="en-US" sz="2000" dirty="0"/>
              <a:t>Play enormous role in determining storage capacity of digital system</a:t>
            </a:r>
          </a:p>
          <a:p>
            <a:pPr lvl="1"/>
            <a:r>
              <a:rPr lang="en-US" sz="2000" dirty="0"/>
              <a:t># of quantization levels </a:t>
            </a:r>
            <a:r>
              <a:rPr lang="en-US" sz="2000" dirty="0">
                <a:sym typeface="Wingdings" pitchFamily="2" charset="2"/>
              </a:rPr>
              <a:t></a:t>
            </a:r>
            <a:r>
              <a:rPr lang="en-US" sz="2000" dirty="0"/>
              <a:t> # of bits per sample</a:t>
            </a:r>
          </a:p>
          <a:p>
            <a:pPr lvl="2"/>
            <a:r>
              <a:rPr lang="en-US" sz="1600" dirty="0"/>
              <a:t>Increasing resolution of ADC, reduces quantization noise…</a:t>
            </a:r>
          </a:p>
          <a:p>
            <a:pPr lvl="2"/>
            <a:r>
              <a:rPr lang="en-US" sz="1600" dirty="0"/>
              <a:t>But also increases amount of data we must store for each sample</a:t>
            </a:r>
          </a:p>
          <a:p>
            <a:pPr lvl="2"/>
            <a:r>
              <a:rPr lang="en-US" sz="1600" dirty="0"/>
              <a:t>Bits/sample = ⌈log</a:t>
            </a:r>
            <a:r>
              <a:rPr lang="en-US" sz="1600" baseline="-25000" dirty="0"/>
              <a:t>2</a:t>
            </a:r>
            <a:r>
              <a:rPr lang="en-US" sz="1600" dirty="0"/>
              <a:t>((Max-Min)*L+1)⌉</a:t>
            </a:r>
            <a:endParaRPr lang="en-US" sz="1600" dirty="0">
              <a:sym typeface="Wingdings"/>
            </a:endParaRPr>
          </a:p>
          <a:p>
            <a:pPr lvl="2"/>
            <a:endParaRPr lang="en-US" sz="1600" dirty="0"/>
          </a:p>
          <a:p>
            <a:pPr lvl="1"/>
            <a:r>
              <a:rPr lang="en-US" sz="2000" dirty="0"/>
              <a:t>Sampling rate = how often we collect # of bits per sample</a:t>
            </a:r>
          </a:p>
          <a:p>
            <a:pPr lvl="2"/>
            <a:r>
              <a:rPr lang="en-US" sz="1600" dirty="0"/>
              <a:t>Typically sampling rate = twice frequency of signal (next week)</a:t>
            </a:r>
          </a:p>
          <a:p>
            <a:pPr lvl="2"/>
            <a:r>
              <a:rPr lang="en-US" sz="1600" dirty="0"/>
              <a:t>Increasing the rate, increases the amount of data to store!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9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# of bits for typical song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429000"/>
            <a:ext cx="8686800" cy="2438400"/>
          </a:xfrm>
        </p:spPr>
        <p:txBody>
          <a:bodyPr>
            <a:normAutofit/>
          </a:bodyPr>
          <a:lstStyle/>
          <a:p>
            <a:r>
              <a:rPr lang="en-US" dirty="0"/>
              <a:t>Sampling rate &amp; resolution effect on storage</a:t>
            </a:r>
          </a:p>
          <a:p>
            <a:pPr lvl="1"/>
            <a:r>
              <a:rPr lang="en-US" dirty="0"/>
              <a:t>Compact Disks: 16bits at 44KHz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How many bits is a typical 3-minute song? </a:t>
            </a:r>
          </a:p>
          <a:p>
            <a:pPr lvl="1"/>
            <a:endParaRPr lang="en-US" dirty="0"/>
          </a:p>
        </p:txBody>
      </p:sp>
      <p:sp>
        <p:nvSpPr>
          <p:cNvPr id="440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3508-2012-564A-AD3E-844C45842A6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433899"/>
            <a:ext cx="24638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1306625" y="1156900"/>
            <a:ext cx="2898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latin typeface="+mj-lt"/>
              </a:rPr>
              <a:t>http://en.wikipedia.org/wiki/File:Pcm.svg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124606" y="1433899"/>
            <a:ext cx="3562194" cy="2098917"/>
            <a:chOff x="-437994" y="4114800"/>
            <a:chExt cx="3562194" cy="2098917"/>
          </a:xfrm>
        </p:grpSpPr>
        <p:pic>
          <p:nvPicPr>
            <p:cNvPr id="44042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3400" y="4114800"/>
              <a:ext cx="1752600" cy="1722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3" name="Rectangle 8"/>
            <p:cNvSpPr>
              <a:spLocks noChangeArrowheads="1"/>
            </p:cNvSpPr>
            <p:nvPr/>
          </p:nvSpPr>
          <p:spPr bwMode="auto">
            <a:xfrm>
              <a:off x="-437994" y="5936718"/>
              <a:ext cx="35621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dirty="0">
                  <a:latin typeface="+mj-lt"/>
                </a:rPr>
                <a:t>http://en.wikipedia.org/wiki/File:Compact_disc.svg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47289" y="1896070"/>
            <a:ext cx="10310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Discrete</a:t>
            </a:r>
          </a:p>
          <a:p>
            <a:pPr algn="ctr"/>
            <a:r>
              <a:rPr lang="en-US" sz="1800" dirty="0">
                <a:latin typeface="+mj-lt"/>
              </a:rPr>
              <a:t>Voltage</a:t>
            </a:r>
          </a:p>
          <a:p>
            <a:pPr algn="ctr"/>
            <a:r>
              <a:rPr lang="en-US" sz="1800" dirty="0">
                <a:latin typeface="+mj-lt"/>
              </a:rPr>
              <a:t>Levels</a:t>
            </a:r>
          </a:p>
        </p:txBody>
      </p:sp>
      <p:sp>
        <p:nvSpPr>
          <p:cNvPr id="7" name="Left Brace 6"/>
          <p:cNvSpPr/>
          <p:nvPr/>
        </p:nvSpPr>
        <p:spPr>
          <a:xfrm>
            <a:off x="1125629" y="1466927"/>
            <a:ext cx="304800" cy="176775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665" y="5060311"/>
                <a:ext cx="2142190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44,000 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/>
                                </a:rPr>
                                <m:t>𝑠𝑎𝑚𝑝𝑙𝑒𝑠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/>
                                </a:rPr>
                                <m:t>1 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𝑠𝑒𝑐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 xmlns:mv="urn:schemas-microsoft-com:mac:vml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5" y="5060311"/>
                <a:ext cx="2142190" cy="7146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31665" y="5060311"/>
                <a:ext cx="1602298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16 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/>
                                </a:rPr>
                                <m:t>𝑏𝑖𝑡𝑠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/>
                                </a:rPr>
                                <m:t>𝑠𝑎𝑚𝑝𝑙𝑒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 xmlns:mv="urn:schemas-microsoft-com:mac:vml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665" y="5060311"/>
                <a:ext cx="1602298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312143" y="5116647"/>
                <a:ext cx="1401025" cy="582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60 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/>
                                </a:rPr>
                                <m:t>𝑠𝑒𝑐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/>
                                </a:rPr>
                                <m:t>1 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𝑚𝑖𝑛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 xmlns:mv="urn:schemas-microsoft-com:mac:vml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143" y="5116647"/>
                <a:ext cx="1401025" cy="58214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V="1">
            <a:off x="1173960" y="5060311"/>
            <a:ext cx="757705" cy="347409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526729" y="5393994"/>
            <a:ext cx="757705" cy="347409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173959" y="5406151"/>
            <a:ext cx="757705" cy="347409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111957" y="5469016"/>
            <a:ext cx="378852" cy="197364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950831" y="5135333"/>
            <a:ext cx="378852" cy="197364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660059" y="5084227"/>
                <a:ext cx="1511119" cy="65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=15.1</m:t>
                      </m:r>
                      <m:r>
                        <a:rPr lang="en-US" sz="1800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</a:rPr>
                            <m:t>𝑀𝐵</m:t>
                          </m:r>
                        </m:num>
                        <m:den>
                          <m:r>
                            <a:rPr lang="en-US" sz="1800" i="1">
                              <a:latin typeface="Cambria Math"/>
                            </a:rPr>
                            <m:t>𝑠𝑜𝑛𝑔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 xmlns:mv="urn:schemas-microsoft-com:mac:vml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059" y="5084227"/>
                <a:ext cx="1511119" cy="65947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7AAD778-7557-A34D-9AF6-6D783C63FC73}"/>
                  </a:ext>
                </a:extLst>
              </p:cNvPr>
              <p:cNvSpPr/>
              <p:nvPr/>
            </p:nvSpPr>
            <p:spPr>
              <a:xfrm>
                <a:off x="4607818" y="5060311"/>
                <a:ext cx="1234119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3 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/>
                                </a:rPr>
                                <m:t>𝑚𝑖𝑛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/>
                                </a:rPr>
                                <m:t>𝑠𝑜𝑛𝑔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7AAD778-7557-A34D-9AF6-6D783C63FC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818" y="5060311"/>
                <a:ext cx="1234119" cy="7146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50C2ED-085A-0748-B1D0-51BBB0796940}"/>
              </a:ext>
            </a:extLst>
          </p:cNvPr>
          <p:cNvCxnSpPr/>
          <p:nvPr/>
        </p:nvCxnSpPr>
        <p:spPr>
          <a:xfrm flipV="1">
            <a:off x="5198350" y="5143309"/>
            <a:ext cx="378852" cy="197364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397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Sampling</a:t>
            </a:r>
          </a:p>
        </p:txBody>
      </p:sp>
    </p:spTree>
    <p:extLst>
      <p:ext uri="{BB962C8B-B14F-4D97-AF65-F5344CB8AC3E}">
        <p14:creationId xmlns:p14="http://schemas.microsoft.com/office/powerpoint/2010/main" val="40016008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of proper sampling</a:t>
            </a:r>
          </a:p>
          <a:p>
            <a:pPr lvl="1"/>
            <a:r>
              <a:rPr lang="en-US" sz="2000" dirty="0"/>
              <a:t>If you can exactly reconstruct analog signal from samples,</a:t>
            </a:r>
          </a:p>
          <a:p>
            <a:pPr lvl="1"/>
            <a:r>
              <a:rPr lang="en-US" sz="2000" dirty="0"/>
              <a:t>you have done the sampling properly</a:t>
            </a:r>
          </a:p>
          <a:p>
            <a:pPr lvl="2"/>
            <a:r>
              <a:rPr lang="en-US" sz="1600" dirty="0"/>
              <a:t>Essentially: you have captured the key information from the signal to process can be reversed</a:t>
            </a:r>
          </a:p>
          <a:p>
            <a:r>
              <a:rPr lang="en-US" dirty="0"/>
              <a:t>Milestone of digital signal processing (DSP):</a:t>
            </a:r>
          </a:p>
          <a:p>
            <a:pPr lvl="1"/>
            <a:r>
              <a:rPr lang="en-US" b="0" dirty="0"/>
              <a:t>Nyquist-Shannon Theorem 	</a:t>
            </a:r>
            <a:r>
              <a:rPr lang="en-US" dirty="0"/>
              <a:t> (Friday)</a:t>
            </a:r>
          </a:p>
          <a:p>
            <a:pPr lvl="2"/>
            <a:r>
              <a:rPr lang="en-US" b="0" dirty="0"/>
              <a:t>Tells us our sampling rate should be:</a:t>
            </a:r>
          </a:p>
          <a:p>
            <a:pPr lvl="3"/>
            <a:r>
              <a:rPr lang="en-US" dirty="0"/>
              <a:t>t</a:t>
            </a:r>
            <a:r>
              <a:rPr lang="en-US" b="0" dirty="0"/>
              <a:t>wice the frequency of the signal!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3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EE49-8D3B-6042-8B30-B81DC5EFF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DB924-847A-3B44-8208-957DBE224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at periodic time intervals</a:t>
            </a:r>
          </a:p>
          <a:p>
            <a:pPr lvl="1"/>
            <a:r>
              <a:rPr lang="en-US" dirty="0"/>
              <a:t>Discretize independent variable</a:t>
            </a:r>
          </a:p>
          <a:p>
            <a:r>
              <a:rPr lang="en-US" dirty="0"/>
              <a:t>Quantize to discrete levels</a:t>
            </a:r>
          </a:p>
          <a:p>
            <a:pPr lvl="1"/>
            <a:r>
              <a:rPr lang="en-US" dirty="0"/>
              <a:t>Discretize the value of the dependent variable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FD034-0D73-D84B-9A61-5FC0E01CB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3F280-1FD5-C84F-A717-B1773808B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741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Approximate continuous waveform on digital media by</a:t>
            </a:r>
          </a:p>
          <a:p>
            <a:pPr lvl="1"/>
            <a:r>
              <a:rPr lang="en-US" dirty="0" err="1"/>
              <a:t>Discretize</a:t>
            </a:r>
            <a:r>
              <a:rPr lang="en-US" dirty="0"/>
              <a:t> in all dimension </a:t>
            </a:r>
          </a:p>
          <a:p>
            <a:pPr lvl="1"/>
            <a:r>
              <a:rPr lang="en-US" dirty="0"/>
              <a:t>For audio: in time and amplitude</a:t>
            </a:r>
          </a:p>
          <a:p>
            <a:pPr lvl="2"/>
            <a:r>
              <a:rPr lang="en-US" dirty="0"/>
              <a:t>Sample in time; quantize voltage</a:t>
            </a:r>
          </a:p>
          <a:p>
            <a:r>
              <a:rPr lang="en-US" dirty="0"/>
              <a:t>Allows us to store audio signal as sequence of bits</a:t>
            </a:r>
          </a:p>
          <a:p>
            <a:r>
              <a:rPr lang="en-US" dirty="0"/>
              <a:t>Reconstruct by “connecting-the-dots”</a:t>
            </a:r>
          </a:p>
          <a:p>
            <a:pPr lvl="1"/>
            <a:r>
              <a:rPr lang="en-US" dirty="0"/>
              <a:t>If our dots are frequent enough to represent the signal</a:t>
            </a:r>
          </a:p>
          <a:p>
            <a:r>
              <a:rPr lang="en-US" dirty="0"/>
              <a:t>Introduce error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noise</a:t>
            </a:r>
          </a:p>
          <a:p>
            <a:pPr lvl="1"/>
            <a:r>
              <a:rPr lang="en-US" dirty="0">
                <a:sym typeface="Wingdings"/>
              </a:rPr>
              <a:t>Reason about tolerable (or noticeable) noise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555" y="2036077"/>
            <a:ext cx="2310942" cy="1355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for Friday on syllabus</a:t>
            </a:r>
          </a:p>
          <a:p>
            <a:r>
              <a:rPr lang="en-US" dirty="0"/>
              <a:t>Remember feedback </a:t>
            </a:r>
          </a:p>
          <a:p>
            <a:pPr lvl="1"/>
            <a:r>
              <a:rPr lang="en-US" dirty="0"/>
              <a:t>Includes Lab 1</a:t>
            </a:r>
          </a:p>
          <a:p>
            <a:r>
              <a:rPr lang="en-US" dirty="0"/>
              <a:t>Office Hours</a:t>
            </a:r>
          </a:p>
          <a:p>
            <a:pPr lvl="1"/>
            <a:r>
              <a:rPr lang="en-US" dirty="0"/>
              <a:t>T7, W2, R8</a:t>
            </a:r>
          </a:p>
          <a:p>
            <a:pPr lvl="1"/>
            <a:r>
              <a:rPr lang="en-US" dirty="0"/>
              <a:t>Zoom links on Piazza (web, canvas)</a:t>
            </a:r>
          </a:p>
          <a:p>
            <a:r>
              <a:rPr lang="en-US" dirty="0"/>
              <a:t>Lab 1 Reports due Friday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S. Smith, “The Scientists and Engineer’s Guide to Digital Signal Processing,” 1997.</a:t>
            </a:r>
          </a:p>
          <a:p>
            <a:r>
              <a:rPr lang="en-US" sz="2400" dirty="0"/>
              <a:t>Wikipedia, </a:t>
            </a:r>
            <a:r>
              <a:rPr lang="en-US" sz="2400" dirty="0">
                <a:hlinkClick r:id="rId2"/>
              </a:rPr>
              <a:t>http://en.wikipedia.org/wiki/Analog-to-digital_converter</a:t>
            </a:r>
            <a:endParaRPr lang="en-US" sz="2400" dirty="0"/>
          </a:p>
          <a:p>
            <a:r>
              <a:rPr lang="en-US" sz="2400" dirty="0"/>
              <a:t>Wikipedia: </a:t>
            </a:r>
            <a:r>
              <a:rPr lang="en-US" sz="2400" dirty="0">
                <a:hlinkClick r:id="rId3"/>
              </a:rPr>
              <a:t>http://en.wikipedia.org/wiki/Pulse-code_modulation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4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– Broken into two parts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790700"/>
            <a:ext cx="70675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67888" y="3591263"/>
            <a:ext cx="2321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Performs sampling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5490768" y="3607405"/>
            <a:ext cx="26773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Performs quantization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58194" y="3959860"/>
            <a:ext cx="3987769" cy="2292066"/>
            <a:chOff x="-30738" y="2754065"/>
            <a:chExt cx="6463815" cy="3715232"/>
          </a:xfrm>
        </p:grpSpPr>
        <p:grpSp>
          <p:nvGrpSpPr>
            <p:cNvPr id="9" name="Group 8"/>
            <p:cNvGrpSpPr/>
            <p:nvPr/>
          </p:nvGrpSpPr>
          <p:grpSpPr>
            <a:xfrm>
              <a:off x="288036" y="2977244"/>
              <a:ext cx="6145041" cy="3352800"/>
              <a:chOff x="1593364" y="2438400"/>
              <a:chExt cx="7122659" cy="3886200"/>
            </a:xfrm>
          </p:grpSpPr>
          <p:grpSp>
            <p:nvGrpSpPr>
              <p:cNvPr id="10" name="Group 41"/>
              <p:cNvGrpSpPr>
                <a:grpSpLocks/>
              </p:cNvGrpSpPr>
              <p:nvPr/>
            </p:nvGrpSpPr>
            <p:grpSpPr bwMode="auto">
              <a:xfrm>
                <a:off x="1593364" y="2438400"/>
                <a:ext cx="7122659" cy="3810000"/>
                <a:chOff x="6898859" y="2438400"/>
                <a:chExt cx="2663233" cy="1576891"/>
              </a:xfrm>
            </p:grpSpPr>
            <p:sp>
              <p:nvSpPr>
                <p:cNvPr id="13" name="Straight Connector 350"/>
                <p:cNvSpPr>
                  <a:spLocks noChangeShapeType="1"/>
                </p:cNvSpPr>
                <p:nvPr/>
              </p:nvSpPr>
              <p:spPr bwMode="auto">
                <a:xfrm flipH="1">
                  <a:off x="6898859" y="3337669"/>
                  <a:ext cx="192470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Straight Connector 349"/>
                <p:cNvSpPr>
                  <a:spLocks noChangeShapeType="1"/>
                </p:cNvSpPr>
                <p:nvPr/>
              </p:nvSpPr>
              <p:spPr bwMode="auto">
                <a:xfrm>
                  <a:off x="7315200" y="2438400"/>
                  <a:ext cx="0" cy="157689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8829900" y="3231685"/>
                  <a:ext cx="732192" cy="2632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time (</a:t>
                  </a:r>
                  <a:r>
                    <a:rPr lang="en-US" sz="1600" dirty="0" err="1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ms</a:t>
                  </a:r>
                  <a:r>
                    <a:rPr lang="en-US" sz="1600" dirty="0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)</a:t>
                  </a:r>
                </a:p>
              </p:txBody>
            </p:sp>
          </p:grpSp>
          <p:sp>
            <p:nvSpPr>
              <p:cNvPr id="11" name="Freeform 10"/>
              <p:cNvSpPr/>
              <p:nvPr/>
            </p:nvSpPr>
            <p:spPr>
              <a:xfrm>
                <a:off x="2708645" y="2944073"/>
                <a:ext cx="1842654" cy="1704127"/>
              </a:xfrm>
              <a:custGeom>
                <a:avLst/>
                <a:gdLst>
                  <a:gd name="connsiteX0" fmla="*/ 0 w 1842654"/>
                  <a:gd name="connsiteY0" fmla="*/ 1676418 h 1704127"/>
                  <a:gd name="connsiteX1" fmla="*/ 955964 w 1842654"/>
                  <a:gd name="connsiteY1" fmla="*/ 18 h 1704127"/>
                  <a:gd name="connsiteX2" fmla="*/ 1842654 w 1842654"/>
                  <a:gd name="connsiteY2" fmla="*/ 1704127 h 170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654" h="1704127">
                    <a:moveTo>
                      <a:pt x="0" y="1676418"/>
                    </a:moveTo>
                    <a:cubicBezTo>
                      <a:pt x="324427" y="835909"/>
                      <a:pt x="648855" y="-4600"/>
                      <a:pt x="955964" y="18"/>
                    </a:cubicBezTo>
                    <a:cubicBezTo>
                      <a:pt x="1263073" y="4636"/>
                      <a:pt x="1552863" y="854381"/>
                      <a:pt x="1842654" y="1704127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 flipV="1">
                <a:off x="4551300" y="4620473"/>
                <a:ext cx="1842654" cy="1704127"/>
              </a:xfrm>
              <a:custGeom>
                <a:avLst/>
                <a:gdLst>
                  <a:gd name="connsiteX0" fmla="*/ 0 w 1842654"/>
                  <a:gd name="connsiteY0" fmla="*/ 1676418 h 1704127"/>
                  <a:gd name="connsiteX1" fmla="*/ 955964 w 1842654"/>
                  <a:gd name="connsiteY1" fmla="*/ 18 h 1704127"/>
                  <a:gd name="connsiteX2" fmla="*/ 1842654 w 1842654"/>
                  <a:gd name="connsiteY2" fmla="*/ 1704127 h 170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654" h="1704127">
                    <a:moveTo>
                      <a:pt x="0" y="1676418"/>
                    </a:moveTo>
                    <a:cubicBezTo>
                      <a:pt x="324427" y="835909"/>
                      <a:pt x="648855" y="-4600"/>
                      <a:pt x="955964" y="18"/>
                    </a:cubicBezTo>
                    <a:cubicBezTo>
                      <a:pt x="1263073" y="4636"/>
                      <a:pt x="1552863" y="854381"/>
                      <a:pt x="1842654" y="1704127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-30738" y="2754065"/>
              <a:ext cx="1268087" cy="4988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Voltage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443792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068335" y="465407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30335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692847" y="465584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022656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635007" y="4660674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09199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241231" y="466243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531964" y="4987643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09989" y="4985669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80126" y="4985429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58149" y="4983454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4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82004" y="4986665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5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60030" y="4984690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6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30165" y="4984451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7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58990" y="4982475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8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5400000">
              <a:off x="1240118" y="6095311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11708" y="321845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6406" y="6130743"/>
              <a:ext cx="3674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-3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1240965" y="323157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1639408" y="3761715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014896" y="3363672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401652" y="3766869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786542" y="4796218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192232" y="5827456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581568" y="6276605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976900" y="5835026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4355760" y="4806378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1195245" y="4797734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75333" y="3929893"/>
            <a:ext cx="4079833" cy="2532646"/>
            <a:chOff x="-14331" y="2835710"/>
            <a:chExt cx="5800245" cy="3600629"/>
          </a:xfrm>
        </p:grpSpPr>
        <p:grpSp>
          <p:nvGrpSpPr>
            <p:cNvPr id="46" name="Group 41"/>
            <p:cNvGrpSpPr>
              <a:grpSpLocks/>
            </p:cNvGrpSpPr>
            <p:nvPr/>
          </p:nvGrpSpPr>
          <p:grpSpPr bwMode="auto">
            <a:xfrm>
              <a:off x="288033" y="2977244"/>
              <a:ext cx="5497881" cy="3406239"/>
              <a:chOff x="6898859" y="2438400"/>
              <a:chExt cx="2382757" cy="1634065"/>
            </a:xfrm>
          </p:grpSpPr>
          <p:sp>
            <p:nvSpPr>
              <p:cNvPr id="4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8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9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451716" cy="162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16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16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32992" y="2835710"/>
              <a:ext cx="8674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Voltage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830335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409199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531964" y="498764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909989" y="498566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2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280125" y="498542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3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658150" y="4983454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4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082004" y="498666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5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460029" y="498469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6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830165" y="4984451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7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58990" y="4982476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8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 rot="5400000">
              <a:off x="1240965" y="371925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1240965" y="418661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1240118" y="5160591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1240118" y="5602486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1240118" y="6095311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711708" y="321845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11708" y="373661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2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11708" y="419381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1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21868" y="470181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0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16406" y="5185863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-1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16406" y="5637918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-2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16406" y="6130743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-3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2443792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068335" y="465407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692847" y="465584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1240965" y="323157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022656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3635007" y="4660674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241231" y="466243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43972" y="6128562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000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3269" y="5639318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001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1294" y="5174218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010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1194" y="4661618"/>
              <a:ext cx="4694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011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469" y="4172768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+mj-lt"/>
                </a:rPr>
                <a:t>100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-179" y="3682085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101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-14331" y="3204724"/>
              <a:ext cx="4694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110</a:t>
              </a:r>
              <a:endParaRPr lang="en-US" sz="1400" dirty="0">
                <a:latin typeface="+mj-lt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248684" y="4850785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692847" y="3905890"/>
              <a:ext cx="4" cy="9690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666181" y="3909758"/>
              <a:ext cx="402154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830335" y="3871653"/>
              <a:ext cx="2282" cy="1010227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37697" y="3435476"/>
              <a:ext cx="402154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45932" y="3429000"/>
              <a:ext cx="0" cy="490913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2455091" y="3408680"/>
              <a:ext cx="0" cy="483293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428552" y="3895211"/>
              <a:ext cx="411429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811768" y="4845189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241227" y="4822159"/>
              <a:ext cx="4" cy="9690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222707" y="5759589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638779" y="5744490"/>
              <a:ext cx="0" cy="5801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608083" y="6328913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4022656" y="5754509"/>
              <a:ext cx="0" cy="5801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998912" y="5763538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4411997" y="4825836"/>
              <a:ext cx="0" cy="96207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246CBFEA-F264-1944-BE7C-BC6BB329662C}"/>
              </a:ext>
            </a:extLst>
          </p:cNvPr>
          <p:cNvSpPr txBox="1"/>
          <p:nvPr/>
        </p:nvSpPr>
        <p:spPr>
          <a:xfrm>
            <a:off x="1905075" y="3245703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Sample/Hold</a:t>
            </a:r>
          </a:p>
        </p:txBody>
      </p:sp>
    </p:spTree>
    <p:extLst>
      <p:ext uri="{BB962C8B-B14F-4D97-AF65-F5344CB8AC3E}">
        <p14:creationId xmlns:p14="http://schemas.microsoft.com/office/powerpoint/2010/main" val="72732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8A94-6B4E-5744-A983-F966FD05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B01F2-5A17-884B-A04C-B793B8C2F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Powerful Engineering technique</a:t>
            </a:r>
          </a:p>
          <a:p>
            <a:pPr lvl="1"/>
            <a:r>
              <a:rPr lang="en-US" dirty="0"/>
              <a:t>Formulate a parameterized solution strategy</a:t>
            </a:r>
          </a:p>
          <a:p>
            <a:pPr lvl="1"/>
            <a:r>
              <a:rPr lang="en-US" dirty="0"/>
              <a:t>Then identify the right parameters</a:t>
            </a:r>
          </a:p>
          <a:p>
            <a:r>
              <a:rPr lang="en-US" dirty="0"/>
              <a:t>Divides the problem </a:t>
            </a:r>
          </a:p>
          <a:p>
            <a:r>
              <a:rPr lang="en-US" dirty="0"/>
              <a:t>Here</a:t>
            </a:r>
          </a:p>
          <a:p>
            <a:pPr lvl="1"/>
            <a:r>
              <a:rPr lang="en-US" dirty="0"/>
              <a:t>Strategy of sampling and quantization</a:t>
            </a:r>
          </a:p>
          <a:p>
            <a:pPr lvl="1"/>
            <a:r>
              <a:rPr lang="en-US" dirty="0"/>
              <a:t>Then identify the right sampling rate, quantization level</a:t>
            </a:r>
          </a:p>
          <a:p>
            <a:r>
              <a:rPr lang="en-US" dirty="0"/>
              <a:t>Convergent: </a:t>
            </a:r>
            <a:r>
              <a:rPr lang="en-US" b="0" dirty="0"/>
              <a:t>limit of infinite samples, levels</a:t>
            </a:r>
          </a:p>
          <a:p>
            <a:r>
              <a:rPr lang="en-US" dirty="0"/>
              <a:t>Once have strategy, reduces to a well-defined optimization problem</a:t>
            </a:r>
          </a:p>
          <a:p>
            <a:r>
              <a:rPr lang="en-US" dirty="0"/>
              <a:t>Parameterization admits to tuning for tradeoffs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09B2F-3FFD-2545-901A-0A903660D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C88C17-164F-FD4C-ACDC-3898A6AE9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2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A95118-2338-AD48-AC6D-37D6CFE5DD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48C08-3DD6-B44E-88EA-BBEAF6971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98456C-B755-FD49-9749-846825DB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2D2FEF7-3BEF-A84B-B13A-17372699E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Expression</a:t>
            </a:r>
          </a:p>
        </p:txBody>
      </p:sp>
    </p:spTree>
    <p:extLst>
      <p:ext uri="{BB962C8B-B14F-4D97-AF65-F5344CB8AC3E}">
        <p14:creationId xmlns:p14="http://schemas.microsoft.com/office/powerpoint/2010/main" val="2988005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27ACB-38C0-EE4A-A8A1-CF10655DF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09C18-2B4C-C34B-BB0F-F054CA861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87475"/>
            <a:ext cx="8686800" cy="48466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Rounding – select nearest discrete value as approximation of continuous value</a:t>
            </a:r>
          </a:p>
          <a:p>
            <a:r>
              <a:rPr lang="en-US" dirty="0">
                <a:solidFill>
                  <a:schemeClr val="tx1"/>
                </a:solidFill>
              </a:rPr>
              <a:t>For sake of concreteness, we will define: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Round(x) – nearest integer to real number x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Round(0.7) = 1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Round(-0.1) = 0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Round(2.4999) = 2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Round(1.50001) = 2</a:t>
            </a:r>
          </a:p>
          <a:p>
            <a:r>
              <a:rPr lang="en-US" dirty="0">
                <a:solidFill>
                  <a:srgbClr val="FF6600"/>
                </a:solidFill>
              </a:rPr>
              <a:t>What is Round(3.3) ?</a:t>
            </a:r>
          </a:p>
          <a:p>
            <a:pPr lvl="2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CEEFA-A03C-4C40-8C58-25FF945E6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A2334-BE55-6C49-B5ED-D017135F4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9E3050-2F5F-3B41-9B8E-8DC034A82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652" y="3203956"/>
            <a:ext cx="32639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4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F4A77-A12A-F04D-B371-45FE5A8FB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DD279-DE4D-B74E-A524-CF750BE65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quantize to some level L</a:t>
            </a:r>
          </a:p>
          <a:p>
            <a:r>
              <a:rPr lang="en-US" dirty="0"/>
              <a:t>Define as number of values between integers</a:t>
            </a:r>
          </a:p>
          <a:p>
            <a:r>
              <a:rPr lang="en-US" dirty="0"/>
              <a:t>So, we have L steps of 1/L between integers</a:t>
            </a:r>
          </a:p>
          <a:p>
            <a:pPr lvl="1"/>
            <a:r>
              <a:rPr lang="en-US" dirty="0"/>
              <a:t>(or only represent every </a:t>
            </a:r>
            <a:r>
              <a:rPr lang="en-US" dirty="0" err="1"/>
              <a:t>L’th</a:t>
            </a:r>
            <a:r>
              <a:rPr lang="en-US" dirty="0"/>
              <a:t> integer if L&lt;1)</a:t>
            </a:r>
          </a:p>
          <a:p>
            <a:r>
              <a:rPr lang="en-US" dirty="0"/>
              <a:t>In terms of Round</a:t>
            </a:r>
          </a:p>
          <a:p>
            <a:pPr lvl="1"/>
            <a:r>
              <a:rPr lang="en-US" dirty="0" err="1"/>
              <a:t>Quantize</a:t>
            </a:r>
            <a:r>
              <a:rPr lang="en-US" baseline="-25000" dirty="0" err="1"/>
              <a:t>L</a:t>
            </a:r>
            <a:r>
              <a:rPr lang="en-US" dirty="0"/>
              <a:t>(x) = Round(L*x)/L</a:t>
            </a:r>
          </a:p>
          <a:p>
            <a:pPr lvl="1"/>
            <a:r>
              <a:rPr lang="en-US" dirty="0"/>
              <a:t>E.g. Quantize</a:t>
            </a:r>
            <a:r>
              <a:rPr lang="en-US" baseline="-25000" dirty="0"/>
              <a:t>8</a:t>
            </a:r>
            <a:r>
              <a:rPr lang="en-US" dirty="0"/>
              <a:t>(0.7)=Round(8*0.7)/8=6/8=0.75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2BBBA-8C83-B84C-BA7C-D9942779C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77D05-F7E2-A243-98DC-D8816BA8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8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latin typeface="+mj-lt"/>
          </a:defRPr>
        </a:defPPr>
      </a:lstStyle>
    </a:spDef>
    <a:lnDef>
      <a:spPr>
        <a:ln>
          <a:headEnd type="none" w="med" len="med"/>
          <a:tailEnd type="none" w="med" len="me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31388</TotalTime>
  <Words>2409</Words>
  <Application>Microsoft Macintosh PowerPoint</Application>
  <PresentationFormat>On-screen Show (4:3)</PresentationFormat>
  <Paragraphs>571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Cambria Math</vt:lpstr>
      <vt:lpstr>Courier New</vt:lpstr>
      <vt:lpstr>Symbol</vt:lpstr>
      <vt:lpstr>Times New Roman</vt:lpstr>
      <vt:lpstr>Wingdings 2</vt:lpstr>
      <vt:lpstr>ESE 578–</vt:lpstr>
      <vt:lpstr>PowerPoint Presentation</vt:lpstr>
      <vt:lpstr>Lecture Topics</vt:lpstr>
      <vt:lpstr>Big Question</vt:lpstr>
      <vt:lpstr>Strategy</vt:lpstr>
      <vt:lpstr>ADC – Broken into two parts</vt:lpstr>
      <vt:lpstr>Problem Decomposition</vt:lpstr>
      <vt:lpstr>Mathematical Expression</vt:lpstr>
      <vt:lpstr>Round</vt:lpstr>
      <vt:lpstr>Quantize</vt:lpstr>
      <vt:lpstr>Preclass 1</vt:lpstr>
      <vt:lpstr>Bits</vt:lpstr>
      <vt:lpstr>Bits per Quantized Value</vt:lpstr>
      <vt:lpstr>Sample Values</vt:lpstr>
      <vt:lpstr>Sample and Quantize Values</vt:lpstr>
      <vt:lpstr>Sample and Quantize Values</vt:lpstr>
      <vt:lpstr>ADC / DAC – The full picture</vt:lpstr>
      <vt:lpstr>Preclass 2</vt:lpstr>
      <vt:lpstr>ADC / DAC – The full picture</vt:lpstr>
      <vt:lpstr>Interlude: 2D Images</vt:lpstr>
      <vt:lpstr>Same phenomena in Images</vt:lpstr>
      <vt:lpstr>Apple Retina Display</vt:lpstr>
      <vt:lpstr>Apple Retina Display</vt:lpstr>
      <vt:lpstr>Effects of Quantization</vt:lpstr>
      <vt:lpstr>Noise -- ``Formal” Definition</vt:lpstr>
      <vt:lpstr>Quantization Error</vt:lpstr>
      <vt:lpstr>Quantization Error</vt:lpstr>
      <vt:lpstr>Quantization Error / Noise</vt:lpstr>
      <vt:lpstr>Continuous Error</vt:lpstr>
      <vt:lpstr>ADC – An approximation at Best</vt:lpstr>
      <vt:lpstr>Continous Reconstruction</vt:lpstr>
      <vt:lpstr>Preclass 3</vt:lpstr>
      <vt:lpstr>Quantization Error / Design</vt:lpstr>
      <vt:lpstr>Engineering</vt:lpstr>
      <vt:lpstr>Problem Decomposition</vt:lpstr>
      <vt:lpstr>System Capacity</vt:lpstr>
      <vt:lpstr>Quantization, Sampling, Capacity</vt:lpstr>
      <vt:lpstr>Recall # of bits for typical song</vt:lpstr>
      <vt:lpstr>Limits of Sampling</vt:lpstr>
      <vt:lpstr>Sampling</vt:lpstr>
      <vt:lpstr>Big Ideas</vt:lpstr>
      <vt:lpstr>Admin</vt:lpstr>
      <vt:lpstr>References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DeHon;Farmer</dc:creator>
  <cp:lastModifiedBy>Dehon, Andre</cp:lastModifiedBy>
  <cp:revision>255</cp:revision>
  <cp:lastPrinted>2021-01-27T13:40:39Z</cp:lastPrinted>
  <dcterms:created xsi:type="dcterms:W3CDTF">2018-01-29T01:49:07Z</dcterms:created>
  <dcterms:modified xsi:type="dcterms:W3CDTF">2021-01-27T15:06:19Z</dcterms:modified>
</cp:coreProperties>
</file>