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307" r:id="rId2"/>
    <p:sldId id="308" r:id="rId3"/>
    <p:sldId id="311" r:id="rId4"/>
    <p:sldId id="318" r:id="rId5"/>
    <p:sldId id="322" r:id="rId6"/>
    <p:sldId id="371" r:id="rId7"/>
    <p:sldId id="324" r:id="rId8"/>
    <p:sldId id="363" r:id="rId9"/>
    <p:sldId id="383" r:id="rId10"/>
    <p:sldId id="374" r:id="rId11"/>
    <p:sldId id="327" r:id="rId12"/>
    <p:sldId id="388" r:id="rId13"/>
    <p:sldId id="326" r:id="rId14"/>
    <p:sldId id="328" r:id="rId15"/>
    <p:sldId id="375" r:id="rId16"/>
    <p:sldId id="384" r:id="rId17"/>
    <p:sldId id="392" r:id="rId18"/>
    <p:sldId id="386" r:id="rId19"/>
    <p:sldId id="403" r:id="rId20"/>
    <p:sldId id="419" r:id="rId21"/>
    <p:sldId id="399" r:id="rId22"/>
    <p:sldId id="387" r:id="rId23"/>
    <p:sldId id="331" r:id="rId24"/>
    <p:sldId id="380" r:id="rId25"/>
    <p:sldId id="390" r:id="rId26"/>
    <p:sldId id="377" r:id="rId27"/>
    <p:sldId id="378" r:id="rId28"/>
    <p:sldId id="379" r:id="rId29"/>
    <p:sldId id="418" r:id="rId30"/>
    <p:sldId id="410" r:id="rId31"/>
    <p:sldId id="411" r:id="rId32"/>
    <p:sldId id="412" r:id="rId33"/>
    <p:sldId id="344" r:id="rId34"/>
    <p:sldId id="413" r:id="rId35"/>
    <p:sldId id="404" r:id="rId36"/>
    <p:sldId id="389" r:id="rId37"/>
    <p:sldId id="334" r:id="rId38"/>
    <p:sldId id="414" r:id="rId39"/>
    <p:sldId id="415" r:id="rId40"/>
    <p:sldId id="417" r:id="rId41"/>
    <p:sldId id="41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7900"/>
    <a:srgbClr val="FF0000"/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46"/>
    <p:restoredTop sz="94651"/>
  </p:normalViewPr>
  <p:slideViewPr>
    <p:cSldViewPr snapToGrid="0">
      <p:cViewPr varScale="1">
        <p:scale>
          <a:sx n="105" d="100"/>
          <a:sy n="105" d="100"/>
        </p:scale>
        <p:origin x="4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1/26/21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1/26/21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57-0957-47CC-A9CC-809F2EC380BE}" type="datetime1">
              <a:rPr lang="en-US" smtClean="0"/>
              <a:pPr/>
              <a:t>1/26/21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ESE 250 - Spring'13 DeHon, Kod &amp; Kadric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950B-F33A-4B73-8777-E024CDA5DE5D}" type="datetime1">
              <a:rPr lang="en-US" smtClean="0"/>
              <a:pPr/>
              <a:t>1/26/21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9539-19DC-4B30-B68D-C9110802E528}" type="datetime1">
              <a:rPr lang="en-US" smtClean="0"/>
              <a:pPr/>
              <a:t>1/26/21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1/26/21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1/26/21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1/26/21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1/26/21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1/26/21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1/26/21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1/26/21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1/26/21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715E-755C-488E-A7F0-4DC0E3A54954}" type="datetime1">
              <a:rPr lang="en-US" smtClean="0"/>
              <a:pPr/>
              <a:t>1/26/21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1/26/21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1/26/21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1/26/21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1/26/21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1/26/21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1/26/21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1/26/21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805E-1D09-481B-989B-DDCEB6817352}" type="datetime1">
              <a:rPr lang="en-US" smtClean="0"/>
              <a:pPr/>
              <a:t>1/26/21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737E-C098-4C72-A5D9-081BF6BEAE62}" type="datetime1">
              <a:rPr lang="en-US" smtClean="0"/>
              <a:pPr/>
              <a:t>1/26/21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39E6-083C-427E-BFC5-BAC7B8B12156}" type="datetime1">
              <a:rPr lang="en-US" smtClean="0"/>
              <a:pPr/>
              <a:t>1/26/21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F2D5-EC41-4D26-B054-0AE76096061B}" type="datetime1">
              <a:rPr lang="en-US" smtClean="0"/>
              <a:pPr/>
              <a:t>1/26/21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4174-8509-4CC6-B426-0967D399E45D}" type="datetime1">
              <a:rPr lang="en-US" smtClean="0"/>
              <a:pPr/>
              <a:t>1/26/21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048D-4375-401E-BA4B-1AF87E096186}" type="datetime1">
              <a:rPr lang="en-US" smtClean="0"/>
              <a:pPr/>
              <a:t>1/26/21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7023-D04D-4867-BB4D-A390E03C071C}" type="datetime1">
              <a:rPr lang="en-US" smtClean="0"/>
              <a:pPr/>
              <a:t>1/26/21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05A6B6-EAA9-41B8-90C2-42E5107B6818}" type="datetime1">
              <a:rPr lang="en-US" smtClean="0"/>
              <a:pPr/>
              <a:t>1/26/21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da-DK"/>
              <a:t>ESE 250 - Spring'13 DeHon, Kod &amp; Kadric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HS9JGkEOmA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jHS9JGkEOmA" TargetMode="Externa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yquist_rate" TargetMode="External"/><Relationship Id="rId7" Type="http://schemas.openxmlformats.org/officeDocument/2006/relationships/hyperlink" Target="http://electronics.howstuffworks.com/telephone6.htm" TargetMode="External"/><Relationship Id="rId2" Type="http://schemas.openxmlformats.org/officeDocument/2006/relationships/hyperlink" Target="http://en.wikipedia.org/wiki/Nyquist_frequenc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Hearing_range" TargetMode="External"/><Relationship Id="rId5" Type="http://schemas.openxmlformats.org/officeDocument/2006/relationships/hyperlink" Target="http://en.wikipedia.org/wiki/Sampling_rate" TargetMode="External"/><Relationship Id="rId4" Type="http://schemas.openxmlformats.org/officeDocument/2006/relationships/hyperlink" Target="http://en.wikipedia.org/wiki/Oversampli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331" y="5943600"/>
            <a:ext cx="3658070" cy="531812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 2009--2021 </a:t>
            </a: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DeHon and 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Koditschek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Additional Material © 2014 Farmer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#4 – Nyquist-Shannon Sampling Theorem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sampling rate should we use?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Good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of proper sampling:</a:t>
            </a:r>
          </a:p>
          <a:p>
            <a:pPr lvl="1"/>
            <a:r>
              <a:rPr lang="en-US" sz="2000" dirty="0"/>
              <a:t>Let’s say you’ve sampled an analog signal…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If you can </a:t>
            </a:r>
            <a:r>
              <a:rPr lang="en-US" sz="2000" b="1" dirty="0"/>
              <a:t>exactly</a:t>
            </a:r>
            <a:r>
              <a:rPr lang="en-US" sz="2000" dirty="0"/>
              <a:t> reconstruct the analog signal from the samples</a:t>
            </a:r>
          </a:p>
          <a:p>
            <a:pPr lvl="2"/>
            <a:r>
              <a:rPr lang="en-US" sz="1600" dirty="0"/>
              <a:t>You have done the sampling properly!</a:t>
            </a:r>
          </a:p>
          <a:p>
            <a:pPr lvl="1"/>
            <a:r>
              <a:rPr lang="en-US" sz="2000" dirty="0"/>
              <a:t>Essentially: if you can reverse the process…</a:t>
            </a:r>
          </a:p>
          <a:p>
            <a:pPr lvl="2"/>
            <a:r>
              <a:rPr lang="en-US" sz="1600" dirty="0"/>
              <a:t>You’ve capture enough information about the signal</a:t>
            </a:r>
          </a:p>
          <a:p>
            <a:endParaRPr lang="en-US" dirty="0"/>
          </a:p>
          <a:p>
            <a:r>
              <a:rPr lang="en-US" dirty="0"/>
              <a:t>Can we formalize this a bit more?</a:t>
            </a:r>
          </a:p>
          <a:p>
            <a:pPr lvl="1"/>
            <a:r>
              <a:rPr lang="en-US" dirty="0"/>
              <a:t>Yes, next few slides will try….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0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at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1: What happens if we sample 100Hz signal at 100Hz?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do we get for our sample values?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424" y="3022564"/>
            <a:ext cx="4731190" cy="331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30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5657088"/>
            <a:ext cx="8686800" cy="1500259"/>
          </a:xfrm>
        </p:spPr>
        <p:txBody>
          <a:bodyPr>
            <a:normAutofit/>
          </a:bodyPr>
          <a:lstStyle/>
          <a:p>
            <a:r>
              <a:rPr lang="en-US" sz="2000" dirty="0"/>
              <a:t>Sampling at frequency doesn’t work.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966" y="1541176"/>
            <a:ext cx="5735270" cy="401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17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536831"/>
            <a:ext cx="8686800" cy="1840523"/>
          </a:xfrm>
        </p:spPr>
        <p:txBody>
          <a:bodyPr>
            <a:normAutofit/>
          </a:bodyPr>
          <a:lstStyle/>
          <a:p>
            <a:r>
              <a:rPr lang="en-US" sz="2400" dirty="0"/>
              <a:t>How much do we need to capture to reconstruct it?</a:t>
            </a:r>
          </a:p>
          <a:p>
            <a:pPr lvl="1"/>
            <a:r>
              <a:rPr lang="en-US" sz="2000" dirty="0"/>
              <a:t>If we sample at 200 Hz, capture peaks &amp; troughs of signal</a:t>
            </a:r>
          </a:p>
          <a:p>
            <a:pPr lvl="1"/>
            <a:r>
              <a:rPr lang="en-US" sz="2000" dirty="0"/>
              <a:t>Sample rate: 2 x frequency = 200 Hz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05" y="1280687"/>
            <a:ext cx="4547250" cy="31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9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7900"/>
                </a:solidFill>
              </a:rPr>
              <a:t>Preclass</a:t>
            </a:r>
            <a:r>
              <a:rPr lang="en-US" dirty="0">
                <a:solidFill>
                  <a:srgbClr val="FF7900"/>
                </a:solidFill>
              </a:rPr>
              <a:t> 2 </a:t>
            </a:r>
            <a:r>
              <a:rPr lang="en-US" dirty="0"/>
              <a:t>– Sample at 200Hz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A0B0442-A96F-7F4C-B02E-7DFE9010C6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810506"/>
              </p:ext>
            </p:extLst>
          </p:nvPr>
        </p:nvGraphicFramePr>
        <p:xfrm>
          <a:off x="228600" y="4756731"/>
          <a:ext cx="8686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00">
                  <a:extLst>
                    <a:ext uri="{9D8B030D-6E8A-4147-A177-3AD203B41FA5}">
                      <a16:colId xmlns:a16="http://schemas.microsoft.com/office/drawing/2014/main" val="3244093157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59529934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875832038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018775349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61118560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88006538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966902635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54289239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4231111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721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94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95165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2D2B6C-CAC9-8A47-BAE5-3705AA9AA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41359"/>
            <a:ext cx="3956304" cy="2769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202991-C5E0-614D-9611-8B18CC9A8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72" y="1641358"/>
            <a:ext cx="3956304" cy="276941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 Hz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942948"/>
            <a:ext cx="8686800" cy="1457851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happened here?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did we get for the two cases?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3872"/>
            <a:ext cx="8914038" cy="312488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8806"/>
          </a:xfrm>
        </p:spPr>
        <p:txBody>
          <a:bodyPr/>
          <a:lstStyle/>
          <a:p>
            <a:r>
              <a:rPr lang="en-US" dirty="0"/>
              <a:t>Indistinguishable at Sample Points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34C5A0-721A-F24A-8B80-CC31C0F9B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84" y="3233928"/>
            <a:ext cx="4572000" cy="3200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E5997D-330B-434B-B9A8-F37DBFE34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510" y="1196006"/>
            <a:ext cx="5813379" cy="203792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 Hz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243349"/>
            <a:ext cx="8686800" cy="115745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Cannot let signal “wiggle” around between samples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Change direction</a:t>
            </a:r>
          </a:p>
          <a:p>
            <a:r>
              <a:rPr lang="en-US" dirty="0">
                <a:solidFill>
                  <a:schemeClr val="tx1"/>
                </a:solidFill>
              </a:rPr>
              <a:t>Sample too infrequently, can miss signal behavior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137BF4FC-AAF3-424C-A93C-F73DBF137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0" y="1232181"/>
            <a:ext cx="5730240" cy="401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BDEC-8613-1A4E-9EA9-7A5A26DB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Observation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A8C5-8114-3D4F-86AD-6B2E8BE47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" y="1554162"/>
            <a:ext cx="8686800" cy="4846638"/>
          </a:xfrm>
        </p:spPr>
        <p:txBody>
          <a:bodyPr/>
          <a:lstStyle/>
          <a:p>
            <a:r>
              <a:rPr lang="en-US" dirty="0"/>
              <a:t>Observe: </a:t>
            </a:r>
            <a:r>
              <a:rPr lang="en-US" b="0" dirty="0"/>
              <a:t>we must, at least, sample at twice the frequency of the signal we are trying to capture</a:t>
            </a:r>
          </a:p>
          <a:p>
            <a:pPr lvl="1"/>
            <a:r>
              <a:rPr lang="en-US" dirty="0"/>
              <a:t>If sample at a lower frequency,</a:t>
            </a:r>
            <a:br>
              <a:rPr lang="en-US" dirty="0"/>
            </a:br>
            <a:r>
              <a:rPr lang="en-US" dirty="0"/>
              <a:t>  signal may change directions between samples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This gives us a </a:t>
            </a:r>
            <a:br>
              <a:rPr lang="en-US" dirty="0"/>
            </a:br>
            <a:r>
              <a:rPr lang="en-US" b="1" dirty="0"/>
              <a:t>lower bound </a:t>
            </a:r>
            <a:br>
              <a:rPr lang="en-US" b="1" dirty="0"/>
            </a:br>
            <a:r>
              <a:rPr lang="en-US" dirty="0"/>
              <a:t>on sample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39255-B94B-BA4A-8C51-7C32CE0C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5605B063-0878-7146-BBD9-88DEFE14E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88" y="3429000"/>
            <a:ext cx="4209288" cy="294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1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b="0" dirty="0"/>
              <a:t>Where are we on course map?</a:t>
            </a:r>
            <a:endParaRPr lang="en-US" sz="2000" b="0" dirty="0"/>
          </a:p>
          <a:p>
            <a:r>
              <a:rPr lang="en-US" sz="2400" b="0" dirty="0"/>
              <a:t>Sampling/Quantization Review</a:t>
            </a:r>
          </a:p>
          <a:p>
            <a:r>
              <a:rPr lang="en-US" sz="2400" b="1" dirty="0"/>
              <a:t>Impact of Sampling Rates</a:t>
            </a:r>
          </a:p>
          <a:p>
            <a:r>
              <a:rPr lang="en-US" sz="2400" dirty="0"/>
              <a:t>Aliasing</a:t>
            </a:r>
          </a:p>
          <a:p>
            <a:r>
              <a:rPr lang="en-US" sz="2400" dirty="0"/>
              <a:t>Interlude: Visual Aliasing</a:t>
            </a:r>
          </a:p>
          <a:p>
            <a:r>
              <a:rPr lang="en-US" sz="2400" b="1" dirty="0"/>
              <a:t>Aliasing Math</a:t>
            </a:r>
          </a:p>
          <a:p>
            <a:r>
              <a:rPr lang="en-US" sz="2400" b="1" dirty="0"/>
              <a:t>Nyquist-Shannon Sampling Rate</a:t>
            </a:r>
          </a:p>
          <a:p>
            <a:r>
              <a:rPr lang="en-US" sz="2400" b="0" dirty="0"/>
              <a:t>References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95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536831"/>
            <a:ext cx="8686800" cy="184052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Observation:</a:t>
            </a:r>
          </a:p>
          <a:p>
            <a:pPr lvl="1"/>
            <a:r>
              <a:rPr lang="en-US" sz="2000" dirty="0"/>
              <a:t>If we sample at 200 Hz, capture peaks &amp; troughs of signal</a:t>
            </a:r>
          </a:p>
          <a:p>
            <a:pPr lvl="1"/>
            <a:r>
              <a:rPr lang="en-US" sz="2000" dirty="0"/>
              <a:t>Sample rate: 2 x frequency = 200 Hz</a:t>
            </a:r>
          </a:p>
          <a:p>
            <a:pPr lvl="1"/>
            <a:r>
              <a:rPr lang="en-US" sz="2000" dirty="0"/>
              <a:t>Must sample at 2x frequency so doesn’t wiggle/change-direction between samples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05" y="1280687"/>
            <a:ext cx="4547250" cy="31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3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7900"/>
                </a:solidFill>
              </a:rPr>
              <a:t>Preclass</a:t>
            </a:r>
            <a:r>
              <a:rPr lang="en-US" dirty="0">
                <a:solidFill>
                  <a:srgbClr val="FF7900"/>
                </a:solidFill>
              </a:rPr>
              <a:t> 3 </a:t>
            </a:r>
            <a:r>
              <a:rPr lang="en-US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rgbClr val="FF79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Sample 600 Hz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B012D2-590C-E446-A8A6-0691B8FD0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335577"/>
              </p:ext>
            </p:extLst>
          </p:nvPr>
        </p:nvGraphicFramePr>
        <p:xfrm>
          <a:off x="598932" y="4542536"/>
          <a:ext cx="801014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016">
                  <a:extLst>
                    <a:ext uri="{9D8B030D-6E8A-4147-A177-3AD203B41FA5}">
                      <a16:colId xmlns:a16="http://schemas.microsoft.com/office/drawing/2014/main" val="985959702"/>
                    </a:ext>
                  </a:extLst>
                </a:gridCol>
                <a:gridCol w="890016">
                  <a:extLst>
                    <a:ext uri="{9D8B030D-6E8A-4147-A177-3AD203B41FA5}">
                      <a16:colId xmlns:a16="http://schemas.microsoft.com/office/drawing/2014/main" val="3660141965"/>
                    </a:ext>
                  </a:extLst>
                </a:gridCol>
                <a:gridCol w="890016">
                  <a:extLst>
                    <a:ext uri="{9D8B030D-6E8A-4147-A177-3AD203B41FA5}">
                      <a16:colId xmlns:a16="http://schemas.microsoft.com/office/drawing/2014/main" val="3099101122"/>
                    </a:ext>
                  </a:extLst>
                </a:gridCol>
                <a:gridCol w="890016">
                  <a:extLst>
                    <a:ext uri="{9D8B030D-6E8A-4147-A177-3AD203B41FA5}">
                      <a16:colId xmlns:a16="http://schemas.microsoft.com/office/drawing/2014/main" val="3652542326"/>
                    </a:ext>
                  </a:extLst>
                </a:gridCol>
                <a:gridCol w="890016">
                  <a:extLst>
                    <a:ext uri="{9D8B030D-6E8A-4147-A177-3AD203B41FA5}">
                      <a16:colId xmlns:a16="http://schemas.microsoft.com/office/drawing/2014/main" val="2463060544"/>
                    </a:ext>
                  </a:extLst>
                </a:gridCol>
                <a:gridCol w="890016">
                  <a:extLst>
                    <a:ext uri="{9D8B030D-6E8A-4147-A177-3AD203B41FA5}">
                      <a16:colId xmlns:a16="http://schemas.microsoft.com/office/drawing/2014/main" val="2224623664"/>
                    </a:ext>
                  </a:extLst>
                </a:gridCol>
                <a:gridCol w="890016">
                  <a:extLst>
                    <a:ext uri="{9D8B030D-6E8A-4147-A177-3AD203B41FA5}">
                      <a16:colId xmlns:a16="http://schemas.microsoft.com/office/drawing/2014/main" val="2633764687"/>
                    </a:ext>
                  </a:extLst>
                </a:gridCol>
                <a:gridCol w="890016">
                  <a:extLst>
                    <a:ext uri="{9D8B030D-6E8A-4147-A177-3AD203B41FA5}">
                      <a16:colId xmlns:a16="http://schemas.microsoft.com/office/drawing/2014/main" val="2098465983"/>
                    </a:ext>
                  </a:extLst>
                </a:gridCol>
                <a:gridCol w="890016">
                  <a:extLst>
                    <a:ext uri="{9D8B030D-6E8A-4147-A177-3AD203B41FA5}">
                      <a16:colId xmlns:a16="http://schemas.microsoft.com/office/drawing/2014/main" val="3993554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1.66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3.32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4.99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6.66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8.33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9.99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freq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241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635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601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315759"/>
                  </a:ext>
                </a:extLst>
              </a:tr>
            </a:tbl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902EC5B-D18A-6447-85EE-A0BA0E8E7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8" y="1783535"/>
            <a:ext cx="2831592" cy="1982114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C63518-720B-7344-86CD-B5BA6EE3E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79" y="1810512"/>
            <a:ext cx="2831591" cy="19821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246698-AB53-3A40-A945-AC941402F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09" y="1810511"/>
            <a:ext cx="2831591" cy="198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32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 – 500Hz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270658"/>
            <a:ext cx="8686800" cy="113014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6600"/>
                </a:solidFill>
              </a:rPr>
              <a:t>Is this properly sampled?</a:t>
            </a:r>
          </a:p>
          <a:p>
            <a:r>
              <a:rPr lang="en-US" dirty="0">
                <a:solidFill>
                  <a:srgbClr val="FF6600"/>
                </a:solidFill>
              </a:rPr>
              <a:t>What did we get?</a:t>
            </a:r>
          </a:p>
          <a:p>
            <a:r>
              <a:rPr lang="en-US" dirty="0">
                <a:solidFill>
                  <a:srgbClr val="FF6600"/>
                </a:solidFill>
              </a:rPr>
              <a:t>How does sample rate relate to frequency?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50" y="1193800"/>
            <a:ext cx="5943537" cy="39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826073"/>
            <a:ext cx="8921262" cy="1721250"/>
          </a:xfrm>
        </p:spPr>
        <p:txBody>
          <a:bodyPr>
            <a:normAutofit/>
          </a:bodyPr>
          <a:lstStyle/>
          <a:p>
            <a:r>
              <a:rPr lang="en-US" sz="2400" dirty="0"/>
              <a:t>Cannot sample lower without reconstruction error</a:t>
            </a:r>
          </a:p>
          <a:p>
            <a:pPr lvl="1"/>
            <a:r>
              <a:rPr lang="en-US" sz="2000" dirty="0"/>
              <a:t>We not only lose information…</a:t>
            </a:r>
          </a:p>
          <a:p>
            <a:pPr lvl="2"/>
            <a:r>
              <a:rPr lang="en-US" sz="1600" dirty="0"/>
              <a:t>…but when we ‘reconstruct’ the signal from the samples alone…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We will reconstruct at a lower frequency!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This phenomenon is called: </a:t>
            </a:r>
            <a:r>
              <a:rPr lang="en-US" sz="1600" dirty="0">
                <a:solidFill>
                  <a:srgbClr val="FF0000"/>
                </a:solidFill>
              </a:rPr>
              <a:t>aliasing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80899B-EB85-0C41-9D78-E2BD63CFD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1104480"/>
            <a:ext cx="5516880" cy="38618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7A6B5B-74BE-1446-9339-564E81E6F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1104480"/>
            <a:ext cx="5516880" cy="386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7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</a:t>
            </a:r>
          </a:p>
        </p:txBody>
      </p:sp>
    </p:spTree>
    <p:extLst>
      <p:ext uri="{BB962C8B-B14F-4D97-AF65-F5344CB8AC3E}">
        <p14:creationId xmlns:p14="http://schemas.microsoft.com/office/powerpoint/2010/main" val="2242633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frames/second for video (TV, Film?)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bg1"/>
                </a:solidFill>
                <a:hlinkClick r:id="rId2"/>
              </a:rPr>
              <a:t>http://www.youtube.com/watch?v=jHS9JGkEOmA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95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in Movies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Called visual aliasing</a:t>
            </a:r>
          </a:p>
          <a:p>
            <a:pPr lvl="1"/>
            <a:r>
              <a:rPr lang="en-US" dirty="0"/>
              <a:t>See it all the time on TV/Film</a:t>
            </a:r>
          </a:p>
          <a:p>
            <a:pPr lvl="2"/>
            <a:r>
              <a:rPr lang="en-US" dirty="0"/>
              <a:t>Wheels tend to move backwards on moving cars…why?</a:t>
            </a:r>
          </a:p>
          <a:p>
            <a:pPr lvl="1"/>
            <a:r>
              <a:rPr lang="en-US" dirty="0"/>
              <a:t>What is it?</a:t>
            </a:r>
          </a:p>
          <a:p>
            <a:pPr lvl="2"/>
            <a:r>
              <a:rPr lang="en-US" dirty="0"/>
              <a:t>Primer: Movies are just pictures (frames) flying by quickly</a:t>
            </a:r>
          </a:p>
          <a:p>
            <a:pPr lvl="2"/>
            <a:r>
              <a:rPr lang="en-US" dirty="0"/>
              <a:t>Movies “sample” real life at roughly 24 frames per second</a:t>
            </a:r>
          </a:p>
          <a:p>
            <a:pPr lvl="1"/>
            <a:r>
              <a:rPr lang="en-US" dirty="0"/>
              <a:t>What did we just see?</a:t>
            </a:r>
          </a:p>
          <a:p>
            <a:pPr lvl="2"/>
            <a:r>
              <a:rPr lang="en-US" dirty="0"/>
              <a:t>Of changes occur faster than ½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/>
              <a:t>s</a:t>
            </a:r>
            <a:r>
              <a:rPr lang="en-US" dirty="0"/>
              <a:t> , may get aliasing.</a:t>
            </a:r>
          </a:p>
          <a:p>
            <a:pPr lvl="2"/>
            <a:r>
              <a:rPr lang="en-US" dirty="0"/>
              <a:t>Film Example: </a:t>
            </a:r>
          </a:p>
          <a:p>
            <a:pPr lvl="3"/>
            <a:r>
              <a:rPr lang="en-US" dirty="0"/>
              <a:t>If </a:t>
            </a:r>
            <a:r>
              <a:rPr lang="en-US" b="1" dirty="0"/>
              <a:t>light to dark transitions </a:t>
            </a:r>
            <a:r>
              <a:rPr lang="en-US" dirty="0"/>
              <a:t>occur faster than ½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/>
              <a:t>s</a:t>
            </a:r>
            <a:r>
              <a:rPr lang="en-US" dirty="0"/>
              <a:t> aka: 12 frame/sec</a:t>
            </a:r>
          </a:p>
          <a:p>
            <a:pPr lvl="3"/>
            <a:r>
              <a:rPr lang="en-US" dirty="0"/>
              <a:t>Aliasing will occur…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4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“Wagon Wheel”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Consider a wagon wheel with 8 spokes: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r>
              <a:rPr lang="en-US" sz="2000" dirty="0"/>
              <a:t>Let’s say it turns at a rate of 3 revolutions per second clockwise</a:t>
            </a:r>
          </a:p>
          <a:p>
            <a:pPr lvl="2"/>
            <a:r>
              <a:rPr lang="en-US" sz="1600" dirty="0"/>
              <a:t>That’s 180 rpm</a:t>
            </a:r>
          </a:p>
          <a:p>
            <a:pPr lvl="1"/>
            <a:r>
              <a:rPr lang="en-US" sz="2000" dirty="0"/>
              <a:t>On film this wheel will appear to </a:t>
            </a:r>
            <a:r>
              <a:rPr lang="en-US" sz="2000" u="sng" dirty="0"/>
              <a:t>stand still</a:t>
            </a:r>
            <a:r>
              <a:rPr lang="en-US" sz="2000" dirty="0"/>
              <a:t>!   </a:t>
            </a:r>
            <a:r>
              <a:rPr lang="en-US" sz="2000" dirty="0">
                <a:solidFill>
                  <a:srgbClr val="FF6600"/>
                </a:solidFill>
              </a:rPr>
              <a:t>Why?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657" y="1723661"/>
            <a:ext cx="2047143" cy="193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06061" y="4844825"/>
                <a:ext cx="5896707" cy="1237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3 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𝑟𝑒𝑣𝑜𝑙𝑢𝑡𝑖𝑜𝑛𝑠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𝑠𝑒𝑐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8 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𝑠𝑝𝑜𝑘𝑒𝑠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𝑟𝑒𝑣𝑜𝑙𝑢𝑡𝑖𝑜𝑛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24 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𝑓𝑟𝑎𝑚𝑒𝑠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𝑠𝑒𝑐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</a:rPr>
                        <m:t>=1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𝑠𝑝𝑜𝑘𝑒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𝑓𝑟𝑎𝑚𝑒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 xmlns:mv="urn:schemas-microsoft-com:mac:vml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061" y="4844825"/>
                <a:ext cx="5896707" cy="12371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3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“Wagon Wheel”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456238"/>
          </a:xfrm>
        </p:spPr>
        <p:txBody>
          <a:bodyPr>
            <a:normAutofit/>
          </a:bodyPr>
          <a:lstStyle/>
          <a:p>
            <a:r>
              <a:rPr lang="en-US" sz="2400" dirty="0"/>
              <a:t>What if it moved a little slower?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r>
              <a:rPr lang="en-US" sz="2000" dirty="0"/>
              <a:t>Let’s say it turns at a rate of 2.5 revolutions per second clockwise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Our brain could interpret this in two possible ways:</a:t>
            </a:r>
          </a:p>
          <a:p>
            <a:pPr lvl="2"/>
            <a:r>
              <a:rPr lang="en-US" sz="1600" dirty="0"/>
              <a:t>Wheel has moved clockwise by 83% of spoke interval in clockwise direction</a:t>
            </a:r>
          </a:p>
          <a:p>
            <a:pPr lvl="2"/>
            <a:r>
              <a:rPr lang="en-US" sz="1600" dirty="0"/>
              <a:t>OR: wheel has moved counter-clockwise by 17%</a:t>
            </a:r>
          </a:p>
          <a:p>
            <a:pPr lvl="3"/>
            <a:r>
              <a:rPr lang="en-US" sz="1400" dirty="0">
                <a:solidFill>
                  <a:srgbClr val="FF0000"/>
                </a:solidFill>
              </a:rPr>
              <a:t>Our brains prefer this view!  So we see the wheel moving backwards!  </a:t>
            </a:r>
            <a:r>
              <a:rPr lang="en-US" sz="1400" i="1" dirty="0">
                <a:solidFill>
                  <a:srgbClr val="FF0000"/>
                </a:solidFill>
              </a:rPr>
              <a:t>(thanks aliasing!)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06061" y="4121177"/>
                <a:ext cx="6283570" cy="1008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2.5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/>
                                    </a:rPr>
                                    <m:t>𝑟𝑒𝑣𝑜𝑙𝑢𝑡𝑖𝑜𝑛𝑠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/>
                                    </a:rPr>
                                    <m:t>𝑠𝑒𝑐</m:t>
                                  </m:r>
                                </m:den>
                              </m:f>
                            </m:e>
                          </m:d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8 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𝑠𝑝𝑜𝑘𝑒𝑠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𝑟𝑒𝑣𝑜𝑙𝑢𝑡𝑖𝑜𝑛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24 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𝑓𝑟𝑎𝑚𝑒𝑠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𝑠𝑒𝑐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.83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𝑠𝑝𝑜𝑘𝑒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𝑓𝑟𝑎𝑚𝑒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 xmlns:mv="urn:schemas-microsoft-com:mac:vml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061" y="4121177"/>
                <a:ext cx="6283570" cy="100816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18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66"/>
          <a:stretch/>
        </p:blipFill>
        <p:spPr bwMode="auto">
          <a:xfrm>
            <a:off x="1052146" y="1954335"/>
            <a:ext cx="1761392" cy="192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3"/>
          <a:stretch/>
        </p:blipFill>
        <p:spPr bwMode="auto">
          <a:xfrm>
            <a:off x="2813538" y="1954335"/>
            <a:ext cx="2649416" cy="192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282" y="1710794"/>
            <a:ext cx="2886488" cy="194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4769" y="6495021"/>
            <a:ext cx="7244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Fool your brain:  </a:t>
            </a:r>
            <a:r>
              <a:rPr lang="en-US" dirty="0">
                <a:solidFill>
                  <a:schemeClr val="bg1"/>
                </a:solidFill>
                <a:hlinkClick r:id="rId5"/>
              </a:rPr>
              <a:t>http://www.youtube.com/watch?v=jHS9JGkEOmA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826073"/>
            <a:ext cx="8921262" cy="1721250"/>
          </a:xfrm>
        </p:spPr>
        <p:txBody>
          <a:bodyPr>
            <a:normAutofit/>
          </a:bodyPr>
          <a:lstStyle/>
          <a:p>
            <a:r>
              <a:rPr lang="en-US" sz="2400" dirty="0"/>
              <a:t>Cannot sample lower without reconstruction error</a:t>
            </a:r>
          </a:p>
          <a:p>
            <a:pPr lvl="1"/>
            <a:r>
              <a:rPr lang="en-US" sz="2000" dirty="0"/>
              <a:t>We not only lose information…</a:t>
            </a:r>
          </a:p>
          <a:p>
            <a:pPr lvl="2"/>
            <a:r>
              <a:rPr lang="en-US" sz="1600" dirty="0"/>
              <a:t>…but when we ‘reconstruct’ the signal from the samples alone…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We will reconstruct at a lower frequency!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This phenomenon is called: </a:t>
            </a:r>
            <a:r>
              <a:rPr lang="en-US" sz="1600" dirty="0">
                <a:solidFill>
                  <a:srgbClr val="FF0000"/>
                </a:solidFill>
              </a:rPr>
              <a:t>aliasing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80899B-EB85-0C41-9D78-E2BD63CFD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1104480"/>
            <a:ext cx="5516880" cy="38618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7A6B5B-74BE-1446-9339-564E81E6F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1104480"/>
            <a:ext cx="5516880" cy="386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1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3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7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266310" y="4334741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2,4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4874135" y="18288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</p:spTree>
    <p:extLst>
      <p:ext uri="{BB962C8B-B14F-4D97-AF65-F5344CB8AC3E}">
        <p14:creationId xmlns:p14="http://schemas.microsoft.com/office/powerpoint/2010/main" val="39473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3AFE2-E2D5-0E4E-BBB0-36764F5E6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Mathematical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BC914D-6214-034E-B9EB-7FE012DC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500Hz cosine: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𝟓𝟎𝟎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Sampled at 600Hz </a:t>
                </a:r>
              </a:p>
              <a:p>
                <a:pPr lvl="1"/>
                <a:r>
                  <a:rPr lang="en-US" dirty="0"/>
                  <a:t>Only look at t=I/600</a:t>
                </a:r>
              </a:p>
              <a:p>
                <a:pPr lvl="1"/>
                <a:r>
                  <a:rPr lang="en-US" dirty="0"/>
                  <a:t>I is the index for samples</a:t>
                </a:r>
              </a:p>
              <a:p>
                <a:r>
                  <a:rPr lang="en-US" dirty="0"/>
                  <a:t>So, our discrete version: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𝟓𝟎𝟎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𝑰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𝟔𝟎𝟎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Simplify 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Rearrange 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BC914D-6214-034E-B9EB-7FE012DC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004D6-017B-8045-BF82-CBB0BEFE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3AFE2-E2D5-0E4E-BBB0-36764F5E6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Manipulation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BC914D-6214-034E-B9EB-7FE012DC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500Hz cosine: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𝟓𝟎𝟎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Sampled at 600Hz </a:t>
                </a:r>
              </a:p>
              <a:p>
                <a:r>
                  <a:rPr lang="en-US" dirty="0"/>
                  <a:t>Now 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 is an integer. 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Apply: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 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Apply: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BC914D-6214-034E-B9EB-7FE012DC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004D6-017B-8045-BF82-CBB0BEFE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3AFE2-E2D5-0E4E-BBB0-36764F5E6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Derivation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BC914D-6214-034E-B9EB-7FE012DC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500Hz cosine: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𝟓𝟎𝟎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Sampled at 600Hz </a:t>
                </a:r>
              </a:p>
              <a:p>
                <a:r>
                  <a:rPr lang="en-US" dirty="0"/>
                  <a:t>discrete version: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𝟓𝟎𝟎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𝑰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𝟔𝟎𝟎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Simplified to: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Same as: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𝟎𝟎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𝑰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𝟔𝟎𝟎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Which would correspond to 100Hz signal!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BC914D-6214-034E-B9EB-7FE012DC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004D6-017B-8045-BF82-CBB0BEFE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51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759570"/>
            <a:ext cx="8921262" cy="1840523"/>
          </a:xfrm>
        </p:spPr>
        <p:txBody>
          <a:bodyPr>
            <a:normAutofit/>
          </a:bodyPr>
          <a:lstStyle/>
          <a:p>
            <a:r>
              <a:rPr lang="en-US" sz="2400" dirty="0"/>
              <a:t>What frequency does aliasing occur?</a:t>
            </a:r>
          </a:p>
          <a:p>
            <a:pPr lvl="1"/>
            <a:r>
              <a:rPr lang="en-US" sz="2000" dirty="0"/>
              <a:t>Original Signal’s Frequency: </a:t>
            </a:r>
            <a:r>
              <a:rPr lang="en-US" sz="2000" dirty="0">
                <a:solidFill>
                  <a:srgbClr val="FF0000"/>
                </a:solidFill>
              </a:rPr>
              <a:t>500 Hz</a:t>
            </a:r>
          </a:p>
          <a:p>
            <a:pPr lvl="2"/>
            <a:r>
              <a:rPr lang="en-US" sz="1600" dirty="0"/>
              <a:t>Sampling Rate: </a:t>
            </a:r>
            <a:r>
              <a:rPr lang="en-US" sz="1600" b="1" dirty="0">
                <a:solidFill>
                  <a:srgbClr val="00B050"/>
                </a:solidFill>
              </a:rPr>
              <a:t>600 Hz</a:t>
            </a:r>
          </a:p>
          <a:p>
            <a:pPr lvl="1"/>
            <a:r>
              <a:rPr lang="en-US" sz="2000" dirty="0"/>
              <a:t>Aliasing occurs at: </a:t>
            </a:r>
            <a:r>
              <a:rPr lang="en-US" sz="2000" b="1" dirty="0">
                <a:solidFill>
                  <a:srgbClr val="00B050"/>
                </a:solidFill>
              </a:rPr>
              <a:t>600 Hz</a:t>
            </a:r>
            <a:r>
              <a:rPr lang="en-US" sz="2000" dirty="0"/>
              <a:t> – </a:t>
            </a:r>
            <a:r>
              <a:rPr lang="en-US" sz="2000" dirty="0">
                <a:solidFill>
                  <a:srgbClr val="FF0000"/>
                </a:solidFill>
              </a:rPr>
              <a:t>500 Hz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00B0F0"/>
                </a:solidFill>
              </a:rPr>
              <a:t>100 Hz</a:t>
            </a:r>
          </a:p>
          <a:p>
            <a:pPr lvl="2"/>
            <a:r>
              <a:rPr lang="en-US" sz="1600" dirty="0"/>
              <a:t>Also referred to as “Folding” – signal has “folds over” as if it were lower frequency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81754" y="1770185"/>
            <a:ext cx="386861" cy="328246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56892" y="1535725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Original Signal: 500 Hz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9718" y="3923022"/>
            <a:ext cx="375138" cy="27844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4856" y="4016804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Aliased (Folded) Signal: 100 Hz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28CCBF-0F01-1E46-837A-3E97F88E0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04" y="1008005"/>
            <a:ext cx="5516880" cy="386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33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4759570"/>
                <a:ext cx="8921262" cy="184052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Generalize</a:t>
                </a:r>
              </a:p>
              <a:p>
                <a:pPr lvl="1"/>
                <a:r>
                  <a:rPr lang="en-US" sz="2000" dirty="0"/>
                  <a:t>F’ = frequency mod </a:t>
                </a:r>
                <a:r>
                  <a:rPr lang="en-US" sz="2000" dirty="0" err="1"/>
                  <a:t>SampleRate</a:t>
                </a:r>
                <a:r>
                  <a:rPr lang="en-US" sz="2000" dirty="0"/>
                  <a:t>   (subtract out integer 2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terms)</a:t>
                </a:r>
                <a:endParaRPr lang="en-US" sz="1600" b="1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sz="2000" dirty="0"/>
                  <a:t>Alias frequency is</a:t>
                </a:r>
              </a:p>
              <a:p>
                <a:pPr lvl="2"/>
                <a:r>
                  <a:rPr lang="en-US" sz="1600" dirty="0"/>
                  <a:t>F’ if F’&lt;</a:t>
                </a:r>
                <a:r>
                  <a:rPr lang="en-US" sz="1600" dirty="0" err="1"/>
                  <a:t>SampleRate</a:t>
                </a:r>
                <a:r>
                  <a:rPr lang="en-US" sz="1600" dirty="0"/>
                  <a:t>/2</a:t>
                </a:r>
              </a:p>
              <a:p>
                <a:pPr lvl="2"/>
                <a:r>
                  <a:rPr lang="en-US" sz="1600" dirty="0" err="1"/>
                  <a:t>SampleRate</a:t>
                </a:r>
                <a:r>
                  <a:rPr lang="en-US" sz="1600" dirty="0"/>
                  <a:t>-F’ if </a:t>
                </a:r>
                <a:r>
                  <a:rPr lang="en-US" sz="1600" dirty="0" err="1"/>
                  <a:t>SampleRate</a:t>
                </a:r>
                <a:r>
                  <a:rPr lang="en-US" sz="1600" dirty="0"/>
                  <a:t>/2 &lt; F’ &lt; </a:t>
                </a:r>
                <a:r>
                  <a:rPr lang="en-US" sz="1600" dirty="0" err="1"/>
                  <a:t>SampleRate</a:t>
                </a:r>
                <a:endParaRPr lang="en-US" sz="1200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4759570"/>
                <a:ext cx="8921262" cy="1840523"/>
              </a:xfrm>
              <a:blipFill>
                <a:blip r:embed="rId2"/>
                <a:stretch>
                  <a:fillRect l="-285" t="-2055"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3481754" y="1770185"/>
            <a:ext cx="386861" cy="328246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56892" y="1535725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Original Signal: 500 Hz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9718" y="3923022"/>
            <a:ext cx="375138" cy="27844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4856" y="4016804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Aliased (Folded) Signal: 100 Hz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28CCBF-0F01-1E46-837A-3E97F88E0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04" y="1008005"/>
            <a:ext cx="5516880" cy="386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866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CEA21-61C6-4249-A9F7-7C9342CF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B8C41-C3D2-1340-8144-D5FC5740B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Observation: </a:t>
            </a:r>
            <a:r>
              <a:rPr lang="en-US" b="0" dirty="0"/>
              <a:t>sampling at less than twice the frequency of the signal can lead to </a:t>
            </a:r>
            <a:r>
              <a:rPr lang="en-US" dirty="0"/>
              <a:t>aliasing</a:t>
            </a:r>
          </a:p>
          <a:p>
            <a:pPr lvl="1"/>
            <a:r>
              <a:rPr lang="en-US" dirty="0"/>
              <a:t>Reinforces will need to sample at, at least, twice the frequency of our sample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11357-76F9-E44C-84E9-672C1914B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39A099-DDDB-9E45-971E-8FE08441C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56" y="3797515"/>
            <a:ext cx="3535680" cy="247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18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Established (by counterexamples) that we can sample too infrequently</a:t>
            </a:r>
          </a:p>
          <a:p>
            <a:pPr lvl="1"/>
            <a:r>
              <a:rPr lang="en-US" b="1" dirty="0"/>
              <a:t>Necessary</a:t>
            </a:r>
            <a:r>
              <a:rPr lang="en-US" dirty="0"/>
              <a:t> to sample at 2x highest frequency present</a:t>
            </a:r>
          </a:p>
          <a:p>
            <a:pPr lvl="1"/>
            <a:endParaRPr lang="en-US" dirty="0"/>
          </a:p>
          <a:p>
            <a:r>
              <a:rPr lang="en-US" dirty="0"/>
              <a:t>Haven’t shown clearly that 2x is sufficient</a:t>
            </a:r>
          </a:p>
          <a:p>
            <a:pPr lvl="1"/>
            <a:r>
              <a:rPr lang="en-US" dirty="0"/>
              <a:t>(won’t in this class)</a:t>
            </a:r>
          </a:p>
          <a:p>
            <a:pPr lvl="1"/>
            <a:r>
              <a:rPr lang="en-US" dirty="0"/>
              <a:t>Just giving you intuition</a:t>
            </a:r>
          </a:p>
          <a:p>
            <a:pPr lvl="2"/>
            <a:r>
              <a:rPr lang="en-US" dirty="0"/>
              <a:t>Capture all the peaks and troughs</a:t>
            </a:r>
          </a:p>
          <a:p>
            <a:pPr lvl="2"/>
            <a:r>
              <a:rPr lang="en-US" dirty="0"/>
              <a:t>Sufficient to guarantee signal doesn’t </a:t>
            </a:r>
            <a:br>
              <a:rPr lang="en-US" dirty="0"/>
            </a:br>
            <a:r>
              <a:rPr lang="en-US" dirty="0"/>
              <a:t>”wiggle” between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C4669-B184-EF4C-BCE2-4B8A5B62B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280" y="3977481"/>
            <a:ext cx="2928720" cy="2050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997568"/>
            <a:ext cx="8686800" cy="24032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Harry Nyquist </a:t>
            </a:r>
          </a:p>
          <a:p>
            <a:pPr lvl="1"/>
            <a:r>
              <a:rPr lang="en-US" dirty="0"/>
              <a:t>Electronic Engineer for AT&amp;T from 1917 to 1954</a:t>
            </a:r>
          </a:p>
          <a:p>
            <a:pPr lvl="1"/>
            <a:r>
              <a:rPr lang="en-US" dirty="0"/>
              <a:t>Published paper in 1928 defining the: Sampling Theorem</a:t>
            </a:r>
          </a:p>
          <a:p>
            <a:pPr lvl="2"/>
            <a:r>
              <a:rPr lang="en-US" b="1" dirty="0"/>
              <a:t>Nyquist Sampling Rate</a:t>
            </a:r>
            <a:r>
              <a:rPr lang="en-US" dirty="0"/>
              <a:t> = 2 x frequency of signal</a:t>
            </a:r>
          </a:p>
          <a:p>
            <a:pPr lvl="3"/>
            <a:r>
              <a:rPr lang="en-US" dirty="0"/>
              <a:t>Anything less: </a:t>
            </a:r>
            <a:r>
              <a:rPr lang="en-US" i="1" dirty="0"/>
              <a:t>under-sampling</a:t>
            </a:r>
            <a:r>
              <a:rPr lang="en-US" dirty="0"/>
              <a:t> – leads to aliasing</a:t>
            </a:r>
          </a:p>
          <a:p>
            <a:pPr lvl="3"/>
            <a:r>
              <a:rPr lang="en-US" dirty="0"/>
              <a:t>Anything more: </a:t>
            </a:r>
            <a:r>
              <a:rPr lang="en-US" i="1" dirty="0"/>
              <a:t>over-sampling</a:t>
            </a:r>
            <a:r>
              <a:rPr lang="en-US" dirty="0"/>
              <a:t> – waste of space?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90114" name="Picture 2" descr="File:Harry Nyqu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652" y="1312985"/>
            <a:ext cx="2333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218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at twice the maximum frequency</a:t>
            </a:r>
          </a:p>
          <a:p>
            <a:pPr lvl="1"/>
            <a:r>
              <a:rPr lang="en-US" dirty="0"/>
              <a:t>Can reconstruct perfectly</a:t>
            </a:r>
          </a:p>
          <a:p>
            <a:endParaRPr lang="en-US" dirty="0"/>
          </a:p>
          <a:p>
            <a:r>
              <a:rPr lang="en-US" dirty="0"/>
              <a:t>If have frequencies &gt; </a:t>
            </a:r>
            <a:r>
              <a:rPr lang="en-US" dirty="0" err="1"/>
              <a:t>SampleRate</a:t>
            </a:r>
            <a:r>
              <a:rPr lang="en-US" dirty="0"/>
              <a:t>/2</a:t>
            </a:r>
          </a:p>
          <a:p>
            <a:pPr lvl="1"/>
            <a:r>
              <a:rPr lang="en-US" dirty="0"/>
              <a:t>Will get aliasing … as high frequencies fold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4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ESE224 – Signal Processing</a:t>
            </a:r>
          </a:p>
          <a:p>
            <a:r>
              <a:rPr lang="en-US" dirty="0"/>
              <a:t>ESE531 – Digital Signal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06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vs Quantization Review</a:t>
            </a:r>
          </a:p>
        </p:txBody>
      </p:sp>
    </p:spTree>
    <p:extLst>
      <p:ext uri="{BB962C8B-B14F-4D97-AF65-F5344CB8AC3E}">
        <p14:creationId xmlns:p14="http://schemas.microsoft.com/office/powerpoint/2010/main" val="3017246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74DD-7195-484E-9423-F4E679252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764FB-D54A-9F4A-B93B-C124B7B5F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feedback</a:t>
            </a:r>
          </a:p>
          <a:p>
            <a:r>
              <a:rPr lang="en-US" dirty="0"/>
              <a:t>Lab reports due today</a:t>
            </a:r>
          </a:p>
          <a:p>
            <a:r>
              <a:rPr lang="en-US" dirty="0"/>
              <a:t>Lab on Monday</a:t>
            </a:r>
          </a:p>
          <a:p>
            <a:pPr lvl="1"/>
            <a:r>
              <a:rPr lang="en-US" dirty="0"/>
              <a:t>Lab details coming (but not until Friday/Saturday)</a:t>
            </a:r>
          </a:p>
          <a:p>
            <a:pPr lvl="2"/>
            <a:r>
              <a:rPr lang="en-US" dirty="0"/>
              <a:t>Opposite of last week: digital samples -&gt; audio sound</a:t>
            </a:r>
          </a:p>
          <a:p>
            <a:pPr lvl="1"/>
            <a:r>
              <a:rPr lang="en-US" dirty="0"/>
              <a:t>Work prelab</a:t>
            </a:r>
          </a:p>
          <a:p>
            <a:pPr lvl="1"/>
            <a:r>
              <a:rPr lang="en-US" dirty="0"/>
              <a:t>Watch for partner assignments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AC0D9-AA8D-1D42-BB7B-386493086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113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/>
              <a:t>S. Smith, “The Scientists and Engineer’s Guide to Digital Signal Processing,” 1997.</a:t>
            </a:r>
          </a:p>
          <a:p>
            <a:pPr lvl="1"/>
            <a:r>
              <a:rPr lang="en-US" dirty="0">
                <a:hlinkClick r:id="rId2"/>
              </a:rPr>
              <a:t>http://en.wikipedia.org/wiki/Nyquist_frequency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http://en.wikipedia.org/wiki/Nyquist_rate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http://en.wikipedia.org/wiki/Oversampling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http://en.wikipedia.org/wiki/Sampling_rate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http://en.wikipedia.org/wiki/Hearing_range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http://electronics.howstuffworks.com/telephone6.htm</a:t>
            </a:r>
            <a:endParaRPr lang="en-US" dirty="0"/>
          </a:p>
          <a:p>
            <a:pPr lvl="1"/>
            <a:r>
              <a:rPr lang="en-US" dirty="0"/>
              <a:t>B. </a:t>
            </a:r>
            <a:r>
              <a:rPr lang="en-US" dirty="0" err="1"/>
              <a:t>Olshausen</a:t>
            </a:r>
            <a:r>
              <a:rPr lang="en-US" dirty="0"/>
              <a:t>, “Aliasing”, PSC 129 – Sensory Processes Course Notes, UC Davis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4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14" y="1376476"/>
            <a:ext cx="9648092" cy="4846638"/>
          </a:xfrm>
        </p:spPr>
        <p:txBody>
          <a:bodyPr>
            <a:normAutofit/>
          </a:bodyPr>
          <a:lstStyle/>
          <a:p>
            <a:r>
              <a:rPr lang="en-US" sz="2000" b="1" i="1" u="sng" dirty="0"/>
              <a:t>Sampling</a:t>
            </a:r>
            <a:r>
              <a:rPr lang="en-US" sz="2000" dirty="0"/>
              <a:t>: breaking independent variable (time) into intervals</a:t>
            </a:r>
          </a:p>
          <a:p>
            <a:pPr marL="342900" lvl="1" indent="-342900">
              <a:buFont typeface="Wingdings 2"/>
              <a:buChar char=""/>
            </a:pPr>
            <a:r>
              <a:rPr lang="en-US" sz="2000" b="1" i="1" u="sng" dirty="0"/>
              <a:t>Quantization</a:t>
            </a:r>
            <a:r>
              <a:rPr lang="en-US" sz="2000" b="1" dirty="0"/>
              <a:t>: breaking dependent variable (voltage) into levels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255072" y="2341672"/>
            <a:ext cx="1774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Samples</a:t>
            </a:r>
          </a:p>
          <a:p>
            <a:pPr algn="ctr"/>
            <a:r>
              <a:rPr lang="en-US" sz="1600" dirty="0">
                <a:latin typeface="+mj-lt"/>
              </a:rPr>
              <a:t> @ 1ms intervals: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234298" y="3247706"/>
            <a:ext cx="1785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2.2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232475" y="3625883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3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232475" y="4005883"/>
            <a:ext cx="1785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2.2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230500" y="4383908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230500" y="4763908"/>
            <a:ext cx="1854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-2.2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230500" y="5143908"/>
            <a:ext cx="1683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-3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228525" y="5510058"/>
            <a:ext cx="1854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-2.2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226550" y="5864333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-356730" y="2672446"/>
            <a:ext cx="4599628" cy="3406239"/>
            <a:chOff x="1593363" y="2438400"/>
            <a:chExt cx="5331385" cy="3948141"/>
          </a:xfrm>
        </p:grpSpPr>
        <p:grpSp>
          <p:nvGrpSpPr>
            <p:cNvPr id="58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5331385" cy="3948141"/>
              <a:chOff x="6898859" y="2438400"/>
              <a:chExt cx="1993458" cy="1634065"/>
            </a:xfrm>
          </p:grpSpPr>
          <p:sp>
            <p:nvSpPr>
              <p:cNvPr id="61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TextBox 11"/>
              <p:cNvSpPr txBox="1">
                <a:spLocks noChangeArrowheads="1"/>
              </p:cNvSpPr>
              <p:nvPr/>
            </p:nvSpPr>
            <p:spPr bwMode="auto">
              <a:xfrm>
                <a:off x="8350285" y="2994381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59" name="Freeform 58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68870" y="2261283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2185570" y="4349892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764434" y="4356489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87199" y="46828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265224" y="46808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635360" y="468063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013385" y="46786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437239" y="46818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815264" y="467989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185400" y="467965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614225" y="46776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75" name="Oval 74"/>
          <p:cNvSpPr/>
          <p:nvPr/>
        </p:nvSpPr>
        <p:spPr>
          <a:xfrm>
            <a:off x="994643" y="345691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1370131" y="305887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1756887" y="346207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2141777" y="4491420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2547467" y="552265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2936803" y="597180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3332135" y="553022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3710995" y="4501580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550480" y="449293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rot="5400000">
            <a:off x="596200" y="341446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596200" y="388182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595353" y="4855793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595353" y="529768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595353" y="5790513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6943" y="291365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6943" y="343181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6943" y="388901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7103" y="439701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-28359" y="4881065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-28359" y="5333120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-28359" y="5825945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05" name="Straight Connector 104"/>
          <p:cNvCxnSpPr/>
          <p:nvPr/>
        </p:nvCxnSpPr>
        <p:spPr>
          <a:xfrm flipV="1">
            <a:off x="1048082" y="3512822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595353" y="3515362"/>
            <a:ext cx="1198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1419760" y="3165752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605474" y="3117280"/>
            <a:ext cx="807161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95353" y="3515510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1799027" y="350520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799027" y="4349892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1423570" y="4349279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048082" y="4351042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>
            <a:off x="596200" y="292678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2596466" y="4440912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2986913" y="4552796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3383112" y="4440912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3377891" y="4356489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2990242" y="435587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2596466" y="4357639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78668" y="5982916"/>
            <a:ext cx="2351103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endCxn id="79" idx="6"/>
          </p:cNvCxnSpPr>
          <p:nvPr/>
        </p:nvCxnSpPr>
        <p:spPr>
          <a:xfrm flipV="1">
            <a:off x="613280" y="5576097"/>
            <a:ext cx="2041065" cy="532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2633180" y="5575201"/>
            <a:ext cx="653829" cy="896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234297" y="2904885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{ </a:t>
            </a:r>
            <a:r>
              <a:rPr lang="en-US" sz="1600" dirty="0">
                <a:solidFill>
                  <a:srgbClr val="00B050"/>
                </a:solidFill>
              </a:rPr>
              <a:t>0 </a:t>
            </a:r>
            <a:r>
              <a:rPr lang="en-US" sz="1600" dirty="0" err="1">
                <a:solidFill>
                  <a:srgbClr val="00B050"/>
                </a:solidFill>
              </a:rPr>
              <a:t>ms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0000"/>
                </a:solidFill>
              </a:rPr>
              <a:t>0 Volts </a:t>
            </a:r>
            <a:r>
              <a:rPr lang="en-US" sz="1600" dirty="0"/>
              <a:t>}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61383" y="2341673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Quantized</a:t>
            </a:r>
          </a:p>
          <a:p>
            <a:pPr algn="ctr"/>
            <a:r>
              <a:rPr lang="en-US" sz="1600" dirty="0">
                <a:latin typeface="+mj-lt"/>
              </a:rPr>
              <a:t>into 7 levels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6086533" y="3247707"/>
            <a:ext cx="1672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6084710" y="3625884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3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6084710" y="4005884"/>
            <a:ext cx="1672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082735" y="4383909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6082735" y="4763909"/>
            <a:ext cx="1741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6082735" y="5143909"/>
            <a:ext cx="1683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-3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6080760" y="5510059"/>
            <a:ext cx="1741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6078785" y="5864334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6086532" y="2904886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{ </a:t>
            </a:r>
            <a:r>
              <a:rPr lang="en-US" sz="1600" dirty="0">
                <a:solidFill>
                  <a:srgbClr val="00B050"/>
                </a:solidFill>
              </a:rPr>
              <a:t>0 </a:t>
            </a:r>
            <a:r>
              <a:rPr lang="en-US" sz="1600" dirty="0" err="1">
                <a:solidFill>
                  <a:srgbClr val="00B050"/>
                </a:solidFill>
              </a:rPr>
              <a:t>ms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0000"/>
                </a:solidFill>
              </a:rPr>
              <a:t>0 Volts </a:t>
            </a:r>
            <a:r>
              <a:rPr lang="en-US" sz="1600" dirty="0"/>
              <a:t>}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659616" y="2350282"/>
            <a:ext cx="1584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Levels digitized</a:t>
            </a:r>
          </a:p>
          <a:p>
            <a:pPr algn="ctr"/>
            <a:r>
              <a:rPr lang="en-US" sz="1600" dirty="0">
                <a:latin typeface="+mj-lt"/>
              </a:rPr>
              <a:t>into 3-bits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8191961" y="3263932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101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8192651" y="3642326"/>
            <a:ext cx="510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110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8192154" y="4024099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101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8206309" y="4421912"/>
            <a:ext cx="510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011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8190032" y="4785719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001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8189739" y="5172233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000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8192404" y="5535637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001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8205683" y="5889846"/>
            <a:ext cx="510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011</a:t>
            </a: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7588308" y="3082932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7588307" y="3440833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7588306" y="3809310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>
            <a:off x="7600028" y="4191738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7588304" y="4586575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7662764" y="4951844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7662764" y="5345628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7662764" y="5700640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7588303" y="6053517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203391" y="2911611"/>
            <a:ext cx="510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011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317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Knobs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Quantization level (bits/sample)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Sampling rate (samples/second)</a:t>
            </a:r>
          </a:p>
          <a:p>
            <a:endParaRPr lang="en-US" dirty="0"/>
          </a:p>
          <a:p>
            <a:r>
              <a:rPr lang="en-US" dirty="0"/>
              <a:t>Impact Quality of sound</a:t>
            </a:r>
          </a:p>
          <a:p>
            <a:pPr lvl="1"/>
            <a:r>
              <a:rPr lang="en-US" dirty="0"/>
              <a:t>Potential error introduced in reconstruction </a:t>
            </a:r>
            <a:r>
              <a:rPr lang="en-US" dirty="0">
                <a:sym typeface="Wingdings" pitchFamily="2" charset="2"/>
              </a:rPr>
              <a:t> noise</a:t>
            </a:r>
            <a:endParaRPr lang="en-US" dirty="0"/>
          </a:p>
          <a:p>
            <a:r>
              <a:rPr lang="en-US" dirty="0"/>
              <a:t>Impact costs (resources -- #bits needs to store)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increasing Quantization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6862" y="1554162"/>
            <a:ext cx="4794738" cy="4846638"/>
          </a:xfrm>
        </p:spPr>
        <p:txBody>
          <a:bodyPr/>
          <a:lstStyle/>
          <a:p>
            <a:r>
              <a:rPr lang="en-US" dirty="0"/>
              <a:t>Dividing dependent variable up into more levels</a:t>
            </a:r>
          </a:p>
          <a:p>
            <a:pPr lvl="1"/>
            <a:r>
              <a:rPr lang="en-US" dirty="0"/>
              <a:t>Increasing resolution at each sample</a:t>
            </a:r>
          </a:p>
          <a:p>
            <a:pPr lvl="1"/>
            <a:r>
              <a:rPr lang="en-US" dirty="0"/>
              <a:t>Doesn’t change the # of samples itself!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9090" name="Picture 2" descr="code/signal_quantiz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69" y="1535723"/>
            <a:ext cx="3338945" cy="478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105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increasing Sampling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Increasing how often we take samples also helps</a:t>
            </a:r>
          </a:p>
          <a:p>
            <a:pPr lvl="1"/>
            <a:r>
              <a:rPr lang="en-US" dirty="0"/>
              <a:t>Much like quantization…</a:t>
            </a:r>
          </a:p>
          <a:p>
            <a:pPr lvl="2"/>
            <a:r>
              <a:rPr lang="en-US" sz="2400" dirty="0"/>
              <a:t>1 bit was too few, 16 bits was more than enough</a:t>
            </a:r>
          </a:p>
          <a:p>
            <a:pPr lvl="2"/>
            <a:r>
              <a:rPr lang="en-US" sz="2400" dirty="0"/>
              <a:t>Is there a sweet spot for the sampling rate?</a:t>
            </a:r>
          </a:p>
          <a:p>
            <a:pPr lvl="3"/>
            <a:r>
              <a:rPr lang="en-US" sz="2400" dirty="0"/>
              <a:t>Focus for this week.</a:t>
            </a:r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56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Both (Quantization, Sampling) </a:t>
            </a:r>
            <a:br>
              <a:rPr lang="en-US" dirty="0"/>
            </a:br>
            <a:r>
              <a:rPr lang="en-US" dirty="0"/>
              <a:t>impact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bytes for a 3 minute song sampled at 8b precision and 1000 samples/s?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at 2000 samples/</a:t>
            </a:r>
            <a:r>
              <a:rPr lang="en-US" dirty="0" err="1">
                <a:solidFill>
                  <a:srgbClr val="FF6600"/>
                </a:solidFill>
              </a:rPr>
              <a:t>s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16b precision at 2000 samples/</a:t>
            </a:r>
            <a:r>
              <a:rPr lang="en-US" dirty="0" err="1">
                <a:solidFill>
                  <a:srgbClr val="FF6600"/>
                </a:solidFill>
              </a:rPr>
              <a:t>s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42915</TotalTime>
  <Words>1732</Words>
  <Application>Microsoft Macintosh PowerPoint</Application>
  <PresentationFormat>On-screen Show (4:3)</PresentationFormat>
  <Paragraphs>355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Cambria Math</vt:lpstr>
      <vt:lpstr>Courier New</vt:lpstr>
      <vt:lpstr>Times New Roman</vt:lpstr>
      <vt:lpstr>Wingdings 2</vt:lpstr>
      <vt:lpstr>ESE 578–</vt:lpstr>
      <vt:lpstr>PowerPoint Presentation</vt:lpstr>
      <vt:lpstr>Lecture Topics</vt:lpstr>
      <vt:lpstr>Course Map – Week 3</vt:lpstr>
      <vt:lpstr>Sampling vs Quantization Review</vt:lpstr>
      <vt:lpstr>ADC – Sampling</vt:lpstr>
      <vt:lpstr>Two Knobs</vt:lpstr>
      <vt:lpstr>Effect of increasing Quantization</vt:lpstr>
      <vt:lpstr>Effect of increasing Sampling Rate</vt:lpstr>
      <vt:lpstr>Both (Quantization, Sampling)  impact storage</vt:lpstr>
      <vt:lpstr>Key Question</vt:lpstr>
      <vt:lpstr>Definition of Good Sampling</vt:lpstr>
      <vt:lpstr>Sample at Frequency</vt:lpstr>
      <vt:lpstr>Sampling – What is the minimum?</vt:lpstr>
      <vt:lpstr>Sampling – What is the minimum?</vt:lpstr>
      <vt:lpstr>Preclass 2 – Sample at 200Hz</vt:lpstr>
      <vt:lpstr>200 Hz Sample</vt:lpstr>
      <vt:lpstr>Indistinguishable at Sample Points</vt:lpstr>
      <vt:lpstr>200 Hz Sample</vt:lpstr>
      <vt:lpstr>Initial Observation </vt:lpstr>
      <vt:lpstr>Sampling – What is the minimum?</vt:lpstr>
      <vt:lpstr>Preclass 3 – Sample 600 Hz</vt:lpstr>
      <vt:lpstr>Preclass 3 – 500Hz</vt:lpstr>
      <vt:lpstr>Sampling – What is the minimum?</vt:lpstr>
      <vt:lpstr>Interlude</vt:lpstr>
      <vt:lpstr>Video</vt:lpstr>
      <vt:lpstr>Aliasing in Movies</vt:lpstr>
      <vt:lpstr>The “Wagon Wheel” Effect</vt:lpstr>
      <vt:lpstr>The “Wagon Wheel” Effect</vt:lpstr>
      <vt:lpstr>Sampling – What is the minimum?</vt:lpstr>
      <vt:lpstr>Aliasing Mathematical Derivation</vt:lpstr>
      <vt:lpstr>Mathematical Manipulation</vt:lpstr>
      <vt:lpstr>Aliasing Derivation</vt:lpstr>
      <vt:lpstr>Sampling – What is the minimum?</vt:lpstr>
      <vt:lpstr>Sampling – What is the minimum?</vt:lpstr>
      <vt:lpstr>Next Observation</vt:lpstr>
      <vt:lpstr>Sampling Rate</vt:lpstr>
      <vt:lpstr>Sampling – What is the minimum?</vt:lpstr>
      <vt:lpstr>Big Ideas</vt:lpstr>
      <vt:lpstr>Learn More</vt:lpstr>
      <vt:lpstr>Admin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545</cp:revision>
  <cp:lastPrinted>2021-01-29T02:06:02Z</cp:lastPrinted>
  <dcterms:created xsi:type="dcterms:W3CDTF">2018-03-14T12:28:59Z</dcterms:created>
  <dcterms:modified xsi:type="dcterms:W3CDTF">2021-01-29T02:06:18Z</dcterms:modified>
</cp:coreProperties>
</file>