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07" r:id="rId2"/>
    <p:sldId id="332" r:id="rId3"/>
    <p:sldId id="333" r:id="rId4"/>
    <p:sldId id="337" r:id="rId5"/>
    <p:sldId id="334" r:id="rId6"/>
    <p:sldId id="335" r:id="rId7"/>
    <p:sldId id="340" r:id="rId8"/>
    <p:sldId id="338" r:id="rId9"/>
    <p:sldId id="339" r:id="rId10"/>
    <p:sldId id="336" r:id="rId11"/>
    <p:sldId id="341" r:id="rId12"/>
    <p:sldId id="308" r:id="rId13"/>
    <p:sldId id="311" r:id="rId14"/>
    <p:sldId id="313" r:id="rId15"/>
    <p:sldId id="312" r:id="rId16"/>
    <p:sldId id="266" r:id="rId17"/>
    <p:sldId id="261" r:id="rId18"/>
    <p:sldId id="262" r:id="rId19"/>
    <p:sldId id="279" r:id="rId20"/>
    <p:sldId id="402" r:id="rId21"/>
    <p:sldId id="278" r:id="rId22"/>
    <p:sldId id="280" r:id="rId23"/>
    <p:sldId id="314" r:id="rId24"/>
    <p:sldId id="359" r:id="rId25"/>
    <p:sldId id="360" r:id="rId26"/>
    <p:sldId id="361" r:id="rId27"/>
    <p:sldId id="362" r:id="rId28"/>
    <p:sldId id="363" r:id="rId29"/>
    <p:sldId id="364" r:id="rId30"/>
    <p:sldId id="358" r:id="rId31"/>
    <p:sldId id="267" r:id="rId32"/>
    <p:sldId id="268" r:id="rId33"/>
    <p:sldId id="270" r:id="rId34"/>
    <p:sldId id="295" r:id="rId35"/>
    <p:sldId id="296" r:id="rId36"/>
    <p:sldId id="318" r:id="rId37"/>
    <p:sldId id="350" r:id="rId38"/>
    <p:sldId id="346" r:id="rId39"/>
    <p:sldId id="404" r:id="rId40"/>
    <p:sldId id="403" r:id="rId41"/>
    <p:sldId id="347" r:id="rId42"/>
    <p:sldId id="31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9800"/>
    <a:srgbClr val="FF0000"/>
    <a:srgbClr val="0000FF"/>
    <a:srgbClr val="FF8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61"/>
    <p:restoredTop sz="80000" autoAdjust="0"/>
  </p:normalViewPr>
  <p:slideViewPr>
    <p:cSldViewPr snapToGrid="0">
      <p:cViewPr varScale="1">
        <p:scale>
          <a:sx n="88" d="100"/>
          <a:sy n="88" d="100"/>
        </p:scale>
        <p:origin x="8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klYbQaX24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95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more…</a:t>
            </a:r>
          </a:p>
          <a:p>
            <a:r>
              <a:rPr lang="en-US" dirty="0">
                <a:hlinkClick r:id="rId3"/>
              </a:rPr>
              <a:t> https://www.youtube.com/watch?v=ObklYbQaX24</a:t>
            </a:r>
            <a:endParaRPr lang="en-US" dirty="0"/>
          </a:p>
          <a:p>
            <a:r>
              <a:rPr lang="en-US" dirty="0"/>
              <a:t>A0</a:t>
            </a:r>
            <a:r>
              <a:rPr lang="en-US" baseline="0" dirty="0"/>
              <a:t> is the time-average value of f(t), its called the DC component of f(t) because the average values of the ac component are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0B29C-4526-FB4E-B2F6-70E9FCCC5C5E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A5, B5, G5, G4, D5</a:t>
            </a:r>
          </a:p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67566-AB0F-FE44-A449-6BCDFE7CE70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5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A3994-2349-FD4C-9F89-05F44A4A5708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7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10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http://toxicdump.org/stuff/FourierToy.swf</a:t>
            </a:r>
          </a:p>
          <a:p>
            <a:r>
              <a:rPr lang="en-US" dirty="0"/>
              <a:t>http://betterexplained.com/examples/fourier/</a:t>
            </a:r>
          </a:p>
          <a:p>
            <a:r>
              <a:rPr lang="en-US" dirty="0"/>
              <a:t>https://www.youtube.com/watch?v=QVuU2YCwHjw&amp;feature=youtu.be  (homer </a:t>
            </a:r>
            <a:r>
              <a:rPr lang="en-US" dirty="0" err="1"/>
              <a:t>simpson</a:t>
            </a:r>
            <a:r>
              <a:rPr lang="en-US" dirty="0"/>
              <a:t> drawn!)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13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6653-85C9-EF4D-9C7C-7E1DCD34D9BA}" type="datetime1">
              <a:rPr lang="en-US" smtClean="0"/>
              <a:t>2/8/21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0F38-851D-7243-A951-1CC666448135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6767-E00B-2C4B-AEA6-A5C91231A066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0996-F27A-904F-9F0C-33D4C41B48AE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3025-3FBE-BF43-A7DE-1B5C511DB67D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1F47-725C-0F4C-9541-10F58663210F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4FDC-7113-8F46-B1B4-60E79ADE729A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FD1-0841-764D-84FF-42B91B752473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0A49-6ADC-8443-A768-7208C3E0BFF0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ED3D-A93E-2949-A6DC-05A299FF61F0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DCE-C489-C345-A603-A60BAC7A6197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2F9B-FC1B-7D4F-80FC-00B30BAB1B84}" type="datetime1">
              <a:rPr lang="en-US" smtClean="0"/>
              <a:t>2/8/21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B061-79C6-354B-8358-10BBBC62DC97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296-E373-B640-B9FB-3C25CEE2103F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C17-C7C1-D242-8A7D-DDF65ED9B57A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2726-8921-824C-B08F-1CA7F5F73460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741C-4615-B643-9F35-8F84D9E86680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F21F-5061-A24F-BEA2-6DBBEF124A8D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62D5-17EB-F64E-84AF-A15A8FB8DE45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32-C3E6-3C46-A844-1831B28F5A7F}" type="datetime1">
              <a:rPr lang="en-US" smtClean="0"/>
              <a:t>2/8/21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CF57-F2A7-9745-AC57-1EABEB9AFEC0}" type="datetime1">
              <a:rPr lang="en-US" smtClean="0"/>
              <a:t>2/8/21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6702-40F8-6E44-A32A-43DF7C4725EF}" type="datetime1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B04A-656F-9A4C-A81E-10EB86D89730}" type="datetime1">
              <a:rPr lang="en-US" smtClean="0"/>
              <a:t>2/8/21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2D62-3F26-664A-A84A-76E8CFCA94CE}" type="datetime1">
              <a:rPr lang="en-US" smtClean="0"/>
              <a:t>2/8/21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6B3B-5B46-B74F-94BF-968D239225E9}" type="datetime1">
              <a:rPr lang="en-US" smtClean="0"/>
              <a:t>2/8/21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EE35-1087-E244-B373-2D2C0DFE6DE4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119B24-C2CF-0F41-95D8-4255210D0714}" type="datetime1">
              <a:rPr lang="en-US" smtClean="0"/>
              <a:t>2/8/21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6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betterexplained.com/articles/an-interactive-guide-to-the-fourier-transfor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#07– Frequency Domain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11448" y="80962"/>
            <a:ext cx="3352800" cy="288925"/>
          </a:xfrm>
        </p:spPr>
        <p:txBody>
          <a:bodyPr/>
          <a:lstStyle/>
          <a:p>
            <a:r>
              <a:rPr lang="en-US"/>
              <a:t>ESE 150 -- Spring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10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much information is this musical staff communicating?</a:t>
            </a:r>
            <a:endParaRPr lang="en-US" dirty="0">
              <a:sym typeface="Wingdings" pitchFamily="1" charset="2"/>
            </a:endParaRPr>
          </a:p>
          <a:p>
            <a:r>
              <a:rPr lang="en-US" dirty="0">
                <a:solidFill>
                  <a:srgbClr val="FF6600"/>
                </a:solidFill>
                <a:sym typeface="Wingdings" pitchFamily="1" charset="2"/>
              </a:rPr>
              <a:t>How many keys on piano?  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bits/note</a:t>
            </a:r>
          </a:p>
          <a:p>
            <a:r>
              <a:rPr lang="en-US" dirty="0">
                <a:solidFill>
                  <a:schemeClr val="tx1"/>
                </a:solidFill>
                <a:sym typeface="Wingdings"/>
              </a:rPr>
              <a:t>Let’s say 8b duration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How many bits for 8 notes?</a:t>
            </a:r>
            <a:endParaRPr lang="en-US" dirty="0">
              <a:solidFill>
                <a:srgbClr val="FF6600"/>
              </a:solidFill>
              <a:sym typeface="Wingdings" pitchFamily="1" charset="2"/>
            </a:endParaRPr>
          </a:p>
          <a:p>
            <a:pPr lvl="1"/>
            <a:r>
              <a:rPr lang="en-US" dirty="0">
                <a:sym typeface="Wingdings" pitchFamily="1" charset="2"/>
              </a:rPr>
              <a:t>(7b/note+8b/duration) x 8 note = 120 bits?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F426C46A-56BA-2B40-B489-259C4072F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610710"/>
            <a:ext cx="8153400" cy="1924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represent common sounds much more compactly in </a:t>
            </a:r>
            <a:r>
              <a:rPr lang="en-US" dirty="0">
                <a:solidFill>
                  <a:srgbClr val="0000FF"/>
                </a:solidFill>
              </a:rPr>
              <a:t>frequency</a:t>
            </a:r>
            <a:r>
              <a:rPr lang="en-US" dirty="0"/>
              <a:t> domain than in </a:t>
            </a:r>
            <a:r>
              <a:rPr lang="en-US" dirty="0">
                <a:solidFill>
                  <a:srgbClr val="008000"/>
                </a:solidFill>
              </a:rPr>
              <a:t>time-sample</a:t>
            </a:r>
            <a:r>
              <a:rPr lang="en-US" dirty="0"/>
              <a:t> domain</a:t>
            </a:r>
          </a:p>
          <a:p>
            <a:pPr lvl="1"/>
            <a:r>
              <a:rPr lang="en-US" dirty="0"/>
              <a:t>Frequency domain ~ 120b</a:t>
            </a:r>
          </a:p>
          <a:p>
            <a:pPr lvl="1"/>
            <a:r>
              <a:rPr lang="en-US" dirty="0"/>
              <a:t>Time-sample domain ~ 7Mb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 descr="1000px-Beethoven_symphony_5_opening.svg.png">
            <a:extLst>
              <a:ext uri="{FF2B5EF4-FFF2-40B4-BE49-F238E27FC236}">
                <a16:creationId xmlns:a16="http://schemas.microsoft.com/office/drawing/2014/main" id="{B6ADFC86-7DE4-D340-B10E-344E2DC0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4610710"/>
            <a:ext cx="8153400" cy="19242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Teaser: frequency representation</a:t>
            </a:r>
          </a:p>
          <a:p>
            <a:r>
              <a:rPr lang="en-US" sz="2400" b="1" dirty="0"/>
              <a:t>Where are we on course map?</a:t>
            </a:r>
            <a:endParaRPr lang="en-US" sz="2000" dirty="0"/>
          </a:p>
          <a:p>
            <a:r>
              <a:rPr lang="en-US" sz="2400" b="1" dirty="0"/>
              <a:t>Frequency Domain</a:t>
            </a:r>
          </a:p>
          <a:p>
            <a:r>
              <a:rPr lang="en-US" sz="2400" dirty="0"/>
              <a:t>Vector Background</a:t>
            </a:r>
          </a:p>
          <a:p>
            <a:r>
              <a:rPr lang="en-US" sz="2400" b="1" dirty="0"/>
              <a:t>The Fourier Series </a:t>
            </a:r>
            <a:endParaRPr lang="en-US" sz="2400" dirty="0"/>
          </a:p>
          <a:p>
            <a:pPr lvl="1"/>
            <a:r>
              <a:rPr lang="en-US" sz="2000" dirty="0"/>
              <a:t>can</a:t>
            </a:r>
            <a:r>
              <a:rPr lang="en-US" sz="2000" b="1" dirty="0"/>
              <a:t> </a:t>
            </a:r>
            <a:r>
              <a:rPr lang="en-US" sz="2000" dirty="0"/>
              <a:t>represent any signal in frequency domain</a:t>
            </a:r>
            <a:endParaRPr lang="en-US" sz="2000" b="1" dirty="0"/>
          </a:p>
          <a:p>
            <a:r>
              <a:rPr lang="en-US" sz="240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13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8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93" name="Straight Arrow Connector 92"/>
          <p:cNvCxnSpPr>
            <a:stCxn id="177158" idx="3"/>
          </p:cNvCxnSpPr>
          <p:nvPr/>
        </p:nvCxnSpPr>
        <p:spPr>
          <a:xfrm>
            <a:off x="4810721" y="3685885"/>
            <a:ext cx="121402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21010" y="1782249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Analog</a:t>
            </a:r>
          </a:p>
          <a:p>
            <a:pPr algn="ctr"/>
            <a:r>
              <a:rPr lang="en-US" sz="1600" dirty="0">
                <a:latin typeface="+mj-lt"/>
              </a:rPr>
              <a:t>input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 in Lab…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9017330" cy="30480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Week 1: Converted Sound to analog voltage signal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“pressure wave” that changes air molecules w/ respect to time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“voltage wave” that changes amplitude w/ respect to time</a:t>
            </a:r>
          </a:p>
          <a:p>
            <a:r>
              <a:rPr lang="en-US" sz="2000" dirty="0"/>
              <a:t>Week 2: Sampled voltage, then quantized it to digital sig.</a:t>
            </a:r>
          </a:p>
          <a:p>
            <a:pPr lvl="1"/>
            <a:r>
              <a:rPr lang="en-US" sz="1600" u="sng" dirty="0"/>
              <a:t>Sample</a:t>
            </a:r>
            <a:r>
              <a:rPr lang="en-US" sz="1600" dirty="0"/>
              <a:t>: Break up independent variable, take discrete ‘samples’</a:t>
            </a:r>
          </a:p>
          <a:p>
            <a:pPr lvl="1"/>
            <a:r>
              <a:rPr lang="en-US" sz="1600" u="sng" dirty="0"/>
              <a:t>Quantize</a:t>
            </a:r>
            <a:r>
              <a:rPr lang="en-US" sz="1600" dirty="0"/>
              <a:t>: Break up dependent variable into n-levels (need 2</a:t>
            </a:r>
            <a:r>
              <a:rPr lang="en-US" sz="1600" baseline="30000" dirty="0"/>
              <a:t>n</a:t>
            </a:r>
            <a:r>
              <a:rPr lang="en-US" sz="1600" dirty="0"/>
              <a:t> bits to digitize)</a:t>
            </a:r>
          </a:p>
          <a:p>
            <a:r>
              <a:rPr lang="en-US" sz="2000" dirty="0"/>
              <a:t>Week 3: Compress digital signal</a:t>
            </a:r>
          </a:p>
          <a:p>
            <a:pPr lvl="1"/>
            <a:r>
              <a:rPr lang="en-US" sz="1600" dirty="0"/>
              <a:t>Use even less bits without using sound quality!</a:t>
            </a:r>
          </a:p>
          <a:p>
            <a:r>
              <a:rPr lang="en-US" sz="2000" dirty="0"/>
              <a:t>Week 4 (upcoming): Before we compress…</a:t>
            </a:r>
          </a:p>
          <a:p>
            <a:pPr lvl="1"/>
            <a:r>
              <a:rPr lang="en-US" sz="1600" dirty="0"/>
              <a:t>Put our ‘digital’ data into another form…BEFORE we compress…less stuff to compress!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udspeaker and Wavef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810000" y="207881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61" y="1604000"/>
            <a:ext cx="1349274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95446" y="1734267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ADC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3043" y="2121854"/>
            <a:ext cx="572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183770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Digital</a:t>
            </a:r>
          </a:p>
          <a:p>
            <a:pPr algn="ctr"/>
            <a:r>
              <a:rPr lang="en-US" sz="1600" dirty="0">
                <a:latin typeface="+mj-lt"/>
              </a:rPr>
              <a:t>Output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67600" y="2130095"/>
            <a:ext cx="48156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001000" y="1553810"/>
            <a:ext cx="755671" cy="1074333"/>
            <a:chOff x="6092958" y="2538728"/>
            <a:chExt cx="755671" cy="1074333"/>
          </a:xfrm>
        </p:grpSpPr>
        <p:sp>
          <p:nvSpPr>
            <p:cNvPr id="19" name="Rectangle 18"/>
            <p:cNvSpPr/>
            <p:nvPr/>
          </p:nvSpPr>
          <p:spPr>
            <a:xfrm>
              <a:off x="6092958" y="2667000"/>
              <a:ext cx="755671" cy="8177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700000">
              <a:off x="5933626" y="2906618"/>
              <a:ext cx="10743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compress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rot="5400000" flipH="1" flipV="1">
            <a:off x="4965775" y="3246446"/>
            <a:ext cx="3632201" cy="1665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993969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Frequency Domain?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221284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971800"/>
            <a:ext cx="968692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Musical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544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With this compact notation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communicate a sound to pianist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Much more compact than 44KHz time-sample amplitudes (fewer bits to represent)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Represent frequencies</a:t>
            </a:r>
          </a:p>
          <a:p>
            <a:pPr>
              <a:buNone/>
            </a:pPr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31FFAC87-A5C0-D048-AD5A-98B5F6B9B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171499"/>
            <a:ext cx="8153400" cy="19242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Time-Domain &amp; 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As an example…let’s say we have a pure tone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If period: </a:t>
                </a:r>
                <a:r>
                  <a:rPr lang="en-US" dirty="0">
                    <a:solidFill>
                      <a:srgbClr val="FF0000"/>
                    </a:solidFill>
                  </a:rPr>
                  <a:t>T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/>
                  </a:rPr>
                  <a:t> and </a:t>
                </a:r>
                <a:r>
                  <a:rPr lang="en-US" dirty="0">
                    <a:solidFill>
                      <a:srgbClr val="FF0000"/>
                    </a:solidFill>
                    <a:ea typeface="Cambria Math"/>
                  </a:rPr>
                  <a:t>Amplitude = 3 Volts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pPr lvl="1"/>
                <a:endParaRPr lang="en-US" b="1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  <a:blipFill>
                <a:blip r:embed="rId3"/>
                <a:stretch>
                  <a:fillRect l="-438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1445"/>
          <a:stretch/>
        </p:blipFill>
        <p:spPr bwMode="auto">
          <a:xfrm>
            <a:off x="4402015" y="3200400"/>
            <a:ext cx="453097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97168" y="5943600"/>
            <a:ext cx="304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domain representation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0568" y="59436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domain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67908" y="2463243"/>
                <a:ext cx="18649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08" y="2463243"/>
                <a:ext cx="1864934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526A7E-D1F5-8147-A71A-8DFD9DEAB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4" y="3200400"/>
            <a:ext cx="3955142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Of course, not all signals are this simple</a:t>
                </a:r>
              </a:p>
              <a:p>
                <a:r>
                  <a:rPr lang="en-US" sz="2400" dirty="0"/>
                  <a:t>For example: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>
                  <a:solidFill>
                    <a:srgbClr val="FF9800"/>
                  </a:solidFill>
                </a:endParaRPr>
              </a:p>
              <a:p>
                <a:r>
                  <a:rPr lang="en-US" sz="2000" dirty="0">
                    <a:solidFill>
                      <a:srgbClr val="FF9800"/>
                    </a:solidFill>
                  </a:rPr>
                  <a:t>Question: What will the frequency representation look like?</a:t>
                </a:r>
              </a:p>
              <a:p>
                <a:endParaRPr lang="en-US" sz="2400" b="1" i="1" dirty="0"/>
              </a:p>
              <a:p>
                <a:endParaRPr lang="en-US" sz="2400" b="1" i="1" dirty="0"/>
              </a:p>
              <a:p>
                <a:endParaRPr lang="en-US" sz="2400" b="1" i="1" dirty="0"/>
              </a:p>
              <a:p>
                <a:endParaRPr lang="en-US" sz="2400" b="1" i="1" dirty="0"/>
              </a:p>
              <a:p>
                <a:endParaRPr lang="en-US" sz="24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>
                <a:blip r:embed="rId2"/>
                <a:stretch>
                  <a:fillRect l="-309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65232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93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24400" y="1277815"/>
                <a:ext cx="4501662" cy="2514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How about the time-domain?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Plot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Plot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b="1" i="1" dirty="0"/>
              </a:p>
              <a:p>
                <a:pPr lvl="1"/>
                <a:r>
                  <a:rPr lang="en-US" b="1" i="1" dirty="0"/>
                  <a:t>Notice how it was easier to plot the frequency domain representation</a:t>
                </a:r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0" y="1277815"/>
                <a:ext cx="4501662" cy="2514600"/>
              </a:xfrm>
              <a:blipFill>
                <a:blip r:embed="rId3"/>
                <a:stretch>
                  <a:fillRect l="-282" t="-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4571999" cy="26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45445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8957" y="3810000"/>
            <a:ext cx="454332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8B85-73E9-A140-90E2-FA2F9222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 this on piano: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7" name="Picture 26" descr="1000px-Beethoven_symphony_5_opening.svg.png">
            <a:extLst>
              <a:ext uri="{FF2B5EF4-FFF2-40B4-BE49-F238E27FC236}">
                <a16:creationId xmlns:a16="http://schemas.microsoft.com/office/drawing/2014/main" id="{34ED32E7-C5E6-1444-BEB5-EF9099F66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19400"/>
            <a:ext cx="8153400" cy="192420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Lecture 5: </a:t>
            </a:r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513FD-08DB-2149-BC76-14CE3AC1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3681984" cy="2577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326B-302C-D146-AB4C-DE7A97BE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97440"/>
            <a:ext cx="3681984" cy="2577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FD851-4396-7E47-A9C3-FE76C3F8E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7439"/>
            <a:ext cx="3681986" cy="257739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1F6E82-2BDA-584D-9E1E-B3EC49854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20948"/>
              </p:ext>
            </p:extLst>
          </p:nvPr>
        </p:nvGraphicFramePr>
        <p:xfrm>
          <a:off x="2645813" y="1477900"/>
          <a:ext cx="634273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7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374577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552919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489315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602051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537029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551542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483181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-1/95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/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AEE04-0AC1-B646-ACE2-0020BB14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258973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0685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22514" y="5135769"/>
            <a:ext cx="8255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/>
              <a:t>The time domain plot on the right is really the sum of 5 sinusoids, </a:t>
            </a:r>
          </a:p>
          <a:p>
            <a:pPr algn="ctr">
              <a:buNone/>
            </a:pPr>
            <a:r>
              <a:rPr lang="en-US" dirty="0"/>
              <a:t>where 5 Hz is the strongest component of the signal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E0173-EEF7-F94F-A936-B3C82934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07CCE-0F80-954A-A755-1BDDF058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06" y="2059648"/>
            <a:ext cx="4415247" cy="3090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 far…</a:t>
                </a:r>
              </a:p>
              <a:p>
                <a:pPr lvl="1"/>
                <a:r>
                  <a:rPr lang="en-US" dirty="0"/>
                  <a:t>we have seen how a signal written as:</a:t>
                </a:r>
              </a:p>
              <a:p>
                <a:pPr lvl="2"/>
                <a:r>
                  <a:rPr lang="en-US" dirty="0"/>
                  <a:t>a sum of </a:t>
                </a:r>
                <a:r>
                  <a:rPr lang="en-US" dirty="0" err="1"/>
                  <a:t>sines</a:t>
                </a:r>
                <a:r>
                  <a:rPr lang="en-US" dirty="0"/>
                  <a:t> of different frequencies</a:t>
                </a:r>
              </a:p>
              <a:p>
                <a:pPr lvl="1"/>
                <a:r>
                  <a:rPr lang="en-US" dirty="0"/>
                  <a:t>can have a </a:t>
                </a:r>
                <a:r>
                  <a:rPr lang="en-US" b="1" i="1" dirty="0"/>
                  <a:t>frequency domain representation</a:t>
                </a:r>
              </a:p>
              <a:p>
                <a:r>
                  <a:rPr lang="en-US" dirty="0"/>
                  <a:t>Each sine component…</a:t>
                </a:r>
              </a:p>
              <a:p>
                <a:pPr lvl="1"/>
                <a:r>
                  <a:rPr lang="en-US" dirty="0"/>
                  <a:t>is more or less important depending on its </a:t>
                </a:r>
                <a:r>
                  <a:rPr lang="en-US" b="1" dirty="0">
                    <a:solidFill>
                      <a:srgbClr val="FF0000"/>
                    </a:solidFill>
                  </a:rPr>
                  <a:t>coefficient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b="1" i="1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Can </a:t>
                </a:r>
                <a:r>
                  <a:rPr lang="en-US" u="sng" dirty="0"/>
                  <a:t>any</a:t>
                </a:r>
                <a:r>
                  <a:rPr lang="en-US" dirty="0"/>
                  <a:t> arbitrary signal be represented as a sum of </a:t>
                </a:r>
                <a:r>
                  <a:rPr lang="en-US" dirty="0" err="1"/>
                  <a:t>sines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No. But the idea has potential, let’s explore it!</a:t>
                </a:r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E80B5-ECE6-9F41-94DA-DAFA3C66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Background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3A8EC2-3111-6844-B6FB-FF8615E0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842729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D4-C778-2F44-A972-896E1A3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0F8F-867F-9C48-BF64-D0128AB2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familiar with multi-dimensional spaces and vector representation</a:t>
            </a:r>
          </a:p>
          <a:p>
            <a:pPr lvl="1"/>
            <a:r>
              <a:rPr lang="en-US" dirty="0"/>
              <a:t>E.g. Cartesian Coordinates in 2 Space</a:t>
            </a:r>
          </a:p>
          <a:p>
            <a:pPr lvl="2"/>
            <a:r>
              <a:rPr lang="en-US" dirty="0"/>
              <a:t>2 dimensions X, Y</a:t>
            </a:r>
          </a:p>
          <a:p>
            <a:pPr lvl="2"/>
            <a:r>
              <a:rPr lang="en-US" dirty="0"/>
              <a:t>Represent points as vector with 2 elements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Preclass</a:t>
            </a:r>
            <a:r>
              <a:rPr lang="en-US" dirty="0"/>
              <a:t> 4a</a:t>
            </a:r>
          </a:p>
          <a:p>
            <a:pPr lvl="2"/>
            <a:r>
              <a:rPr lang="en-US" dirty="0">
                <a:solidFill>
                  <a:srgbClr val="FF9800"/>
                </a:solidFill>
              </a:rPr>
              <a:t>What is the (</a:t>
            </a:r>
            <a:r>
              <a:rPr lang="en-US" dirty="0" err="1">
                <a:solidFill>
                  <a:srgbClr val="FF9800"/>
                </a:solidFill>
              </a:rPr>
              <a:t>x,y</a:t>
            </a:r>
            <a:r>
              <a:rPr lang="en-US" dirty="0">
                <a:solidFill>
                  <a:srgbClr val="FF9800"/>
                </a:solidFill>
              </a:rPr>
              <a:t>) coordinate of </a:t>
            </a:r>
            <a:br>
              <a:rPr lang="en-US" dirty="0">
                <a:solidFill>
                  <a:srgbClr val="FF9800"/>
                </a:solidFill>
              </a:rPr>
            </a:br>
            <a:r>
              <a:rPr lang="en-US" dirty="0">
                <a:solidFill>
                  <a:srgbClr val="FF9800"/>
                </a:solidFill>
              </a:rPr>
              <a:t>the red dot?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9333-1A04-B049-B240-D3DFA496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8E162-B122-B34D-B85E-F9362F6D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2" y="4128181"/>
            <a:ext cx="2198007" cy="219800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8985F7-EFC5-FB43-98B5-E8511E7B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32915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D4-C778-2F44-A972-896E1A3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0F8F-867F-9C48-BF64-D0128AB2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familiar with multi-dimensional spaces and vector representation</a:t>
            </a:r>
          </a:p>
          <a:p>
            <a:pPr lvl="1"/>
            <a:r>
              <a:rPr lang="en-US" dirty="0"/>
              <a:t>E.g. Cartesian Coordinates in 2 Space</a:t>
            </a:r>
          </a:p>
          <a:p>
            <a:pPr lvl="2"/>
            <a:r>
              <a:rPr lang="en-US" dirty="0"/>
              <a:t>2 dimensions X, Y</a:t>
            </a:r>
          </a:p>
          <a:p>
            <a:pPr lvl="2"/>
            <a:r>
              <a:rPr lang="en-US" dirty="0"/>
              <a:t>Represent points as vector with 2 elements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 easily extend to 3 Space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x,y,z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Harder to visualize, but could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extend to any number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dimensions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(d1,d2,d3,d4,d5,….)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9333-1A04-B049-B240-D3DFA496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8E162-B122-B34D-B85E-F9362F6D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2" y="4128181"/>
            <a:ext cx="2198007" cy="21980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BCB5B-80E9-6444-9A95-91BAC7C9F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23865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D4-C778-2F44-A972-896E1A3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0F8F-867F-9C48-BF64-D0128AB2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describe any point in the space by a linear combination of orthogonal basis elements</a:t>
            </a:r>
          </a:p>
          <a:p>
            <a:pPr lvl="1"/>
            <a:r>
              <a:rPr lang="en-US" dirty="0"/>
              <a:t>E.g. Cartesian Coordinates in 2 Space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x --  [1,0]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y --  [0,1]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Any point: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a*x + b*y = [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Orthogonal – no linear scaling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one gives the other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Dot products are zero</a:t>
            </a:r>
          </a:p>
          <a:p>
            <a:r>
              <a:rPr lang="en-US" dirty="0">
                <a:solidFill>
                  <a:schemeClr val="tx1"/>
                </a:solidFill>
              </a:rPr>
              <a:t>Combine by linear superposition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9333-1A04-B049-B240-D3DFA496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8E162-B122-B34D-B85E-F9362F6D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69" y="3977481"/>
            <a:ext cx="2198007" cy="21980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3D360-4D04-004E-8F1D-5CEE864F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7349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B454-DB0B-5E4C-8879-F54789A7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6CC5E-3C2A-F14C-9DC0-65EF44A90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represent points in 2-space in polar coordinates</a:t>
            </a:r>
          </a:p>
          <a:p>
            <a:pPr lvl="1"/>
            <a:r>
              <a:rPr lang="en-US" dirty="0"/>
              <a:t>A different orthogonal basis</a:t>
            </a:r>
          </a:p>
          <a:p>
            <a:pPr lvl="2"/>
            <a:r>
              <a:rPr lang="en-US" dirty="0"/>
              <a:t>(magnitude, </a:t>
            </a:r>
            <a:r>
              <a:rPr lang="en-US" dirty="0">
                <a:latin typeface="Symbol" pitchFamily="2" charset="2"/>
              </a:rPr>
              <a:t>Q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9800"/>
                </a:solidFill>
              </a:rPr>
              <a:t>What is the polar </a:t>
            </a:r>
            <a:br>
              <a:rPr lang="en-US" dirty="0">
                <a:solidFill>
                  <a:srgbClr val="FF9800"/>
                </a:solidFill>
              </a:rPr>
            </a:br>
            <a:r>
              <a:rPr lang="en-US" dirty="0">
                <a:solidFill>
                  <a:srgbClr val="FF9800"/>
                </a:solidFill>
              </a:rPr>
              <a:t>coordinate of the </a:t>
            </a:r>
            <a:br>
              <a:rPr lang="en-US" dirty="0">
                <a:solidFill>
                  <a:srgbClr val="FF9800"/>
                </a:solidFill>
              </a:rPr>
            </a:br>
            <a:r>
              <a:rPr lang="en-US" dirty="0">
                <a:solidFill>
                  <a:srgbClr val="FF9800"/>
                </a:solidFill>
              </a:rPr>
              <a:t>red dot? (4b)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9927C-0DD9-D54F-B70D-D0D2216F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FFF36-27DE-FC47-BFD6-B49B3609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3AAEF3-2F28-CF4A-84AF-42E69367F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820694"/>
            <a:ext cx="3759200" cy="37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F09C-8199-AA4F-BE31-6500312C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change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CE2B0-09F2-5A4B-BEFB-156852E2D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Cartesian and Polar Coordinates can describe points in the same space.</a:t>
            </a:r>
          </a:p>
          <a:p>
            <a:pPr lvl="1"/>
            <a:r>
              <a:rPr lang="en-US" dirty="0">
                <a:solidFill>
                  <a:srgbClr val="FF9800"/>
                </a:solidFill>
              </a:rPr>
              <a:t>How do we change polar to Cartesian? (4c)</a:t>
            </a:r>
          </a:p>
          <a:p>
            <a:pPr lvl="1"/>
            <a:r>
              <a:rPr lang="en-US" dirty="0">
                <a:solidFill>
                  <a:srgbClr val="FF9800"/>
                </a:solidFill>
              </a:rPr>
              <a:t>What is the Cartesian coordinate for the red dot? (4d)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3E69C-FDB9-BD46-B7B4-406FE8A1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F8148-7446-F045-8963-CECFC781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05868-56B4-A64F-B2BB-8357F78EB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06" y="3323771"/>
            <a:ext cx="6000705" cy="33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B166-06FD-7D47-9620-6840F485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Complex Numbers are an example of this</a:t>
                </a:r>
              </a:p>
              <a:p>
                <a:pPr lvl="1"/>
                <a:r>
                  <a:rPr lang="en-US" dirty="0"/>
                  <a:t>Real dimension</a:t>
                </a:r>
              </a:p>
              <a:p>
                <a:pPr lvl="1"/>
                <a:r>
                  <a:rPr lang="en-US" dirty="0"/>
                  <a:t>Imaginary dimension</a:t>
                </a:r>
              </a:p>
              <a:p>
                <a:r>
                  <a:rPr lang="en-US" dirty="0"/>
                  <a:t>Cartesian version:  </a:t>
                </a:r>
                <a:r>
                  <a:rPr lang="en-US" sz="3600" b="0" dirty="0" err="1"/>
                  <a:t>a+b</a:t>
                </a:r>
                <a:r>
                  <a:rPr lang="en-US" sz="3600" b="0" i="1" dirty="0" err="1"/>
                  <a:t>i</a:t>
                </a:r>
                <a:endParaRPr lang="en-US" sz="3600" b="0" i="1" dirty="0"/>
              </a:p>
              <a:p>
                <a:r>
                  <a:rPr lang="en-US" dirty="0"/>
                  <a:t>Polar (Magnitude, angle) version:</a:t>
                </a:r>
              </a:p>
              <a:p>
                <a:endParaRPr lang="en-US" b="0" baseline="30000" dirty="0">
                  <a:latin typeface="Symbol" pitchFamily="2" charset="2"/>
                </a:endParaRPr>
              </a:p>
              <a:p>
                <a:r>
                  <a:rPr lang="en-US" b="0" dirty="0"/>
                  <a:t>Euler’s Formula: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4000" b="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98BEA-941C-DA47-970F-309C37F5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46912-AE1A-834D-94B9-83038284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/>
              <p:nvPr/>
            </p:nvSpPr>
            <p:spPr>
              <a:xfrm>
                <a:off x="6477000" y="3429000"/>
                <a:ext cx="2001312" cy="771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429000"/>
                <a:ext cx="2001312" cy="771173"/>
              </a:xfrm>
              <a:prstGeom prst="rect">
                <a:avLst/>
              </a:prstGeom>
              <a:blipFill>
                <a:blip r:embed="rId3"/>
                <a:stretch>
                  <a:fillRect l="-440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5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B6C29-12AD-744A-8073-305D2BE28040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Teaser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Play</a:t>
            </a:r>
          </a:p>
        </p:txBody>
      </p:sp>
      <p:sp>
        <p:nvSpPr>
          <p:cNvPr id="60423" name="Text Box 26"/>
          <p:cNvSpPr txBox="1">
            <a:spLocks noChangeArrowheads="1"/>
          </p:cNvSpPr>
          <p:nvPr/>
        </p:nvSpPr>
        <p:spPr bwMode="auto">
          <a:xfrm>
            <a:off x="2117725" y="5145088"/>
            <a:ext cx="1633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3 eighth notes</a:t>
            </a:r>
          </a:p>
        </p:txBody>
      </p:sp>
      <p:sp>
        <p:nvSpPr>
          <p:cNvPr id="60424" name="Text Box 27"/>
          <p:cNvSpPr txBox="1">
            <a:spLocks noChangeArrowheads="1"/>
          </p:cNvSpPr>
          <p:nvPr/>
        </p:nvSpPr>
        <p:spPr bwMode="auto">
          <a:xfrm>
            <a:off x="4130612" y="5145088"/>
            <a:ext cx="1261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1 half note</a:t>
            </a: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pic>
        <p:nvPicPr>
          <p:cNvPr id="31" name="Picture 30" descr="1000px-Beethoven_symphony_5_opening.svg.png">
            <a:extLst>
              <a:ext uri="{FF2B5EF4-FFF2-40B4-BE49-F238E27FC236}">
                <a16:creationId xmlns:a16="http://schemas.microsoft.com/office/drawing/2014/main" id="{3AE88E7C-EE94-564C-94A8-ED6037542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19400"/>
            <a:ext cx="8153400" cy="19242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7A79638-D82A-A54B-A21A-B20CA473BB01}"/>
              </a:ext>
            </a:extLst>
          </p:cNvPr>
          <p:cNvSpPr txBox="1"/>
          <p:nvPr/>
        </p:nvSpPr>
        <p:spPr>
          <a:xfrm>
            <a:off x="494147" y="5793820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Cheat: G4 E4</a:t>
            </a:r>
            <a:r>
              <a:rPr lang="en-US" baseline="30000" dirty="0">
                <a:latin typeface="+mn-lt"/>
              </a:rPr>
              <a:t>b</a:t>
            </a:r>
            <a:r>
              <a:rPr lang="en-US" dirty="0">
                <a:latin typeface="+mn-lt"/>
              </a:rPr>
              <a:t> F4 D4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frequency domain &amp;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Fourier Series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2735739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6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/>
              <a:t>Fourier series:</a:t>
            </a:r>
            <a:endParaRPr lang="en-US" b="1" i="1" dirty="0"/>
          </a:p>
          <a:p>
            <a:pPr lvl="1"/>
            <a:r>
              <a:rPr lang="en-US" dirty="0"/>
              <a:t>Any </a:t>
            </a:r>
            <a:r>
              <a:rPr lang="en-US" b="1" i="1" dirty="0">
                <a:solidFill>
                  <a:srgbClr val="FF0000"/>
                </a:solidFill>
              </a:rPr>
              <a:t>periodic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signal can be represented as a sum of simple periodic functions: </a:t>
            </a:r>
            <a:r>
              <a:rPr lang="en-US" i="1" dirty="0"/>
              <a:t>sin</a:t>
            </a:r>
            <a:r>
              <a:rPr lang="en-US" dirty="0"/>
              <a:t> and </a:t>
            </a:r>
            <a:r>
              <a:rPr lang="en-US" i="1" dirty="0" err="1"/>
              <a:t>cos</a:t>
            </a:r>
            <a:endParaRPr lang="en-US" dirty="0"/>
          </a:p>
          <a:p>
            <a:pPr lvl="1">
              <a:buNone/>
            </a:pPr>
            <a:r>
              <a:rPr lang="en-US" dirty="0"/>
              <a:t>sin(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 and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>
              <a:buNone/>
            </a:pPr>
            <a:r>
              <a:rPr lang="en-US" sz="2000" dirty="0"/>
              <a:t>	where </a:t>
            </a:r>
            <a:r>
              <a:rPr lang="en-US" sz="2000" i="1" dirty="0"/>
              <a:t>n</a:t>
            </a:r>
            <a:r>
              <a:rPr lang="en-US" sz="2000" dirty="0"/>
              <a:t> = 1, 2, 3, …</a:t>
            </a:r>
          </a:p>
          <a:p>
            <a:pPr lvl="1">
              <a:buNone/>
            </a:pPr>
            <a:r>
              <a:rPr lang="en-US" dirty="0"/>
              <a:t>These are called the </a:t>
            </a:r>
            <a:r>
              <a:rPr lang="en-US" b="1" i="1" dirty="0"/>
              <a:t>harmonics</a:t>
            </a:r>
            <a:r>
              <a:rPr lang="en-US" dirty="0"/>
              <a:t> of the signal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1917" y="6534912"/>
            <a:ext cx="3581400" cy="365125"/>
          </a:xfrm>
        </p:spPr>
        <p:txBody>
          <a:bodyPr/>
          <a:lstStyle/>
          <a:p>
            <a:r>
              <a:rPr lang="en-US" dirty="0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8434" name="Picture 2" descr="File:Fouri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619500" cy="442912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29200" y="55626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Baptiste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Joseph </a:t>
            </a:r>
            <a:r>
              <a:rPr lang="en-US" dirty="0"/>
              <a:t>Fourier,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0" name="Picture 2" descr="File:Moodswingersca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17" y="1169194"/>
            <a:ext cx="4494726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Fourier Series – more formally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00594" y="1559470"/>
            <a:ext cx="8151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Fourier Theorem states that any </a:t>
            </a:r>
            <a:r>
              <a:rPr lang="en-US" sz="2400" i="1" dirty="0">
                <a:solidFill>
                  <a:srgbClr val="FF0000"/>
                </a:solidFill>
              </a:rPr>
              <a:t>periodic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function f(t) of period L can be cast in the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The constants: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are called the </a:t>
                </a:r>
                <a:r>
                  <a:rPr lang="en-US" sz="2000" u="sng" dirty="0"/>
                  <a:t>Fourier coefficients</a:t>
                </a:r>
                <a:r>
                  <a:rPr lang="en-US" sz="2000" dirty="0"/>
                  <a:t> of </a:t>
                </a:r>
                <a:r>
                  <a:rPr lang="en-US" sz="2000" i="1" dirty="0"/>
                  <a:t>f(t)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blipFill>
                <a:blip r:embed="rId6"/>
                <a:stretch>
                  <a:fillRect l="-155" t="-6061" r="-31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/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blipFill>
                <a:blip r:embed="rId7"/>
                <a:stretch>
                  <a:fillRect l="-507" t="-120755" b="-18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7BC16A-82B2-654F-AEA8-83C9DFA73A7B}"/>
                  </a:ext>
                </a:extLst>
              </p:cNvPr>
              <p:cNvSpPr txBox="1"/>
              <p:nvPr/>
            </p:nvSpPr>
            <p:spPr>
              <a:xfrm>
                <a:off x="882111" y="5566737"/>
                <a:ext cx="7426841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[also a complex number version that uses </a:t>
                </a:r>
                <a:br>
                  <a:rPr lang="en-US" sz="2400" dirty="0"/>
                </a:br>
                <a:r>
                  <a:rPr lang="en-US" sz="2400" dirty="0"/>
                  <a:t>            complex coefficient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2400" baseline="30000" dirty="0">
                    <a:latin typeface="Symbol" pitchFamily="2" charset="2"/>
                  </a:rPr>
                  <a:t> </a:t>
                </a:r>
                <a:r>
                  <a:rPr lang="en-US" sz="2400" dirty="0"/>
                  <a:t>instead of cos/sin]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7BC16A-82B2-654F-AEA8-83C9DFA73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11" y="5566737"/>
                <a:ext cx="7426841" cy="847220"/>
              </a:xfrm>
              <a:prstGeom prst="rect">
                <a:avLst/>
              </a:prstGeom>
              <a:blipFill>
                <a:blip r:embed="rId8"/>
                <a:stretch>
                  <a:fillRect l="-1195" t="-4412" r="-3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– 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00"/>
            <a:ext cx="4495800" cy="2438400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 cos(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and sin(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functions form an </a:t>
            </a:r>
            <a:r>
              <a:rPr lang="en-US" u="sng" dirty="0"/>
              <a:t>orthogonal basis</a:t>
            </a:r>
            <a:r>
              <a:rPr lang="en-US" dirty="0"/>
              <a:t>: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allow us to represent any periodic signal by taking a </a:t>
            </a:r>
            <a:r>
              <a:rPr lang="en-US" i="1" u="sng" dirty="0"/>
              <a:t>linear combination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of the basis functions without interfering with one another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AKA: superposition works!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F9522-9CA8-5C43-B356-7E35AECF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1295400"/>
            <a:ext cx="3908490" cy="2735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0963E3-B631-6D42-8CFA-FBA83E58B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3813482"/>
            <a:ext cx="3908490" cy="2735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DFFCC9-AFD6-8247-8EC3-E6679D9BF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57" y="1259114"/>
            <a:ext cx="4053114" cy="283717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3B57D-DE9F-E841-ADAF-82B1C1A2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Fourier Series – </a:t>
            </a:r>
            <a:r>
              <a:rPr lang="en-US" dirty="0" err="1"/>
              <a:t>Sawtooth</a:t>
            </a:r>
            <a:r>
              <a:rPr lang="en-US" dirty="0"/>
              <a:t>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(falstad.com/</a:t>
            </a:r>
            <a:r>
              <a:rPr lang="en-US" sz="1400" dirty="0" err="1"/>
              <a:t>fourier</a:t>
            </a:r>
            <a:r>
              <a:rPr lang="en-US" sz="1400" dirty="0"/>
              <a:t>/)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64575" y="1181100"/>
            <a:ext cx="6100549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1141017"/>
            <a:ext cx="6143625" cy="571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Fourier Series – Square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(falstad.com/</a:t>
            </a:r>
            <a:r>
              <a:rPr lang="en-US" sz="1400" dirty="0" err="1"/>
              <a:t>fourier</a:t>
            </a:r>
            <a:r>
              <a:rPr lang="en-US" sz="1400" dirty="0"/>
              <a:t>/)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8511" y="1133475"/>
            <a:ext cx="6151727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143000"/>
            <a:ext cx="61414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1143000"/>
            <a:ext cx="61414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1152525"/>
            <a:ext cx="614071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1143000"/>
            <a:ext cx="615096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47800" y="1152525"/>
            <a:ext cx="614071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447800" y="1133475"/>
            <a:ext cx="6161221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(Review of key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idea of the series:</a:t>
            </a:r>
          </a:p>
          <a:p>
            <a:pPr lvl="1"/>
            <a:r>
              <a:rPr lang="en-US" dirty="0"/>
              <a:t>Any </a:t>
            </a:r>
            <a:r>
              <a:rPr lang="en-US" b="1" i="1" dirty="0"/>
              <a:t>PERIODIC</a:t>
            </a:r>
            <a:r>
              <a:rPr lang="en-US" dirty="0"/>
              <a:t> wave can be represented as  simple sum of sine waves</a:t>
            </a:r>
          </a:p>
          <a:p>
            <a:r>
              <a:rPr lang="en-US" dirty="0"/>
              <a:t>2 Caveats:</a:t>
            </a:r>
          </a:p>
          <a:p>
            <a:pPr lvl="1"/>
            <a:r>
              <a:rPr lang="en-US" u="sng" dirty="0"/>
              <a:t>Linearity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The series only holds while the system it is describing is </a:t>
            </a:r>
            <a:r>
              <a:rPr lang="en-US" i="1" u="sng" dirty="0"/>
              <a:t>linear</a:t>
            </a:r>
            <a:r>
              <a:rPr lang="en-US" dirty="0"/>
              <a:t> because it relies on the superposition principle</a:t>
            </a:r>
          </a:p>
          <a:p>
            <a:pPr lvl="2"/>
            <a:r>
              <a:rPr lang="en-US" dirty="0"/>
              <a:t>-aka – adding up all the sine waves is superposition in action</a:t>
            </a:r>
          </a:p>
          <a:p>
            <a:pPr lvl="1"/>
            <a:r>
              <a:rPr lang="en-US" u="sng" dirty="0"/>
              <a:t>Periodicity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The series only holds if the waves it is describing are periodic</a:t>
            </a:r>
          </a:p>
          <a:p>
            <a:pPr lvl="2"/>
            <a:r>
              <a:rPr lang="en-US" dirty="0"/>
              <a:t>Non-periodic waves are dealt with by the Fourier Transform</a:t>
            </a:r>
          </a:p>
          <a:p>
            <a:pPr lvl="3"/>
            <a:r>
              <a:rPr lang="en-US" dirty="0"/>
              <a:t>We will examine that in Lecture 9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22206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Nyquist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we said we needed to sample at twice the maximum frequency</a:t>
            </a:r>
          </a:p>
          <a:p>
            <a:pPr lvl="1"/>
            <a:r>
              <a:rPr lang="en-US" dirty="0"/>
              <a:t>Now see all signals can be represented as a linear sum of frequencies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…and the frequency components are orthogonal</a:t>
            </a:r>
          </a:p>
          <a:p>
            <a:pPr lvl="2"/>
            <a:r>
              <a:rPr lang="en-US" dirty="0"/>
              <a:t>Can be extracted and treated independently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represent signals in frequency domain</a:t>
            </a:r>
          </a:p>
          <a:p>
            <a:pPr lvl="1"/>
            <a:r>
              <a:rPr lang="en-US" dirty="0"/>
              <a:t>Different basis – basis vectors of </a:t>
            </a:r>
            <a:r>
              <a:rPr lang="en-US" dirty="0" err="1"/>
              <a:t>sines</a:t>
            </a:r>
            <a:r>
              <a:rPr lang="en-US" dirty="0"/>
              <a:t> and cosines</a:t>
            </a:r>
          </a:p>
          <a:p>
            <a:r>
              <a:rPr lang="en-US" dirty="0"/>
              <a:t>Often more convenient and efficient than time domain</a:t>
            </a:r>
          </a:p>
          <a:p>
            <a:pPr lvl="1"/>
            <a:r>
              <a:rPr lang="en-US" dirty="0"/>
              <a:t>Remember musical staff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3781425" y="5370513"/>
          <a:ext cx="455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5" name="Equation" r:id="rId3" imgW="2324100" imgH="431800" progId="Equation.3">
                  <p:embed/>
                </p:oleObj>
              </mc:Choice>
              <mc:Fallback>
                <p:oleObj name="Equation" r:id="rId3" imgW="23241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370513"/>
                        <a:ext cx="4559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1D2EF06D-6A3B-2644-924C-60FA7DACD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762" y="2891002"/>
            <a:ext cx="4559300" cy="1075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4DB8-17EE-3D42-B7BD-F0CFCBB1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D3B63-D9FA-7E46-A6D8-372F4ED07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87475"/>
            <a:ext cx="8686800" cy="4846638"/>
          </a:xfrm>
        </p:spPr>
        <p:txBody>
          <a:bodyPr/>
          <a:lstStyle/>
          <a:p>
            <a:r>
              <a:rPr lang="en-US" dirty="0"/>
              <a:t>First general-purpose, electronic computer built here at Penn</a:t>
            </a:r>
          </a:p>
          <a:p>
            <a:r>
              <a:rPr lang="en-US" dirty="0"/>
              <a:t>Unveiled on Feb. 14, 1946</a:t>
            </a:r>
          </a:p>
          <a:p>
            <a:pPr lvl="1"/>
            <a:r>
              <a:rPr lang="en-US" dirty="0"/>
              <a:t>75 years ago on Sunday</a:t>
            </a:r>
          </a:p>
          <a:p>
            <a:r>
              <a:rPr lang="en-US" dirty="0"/>
              <a:t>Symposium to celebrate and learn about on Monday (2/15)</a:t>
            </a:r>
          </a:p>
          <a:p>
            <a:pPr lvl="1"/>
            <a:r>
              <a:rPr lang="en-US" dirty="0"/>
              <a:t>10:30am-noon, 1:30pm-3pm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19434-CEEC-A244-891C-E208D68B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752AD-484C-A944-836A-7DC086D7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63F5B1-3D4E-D149-8EC4-2EADFD70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028" y="3810794"/>
            <a:ext cx="3922972" cy="269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7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Information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1s / quarter note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 10s of sound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How many bits to represent 10s of sound with 16b samples and 44KHz sampling?</a:t>
            </a:r>
          </a:p>
          <a:p>
            <a:pPr lvl="1"/>
            <a:r>
              <a:rPr lang="en-US" dirty="0">
                <a:sym typeface="Wingdings" pitchFamily="1" charset="2"/>
              </a:rPr>
              <a:t>44K Hz x 16b/sample x 10s = 7040K =7Mbits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2207EC2A-E685-8F42-A17D-4788A391C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943198"/>
            <a:ext cx="8153400" cy="1924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D876-2480-2D44-994C-E9A09AAE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676E-9277-7148-A6CA-22753354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Feedback</a:t>
            </a:r>
          </a:p>
          <a:p>
            <a:pPr lvl="1"/>
            <a:r>
              <a:rPr lang="en-US" dirty="0"/>
              <a:t>Lecture and Lab</a:t>
            </a:r>
          </a:p>
          <a:p>
            <a:r>
              <a:rPr lang="en-US" dirty="0"/>
              <a:t>Lab 4 out</a:t>
            </a:r>
          </a:p>
          <a:p>
            <a:pPr lvl="1"/>
            <a:r>
              <a:rPr lang="en-US" dirty="0"/>
              <a:t>Use MATLAB to transform data into frequency domain</a:t>
            </a:r>
          </a:p>
          <a:p>
            <a:r>
              <a:rPr lang="en-US" dirty="0"/>
              <a:t>No class on Friday 2/12</a:t>
            </a:r>
          </a:p>
          <a:p>
            <a:pPr lvl="1"/>
            <a:r>
              <a:rPr lang="en-US" dirty="0"/>
              <a:t>Penn Engagement Day</a:t>
            </a:r>
          </a:p>
          <a:p>
            <a:r>
              <a:rPr lang="en-US" dirty="0"/>
              <a:t>Lab due on Sunday (2/14)</a:t>
            </a:r>
          </a:p>
          <a:p>
            <a:pPr lvl="1"/>
            <a:r>
              <a:rPr lang="en-US" dirty="0"/>
              <a:t>Moved back so not due on Engagement Day</a:t>
            </a:r>
          </a:p>
          <a:p>
            <a:r>
              <a:rPr lang="en-US" dirty="0"/>
              <a:t>ENIAC Day on Monday 2/15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events.seas.upenn.edu</a:t>
            </a:r>
            <a:r>
              <a:rPr lang="en-US" dirty="0"/>
              <a:t>/event/</a:t>
            </a:r>
            <a:r>
              <a:rPr lang="en-US" dirty="0" err="1"/>
              <a:t>eniacday</a:t>
            </a:r>
            <a:r>
              <a:rPr lang="en-US" dirty="0"/>
              <a:t>/</a:t>
            </a:r>
          </a:p>
          <a:p>
            <a:r>
              <a:rPr lang="en-US" dirty="0"/>
              <a:t>Lab on Monday 2/15</a:t>
            </a:r>
          </a:p>
          <a:p>
            <a:pPr lvl="1"/>
            <a:r>
              <a:rPr lang="en-US" dirty="0"/>
              <a:t>After ENIAC Day event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4710A-234D-1C4A-AF60-B48923E3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CF1B0-EA11-6143-BE25-02A9A1F9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85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ESE325 – whole course on Fourier Analysis</a:t>
            </a:r>
          </a:p>
          <a:p>
            <a:r>
              <a:rPr lang="en-US" dirty="0"/>
              <a:t>ESE224 – signal processing</a:t>
            </a:r>
          </a:p>
          <a:p>
            <a:r>
              <a:rPr lang="en-US" dirty="0"/>
              <a:t>ESE215, 319, 419 – reason about behavior of circuits in time and frequency domains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>
                <a:hlinkClick r:id="rId2"/>
              </a:rPr>
              <a:t>https://betterexplained.com/articles/an-interactive-guide-to-the-fourier-transform/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78490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20029E-B53F-CD4E-9C99-45345D798245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5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Representation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does musical staff represent sound?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What does vertical position represent?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Note shape?</a:t>
            </a: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pic>
        <p:nvPicPr>
          <p:cNvPr id="27" name="Picture 26" descr="1000px-Beethoven_symphony_5_opening.svg.png">
            <a:extLst>
              <a:ext uri="{FF2B5EF4-FFF2-40B4-BE49-F238E27FC236}">
                <a16:creationId xmlns:a16="http://schemas.microsoft.com/office/drawing/2014/main" id="{3C2DC931-1358-7C40-8298-5535EA9B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943198"/>
            <a:ext cx="8153400" cy="19242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4335B-63A2-E149-893F-52651B182046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There are other ways to represent</a:t>
            </a:r>
          </a:p>
          <a:p>
            <a:pPr lvl="1"/>
            <a:r>
              <a:rPr lang="en-US"/>
              <a:t>Frequency representation particularly efficient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50895" y="5727032"/>
            <a:ext cx="30267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Frequencies in Hertz</a:t>
            </a: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DCE285-DFF1-FF43-8151-A3FFFE43051E}"/>
              </a:ext>
            </a:extLst>
          </p:cNvPr>
          <p:cNvSpPr txBox="1"/>
          <p:nvPr/>
        </p:nvSpPr>
        <p:spPr>
          <a:xfrm>
            <a:off x="7620000" y="4876800"/>
            <a:ext cx="6981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294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88974C-A403-C74B-97F9-E9E28E40F20E}"/>
              </a:ext>
            </a:extLst>
          </p:cNvPr>
          <p:cNvSpPr txBox="1"/>
          <p:nvPr/>
        </p:nvSpPr>
        <p:spPr>
          <a:xfrm>
            <a:off x="6096000" y="4876800"/>
            <a:ext cx="6981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348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AE6C53-7165-A346-9899-85117BF2AA0A}"/>
              </a:ext>
            </a:extLst>
          </p:cNvPr>
          <p:cNvSpPr txBox="1"/>
          <p:nvPr/>
        </p:nvSpPr>
        <p:spPr>
          <a:xfrm>
            <a:off x="3352800" y="4876800"/>
            <a:ext cx="6985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392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F7324B-C0FC-9142-B773-5C192B7BF8D6}"/>
              </a:ext>
            </a:extLst>
          </p:cNvPr>
          <p:cNvSpPr txBox="1"/>
          <p:nvPr/>
        </p:nvSpPr>
        <p:spPr>
          <a:xfrm>
            <a:off x="4419600" y="4876800"/>
            <a:ext cx="914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311</a:t>
            </a:r>
          </a:p>
        </p:txBody>
      </p:sp>
      <p:pic>
        <p:nvPicPr>
          <p:cNvPr id="49" name="Picture 48" descr="1000px-Beethoven_symphony_5_opening.svg.png">
            <a:extLst>
              <a:ext uri="{FF2B5EF4-FFF2-40B4-BE49-F238E27FC236}">
                <a16:creationId xmlns:a16="http://schemas.microsoft.com/office/drawing/2014/main" id="{999E381E-9753-884A-AF38-EC5EE2446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19400"/>
            <a:ext cx="8153400" cy="19242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7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much information is this musical staff communicating?</a:t>
            </a:r>
            <a:endParaRPr lang="en-US" dirty="0">
              <a:sym typeface="Wingdings" pitchFamily="1" charset="2"/>
            </a:endParaRPr>
          </a:p>
          <a:p>
            <a:r>
              <a:rPr lang="en-US" dirty="0">
                <a:solidFill>
                  <a:srgbClr val="FF6600"/>
                </a:solidFill>
                <a:sym typeface="Wingdings" pitchFamily="1" charset="2"/>
              </a:rPr>
              <a:t>How many keys on piano?  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bits/note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2845B189-EF55-464D-A137-BAC9B848C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314853"/>
            <a:ext cx="8153400" cy="1924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iano_D27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533400" y="1524000"/>
            <a:ext cx="7772400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A9BD-BD65-054D-A875-8CE63F494A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791200"/>
            <a:ext cx="745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Hamburg Steinway D-274 Piano photo by Karl </a:t>
            </a:r>
            <a:r>
              <a:rPr lang="en-US" dirty="0" err="1">
                <a:latin typeface="+mn-lt"/>
              </a:rPr>
              <a:t>Kunde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6248400"/>
            <a:ext cx="5786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https://commons.wikimedia.org/wiki/File:D274.jpg</a:t>
            </a:r>
          </a:p>
        </p:txBody>
      </p:sp>
      <p:pic>
        <p:nvPicPr>
          <p:cNvPr id="9" name="Picture 8" descr="1024px-Piano_Frequencie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57200"/>
            <a:ext cx="4511660" cy="867967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A9BD-BD65-054D-A875-8CE63F494A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Content Placeholder 7" descr="musrange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1642" r="-31642"/>
          <a:stretch>
            <a:fillRect/>
          </a:stretch>
        </p:blipFill>
        <p:spPr>
          <a:xfrm>
            <a:off x="-1295400" y="152400"/>
            <a:ext cx="11082867" cy="5867400"/>
          </a:xfrm>
        </p:spPr>
      </p:pic>
      <p:sp>
        <p:nvSpPr>
          <p:cNvPr id="9" name="TextBox 8"/>
          <p:cNvSpPr txBox="1"/>
          <p:nvPr/>
        </p:nvSpPr>
        <p:spPr>
          <a:xfrm>
            <a:off x="2286000" y="6096000"/>
            <a:ext cx="563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Larry </a:t>
            </a:r>
            <a:r>
              <a:rPr lang="en-US" sz="1800" dirty="0" err="1">
                <a:latin typeface="+mn-lt"/>
              </a:rPr>
              <a:t>Solomn</a:t>
            </a:r>
            <a:r>
              <a:rPr lang="en-US" sz="1800" dirty="0">
                <a:latin typeface="+mn-lt"/>
              </a:rPr>
              <a:t>: http://</a:t>
            </a:r>
            <a:r>
              <a:rPr lang="en-US" sz="1800" dirty="0" err="1">
                <a:latin typeface="+mn-lt"/>
              </a:rPr>
              <a:t>solomonsmusic.net/insrange.htm</a:t>
            </a:r>
            <a:endParaRPr lang="en-US" sz="18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25293</TotalTime>
  <Words>1851</Words>
  <Application>Microsoft Macintosh PowerPoint</Application>
  <PresentationFormat>On-screen Show (4:3)</PresentationFormat>
  <Paragraphs>417</Paragraphs>
  <Slides>42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Cambria Math</vt:lpstr>
      <vt:lpstr>Courier New</vt:lpstr>
      <vt:lpstr>Symbol</vt:lpstr>
      <vt:lpstr>Times New Roman</vt:lpstr>
      <vt:lpstr>Wingdings 2</vt:lpstr>
      <vt:lpstr>ESE 578–</vt:lpstr>
      <vt:lpstr>Equation</vt:lpstr>
      <vt:lpstr>PowerPoint Presentation</vt:lpstr>
      <vt:lpstr>Teaser</vt:lpstr>
      <vt:lpstr>Teaser</vt:lpstr>
      <vt:lpstr>Information</vt:lpstr>
      <vt:lpstr>Representation</vt:lpstr>
      <vt:lpstr>Frequency Representation</vt:lpstr>
      <vt:lpstr>Frequency Representation</vt:lpstr>
      <vt:lpstr>PowerPoint Presentation</vt:lpstr>
      <vt:lpstr>PowerPoint Presentation</vt:lpstr>
      <vt:lpstr>Frequency Representation</vt:lpstr>
      <vt:lpstr>Conclude</vt:lpstr>
      <vt:lpstr>Lecture Topics</vt:lpstr>
      <vt:lpstr>Course Map – Week 5</vt:lpstr>
      <vt:lpstr>What we did in Lab…</vt:lpstr>
      <vt:lpstr>What is the Frequency Domain?</vt:lpstr>
      <vt:lpstr>Musical Representation</vt:lpstr>
      <vt:lpstr>Time-Domain &amp; Frequency-domain</vt:lpstr>
      <vt:lpstr>Frequency-domain</vt:lpstr>
      <vt:lpstr>Frequency-domain</vt:lpstr>
      <vt:lpstr>Remember Lecture 5: Preclass 1</vt:lpstr>
      <vt:lpstr>Frequency-domain</vt:lpstr>
      <vt:lpstr>Frequency-domain</vt:lpstr>
      <vt:lpstr>Vector Background</vt:lpstr>
      <vt:lpstr>Vector Space</vt:lpstr>
      <vt:lpstr>Vector Space</vt:lpstr>
      <vt:lpstr>Orthogonal Basis</vt:lpstr>
      <vt:lpstr>Different Representations</vt:lpstr>
      <vt:lpstr>Can change Representations</vt:lpstr>
      <vt:lpstr>Complex Numbers</vt:lpstr>
      <vt:lpstr>The Fourier Series</vt:lpstr>
      <vt:lpstr>History…</vt:lpstr>
      <vt:lpstr>Fourier Series – more formally</vt:lpstr>
      <vt:lpstr>Fourier Series – Why does it work?</vt:lpstr>
      <vt:lpstr>Fourier Series – Sawtooth wave</vt:lpstr>
      <vt:lpstr>Fourier Series – Square Wave</vt:lpstr>
      <vt:lpstr>Fourier Series (Review of key points)</vt:lpstr>
      <vt:lpstr>Nyquist</vt:lpstr>
      <vt:lpstr>Big Ideas</vt:lpstr>
      <vt:lpstr>ENIAC</vt:lpstr>
      <vt:lpstr>Reminder</vt:lpstr>
      <vt:lpstr>Learn More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535</cp:revision>
  <cp:lastPrinted>2021-02-10T13:21:49Z</cp:lastPrinted>
  <dcterms:created xsi:type="dcterms:W3CDTF">2018-05-17T23:28:15Z</dcterms:created>
  <dcterms:modified xsi:type="dcterms:W3CDTF">2021-02-10T13:21:51Z</dcterms:modified>
</cp:coreProperties>
</file>