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07" r:id="rId2"/>
    <p:sldId id="308" r:id="rId3"/>
    <p:sldId id="458" r:id="rId4"/>
    <p:sldId id="358" r:id="rId5"/>
    <p:sldId id="267" r:id="rId6"/>
    <p:sldId id="268" r:id="rId7"/>
    <p:sldId id="270" r:id="rId8"/>
    <p:sldId id="295" r:id="rId9"/>
    <p:sldId id="408" r:id="rId10"/>
    <p:sldId id="371" r:id="rId11"/>
    <p:sldId id="369" r:id="rId12"/>
    <p:sldId id="370" r:id="rId13"/>
    <p:sldId id="316" r:id="rId14"/>
    <p:sldId id="348" r:id="rId15"/>
    <p:sldId id="365" r:id="rId16"/>
    <p:sldId id="366" r:id="rId17"/>
    <p:sldId id="349" r:id="rId18"/>
    <p:sldId id="367" r:id="rId19"/>
    <p:sldId id="373" r:id="rId20"/>
    <p:sldId id="377" r:id="rId21"/>
    <p:sldId id="372" r:id="rId22"/>
    <p:sldId id="439" r:id="rId23"/>
    <p:sldId id="440" r:id="rId24"/>
    <p:sldId id="437" r:id="rId25"/>
    <p:sldId id="441" r:id="rId26"/>
    <p:sldId id="442" r:id="rId27"/>
    <p:sldId id="459" r:id="rId28"/>
    <p:sldId id="460" r:id="rId29"/>
    <p:sldId id="449" r:id="rId30"/>
    <p:sldId id="461" r:id="rId31"/>
    <p:sldId id="462" r:id="rId32"/>
    <p:sldId id="463" r:id="rId33"/>
    <p:sldId id="454" r:id="rId34"/>
    <p:sldId id="464" r:id="rId35"/>
    <p:sldId id="465" r:id="rId36"/>
    <p:sldId id="364" r:id="rId37"/>
    <p:sldId id="455" r:id="rId38"/>
    <p:sldId id="456" r:id="rId39"/>
    <p:sldId id="292" r:id="rId40"/>
    <p:sldId id="291" r:id="rId41"/>
    <p:sldId id="305" r:id="rId42"/>
    <p:sldId id="433" r:id="rId43"/>
    <p:sldId id="351" r:id="rId44"/>
    <p:sldId id="450" r:id="rId45"/>
    <p:sldId id="346" r:id="rId46"/>
    <p:sldId id="347" r:id="rId47"/>
    <p:sldId id="457" r:id="rId48"/>
    <p:sldId id="31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9800"/>
    <a:srgbClr val="FF0000"/>
    <a:srgbClr val="0000FF"/>
    <a:srgbClr val="FF8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6"/>
    <p:restoredTop sz="80000" autoAdjust="0"/>
  </p:normalViewPr>
  <p:slideViewPr>
    <p:cSldViewPr snapToGrid="0">
      <p:cViewPr varScale="1">
        <p:scale>
          <a:sx n="88" d="100"/>
          <a:sy n="88" d="100"/>
        </p:scale>
        <p:origin x="8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klYbQaX2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http://toxicdump.org/stuff/FourierToy.swf</a:t>
            </a:r>
          </a:p>
          <a:p>
            <a:r>
              <a:rPr lang="en-US" dirty="0"/>
              <a:t>http://betterexplained.com/examples/fourier/</a:t>
            </a:r>
          </a:p>
          <a:p>
            <a:r>
              <a:rPr lang="en-US" dirty="0"/>
              <a:t>https://www.youtube.com/watch?v=QVuU2YCwHjw&amp;feature=youtu.be  (homer </a:t>
            </a:r>
            <a:r>
              <a:rPr lang="en-US" dirty="0" err="1"/>
              <a:t>simpson</a:t>
            </a:r>
            <a:r>
              <a:rPr lang="en-US" dirty="0"/>
              <a:t> drawn!)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more…</a:t>
            </a:r>
          </a:p>
          <a:p>
            <a:r>
              <a:rPr lang="en-US" dirty="0">
                <a:hlinkClick r:id="rId3"/>
              </a:rPr>
              <a:t> https://www.youtube.com/watch?v=ObklYbQaX24</a:t>
            </a:r>
            <a:endParaRPr lang="en-US" dirty="0"/>
          </a:p>
          <a:p>
            <a:r>
              <a:rPr lang="en-US" dirty="0"/>
              <a:t>A0</a:t>
            </a:r>
            <a:r>
              <a:rPr lang="en-US" baseline="0" dirty="0"/>
              <a:t> is the time-average value of f(t), its called the DC component of f(t) because the average values of the ac component are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Snail shell is </a:t>
            </a:r>
            <a:r>
              <a:rPr lang="en-US" dirty="0" err="1"/>
              <a:t>latin</a:t>
            </a:r>
            <a:r>
              <a:rPr lang="en-US"/>
              <a:t> translation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6653-85C9-EF4D-9C7C-7E1DCD34D9BA}" type="datetime1">
              <a:rPr lang="en-US" smtClean="0"/>
              <a:t>2/17/21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F38-851D-7243-A951-1CC666448135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767-E00B-2C4B-AEA6-A5C91231A066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0996-F27A-904F-9F0C-33D4C41B48AE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3025-3FBE-BF43-A7DE-1B5C511DB67D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1F47-725C-0F4C-9541-10F58663210F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4FDC-7113-8F46-B1B4-60E79ADE729A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1FD1-0841-764D-84FF-42B91B752473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0A49-6ADC-8443-A768-7208C3E0BFF0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ED3D-A93E-2949-A6DC-05A299FF61F0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DCE-C489-C345-A603-A60BAC7A6197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2F9B-FC1B-7D4F-80FC-00B30BAB1B84}" type="datetime1">
              <a:rPr lang="en-US" smtClean="0"/>
              <a:t>2/17/21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061-79C6-354B-8358-10BBBC62DC97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296-E373-B640-B9FB-3C25CEE2103F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4C17-C7C1-D242-8A7D-DDF65ED9B57A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2726-8921-824C-B08F-1CA7F5F73460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741C-4615-B643-9F35-8F84D9E86680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F21F-5061-A24F-BEA2-6DBBEF124A8D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62D5-17EB-F64E-84AF-A15A8FB8DE45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32-C3E6-3C46-A844-1831B28F5A7F}" type="datetime1">
              <a:rPr lang="en-US" smtClean="0"/>
              <a:t>2/17/21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F57-F2A7-9745-AC57-1EABEB9AFEC0}" type="datetime1">
              <a:rPr lang="en-US" smtClean="0"/>
              <a:t>2/17/21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6702-40F8-6E44-A32A-43DF7C4725EF}" type="datetime1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B04A-656F-9A4C-A81E-10EB86D89730}" type="datetime1">
              <a:rPr lang="en-US" smtClean="0"/>
              <a:t>2/17/21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2D62-3F26-664A-A84A-76E8CFCA94CE}" type="datetime1">
              <a:rPr lang="en-US" smtClean="0"/>
              <a:t>2/17/21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6B3B-5B46-B74F-94BF-968D239225E9}" type="datetime1">
              <a:rPr lang="en-US" smtClean="0"/>
              <a:t>2/17/21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EE35-1087-E244-B373-2D2C0DFE6DE4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119B24-C2CF-0F41-95D8-4255210D0714}" type="datetime1">
              <a:rPr lang="en-US" smtClean="0"/>
              <a:t>2/17/21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betterexplained.com/articles/an-interactive-guide-to-the-fourier-transfor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#09– Discrete Fourier Transform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11448" y="80962"/>
            <a:ext cx="3352800" cy="288925"/>
          </a:xfrm>
        </p:spPr>
        <p:txBody>
          <a:bodyPr/>
          <a:lstStyle/>
          <a:p>
            <a:r>
              <a:rPr lang="en-US"/>
              <a:t>ESE 150 -- Spring 2021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34AB803-11F3-0849-A1B3-7093F65D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0417" y="6011150"/>
            <a:ext cx="4483583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2020—2021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DeHon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Background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3A8EC2-3111-6844-B6FB-FF8615E0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4087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63C-A4AD-1C43-9EC9-80E2FD6A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Bases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than one set of basis vectors that span a space</a:t>
                </a:r>
              </a:p>
              <a:p>
                <a:pPr lvl="1"/>
                <a:r>
                  <a:rPr lang="en-US" dirty="0"/>
                  <a:t>For example, might rotate 90 degrees in Cartesian coordinates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err="1">
                    <a:solidFill>
                      <a:srgbClr val="FF9800"/>
                    </a:solidFill>
                  </a:rPr>
                  <a:t>Preclass</a:t>
                </a:r>
                <a:r>
                  <a:rPr lang="en-US" dirty="0">
                    <a:solidFill>
                      <a:srgbClr val="FF9800"/>
                    </a:solidFill>
                  </a:rPr>
                  <a:t> 3: </a:t>
                </a:r>
                <a:r>
                  <a:rPr lang="en-US" dirty="0" err="1">
                    <a:solidFill>
                      <a:srgbClr val="FF9800"/>
                    </a:solidFill>
                  </a:rPr>
                  <a:t>dotproduct</a:t>
                </a:r>
                <a:r>
                  <a:rPr lang="en-US" dirty="0">
                    <a:solidFill>
                      <a:srgbClr val="FF9800"/>
                    </a:solidFill>
                  </a:rPr>
                  <a:t>(b1,b2)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5E02D-4105-9E49-95F8-6EDE016C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91949-0377-F34D-822C-5AAE54F4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023AE-CBFA-7A4D-B8DF-C9AD0F0BC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2999411"/>
            <a:ext cx="3294743" cy="31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63C-A4AD-1C43-9EC9-80E2FD6A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Bases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87475"/>
                <a:ext cx="8686800" cy="4846638"/>
              </a:xfrm>
            </p:spPr>
            <p:txBody>
              <a:bodyPr/>
              <a:lstStyle/>
              <a:p>
                <a:r>
                  <a:rPr lang="en-US" dirty="0"/>
                  <a:t>Can change basis by performing dot product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Represent points as linear combination: a*b1+c*b2</a:t>
                </a:r>
              </a:p>
              <a:p>
                <a:pPr lvl="1"/>
                <a:r>
                  <a:rPr lang="en-US" dirty="0"/>
                  <a:t>a=</a:t>
                </a:r>
                <a:r>
                  <a:rPr lang="en-US" dirty="0" err="1"/>
                  <a:t>dotproduct</a:t>
                </a:r>
                <a:r>
                  <a:rPr lang="en-US" dirty="0"/>
                  <a:t>([</a:t>
                </a:r>
                <a:r>
                  <a:rPr lang="en-US" dirty="0" err="1"/>
                  <a:t>x,y</a:t>
                </a:r>
                <a:r>
                  <a:rPr lang="en-US" dirty="0"/>
                  <a:t>],b1); c=</a:t>
                </a:r>
                <a:r>
                  <a:rPr lang="en-US" dirty="0" err="1"/>
                  <a:t>dotproduct</a:t>
                </a:r>
                <a:r>
                  <a:rPr lang="en-US" dirty="0"/>
                  <a:t>([</a:t>
                </a:r>
                <a:r>
                  <a:rPr lang="en-US" dirty="0" err="1"/>
                  <a:t>x,y</a:t>
                </a:r>
                <a:r>
                  <a:rPr lang="en-US" dirty="0"/>
                  <a:t>],b2)</a:t>
                </a:r>
              </a:p>
              <a:p>
                <a:pPr lvl="2"/>
                <a:r>
                  <a:rPr lang="en-US" dirty="0">
                    <a:solidFill>
                      <a:srgbClr val="FF9800"/>
                    </a:solidFill>
                  </a:rPr>
                  <a:t>What are a and c for </a:t>
                </a:r>
                <a:br>
                  <a:rPr lang="en-US" dirty="0">
                    <a:solidFill>
                      <a:srgbClr val="FF9800"/>
                    </a:solidFill>
                  </a:rPr>
                </a:br>
                <a:r>
                  <a:rPr lang="en-US" dirty="0">
                    <a:solidFill>
                      <a:srgbClr val="FF9800"/>
                    </a:solidFill>
                  </a:rPr>
                  <a:t>case shown?</a:t>
                </a:r>
              </a:p>
              <a:p>
                <a:pPr lvl="3"/>
                <a:r>
                  <a:rPr lang="en-US" dirty="0" err="1">
                    <a:solidFill>
                      <a:srgbClr val="FF9800"/>
                    </a:solidFill>
                  </a:rPr>
                  <a:t>Preclass</a:t>
                </a:r>
                <a:r>
                  <a:rPr lang="en-US" dirty="0">
                    <a:solidFill>
                      <a:srgbClr val="FF9800"/>
                    </a:solidFill>
                  </a:rPr>
                  <a:t> 3</a:t>
                </a:r>
              </a:p>
              <a:p>
                <a:pPr lvl="2"/>
                <a:r>
                  <a:rPr lang="en-US" dirty="0">
                    <a:solidFill>
                      <a:srgbClr val="FF9800"/>
                    </a:solidFill>
                  </a:rPr>
                  <a:t>Check correct by seeing that </a:t>
                </a:r>
                <a:br>
                  <a:rPr lang="en-US" dirty="0">
                    <a:solidFill>
                      <a:srgbClr val="FF9800"/>
                    </a:solidFill>
                  </a:rPr>
                </a:br>
                <a:r>
                  <a:rPr lang="en-US" dirty="0">
                    <a:solidFill>
                      <a:srgbClr val="FF9800"/>
                    </a:solidFill>
                  </a:rPr>
                  <a:t>a*b1+c*b2 is what we expect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87475"/>
                <a:ext cx="8686800" cy="4846638"/>
              </a:xfrm>
              <a:blipFill>
                <a:blip r:embed="rId2"/>
                <a:stretch>
                  <a:fillRect l="-438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5E02D-4105-9E49-95F8-6EDE016C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91949-0377-F34D-822C-5AAE54F4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C7D48-D185-E84F-80EB-B3717BB8B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57" y="3280395"/>
            <a:ext cx="3294743" cy="31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9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Fourier Transform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146434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Compute Dot Products – what did we get?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725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41387"/>
              </p:ext>
            </p:extLst>
          </p:nvPr>
        </p:nvGraphicFramePr>
        <p:xfrm>
          <a:off x="396871" y="4191000"/>
          <a:ext cx="815976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MR12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Note B1 to B5 were sample values from 1, 2, 3, 4, 5 Hz sine waves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325869"/>
              </p:ext>
            </p:extLst>
          </p:nvPr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E90325-4307-5948-B162-D76167AD7583}"/>
                  </a:ext>
                </a:extLst>
              </p:cNvPr>
              <p:cNvSpPr txBox="1"/>
              <p:nvPr/>
            </p:nvSpPr>
            <p:spPr>
              <a:xfrm>
                <a:off x="5021943" y="508794"/>
                <a:ext cx="3534688" cy="70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E90325-4307-5948-B162-D76167AD7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943" y="508794"/>
                <a:ext cx="3534688" cy="709105"/>
              </a:xfrm>
              <a:prstGeom prst="rect">
                <a:avLst/>
              </a:prstGeom>
              <a:blipFill>
                <a:blip r:embed="rId2"/>
                <a:stretch>
                  <a:fillRect l="-2857" t="-175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893AAF-959D-AC47-8865-B0800D88A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636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8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12522"/>
            <a:ext cx="8686800" cy="838200"/>
          </a:xfrm>
        </p:spPr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681"/>
            <a:ext cx="8686800" cy="4846638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When we compute the dot-product with discrete frequency samples, the only non-zero was the frequency in the signal!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25045"/>
              </p:ext>
            </p:extLst>
          </p:nvPr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1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706B47-4B2B-3C4D-BA51-47768F8C0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636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7BB371-B202-E540-AA86-7ACB1D3C4D74}"/>
                  </a:ext>
                </a:extLst>
              </p:cNvPr>
              <p:cNvSpPr txBox="1"/>
              <p:nvPr/>
            </p:nvSpPr>
            <p:spPr>
              <a:xfrm>
                <a:off x="4800600" y="391350"/>
                <a:ext cx="3534688" cy="70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7BB371-B202-E540-AA86-7ACB1D3C4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91350"/>
                <a:ext cx="3534688" cy="709105"/>
              </a:xfrm>
              <a:prstGeom prst="rect">
                <a:avLst/>
              </a:prstGeom>
              <a:blipFill>
                <a:blip r:embed="rId2"/>
                <a:stretch>
                  <a:fillRect l="-2867" t="-175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081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identify frequencies with dot product</a:t>
            </a:r>
          </a:p>
          <a:p>
            <a:pPr lvl="1"/>
            <a:r>
              <a:rPr lang="en-US" dirty="0"/>
              <a:t>Identifying projection onto each basis vector </a:t>
            </a:r>
            <a:br>
              <a:rPr lang="en-US" dirty="0"/>
            </a:br>
            <a:r>
              <a:rPr lang="en-US" dirty="0"/>
              <a:t>in Fourier Series</a:t>
            </a:r>
          </a:p>
          <a:p>
            <a:pPr lvl="1"/>
            <a:endParaRPr lang="en-US" dirty="0"/>
          </a:p>
          <a:p>
            <a:r>
              <a:rPr lang="en-US" dirty="0"/>
              <a:t>Works because frequency sine waves are </a:t>
            </a:r>
            <a:r>
              <a:rPr lang="en-US" dirty="0">
                <a:solidFill>
                  <a:srgbClr val="0000FF"/>
                </a:solidFill>
              </a:rPr>
              <a:t>orthogonal</a:t>
            </a:r>
          </a:p>
          <a:p>
            <a:endParaRPr lang="en-US" dirty="0"/>
          </a:p>
          <a:p>
            <a:r>
              <a:rPr lang="en-US" dirty="0"/>
              <a:t>Performing a </a:t>
            </a:r>
            <a:r>
              <a:rPr lang="en-US" dirty="0">
                <a:solidFill>
                  <a:srgbClr val="0000FF"/>
                </a:solidFill>
              </a:rPr>
              <a:t>change of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From time-sample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 Fourier (sine, cosine) basis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58F5-1794-4142-855C-0470C006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Frequency 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F2637-A194-E74E-98EC-F4FA44DC27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Time Sample basis</a:t>
                </a:r>
              </a:p>
              <a:p>
                <a:pPr lvl="1"/>
                <a:r>
                  <a:rPr lang="en-US" dirty="0"/>
                  <a:t>Also a multi-dimensional space</a:t>
                </a:r>
              </a:p>
              <a:p>
                <a:pPr lvl="1"/>
                <a:r>
                  <a:rPr lang="en-US" dirty="0"/>
                  <a:t>Dimension = # time samples</a:t>
                </a:r>
              </a:p>
              <a:p>
                <a:pPr lvl="1"/>
                <a:r>
                  <a:rPr lang="en-US" dirty="0"/>
                  <a:t>Vector [t</a:t>
                </a:r>
                <a:r>
                  <a:rPr lang="en-US" baseline="-25000" dirty="0"/>
                  <a:t>0</a:t>
                </a:r>
                <a:r>
                  <a:rPr lang="en-US" dirty="0"/>
                  <a:t>,t</a:t>
                </a:r>
                <a:r>
                  <a:rPr lang="en-US" baseline="-25000" dirty="0"/>
                  <a:t>1</a:t>
                </a:r>
                <a:r>
                  <a:rPr lang="en-US" dirty="0"/>
                  <a:t>,t</a:t>
                </a:r>
                <a:r>
                  <a:rPr lang="en-US" baseline="-25000" dirty="0"/>
                  <a:t>2</a:t>
                </a:r>
                <a:r>
                  <a:rPr lang="en-US" dirty="0"/>
                  <a:t>,t</a:t>
                </a:r>
                <a:r>
                  <a:rPr lang="en-US" baseline="-25000" dirty="0"/>
                  <a:t>3</a:t>
                </a:r>
                <a:r>
                  <a:rPr lang="en-US" dirty="0"/>
                  <a:t>, ….]</a:t>
                </a:r>
              </a:p>
              <a:p>
                <a:r>
                  <a:rPr lang="en-US" dirty="0"/>
                  <a:t>Frequency basis</a:t>
                </a:r>
              </a:p>
              <a:p>
                <a:pPr lvl="1"/>
                <a:r>
                  <a:rPr lang="en-US" dirty="0"/>
                  <a:t>Multi-dimensional</a:t>
                </a:r>
              </a:p>
              <a:p>
                <a:pPr lvl="1"/>
                <a:r>
                  <a:rPr lang="en-US" dirty="0"/>
                  <a:t>Dimensions = Coefficients of sine and cosine components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p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p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Vector [a</a:t>
                </a:r>
                <a:r>
                  <a:rPr lang="en-US" baseline="-25000" dirty="0"/>
                  <a:t>0</a:t>
                </a:r>
                <a:r>
                  <a:rPr lang="en-US" dirty="0"/>
                  <a:t>,a</a:t>
                </a:r>
                <a:r>
                  <a:rPr lang="en-US" baseline="-25000" dirty="0"/>
                  <a:t>1</a:t>
                </a:r>
                <a:r>
                  <a:rPr lang="en-US" dirty="0"/>
                  <a:t>,b</a:t>
                </a:r>
                <a:r>
                  <a:rPr lang="en-US" baseline="-25000" dirty="0"/>
                  <a:t>1</a:t>
                </a:r>
                <a:r>
                  <a:rPr lang="en-US" dirty="0"/>
                  <a:t>,a</a:t>
                </a:r>
                <a:r>
                  <a:rPr lang="en-US" baseline="-25000" dirty="0"/>
                  <a:t>2</a:t>
                </a:r>
                <a:r>
                  <a:rPr lang="en-US" dirty="0"/>
                  <a:t>,b</a:t>
                </a:r>
                <a:r>
                  <a:rPr lang="en-US" baseline="-25000" dirty="0"/>
                  <a:t>2</a:t>
                </a:r>
                <a:r>
                  <a:rPr lang="en-US" dirty="0"/>
                  <a:t>,…]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F2637-A194-E74E-98EC-F4FA44DC27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4410C-491D-564C-A70D-5ED5CE39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99821-8314-2B41-B4DB-9B5CEA6D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57594"/>
                <a:ext cx="8686800" cy="336860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Fourier Transforms are nice, </a:t>
                </a:r>
              </a:p>
              <a:p>
                <a:pPr lvl="1"/>
                <a:r>
                  <a:rPr lang="en-US" sz="2000" dirty="0"/>
                  <a:t>but we want to store and process our signals with computers</a:t>
                </a:r>
              </a:p>
              <a:p>
                <a:r>
                  <a:rPr lang="en-US" sz="2400" dirty="0"/>
                  <a:t>We extend Fourier Transforms into Discrete Fourier Transforms, or DFT</a:t>
                </a:r>
              </a:p>
              <a:p>
                <a:pPr lvl="1"/>
                <a:r>
                  <a:rPr lang="en-US" sz="2000" dirty="0"/>
                  <a:t>We know our music signal is now discrete: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 signal contains </a:t>
                </a:r>
                <a:r>
                  <a:rPr lang="en-US" sz="2000" b="1" dirty="0"/>
                  <a:t>N</a:t>
                </a:r>
                <a:r>
                  <a:rPr lang="en-US" sz="2000" dirty="0"/>
                  <a:t> samples: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≤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en-US" sz="20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57594"/>
                <a:ext cx="8686800" cy="3368606"/>
              </a:xfrm>
              <a:blipFill>
                <a:blip r:embed="rId2"/>
                <a:stretch>
                  <a:fillRect l="-292" t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Fourier Transforms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256689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/>
              <a:t>Where are we on course map?</a:t>
            </a:r>
            <a:endParaRPr lang="en-US" sz="2000" dirty="0"/>
          </a:p>
          <a:p>
            <a:r>
              <a:rPr lang="en-US" sz="2400" b="1" dirty="0"/>
              <a:t>Reminder: The Fourier Series </a:t>
            </a:r>
            <a:endParaRPr lang="en-US" sz="2400" dirty="0"/>
          </a:p>
          <a:p>
            <a:pPr lvl="1"/>
            <a:r>
              <a:rPr lang="en-US" sz="2000" dirty="0"/>
              <a:t>can</a:t>
            </a:r>
            <a:r>
              <a:rPr lang="en-US" sz="2000" b="1" dirty="0"/>
              <a:t> </a:t>
            </a:r>
            <a:r>
              <a:rPr lang="en-US" sz="2000" dirty="0"/>
              <a:t>represent any signal in frequency domain</a:t>
            </a:r>
            <a:endParaRPr lang="en-US" sz="2000" b="1" dirty="0"/>
          </a:p>
          <a:p>
            <a:r>
              <a:rPr lang="en-US" sz="2400" dirty="0"/>
              <a:t>The Discrete Fourier Transform (DFT)</a:t>
            </a:r>
          </a:p>
          <a:p>
            <a:pPr lvl="1"/>
            <a:r>
              <a:rPr lang="en-US" sz="2000" dirty="0"/>
              <a:t>can translate any signal between time and frequency domain</a:t>
            </a:r>
          </a:p>
          <a:p>
            <a:pPr lvl="1"/>
            <a:r>
              <a:rPr lang="en-US" sz="2000" dirty="0"/>
              <a:t>change of basis</a:t>
            </a:r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D628-3A63-4849-BF4D-FA06F063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A4003-BE45-2A42-A158-405092A49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get lost in mathematical notation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Math is not hard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…but compact (dense) with many variables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k – sample – correspond to a time point</a:t>
            </a:r>
          </a:p>
          <a:p>
            <a:r>
              <a:rPr lang="en-US" dirty="0">
                <a:solidFill>
                  <a:schemeClr val="tx1"/>
                </a:solidFill>
              </a:rPr>
              <a:t>n -- frequency component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(note on p2 of </a:t>
            </a:r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so can refer back to)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79343-DF31-5642-818D-A921D7A3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219E9-5147-6043-A6C4-2D423810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046E-3908-9B44-B578-03B6F4A6D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any sequence of time samples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3B028-63DB-B44A-842E-A23409C0599C}"/>
                  </a:ext>
                </a:extLst>
              </p:cNvPr>
              <p:cNvSpPr txBox="1"/>
              <p:nvPr/>
            </p:nvSpPr>
            <p:spPr>
              <a:xfrm>
                <a:off x="637903" y="2592743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3B028-63DB-B44A-842E-A23409C05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3" y="2592743"/>
                <a:ext cx="8020594" cy="1404295"/>
              </a:xfrm>
              <a:prstGeom prst="rect">
                <a:avLst/>
              </a:prstGeom>
              <a:blipFill>
                <a:blip r:embed="rId2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3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Lecture 5: </a:t>
            </a:r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513FD-08DB-2149-BC76-14CE3AC1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681984" cy="2577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26B-302C-D146-AB4C-DE7A97BE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97440"/>
            <a:ext cx="3681984" cy="2577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FD851-4396-7E47-A9C3-FE76C3F8E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7439"/>
            <a:ext cx="3681986" cy="257739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1F6E82-2BDA-584D-9E1E-B3EC49854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333"/>
              </p:ext>
            </p:extLst>
          </p:nvPr>
        </p:nvGraphicFramePr>
        <p:xfrm>
          <a:off x="2428098" y="1528187"/>
          <a:ext cx="63427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7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374577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552919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489315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602051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537029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551542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-1/95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/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8B7EF-D952-7B49-A728-A6CF8264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4250663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Week 2: </a:t>
            </a:r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FD851-4396-7E47-A9C3-FE76C3F8E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01" y="1489857"/>
            <a:ext cx="2469354" cy="1728548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1F6E82-2BDA-584D-9E1E-B3EC49854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082258"/>
              </p:ext>
            </p:extLst>
          </p:nvPr>
        </p:nvGraphicFramePr>
        <p:xfrm>
          <a:off x="2375596" y="1508626"/>
          <a:ext cx="63427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7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374577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552919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489315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602051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537029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551542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-1/95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/>
              <p:nvPr/>
            </p:nvSpPr>
            <p:spPr>
              <a:xfrm>
                <a:off x="4139448" y="3588144"/>
                <a:ext cx="3653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48" y="3588144"/>
                <a:ext cx="365394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7644722-D1EB-7C47-AC82-680E21F9292B}"/>
              </a:ext>
            </a:extLst>
          </p:cNvPr>
          <p:cNvSpPr txBox="1"/>
          <p:nvPr/>
        </p:nvSpPr>
        <p:spPr>
          <a:xfrm>
            <a:off x="2518042" y="5628041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100</a:t>
            </a:r>
            <a:r>
              <a:rPr lang="en-US" dirty="0"/>
              <a:t> = 1, b</a:t>
            </a:r>
            <a:r>
              <a:rPr lang="en-US" baseline="-25000" dirty="0"/>
              <a:t>500</a:t>
            </a:r>
            <a:r>
              <a:rPr lang="en-US" dirty="0"/>
              <a:t>=1  … rest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b</a:t>
            </a:r>
            <a:r>
              <a:rPr lang="en-US" baseline="-25000" dirty="0"/>
              <a:t>i</a:t>
            </a:r>
            <a:r>
              <a:rPr lang="en-US" dirty="0"/>
              <a:t> = 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BF1BC4-DDEB-EE43-9A05-5FC23785384B}"/>
              </a:ext>
            </a:extLst>
          </p:cNvPr>
          <p:cNvCxnSpPr>
            <a:cxnSpLocks/>
          </p:cNvCxnSpPr>
          <p:nvPr/>
        </p:nvCxnSpPr>
        <p:spPr>
          <a:xfrm>
            <a:off x="8902429" y="1872659"/>
            <a:ext cx="0" cy="7552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E6A74B-87EB-4843-B998-CB6FCE32666E}"/>
              </a:ext>
            </a:extLst>
          </p:cNvPr>
          <p:cNvCxnSpPr/>
          <p:nvPr/>
        </p:nvCxnSpPr>
        <p:spPr>
          <a:xfrm>
            <a:off x="3219210" y="3169692"/>
            <a:ext cx="5285305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5CBE58A-2ECD-214F-A6E7-F5259ACD3FC2}"/>
              </a:ext>
            </a:extLst>
          </p:cNvPr>
          <p:cNvSpPr txBox="1"/>
          <p:nvPr/>
        </p:nvSpPr>
        <p:spPr>
          <a:xfrm>
            <a:off x="5966423" y="31696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CB552-9E99-A942-80F8-9BB363E7E713}"/>
              </a:ext>
            </a:extLst>
          </p:cNvPr>
          <p:cNvSpPr txBox="1"/>
          <p:nvPr/>
        </p:nvSpPr>
        <p:spPr>
          <a:xfrm>
            <a:off x="8902429" y="19847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72EDE-DD28-FC43-8E09-5CE4D76DA836}"/>
                  </a:ext>
                </a:extLst>
              </p:cNvPr>
              <p:cNvSpPr txBox="1"/>
              <p:nvPr/>
            </p:nvSpPr>
            <p:spPr>
              <a:xfrm>
                <a:off x="588482" y="4075096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72EDE-DD28-FC43-8E09-5CE4D76DA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2" y="4075096"/>
                <a:ext cx="8020594" cy="1404295"/>
              </a:xfrm>
              <a:prstGeom prst="rect">
                <a:avLst/>
              </a:prstGeom>
              <a:blipFill>
                <a:blip r:embed="rId4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092FF5E-9F9E-CF4E-A90F-320C08DF0A56}"/>
              </a:ext>
            </a:extLst>
          </p:cNvPr>
          <p:cNvSpPr txBox="1"/>
          <p:nvPr/>
        </p:nvSpPr>
        <p:spPr>
          <a:xfrm>
            <a:off x="1417187" y="6031468"/>
            <a:ext cx="710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[a0,a1,b1,a2,b2,….a500,b500] = [0,0,0,0,….0,1,0,0,0…..,0,1,0,0,…]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70EFA-6C34-184E-BE10-29AA25BD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1282719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– </a:t>
                </a:r>
                <a:r>
                  <a:rPr lang="en-US" dirty="0" err="1"/>
                  <a:t>preclass</a:t>
                </a:r>
                <a:r>
                  <a:rPr lang="en-US" dirty="0"/>
                  <a:t> 1!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/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blipFill>
                <a:blip r:embed="rId3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4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– </a:t>
                </a:r>
                <a:r>
                  <a:rPr lang="en-US" dirty="0" err="1"/>
                  <a:t>preclass</a:t>
                </a:r>
                <a:r>
                  <a:rPr lang="en-US" dirty="0"/>
                  <a:t> 1!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C7644F-E22F-394F-ACE7-68C772AB6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94816"/>
              </p:ext>
            </p:extLst>
          </p:nvPr>
        </p:nvGraphicFramePr>
        <p:xfrm>
          <a:off x="568320" y="3977481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1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6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D94703-CFD9-3A41-8E73-62B4C0CB1472}"/>
              </a:ext>
            </a:extLst>
          </p:cNvPr>
          <p:cNvCxnSpPr>
            <a:cxnSpLocks/>
          </p:cNvCxnSpPr>
          <p:nvPr/>
        </p:nvCxnSpPr>
        <p:spPr>
          <a:xfrm>
            <a:off x="1191695" y="3851863"/>
            <a:ext cx="7536385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408B67-E4A3-474F-8EC0-652D6920FCE4}"/>
              </a:ext>
            </a:extLst>
          </p:cNvPr>
          <p:cNvCxnSpPr>
            <a:cxnSpLocks/>
          </p:cNvCxnSpPr>
          <p:nvPr/>
        </p:nvCxnSpPr>
        <p:spPr>
          <a:xfrm>
            <a:off x="368029" y="4455886"/>
            <a:ext cx="0" cy="174663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821331-1458-2648-A4A4-606F77DF873E}"/>
              </a:ext>
            </a:extLst>
          </p:cNvPr>
          <p:cNvSpPr txBox="1"/>
          <p:nvPr/>
        </p:nvSpPr>
        <p:spPr>
          <a:xfrm>
            <a:off x="7359795" y="34825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34CF88-20E3-9848-A8CE-ABCDC9829A23}"/>
              </a:ext>
            </a:extLst>
          </p:cNvPr>
          <p:cNvSpPr txBox="1"/>
          <p:nvPr/>
        </p:nvSpPr>
        <p:spPr>
          <a:xfrm>
            <a:off x="0" y="49598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430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/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blipFill>
                <a:blip r:embed="rId3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269B1BC-CCC9-E549-B4FC-E0CB3A575EF7}"/>
              </a:ext>
            </a:extLst>
          </p:cNvPr>
          <p:cNvSpPr txBox="1"/>
          <p:nvPr/>
        </p:nvSpPr>
        <p:spPr>
          <a:xfrm>
            <a:off x="7295188" y="3868147"/>
            <a:ext cx="1544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Note:</a:t>
            </a:r>
          </a:p>
          <a:p>
            <a:r>
              <a:rPr lang="en-US" dirty="0">
                <a:solidFill>
                  <a:srgbClr val="0000FF"/>
                </a:solidFill>
              </a:rPr>
              <a:t>  sum over</a:t>
            </a:r>
          </a:p>
          <a:p>
            <a:r>
              <a:rPr lang="en-US" dirty="0">
                <a:solidFill>
                  <a:srgbClr val="0000FF"/>
                </a:solidFill>
              </a:rPr>
              <a:t>  different </a:t>
            </a:r>
          </a:p>
          <a:p>
            <a:r>
              <a:rPr lang="en-US" dirty="0">
                <a:solidFill>
                  <a:srgbClr val="0000FF"/>
                </a:solidFill>
              </a:rPr>
              <a:t>  dimensions!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0FAA92-1A41-064F-BE69-4617723A31A4}"/>
              </a:ext>
            </a:extLst>
          </p:cNvPr>
          <p:cNvCxnSpPr>
            <a:cxnSpLocks/>
          </p:cNvCxnSpPr>
          <p:nvPr/>
        </p:nvCxnSpPr>
        <p:spPr>
          <a:xfrm flipH="1" flipV="1">
            <a:off x="3062514" y="3703606"/>
            <a:ext cx="4209143" cy="258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D1C78A-E62C-874F-AECA-6597C6E5AF39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743200" y="4468312"/>
            <a:ext cx="4551988" cy="40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3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3AD7-00CB-6745-842F-8C6AE69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FF1-BC9E-154D-BB99-3E085B1B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1" y="1154059"/>
            <a:ext cx="8686800" cy="4846638"/>
          </a:xfrm>
        </p:spPr>
        <p:txBody>
          <a:bodyPr/>
          <a:lstStyle/>
          <a:p>
            <a:r>
              <a:rPr lang="en-US" b="0" dirty="0"/>
              <a:t>F(t)=(2/3)sin(3*2</a:t>
            </a:r>
            <a:r>
              <a:rPr lang="en-US" b="0" dirty="0">
                <a:latin typeface="Symbol" pitchFamily="2" charset="2"/>
              </a:rPr>
              <a:t>p </a:t>
            </a:r>
            <a:r>
              <a:rPr lang="en-US" b="0" dirty="0"/>
              <a:t>t)+(1/3)sin(2</a:t>
            </a:r>
            <a:r>
              <a:rPr lang="en-US" b="0" dirty="0">
                <a:latin typeface="Symbol" pitchFamily="2" charset="2"/>
              </a:rPr>
              <a:t>p</a:t>
            </a:r>
            <a:r>
              <a:rPr lang="en-US" b="0" dirty="0"/>
              <a:t> t)</a:t>
            </a:r>
          </a:p>
          <a:p>
            <a:r>
              <a:rPr lang="en-US" b="0" dirty="0"/>
              <a:t>Sample[k]=(2/3)sin(3*2</a:t>
            </a:r>
            <a:r>
              <a:rPr lang="en-US" b="0" dirty="0">
                <a:latin typeface="Symbol" pitchFamily="2" charset="2"/>
              </a:rPr>
              <a:t>p (</a:t>
            </a:r>
            <a:r>
              <a:rPr lang="en-US" b="0" dirty="0"/>
              <a:t>k/N))+(1/3)sin(2</a:t>
            </a:r>
            <a:r>
              <a:rPr lang="en-US" b="0" dirty="0">
                <a:latin typeface="Symbol" pitchFamily="2" charset="2"/>
              </a:rPr>
              <a:t>p(</a:t>
            </a:r>
            <a:r>
              <a:rPr lang="en-US" b="0" dirty="0"/>
              <a:t>k/N))</a:t>
            </a:r>
          </a:p>
          <a:p>
            <a:r>
              <a:rPr lang="en-US" b="0" dirty="0"/>
              <a:t>Frequency Coefficients</a:t>
            </a:r>
          </a:p>
          <a:p>
            <a:r>
              <a:rPr lang="en-US" b="0" dirty="0"/>
              <a:t>{a0, b1, a1, b2, a2, b3, a3, b4, a4, b5, a5} = </a:t>
            </a:r>
            <a:br>
              <a:rPr lang="en-US" b="0" dirty="0"/>
            </a:br>
            <a:r>
              <a:rPr lang="en-US" b="0" dirty="0"/>
              <a:t>{0, (1/3), 0, 0, 0, (2/3), 0, 0, 0, 0, 0}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9CB27-4A65-E04B-8E5D-D81F774A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D09F-1F8E-A446-B8D2-F570B410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/>
              <p:nvPr/>
            </p:nvSpPr>
            <p:spPr>
              <a:xfrm>
                <a:off x="580573" y="3577378"/>
                <a:ext cx="7881256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3" y="3577378"/>
                <a:ext cx="7881256" cy="1404295"/>
              </a:xfrm>
              <a:prstGeom prst="rect">
                <a:avLst/>
              </a:prstGeom>
              <a:blipFill>
                <a:blip r:embed="rId2"/>
                <a:stretch>
                  <a:fillRect l="-1932" t="-110811" b="-17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97B96E-9AA7-A64A-ADC6-87A1A30F2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010123"/>
              </p:ext>
            </p:extLst>
          </p:nvPr>
        </p:nvGraphicFramePr>
        <p:xfrm>
          <a:off x="682171" y="4962116"/>
          <a:ext cx="7881256" cy="169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8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627383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687037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608006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748087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667292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685326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600383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4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3AD7-00CB-6745-842F-8C6AE69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FF1-BC9E-154D-BB99-3E085B1B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46638"/>
          </a:xfrm>
        </p:spPr>
        <p:txBody>
          <a:bodyPr/>
          <a:lstStyle/>
          <a:p>
            <a:r>
              <a:rPr lang="en-US" b="0" dirty="0"/>
              <a:t>F(t)=(2/3)sin(3*2</a:t>
            </a:r>
            <a:r>
              <a:rPr lang="en-US" b="0" dirty="0">
                <a:latin typeface="Symbol" pitchFamily="2" charset="2"/>
              </a:rPr>
              <a:t>p </a:t>
            </a:r>
            <a:r>
              <a:rPr lang="en-US" b="0" dirty="0"/>
              <a:t>t)+(1/3)sin(2</a:t>
            </a:r>
            <a:r>
              <a:rPr lang="en-US" b="0" dirty="0">
                <a:latin typeface="Symbol" pitchFamily="2" charset="2"/>
              </a:rPr>
              <a:t>p</a:t>
            </a:r>
            <a:r>
              <a:rPr lang="en-US" b="0" dirty="0"/>
              <a:t> t)</a:t>
            </a:r>
          </a:p>
          <a:p>
            <a:r>
              <a:rPr lang="en-US" b="0" dirty="0"/>
              <a:t>Sample[k]=(2/3)sin(3*2</a:t>
            </a:r>
            <a:r>
              <a:rPr lang="en-US" b="0" dirty="0">
                <a:latin typeface="Symbol" pitchFamily="2" charset="2"/>
              </a:rPr>
              <a:t>p (</a:t>
            </a:r>
            <a:r>
              <a:rPr lang="en-US" b="0" dirty="0"/>
              <a:t>k/N))+(1/3)sin(2</a:t>
            </a:r>
            <a:r>
              <a:rPr lang="en-US" b="0" dirty="0">
                <a:latin typeface="Symbol" pitchFamily="2" charset="2"/>
              </a:rPr>
              <a:t>p(</a:t>
            </a:r>
            <a:r>
              <a:rPr lang="en-US" b="0" dirty="0"/>
              <a:t>k/N))</a:t>
            </a:r>
          </a:p>
          <a:p>
            <a:r>
              <a:rPr lang="en-US" b="0" dirty="0"/>
              <a:t>Frequency Coefficients</a:t>
            </a:r>
          </a:p>
          <a:p>
            <a:r>
              <a:rPr lang="en-US" b="0" dirty="0"/>
              <a:t>{a0, b1, a1, b2, a2, b3, a3, b4, a4, b5, a5} = </a:t>
            </a:r>
            <a:br>
              <a:rPr lang="en-US" b="0" dirty="0"/>
            </a:br>
            <a:r>
              <a:rPr lang="en-US" b="0" dirty="0"/>
              <a:t>{0, (1/3), 0, 0, 0, (2/3), 0, 0, 0, 0, 0}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9CB27-4A65-E04B-8E5D-D81F774A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D09F-1F8E-A446-B8D2-F570B410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97B96E-9AA7-A64A-ADC6-87A1A30F2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808682"/>
              </p:ext>
            </p:extLst>
          </p:nvPr>
        </p:nvGraphicFramePr>
        <p:xfrm>
          <a:off x="631372" y="3905377"/>
          <a:ext cx="7881256" cy="169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8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627383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687037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608006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748087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667292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685326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600383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829BA0-2E9C-6A40-9E99-F4EC807DF9BC}"/>
              </a:ext>
            </a:extLst>
          </p:cNvPr>
          <p:cNvSpPr txBox="1"/>
          <p:nvPr/>
        </p:nvSpPr>
        <p:spPr>
          <a:xfrm>
            <a:off x="2812511" y="5957372"/>
            <a:ext cx="358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  <a:r>
              <a:rPr lang="en-US" dirty="0" err="1"/>
              <a:t>Preclass</a:t>
            </a:r>
            <a:r>
              <a:rPr lang="en-US" dirty="0"/>
              <a:t> 2 sample vector A</a:t>
            </a:r>
          </a:p>
        </p:txBody>
      </p:sp>
    </p:spTree>
    <p:extLst>
      <p:ext uri="{BB962C8B-B14F-4D97-AF65-F5344CB8AC3E}">
        <p14:creationId xmlns:p14="http://schemas.microsoft.com/office/powerpoint/2010/main" val="3282314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8F7A-01C9-2141-A570-0688E09E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439CF-4F5F-E345-891A-C0A23AA9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42068"/>
            <a:ext cx="8686800" cy="3396343"/>
          </a:xfrm>
        </p:spPr>
        <p:txBody>
          <a:bodyPr/>
          <a:lstStyle/>
          <a:p>
            <a:r>
              <a:rPr lang="en-US" dirty="0">
                <a:solidFill>
                  <a:srgbClr val="FF9800"/>
                </a:solidFill>
              </a:rPr>
              <a:t>What did our dot products find?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DA863-84B0-C642-A9ED-3B7A45F2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0CD49-2CFB-1148-9682-C1ADD9C9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53B8BC-D71F-E240-99DA-1243B5206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16032"/>
              </p:ext>
            </p:extLst>
          </p:nvPr>
        </p:nvGraphicFramePr>
        <p:xfrm>
          <a:off x="631372" y="4137402"/>
          <a:ext cx="7881256" cy="169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8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627383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687037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608006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748087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667292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685326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600383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B80FBF-A8BD-6C4E-92E9-3DE920A5A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67907"/>
              </p:ext>
            </p:extLst>
          </p:nvPr>
        </p:nvGraphicFramePr>
        <p:xfrm>
          <a:off x="1524000" y="2479421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170597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165153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877152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47946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45544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98973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0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Dot 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76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17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70411" y="432766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554020" y="352044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112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8F7A-01C9-2141-A570-0688E09E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439CF-4F5F-E345-891A-C0A23AA98B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42068"/>
                <a:ext cx="8686800" cy="441198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What did our dot products find?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Same as coefficients if multiply by 2/10</a:t>
                </a:r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439CF-4F5F-E345-891A-C0A23AA98B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42068"/>
                <a:ext cx="8686800" cy="4411989"/>
              </a:xfrm>
              <a:blipFill>
                <a:blip r:embed="rId2"/>
                <a:stretch>
                  <a:fillRect l="-292" t="-2865" b="-1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DA863-84B0-C642-A9ED-3B7A45F2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0CD49-2CFB-1148-9682-C1ADD9C9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B80FBF-A8BD-6C4E-92E9-3DE920A5A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75470"/>
              </p:ext>
            </p:extLst>
          </p:nvPr>
        </p:nvGraphicFramePr>
        <p:xfrm>
          <a:off x="1524000" y="2479421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170597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165153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877152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47946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45544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98973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0406"/>
                  </a:ext>
                </a:extLst>
              </a:tr>
              <a:tr h="43649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Dot 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76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656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D9B1-A4C2-A345-ADDA-F81320BA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7819B-6E44-124C-8820-D76EAC09F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Domain</a:t>
            </a:r>
          </a:p>
          <a:p>
            <a:pPr lvl="1"/>
            <a:r>
              <a:rPr lang="en-US" dirty="0"/>
              <a:t>{0, (1/3), 0, 0, 0, (2/3), 0, 0, 0, 0, 0}</a:t>
            </a:r>
          </a:p>
          <a:p>
            <a:r>
              <a:rPr lang="en-US" dirty="0"/>
              <a:t>Time Domain</a:t>
            </a:r>
          </a:p>
          <a:p>
            <a:pPr lvl="1"/>
            <a:r>
              <a:rPr lang="en-US" dirty="0"/>
              <a:t>{0,0.83,-0.077,-0.077,0.83,0,-0.83,0.077,0.077,-0.83,0}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E8D67-2CF7-5549-A04C-CFF323E2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EA7A1-B6B9-D54D-9C49-970FFB1E0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4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/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blipFill>
                <a:blip r:embed="rId3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964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2937-C1EB-DB4A-8EEC-13C7B07B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BEDC2-632A-B34B-A54C-2C2FCEAD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For simplicity – </a:t>
            </a:r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1 demonstrated with sine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Show sine of different frequencies orthogonal</a:t>
            </a:r>
          </a:p>
          <a:p>
            <a:r>
              <a:rPr lang="en-US" dirty="0">
                <a:solidFill>
                  <a:schemeClr val="tx1"/>
                </a:solidFill>
              </a:rPr>
              <a:t>Also true for cosines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Cosines of different frequencies orthogonal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Cosines orthogonal to sines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CC574-5FD0-504F-87C2-85A13D21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DF557-4241-D34C-B1AD-1E2AFC2A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6E9D-6597-5E41-B78A-03498971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Cosines orthogonal by frequency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3089D-61FE-9C43-8DA3-9C39A088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507FF-680A-6B40-A0DA-EC77EC95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8F37F4E-3084-A44B-AF1F-0FFEB3DB2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007129"/>
              </p:ext>
            </p:extLst>
          </p:nvPr>
        </p:nvGraphicFramePr>
        <p:xfrm>
          <a:off x="304800" y="1554163"/>
          <a:ext cx="8686800" cy="448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152346896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74443261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05145774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2094057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99204093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28883065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220007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2271015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25628748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3700645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34771019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43510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 product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176684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16575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73518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89249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1411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8818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58210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7229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2332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180470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60910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1610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398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6E9D-6597-5E41-B78A-03498971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Sine orthogonal cosines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E0A47C-CA80-4446-99A5-DA9DD52F6B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795" cy="448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215">
                  <a:extLst>
                    <a:ext uri="{9D8B030D-6E8A-4147-A177-3AD203B41FA5}">
                      <a16:colId xmlns:a16="http://schemas.microsoft.com/office/drawing/2014/main" val="1100773887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55552199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13446663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4284347569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1429844195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3659443208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57121255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3071452058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82979677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734077604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661125296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513705390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33507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 product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07082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(sin)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99130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55748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8728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87754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360705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89400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953665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B4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91800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012514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965656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8924418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3089D-61FE-9C43-8DA3-9C39A088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507FF-680A-6B40-A0DA-EC77EC95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8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B166-06FD-7D47-9620-6840F485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Cartesian version:  </a:t>
                </a:r>
                <a:r>
                  <a:rPr lang="en-US" sz="3600" b="0" dirty="0" err="1"/>
                  <a:t>a+b</a:t>
                </a:r>
                <a:r>
                  <a:rPr lang="en-US" sz="3600" b="0" i="1" dirty="0" err="1"/>
                  <a:t>i</a:t>
                </a:r>
                <a:endParaRPr lang="en-US" sz="3600" b="0" i="1" dirty="0"/>
              </a:p>
              <a:p>
                <a:r>
                  <a:rPr lang="en-US" dirty="0"/>
                  <a:t>Polar (Magnitude, angle) version:</a:t>
                </a:r>
              </a:p>
              <a:p>
                <a:endParaRPr lang="en-US" b="0" baseline="30000" dirty="0">
                  <a:latin typeface="Symbol" pitchFamily="2" charset="2"/>
                </a:endParaRPr>
              </a:p>
              <a:p>
                <a:r>
                  <a:rPr lang="en-US" b="0" dirty="0"/>
                  <a:t>Euler’s Formula: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4000" b="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98BEA-941C-DA47-970F-309C37F5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46912-AE1A-834D-94B9-83038284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/>
              <p:nvPr/>
            </p:nvSpPr>
            <p:spPr>
              <a:xfrm>
                <a:off x="6477000" y="2079171"/>
                <a:ext cx="2001312" cy="771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079171"/>
                <a:ext cx="2001312" cy="771173"/>
              </a:xfrm>
              <a:prstGeom prst="rect">
                <a:avLst/>
              </a:prstGeom>
              <a:blipFill>
                <a:blip r:embed="rId3"/>
                <a:stretch>
                  <a:fillRect l="-440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49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0FAD-45D5-8943-B2BA-9A63630D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70FA8-E073-4548-8285-1E96EC71F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91837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only care about magnitude, we can mix the sine and cosine coefficients together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Take their magnitude:  M=sqrt(a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+b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That’s what we’re getting from </a:t>
            </a:r>
            <a:r>
              <a:rPr lang="en-US" dirty="0" err="1">
                <a:solidFill>
                  <a:schemeClr val="tx1"/>
                </a:solidFill>
              </a:rPr>
              <a:t>fft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Matlab</a:t>
            </a:r>
            <a:r>
              <a:rPr lang="en-US" dirty="0">
                <a:solidFill>
                  <a:schemeClr val="tx1"/>
                </a:solidFill>
              </a:rPr>
              <a:t> when we take magnitude of Complex result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88EE2-A4C7-F642-8D28-111CA5A2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583EB-2084-7346-ACA4-8985EDB6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7A85A7-28F8-3249-8C06-9EDD119EA897}"/>
                  </a:ext>
                </a:extLst>
              </p:cNvPr>
              <p:cNvSpPr txBox="1"/>
              <p:nvPr/>
            </p:nvSpPr>
            <p:spPr>
              <a:xfrm>
                <a:off x="588482" y="3001040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7A85A7-28F8-3249-8C06-9EDD119E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2" y="3001040"/>
                <a:ext cx="8020594" cy="1404295"/>
              </a:xfrm>
              <a:prstGeom prst="rect">
                <a:avLst/>
              </a:prstGeom>
              <a:blipFill>
                <a:blip r:embed="rId2"/>
                <a:stretch>
                  <a:fillRect l="-948" t="-108929" b="-17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4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F698-4DA6-5C49-9E88-C6C55331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/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BFECD-E607-4747-8D01-5A71C0ADE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41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are we giving up when drop the angle?</a:t>
            </a:r>
          </a:p>
          <a:p>
            <a:r>
              <a:rPr lang="en-US" dirty="0">
                <a:solidFill>
                  <a:schemeClr val="tx1"/>
                </a:solidFill>
              </a:rPr>
              <a:t>Phase – when it starts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Sine vs. Cosine are just shifted in time from each other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sin(</a:t>
            </a:r>
            <a:r>
              <a:rPr lang="en-US" dirty="0" err="1">
                <a:solidFill>
                  <a:schemeClr val="tx1"/>
                </a:solidFill>
                <a:latin typeface="Symbol" pitchFamily="2" charset="2"/>
              </a:rPr>
              <a:t>q+p</a:t>
            </a:r>
            <a:r>
              <a:rPr lang="en-US" dirty="0">
                <a:solidFill>
                  <a:schemeClr val="tx1"/>
                </a:solidFill>
                <a:latin typeface="Symbol" pitchFamily="2" charset="2"/>
              </a:rPr>
              <a:t>/2)=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cos</a:t>
            </a:r>
            <a:r>
              <a:rPr lang="en-US" dirty="0">
                <a:solidFill>
                  <a:schemeClr val="tx1"/>
                </a:solidFill>
                <a:latin typeface="Symbol" pitchFamily="2" charset="2"/>
              </a:rPr>
              <a:t>(q)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The angle is just saying how much shift is between sine and cosine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Humans cannot hear phase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Ear/</a:t>
            </a:r>
            <a:r>
              <a:rPr lang="en-US" dirty="0" err="1">
                <a:solidFill>
                  <a:schemeClr val="tx1"/>
                </a:solidFill>
              </a:rPr>
              <a:t>Choclea</a:t>
            </a:r>
            <a:r>
              <a:rPr lang="en-US" dirty="0">
                <a:solidFill>
                  <a:schemeClr val="tx1"/>
                </a:solidFill>
              </a:rPr>
              <a:t> just determining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magnitude at frequency,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not exactly when it starts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BFD3C-C41B-1345-9672-24534C9E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1FD15-8171-0846-8B90-F88C0A0D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9" descr="Pages from MunkongJuang-IEEESP'08-AuditoryPerceptionCognition-6-Ear">
            <a:extLst>
              <a:ext uri="{FF2B5EF4-FFF2-40B4-BE49-F238E27FC236}">
                <a16:creationId xmlns:a16="http://schemas.microsoft.com/office/drawing/2014/main" id="{B3B7CB02-0F36-EB43-8DDD-C547D61A2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3327" t="59848" r="8842" b="6061"/>
          <a:stretch>
            <a:fillRect/>
          </a:stretch>
        </p:blipFill>
        <p:spPr bwMode="auto">
          <a:xfrm>
            <a:off x="5029200" y="3769464"/>
            <a:ext cx="3788229" cy="288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6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Fourier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9702"/>
            <a:ext cx="8686800" cy="18924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DFT transforms N samples of a signal in time domain </a:t>
            </a:r>
          </a:p>
          <a:p>
            <a:pPr lvl="1"/>
            <a:r>
              <a:rPr lang="en-US" dirty="0"/>
              <a:t>into a (periodic) frequency representation with N samples</a:t>
            </a:r>
          </a:p>
          <a:p>
            <a:pPr lvl="1"/>
            <a:r>
              <a:rPr lang="en-US" dirty="0"/>
              <a:t>So we don’t have to deal with real signals anymore</a:t>
            </a:r>
          </a:p>
          <a:p>
            <a:r>
              <a:rPr lang="en-US" dirty="0"/>
              <a:t>We work with sampled signals (quantized in time), </a:t>
            </a:r>
          </a:p>
          <a:p>
            <a:pPr lvl="1"/>
            <a:r>
              <a:rPr lang="en-US" dirty="0"/>
              <a:t>and the frequency representation we get is also quantized frequency!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53129"/>
          <a:stretch/>
        </p:blipFill>
        <p:spPr bwMode="auto">
          <a:xfrm>
            <a:off x="5545044" y="3108304"/>
            <a:ext cx="3352800" cy="173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9644" y="6487913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(sepwww.stanford.edu/</a:t>
            </a:r>
            <a:r>
              <a:rPr lang="en-US" sz="1600" dirty="0" err="1">
                <a:solidFill>
                  <a:schemeClr val="bg1"/>
                </a:solidFill>
              </a:rPr>
              <a:t>oldsep</a:t>
            </a:r>
            <a:r>
              <a:rPr lang="en-US" sz="1600" dirty="0">
                <a:solidFill>
                  <a:schemeClr val="bg1"/>
                </a:solidFill>
              </a:rPr>
              <a:t>/hale/FftLab.html)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7427" y="3328044"/>
            <a:ext cx="356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Music Signal in Discrete Time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87952" y="5718501"/>
            <a:ext cx="567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Music Signal “Transformed” To Frequency Domain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53129"/>
          <a:stretch/>
        </p:blipFill>
        <p:spPr bwMode="auto">
          <a:xfrm>
            <a:off x="5542781" y="4845421"/>
            <a:ext cx="3352800" cy="173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stCxn id="17" idx="2"/>
          </p:cNvCxnSpPr>
          <p:nvPr/>
        </p:nvCxnSpPr>
        <p:spPr>
          <a:xfrm flipH="1">
            <a:off x="3669357" y="3697376"/>
            <a:ext cx="1" cy="326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49127" y="5496517"/>
            <a:ext cx="1" cy="215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339345-9672-D540-8C63-9AD069AC2E76}"/>
                  </a:ext>
                </a:extLst>
              </p:cNvPr>
              <p:cNvSpPr txBox="1"/>
              <p:nvPr/>
            </p:nvSpPr>
            <p:spPr>
              <a:xfrm>
                <a:off x="364973" y="4007144"/>
                <a:ext cx="4724883" cy="1661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𝑆𝑎𝑚𝑝𝑙𝑒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𝑆𝑎𝑚𝑝𝑙𝑒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339345-9672-D540-8C63-9AD069AC2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73" y="4007144"/>
                <a:ext cx="4724883" cy="1661865"/>
              </a:xfrm>
              <a:prstGeom prst="rect">
                <a:avLst/>
              </a:prstGeom>
              <a:blipFill>
                <a:blip r:embed="rId3"/>
                <a:stretch>
                  <a:fillRect t="-49618" b="-78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frequency domain &amp;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Fourier Series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2735739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N can get very large</a:t>
            </a:r>
          </a:p>
          <a:p>
            <a:pPr lvl="1"/>
            <a:r>
              <a:rPr lang="en-US" dirty="0"/>
              <a:t>e.g., with a sampling rate of 44,000Hz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big is N for a 4 minute song?</a:t>
            </a:r>
          </a:p>
          <a:p>
            <a:r>
              <a:rPr lang="en-US" dirty="0"/>
              <a:t>How many operations does this translate to?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To compute one frequency component?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To compute all N frequency components?</a:t>
            </a:r>
          </a:p>
          <a:p>
            <a:r>
              <a:rPr lang="en-US" dirty="0"/>
              <a:t>This is not practical. Instead, we use a window of values to which we apply the transform</a:t>
            </a:r>
          </a:p>
          <a:p>
            <a:pPr lvl="1"/>
            <a:r>
              <a:rPr lang="en-US" dirty="0"/>
              <a:t>Typical size: …, 512, 1024, 2048, …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Window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example below, we traverse the signal but only look at 64 samples at a time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2790825"/>
            <a:ext cx="74120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2738438"/>
            <a:ext cx="75453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743200"/>
            <a:ext cx="75358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05800" y="3200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4495800"/>
            <a:ext cx="78544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(sepwww.stanford.edu/</a:t>
            </a:r>
            <a:r>
              <a:rPr lang="en-US" sz="1600" dirty="0" err="1"/>
              <a:t>oldsep</a:t>
            </a:r>
            <a:r>
              <a:rPr lang="en-US" sz="1600" dirty="0"/>
              <a:t>/hale/FftLab.html)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the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6926"/>
            <a:ext cx="89916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Intuition, with enough dots, not hard to “connect-the-dots” to reconstruct (understand) the continuous signal.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the continuous signal here? (Lecture 1: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Assumes certain regularity conditions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enough?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71" y="3554631"/>
            <a:ext cx="4852371" cy="284616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8AC2CA1-2A8E-6F4C-8F75-9E67B61F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1638699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46638"/>
          </a:xfrm>
        </p:spPr>
        <p:txBody>
          <a:bodyPr/>
          <a:lstStyle/>
          <a:p>
            <a:r>
              <a:rPr lang="en-US" dirty="0"/>
              <a:t>Not really connect-the-dots in time</a:t>
            </a:r>
          </a:p>
          <a:p>
            <a:pPr lvl="1"/>
            <a:r>
              <a:rPr lang="en-US" dirty="0"/>
              <a:t>(previous explanation was oversimplified)</a:t>
            </a:r>
          </a:p>
          <a:p>
            <a:r>
              <a:rPr lang="en-US" dirty="0"/>
              <a:t>Recall near </a:t>
            </a:r>
            <a:r>
              <a:rPr lang="en-US" dirty="0" err="1"/>
              <a:t>Nyquist</a:t>
            </a:r>
            <a:r>
              <a:rPr lang="en-US" dirty="0"/>
              <a:t> rate</a:t>
            </a:r>
          </a:p>
          <a:p>
            <a:pPr lvl="1"/>
            <a:r>
              <a:rPr lang="en-US" dirty="0"/>
              <a:t>Could often miss the peak</a:t>
            </a:r>
          </a:p>
          <a:p>
            <a:pPr lvl="1"/>
            <a:r>
              <a:rPr lang="en-US" dirty="0"/>
              <a:t>Get poor sine waves</a:t>
            </a:r>
          </a:p>
          <a:p>
            <a:pPr lvl="2"/>
            <a:r>
              <a:rPr lang="en-US" dirty="0"/>
              <a:t>…look like peak moves around even if sampled above </a:t>
            </a:r>
            <a:r>
              <a:rPr lang="en-US" dirty="0" err="1"/>
              <a:t>Nyquist</a:t>
            </a:r>
            <a:r>
              <a:rPr lang="en-US" dirty="0"/>
              <a:t> rate</a:t>
            </a:r>
          </a:p>
          <a:p>
            <a:r>
              <a:rPr lang="en-US" dirty="0"/>
              <a:t>Better reconstruction</a:t>
            </a:r>
          </a:p>
          <a:p>
            <a:pPr lvl="1"/>
            <a:r>
              <a:rPr lang="en-US" dirty="0"/>
              <a:t>Convert to frequency</a:t>
            </a:r>
          </a:p>
          <a:p>
            <a:pPr lvl="2"/>
            <a:r>
              <a:rPr lang="en-US" dirty="0"/>
              <a:t>Which can perfectly represent up to half sampling rate</a:t>
            </a:r>
          </a:p>
          <a:p>
            <a:pPr lvl="1"/>
            <a:r>
              <a:rPr lang="en-US" dirty="0"/>
              <a:t>Reconstruct from frequency basis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13BF-AD2D-1444-9D02-E0FA57B7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A468F-1BA8-9E4B-A743-F2F82D502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Two, complementary ways to represent signals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Time domain, Frequency Domain</a:t>
            </a:r>
          </a:p>
          <a:p>
            <a:r>
              <a:rPr lang="en-US" dirty="0">
                <a:solidFill>
                  <a:schemeClr val="tx1"/>
                </a:solidFill>
              </a:rPr>
              <a:t>Can convert between them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There is math too do this</a:t>
            </a:r>
          </a:p>
          <a:p>
            <a:r>
              <a:rPr lang="en-US" dirty="0">
                <a:solidFill>
                  <a:schemeClr val="tx1"/>
                </a:solidFill>
              </a:rPr>
              <a:t>Frequencies (sines, cosines) form an orthogonal basis set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perform dot products to extract frequency components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D7C24-46D4-1646-9663-2B224A53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67709-FA84-0E43-8C6E-6A55B6C4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represent signals in frequency domain</a:t>
            </a:r>
          </a:p>
          <a:p>
            <a:pPr lvl="1"/>
            <a:r>
              <a:rPr lang="en-US" dirty="0"/>
              <a:t>Different basis – basis vectors of </a:t>
            </a:r>
            <a:r>
              <a:rPr lang="en-US" dirty="0" err="1"/>
              <a:t>sines</a:t>
            </a:r>
            <a:r>
              <a:rPr lang="en-US" dirty="0"/>
              <a:t> and cosines</a:t>
            </a:r>
          </a:p>
          <a:p>
            <a:r>
              <a:rPr lang="en-US" dirty="0"/>
              <a:t>Often more convenient and efficient than time domain</a:t>
            </a:r>
          </a:p>
          <a:p>
            <a:pPr lvl="1"/>
            <a:r>
              <a:rPr lang="en-US" dirty="0"/>
              <a:t>Remember musical staff</a:t>
            </a:r>
          </a:p>
          <a:p>
            <a:r>
              <a:rPr lang="en-US" dirty="0"/>
              <a:t>Human hearing mechanism directly operates on  frequencies</a:t>
            </a:r>
          </a:p>
          <a:p>
            <a:r>
              <a:rPr lang="en-US" dirty="0"/>
              <a:t>Can convert between time and frequency domain</a:t>
            </a:r>
          </a:p>
          <a:p>
            <a:pPr lvl="1"/>
            <a:r>
              <a:rPr lang="en-US" dirty="0"/>
              <a:t>Using a dot-product to calculate time or frequency components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82771"/>
              </p:ext>
            </p:extLst>
          </p:nvPr>
        </p:nvGraphicFramePr>
        <p:xfrm>
          <a:off x="3688443" y="5629656"/>
          <a:ext cx="455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" name="Equation" r:id="rId3" imgW="2324100" imgH="431800" progId="Equation.3">
                  <p:embed/>
                </p:oleObj>
              </mc:Choice>
              <mc:Fallback>
                <p:oleObj name="Equation" r:id="rId3" imgW="23241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443" y="5629656"/>
                        <a:ext cx="4559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1D2EF06D-6A3B-2644-924C-60FA7DACD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745859"/>
            <a:ext cx="4559300" cy="1075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ESE325 – whole course on Fourier Analysis</a:t>
            </a:r>
          </a:p>
          <a:p>
            <a:r>
              <a:rPr lang="en-US" dirty="0"/>
              <a:t>ESE224 – signal processing</a:t>
            </a:r>
          </a:p>
          <a:p>
            <a:r>
              <a:rPr lang="en-US" dirty="0"/>
              <a:t>ESE215, 319, 419 – reason about behavior of circuits in time and frequency domains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598F-4BFA-4F41-A921-B8D38219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8CFD4-0650-2147-8575-AB67D00E4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  <a:p>
            <a:r>
              <a:rPr lang="en-US" dirty="0"/>
              <a:t>Lab 4 writeup due today</a:t>
            </a:r>
          </a:p>
          <a:p>
            <a:r>
              <a:rPr lang="en-US" dirty="0"/>
              <a:t>Lab 5 </a:t>
            </a:r>
          </a:p>
          <a:p>
            <a:pPr lvl="1"/>
            <a:r>
              <a:rPr lang="en-US" dirty="0"/>
              <a:t>Posted</a:t>
            </a:r>
          </a:p>
          <a:p>
            <a:pPr lvl="1"/>
            <a:r>
              <a:rPr lang="en-US" dirty="0"/>
              <a:t>In Lab on Monday</a:t>
            </a:r>
          </a:p>
          <a:p>
            <a:r>
              <a:rPr lang="en-US" dirty="0"/>
              <a:t>Wednesday lecture: Masking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90DF2-654D-BB4C-922C-4ABE1D70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739F5-5CD6-184C-8CD2-F7C1C43D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49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>
                <a:hlinkClick r:id="rId2"/>
              </a:rPr>
              <a:t>https://betterexplained.com/articles/an-interactive-guide-to-the-fourier-transform/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6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/>
              <a:t>Fourier series:</a:t>
            </a:r>
            <a:endParaRPr lang="en-US" b="1" i="1" dirty="0"/>
          </a:p>
          <a:p>
            <a:pPr lvl="1"/>
            <a:r>
              <a:rPr lang="en-US" dirty="0"/>
              <a:t>Any </a:t>
            </a:r>
            <a:r>
              <a:rPr lang="en-US" b="1" i="1" dirty="0">
                <a:solidFill>
                  <a:srgbClr val="FF0000"/>
                </a:solidFill>
              </a:rPr>
              <a:t>periodic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signal can be represented as a sum of simple periodic functions: </a:t>
            </a:r>
            <a:r>
              <a:rPr lang="en-US" i="1" dirty="0"/>
              <a:t>sin</a:t>
            </a:r>
            <a:r>
              <a:rPr lang="en-US" dirty="0"/>
              <a:t> and </a:t>
            </a:r>
            <a:r>
              <a:rPr lang="en-US" i="1" dirty="0" err="1"/>
              <a:t>cos</a:t>
            </a:r>
            <a:endParaRPr lang="en-US" dirty="0"/>
          </a:p>
          <a:p>
            <a:pPr lvl="1">
              <a:buNone/>
            </a:pPr>
            <a:r>
              <a:rPr lang="en-US" dirty="0"/>
              <a:t>sin(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 and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>
              <a:buNone/>
            </a:pPr>
            <a:r>
              <a:rPr lang="en-US" sz="2000" dirty="0"/>
              <a:t>	where </a:t>
            </a:r>
            <a:r>
              <a:rPr lang="en-US" sz="2000" i="1" dirty="0"/>
              <a:t>n</a:t>
            </a:r>
            <a:r>
              <a:rPr lang="en-US" sz="2000" dirty="0"/>
              <a:t> = 1, 2, 3, …</a:t>
            </a:r>
          </a:p>
          <a:p>
            <a:pPr lvl="1">
              <a:buNone/>
            </a:pPr>
            <a:r>
              <a:rPr lang="en-US" dirty="0"/>
              <a:t>These are called the </a:t>
            </a:r>
            <a:r>
              <a:rPr lang="en-US" b="1" i="1" dirty="0"/>
              <a:t>harmonics</a:t>
            </a:r>
            <a:r>
              <a:rPr lang="en-US" dirty="0"/>
              <a:t> of the signal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434" name="Picture 2" descr="File:Four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619500" cy="442912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29200" y="55626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Baptiste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Joseph </a:t>
            </a:r>
            <a:r>
              <a:rPr lang="en-US" dirty="0"/>
              <a:t>Fourier,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0" name="Picture 2" descr="File:Moodswingersca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17" y="1169194"/>
            <a:ext cx="4494726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Fourier Series – more formally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00594" y="1559470"/>
            <a:ext cx="815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Fourier Theorem states that any </a:t>
            </a:r>
            <a:r>
              <a:rPr lang="en-US" sz="2400" i="1" dirty="0">
                <a:solidFill>
                  <a:srgbClr val="FF0000"/>
                </a:solidFill>
              </a:rPr>
              <a:t>periodic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function f(t) of period L can be cast in the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The constants: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called the </a:t>
                </a:r>
                <a:r>
                  <a:rPr lang="en-US" sz="2000" u="sng" dirty="0"/>
                  <a:t>Fourier coefficients</a:t>
                </a:r>
                <a:r>
                  <a:rPr lang="en-US" sz="2000" dirty="0"/>
                  <a:t> of </a:t>
                </a:r>
                <a:r>
                  <a:rPr lang="en-US" sz="2000" i="1" dirty="0"/>
                  <a:t>f(t)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blipFill>
                <a:blip r:embed="rId6"/>
                <a:stretch>
                  <a:fillRect l="-155" t="-6061" r="-31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/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blipFill>
                <a:blip r:embed="rId7"/>
                <a:stretch>
                  <a:fillRect l="-507" t="-120755" b="-18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– 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00"/>
            <a:ext cx="4495800" cy="2438400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cos(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and sin(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functions form an </a:t>
            </a:r>
            <a:r>
              <a:rPr lang="en-US" u="sng" dirty="0"/>
              <a:t>orthogonal basis</a:t>
            </a:r>
            <a:r>
              <a:rPr lang="en-US" dirty="0"/>
              <a:t>: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allow us to represent any periodic signal by taking a </a:t>
            </a:r>
            <a:r>
              <a:rPr lang="en-US" i="1" u="sng" dirty="0"/>
              <a:t>linear combination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of the basis functions without interfering with one another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AKA: superposition works!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F9522-9CA8-5C43-B356-7E35AECF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1295400"/>
            <a:ext cx="3908490" cy="2735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963E3-B631-6D42-8CFA-FBA83E58B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3813482"/>
            <a:ext cx="3908490" cy="2735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DFFCC9-AFD6-8247-8EC3-E6679D9BF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7" y="1259114"/>
            <a:ext cx="4053114" cy="283717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3B57D-DE9F-E841-ADAF-82B1C1A2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Series – </a:t>
            </a:r>
            <a:r>
              <a:rPr lang="en-US" dirty="0" err="1"/>
              <a:t>Sawtooth</a:t>
            </a:r>
            <a:r>
              <a:rPr lang="en-US" dirty="0"/>
              <a:t>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(falstad.com/</a:t>
            </a:r>
            <a:r>
              <a:rPr lang="en-US" sz="1400" dirty="0" err="1"/>
              <a:t>fourier</a:t>
            </a:r>
            <a:r>
              <a:rPr lang="en-US" sz="1400" dirty="0"/>
              <a:t>/)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64575" y="1181100"/>
            <a:ext cx="6100549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1017"/>
            <a:ext cx="6143625" cy="57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Ear – Take-away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9" descr="Pages from MunkongJuang-IEEESP'08-AuditoryPerceptionCognition-6-Ear"/>
          <p:cNvPicPr>
            <a:picLocks noChangeAspect="1" noChangeArrowheads="1"/>
          </p:cNvPicPr>
          <p:nvPr/>
        </p:nvPicPr>
        <p:blipFill>
          <a:blip r:embed="rId3" cstate="print"/>
          <a:srcRect l="33327" t="59848" r="8842" b="6061"/>
          <a:stretch>
            <a:fillRect/>
          </a:stretch>
        </p:blipFill>
        <p:spPr bwMode="auto">
          <a:xfrm>
            <a:off x="-91438" y="1304109"/>
            <a:ext cx="5499462" cy="419387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91796" y="1327892"/>
            <a:ext cx="3943643" cy="4783015"/>
          </a:xfrm>
        </p:spPr>
        <p:txBody>
          <a:bodyPr>
            <a:normAutofit/>
          </a:bodyPr>
          <a:lstStyle/>
          <a:p>
            <a:r>
              <a:rPr lang="en-US" sz="2000" dirty="0"/>
              <a:t>Cochlea</a:t>
            </a:r>
          </a:p>
          <a:p>
            <a:pPr lvl="1"/>
            <a:r>
              <a:rPr lang="en-US" sz="1800" dirty="0"/>
              <a:t>directly senses frequencies</a:t>
            </a:r>
          </a:p>
          <a:p>
            <a:pPr lvl="1"/>
            <a:r>
              <a:rPr lang="en-US" sz="1800" dirty="0"/>
              <a:t>Captures frequency domain</a:t>
            </a:r>
          </a:p>
          <a:p>
            <a:pPr lvl="1"/>
            <a:r>
              <a:rPr lang="en-US" sz="1800" dirty="0"/>
              <a:t>…not time domain</a:t>
            </a:r>
          </a:p>
          <a:p>
            <a:endParaRPr lang="en-US" sz="2200" dirty="0"/>
          </a:p>
          <a:p>
            <a:r>
              <a:rPr lang="en-US" sz="2200" dirty="0"/>
              <a:t>Frequency sensitive locations </a:t>
            </a:r>
          </a:p>
          <a:p>
            <a:pPr lvl="1"/>
            <a:r>
              <a:rPr lang="en-US" sz="1800" dirty="0"/>
              <a:t>activated by sound waves</a:t>
            </a:r>
          </a:p>
          <a:p>
            <a:r>
              <a:rPr lang="en-US" sz="2200" dirty="0"/>
              <a:t>Neurons sense activation</a:t>
            </a:r>
          </a:p>
          <a:p>
            <a:pPr lvl="1"/>
            <a:endParaRPr lang="en-US" sz="1800" dirty="0"/>
          </a:p>
          <a:p>
            <a:pPr lvl="1"/>
            <a:endParaRPr lang="en-US" sz="500" dirty="0"/>
          </a:p>
          <a:p>
            <a:pPr lvl="1"/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485" y="5511045"/>
            <a:ext cx="6549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above – uncoiled cochlea…</a:t>
            </a:r>
          </a:p>
          <a:p>
            <a:r>
              <a:rPr lang="en-US" dirty="0"/>
              <a:t>  -- different </a:t>
            </a:r>
            <a:r>
              <a:rPr lang="en-US" dirty="0" err="1"/>
              <a:t>stereovilli</a:t>
            </a:r>
            <a:r>
              <a:rPr lang="en-US" dirty="0"/>
              <a:t> (Hairs) resonate at different frequencies</a:t>
            </a:r>
          </a:p>
          <a:p>
            <a:r>
              <a:rPr lang="en-US" dirty="0"/>
              <a:t>  -- our ear work in Frequency Domain.</a:t>
            </a:r>
          </a:p>
        </p:txBody>
      </p:sp>
    </p:spTree>
    <p:extLst>
      <p:ext uri="{BB962C8B-B14F-4D97-AF65-F5344CB8AC3E}">
        <p14:creationId xmlns:p14="http://schemas.microsoft.com/office/powerpoint/2010/main" val="1320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24520</TotalTime>
  <Words>3369</Words>
  <Application>Microsoft Macintosh PowerPoint</Application>
  <PresentationFormat>On-screen Show (4:3)</PresentationFormat>
  <Paragraphs>1381</Paragraphs>
  <Slides>48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Cambria Math</vt:lpstr>
      <vt:lpstr>CMMI12</vt:lpstr>
      <vt:lpstr>CMR12</vt:lpstr>
      <vt:lpstr>Courier New</vt:lpstr>
      <vt:lpstr>Symbol</vt:lpstr>
      <vt:lpstr>Wingdings 2</vt:lpstr>
      <vt:lpstr>ESE 578–</vt:lpstr>
      <vt:lpstr>Equation</vt:lpstr>
      <vt:lpstr>PowerPoint Presentation</vt:lpstr>
      <vt:lpstr>Lecture Topics</vt:lpstr>
      <vt:lpstr>Course Map – Week 6</vt:lpstr>
      <vt:lpstr>The Fourier Series</vt:lpstr>
      <vt:lpstr>History…</vt:lpstr>
      <vt:lpstr>Fourier Series – more formally</vt:lpstr>
      <vt:lpstr>Fourier Series – Why does it work?</vt:lpstr>
      <vt:lpstr>Fourier Series – Sawtooth wave</vt:lpstr>
      <vt:lpstr>The Physical Ear – Take-away</vt:lpstr>
      <vt:lpstr>Vector Background</vt:lpstr>
      <vt:lpstr>Change of Bases</vt:lpstr>
      <vt:lpstr>Change of Bases</vt:lpstr>
      <vt:lpstr>The Fourier Transform</vt:lpstr>
      <vt:lpstr>Preclass 1</vt:lpstr>
      <vt:lpstr>Preclass 1</vt:lpstr>
      <vt:lpstr>Observe</vt:lpstr>
      <vt:lpstr>Observe</vt:lpstr>
      <vt:lpstr>Time and Frequency Bases</vt:lpstr>
      <vt:lpstr>Discrete Fourier Transforms</vt:lpstr>
      <vt:lpstr>Warning</vt:lpstr>
      <vt:lpstr>DFT – Discrete Fourier Transform</vt:lpstr>
      <vt:lpstr>Remember Lecture 5: Preclass 2</vt:lpstr>
      <vt:lpstr>Remember Week 2: Preclass 3</vt:lpstr>
      <vt:lpstr>DFT – Discrete Fourier Transform</vt:lpstr>
      <vt:lpstr>DFT – Discrete Fourier Transform</vt:lpstr>
      <vt:lpstr>DFT – Discrete Fourier Transform</vt:lpstr>
      <vt:lpstr>Example Composite</vt:lpstr>
      <vt:lpstr>Example Composite</vt:lpstr>
      <vt:lpstr>Preclass 2</vt:lpstr>
      <vt:lpstr>Preclass 2</vt:lpstr>
      <vt:lpstr>Representations</vt:lpstr>
      <vt:lpstr>DFT – Discrete Fourier Transform</vt:lpstr>
      <vt:lpstr>Cosines</vt:lpstr>
      <vt:lpstr>Cosines orthogonal by frequency</vt:lpstr>
      <vt:lpstr>Sine orthogonal cosines</vt:lpstr>
      <vt:lpstr>Complex Numbers</vt:lpstr>
      <vt:lpstr>Magnitude</vt:lpstr>
      <vt:lpstr>Phase / Angle</vt:lpstr>
      <vt:lpstr>Discrete Fourier Transforms</vt:lpstr>
      <vt:lpstr>Saving resources</vt:lpstr>
      <vt:lpstr>A Window Operation</vt:lpstr>
      <vt:lpstr>Connect the Dots</vt:lpstr>
      <vt:lpstr>Reconstruction</vt:lpstr>
      <vt:lpstr>Take-Away</vt:lpstr>
      <vt:lpstr>Big Ideas</vt:lpstr>
      <vt:lpstr>Learn More</vt:lpstr>
      <vt:lpstr>Admin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553</cp:revision>
  <cp:lastPrinted>2021-02-19T02:53:27Z</cp:lastPrinted>
  <dcterms:created xsi:type="dcterms:W3CDTF">2018-05-17T23:28:15Z</dcterms:created>
  <dcterms:modified xsi:type="dcterms:W3CDTF">2021-02-19T02:53:34Z</dcterms:modified>
</cp:coreProperties>
</file>