
<file path=[Content_Types].xml><?xml version="1.0" encoding="utf-8"?>
<Types xmlns="http://schemas.openxmlformats.org/package/2006/content-types">
  <Default Extension="emf" ContentType="image/x-emf"/>
  <Default Extension="gif" ContentType="image/gi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307" r:id="rId2"/>
    <p:sldId id="393" r:id="rId3"/>
    <p:sldId id="394" r:id="rId4"/>
    <p:sldId id="444" r:id="rId5"/>
    <p:sldId id="392" r:id="rId6"/>
    <p:sldId id="395" r:id="rId7"/>
    <p:sldId id="396" r:id="rId8"/>
    <p:sldId id="308" r:id="rId9"/>
    <p:sldId id="311" r:id="rId10"/>
    <p:sldId id="313" r:id="rId11"/>
    <p:sldId id="397" r:id="rId12"/>
    <p:sldId id="398" r:id="rId13"/>
    <p:sldId id="399" r:id="rId14"/>
    <p:sldId id="400" r:id="rId15"/>
    <p:sldId id="401" r:id="rId16"/>
    <p:sldId id="402" r:id="rId17"/>
    <p:sldId id="403" r:id="rId18"/>
    <p:sldId id="318" r:id="rId19"/>
    <p:sldId id="366" r:id="rId20"/>
    <p:sldId id="368" r:id="rId21"/>
    <p:sldId id="369" r:id="rId22"/>
    <p:sldId id="363" r:id="rId23"/>
    <p:sldId id="370" r:id="rId24"/>
    <p:sldId id="371" r:id="rId25"/>
    <p:sldId id="404" r:id="rId26"/>
    <p:sldId id="405" r:id="rId27"/>
    <p:sldId id="406" r:id="rId28"/>
    <p:sldId id="408" r:id="rId29"/>
    <p:sldId id="409" r:id="rId30"/>
    <p:sldId id="410" r:id="rId31"/>
    <p:sldId id="416" r:id="rId32"/>
    <p:sldId id="411" r:id="rId33"/>
    <p:sldId id="412" r:id="rId34"/>
    <p:sldId id="413" r:id="rId35"/>
    <p:sldId id="414" r:id="rId36"/>
    <p:sldId id="305" r:id="rId37"/>
    <p:sldId id="415" r:id="rId38"/>
    <p:sldId id="437" r:id="rId39"/>
    <p:sldId id="418" r:id="rId40"/>
    <p:sldId id="439" r:id="rId41"/>
    <p:sldId id="440" r:id="rId42"/>
    <p:sldId id="438" r:id="rId43"/>
    <p:sldId id="441" r:id="rId44"/>
    <p:sldId id="427" r:id="rId45"/>
    <p:sldId id="428" r:id="rId46"/>
    <p:sldId id="442" r:id="rId47"/>
    <p:sldId id="430" r:id="rId48"/>
    <p:sldId id="443" r:id="rId49"/>
    <p:sldId id="422" r:id="rId50"/>
    <p:sldId id="423" r:id="rId51"/>
    <p:sldId id="37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84806" autoAdjust="0"/>
  </p:normalViewPr>
  <p:slideViewPr>
    <p:cSldViewPr snapToGrid="0">
      <p:cViewPr varScale="1">
        <p:scale>
          <a:sx n="93" d="100"/>
          <a:sy n="93" d="100"/>
        </p:scale>
        <p:origin x="1000"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2/24/21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2/24/21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02C63-0824-4741-AE63-ECCFE5937C1F}" type="slidenum">
              <a:rPr lang="en-US" altLang="en-US"/>
              <a:pPr/>
              <a:t>22</a:t>
            </a:fld>
            <a:endParaRPr lang="en-US" altLang="en-US"/>
          </a:p>
        </p:txBody>
      </p:sp>
      <p:sp>
        <p:nvSpPr>
          <p:cNvPr id="77826" name="Rectangle 2"/>
          <p:cNvSpPr>
            <a:spLocks noGrp="1" noRot="1" noChangeAspect="1" noChangeArrowheads="1" noTextEdit="1"/>
          </p:cNvSpPr>
          <p:nvPr>
            <p:ph type="sldImg"/>
          </p:nvPr>
        </p:nvSpPr>
        <p:spPr bwMode="auto">
          <a:xfrm>
            <a:off x="2252663" y="227013"/>
            <a:ext cx="2185987" cy="1639887"/>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827096" y="2036890"/>
            <a:ext cx="5338525" cy="6336990"/>
          </a:xfrm>
          <a:prstGeom prst="rect">
            <a:avLst/>
          </a:prstGeom>
          <a:solidFill>
            <a:srgbClr val="FFFFFF"/>
          </a:solidFill>
          <a:ln>
            <a:solidFill>
              <a:srgbClr val="000000"/>
            </a:solidFill>
            <a:miter lim="800000"/>
            <a:headEnd/>
            <a:tailEnd/>
          </a:ln>
        </p:spPr>
        <p:txBody>
          <a:bodyPr/>
          <a:lstStyle/>
          <a:p>
            <a:r>
              <a:rPr lang="en-US" altLang="en-US">
                <a:cs typeface="Times New Roman" pitchFamily="1" charset="0"/>
              </a:rPr>
              <a:t>“.mp3”, originally the file extension created by Windows MPEG-1 Layer III encoder and decoder, has become the name for an entire line technology. </a:t>
            </a:r>
          </a:p>
          <a:p>
            <a:r>
              <a:rPr lang="en-US" altLang="en-US">
                <a:cs typeface="Times New Roman" pitchFamily="1" charset="0"/>
              </a:rPr>
              <a:t>MPEG-3 is not MP3. </a:t>
            </a:r>
          </a:p>
          <a:p>
            <a:r>
              <a:rPr lang="en-US" altLang="en-US" b="1">
                <a:cs typeface="Times New Roman" pitchFamily="1" charset="0"/>
              </a:rPr>
              <a:t>(Click)</a:t>
            </a:r>
          </a:p>
          <a:p>
            <a:r>
              <a:rPr lang="en-US" altLang="en-US">
                <a:cs typeface="Times New Roman" pitchFamily="1" charset="0"/>
              </a:rPr>
              <a:t>In fact, I can’t find any MPEG-3. The standards go from MPEG-1 to MPEG-2 and jumps to MPEG-4, then MPEG-7.</a:t>
            </a:r>
          </a:p>
          <a:p>
            <a:r>
              <a:rPr lang="en-US" altLang="en-US" b="1">
                <a:cs typeface="Times New Roman" pitchFamily="1" charset="0"/>
              </a:rPr>
              <a:t>(Click)</a:t>
            </a:r>
          </a:p>
          <a:p>
            <a:r>
              <a:rPr lang="en-US" altLang="en-US" b="1">
                <a:cs typeface="Times New Roman" pitchFamily="1" charset="0"/>
              </a:rPr>
              <a:t>MPEG-1 Audio (ISO/IEC 11172-3) </a:t>
            </a:r>
          </a:p>
          <a:p>
            <a:r>
              <a:rPr lang="en-US" altLang="en-US">
                <a:cs typeface="Times New Roman" pitchFamily="1" charset="0"/>
              </a:rPr>
              <a:t>provides single-channel ('mono') and two-channel ('stereo' or 'dual mono') coding at 32, 44.1, and 48 kHz sampling rate. </a:t>
            </a:r>
          </a:p>
          <a:p>
            <a:r>
              <a:rPr lang="en-US" altLang="en-US" b="1">
                <a:cs typeface="Times New Roman" pitchFamily="1" charset="0"/>
              </a:rPr>
              <a:t>MPEG-2 Audio (ISO/IEC 13818-3) </a:t>
            </a:r>
          </a:p>
          <a:p>
            <a:r>
              <a:rPr lang="en-US" altLang="en-US">
                <a:cs typeface="Times New Roman" pitchFamily="1" charset="0"/>
              </a:rPr>
              <a:t>provides a backwards compatible multi-channel extension to MPEG-1; up to 5 main channels plus a 'low frequent enhancement' (LFE) channel can be coded.</a:t>
            </a:r>
          </a:p>
          <a:p>
            <a:r>
              <a:rPr lang="en-US" altLang="en-US" b="1">
                <a:cs typeface="Times New Roman" pitchFamily="1" charset="0"/>
              </a:rPr>
              <a:t>MPEG-2 AAC (ISO/IEC 13818-7) </a:t>
            </a:r>
          </a:p>
          <a:p>
            <a:r>
              <a:rPr lang="en-US" altLang="en-US">
                <a:cs typeface="Times New Roman" pitchFamily="1" charset="0"/>
              </a:rPr>
              <a:t>Provides a very high-quality audio coding standard for 1 to 48 channels at sampling rates of 8 to 96 kHz, with multi-channel, multi-lingual, and multi-program capabilities. </a:t>
            </a:r>
          </a:p>
          <a:p>
            <a:r>
              <a:rPr lang="en-US" altLang="en-US" b="1">
                <a:cs typeface="Times New Roman" pitchFamily="1" charset="0"/>
              </a:rPr>
              <a:t>MPEG-4 Audio (ISO/IEC 14496-3) </a:t>
            </a:r>
          </a:p>
          <a:p>
            <a:r>
              <a:rPr lang="en-US" altLang="en-US">
                <a:cs typeface="Times New Roman" pitchFamily="1" charset="0"/>
              </a:rPr>
              <a:t>Provides coding and composition of natural and synthetic audio objects at a very wide range of bit rates. </a:t>
            </a:r>
          </a:p>
          <a:p>
            <a:r>
              <a:rPr lang="en-US" altLang="en-US" b="1">
                <a:solidFill>
                  <a:srgbClr val="000000"/>
                </a:solidFill>
                <a:cs typeface="Times New Roman" pitchFamily="1" charset="0"/>
              </a:rPr>
              <a:t>MPEG-7 </a:t>
            </a:r>
          </a:p>
          <a:p>
            <a:r>
              <a:rPr lang="en-US" altLang="en-US">
                <a:solidFill>
                  <a:srgbClr val="000000"/>
                </a:solidFill>
                <a:cs typeface="Times New Roman" pitchFamily="1" charset="0"/>
              </a:rPr>
              <a:t>Nowadays, more and more audiovisual information is available, from many sources around the world. Also, there are people who want to use this audiovisual information for various purposes. However, before the information can be used, it must be located. MPEG-7 will be a standardized description of various types of multimedia information. This description will be associated with the content itself, to allow fast and efficient searching for material that is of interest to the user. MPEG-7 is formally called ‘Multimedia Content Description Interface’.</a:t>
            </a:r>
            <a:r>
              <a:rPr lang="en-US" altLang="en-US">
                <a:cs typeface="Times New Roman" pitchFamily="1" charset="0"/>
              </a:rPr>
              <a:t> </a:t>
            </a:r>
            <a:endParaRPr lang="en-US" altLang="en-US">
              <a:solidFill>
                <a:srgbClr val="000000"/>
              </a:solidFill>
              <a:cs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7B0D7AA0-0038-43EF-8504-7B3ABA59E987}" type="slidenum">
              <a:rPr/>
              <a:pPr lvl="0"/>
              <a:t>51</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r>
              <a:rPr lang="en-US"/>
              <a:t>ESE150 Spring 2021</a:t>
            </a:r>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5899287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r>
              <a:rPr lang="en-US"/>
              <a:t>ESE150 Spring 2021</a:t>
            </a:r>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r>
              <a:rPr lang="en-US"/>
              <a:t>ESE150 Spring 2021</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r>
              <a:rPr lang="en-US"/>
              <a:t>ESE150 Spring 2021</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r>
              <a:rPr lang="en-US"/>
              <a:t>ESE150 Spring 2021</a:t>
            </a:r>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r>
              <a:rPr lang="en-US"/>
              <a:t>ESE150 Spring 2021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ESE150 Spring 2021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r>
              <a:rPr lang="en-US"/>
              <a:t>ESE150 Spring 2021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r>
              <a:rPr lang="en-US"/>
              <a:t>ESE150 Spring 2021</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a:t>ESE150 Spring 2021</a:t>
            </a: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d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gif"/><Relationship Id="rId10" Type="http://schemas.openxmlformats.org/officeDocument/2006/relationships/image" Target="../media/image19.png"/><Relationship Id="rId4" Type="http://schemas.openxmlformats.org/officeDocument/2006/relationships/image" Target="../media/image13.gif"/><Relationship Id="rId9"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47786" y="0"/>
            <a:ext cx="4543377" cy="531812"/>
          </a:xfrm>
        </p:spPr>
        <p:txBody>
          <a:bodyPr/>
          <a:lstStyle/>
          <a:p>
            <a:pPr algn="r"/>
            <a:r>
              <a:rPr lang="en-US" sz="1400" b="1">
                <a:solidFill>
                  <a:schemeClr val="bg1"/>
                </a:solidFill>
              </a:rPr>
              <a:t>ESE150 Spring 2021</a:t>
            </a:r>
            <a:endParaRPr lang="en-US" sz="1400" b="1" dirty="0">
              <a:solidFill>
                <a:schemeClr val="bg1"/>
              </a:solidFill>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#11 – Psychoacoustic Model/Compression/MP3</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734DCE-0881-634A-A866-CCC799D47A10}"/>
              </a:ext>
            </a:extLst>
          </p:cNvPr>
          <p:cNvSpPr txBox="1"/>
          <p:nvPr/>
        </p:nvSpPr>
        <p:spPr>
          <a:xfrm>
            <a:off x="3345038" y="5708650"/>
            <a:ext cx="5785558" cy="800219"/>
          </a:xfrm>
          <a:prstGeom prst="rect">
            <a:avLst/>
          </a:prstGeom>
          <a:noFill/>
        </p:spPr>
        <p:txBody>
          <a:bodyPr wrap="none" rtlCol="0">
            <a:spAutoFit/>
          </a:bodyPr>
          <a:lstStyle/>
          <a:p>
            <a:pPr algn="r"/>
            <a:r>
              <a:rPr lang="en-US" sz="1400" b="1" dirty="0"/>
              <a:t>Based on slides © 2009—2020 </a:t>
            </a:r>
            <a:r>
              <a:rPr lang="en-US" sz="1400" b="1" dirty="0" err="1"/>
              <a:t>DeHon</a:t>
            </a:r>
            <a:r>
              <a:rPr lang="en-US" sz="1400" b="1" dirty="0"/>
              <a:t>, </a:t>
            </a:r>
            <a:r>
              <a:rPr lang="en-US" sz="1400" b="1" dirty="0" err="1"/>
              <a:t>Koditschek</a:t>
            </a:r>
            <a:endParaRPr lang="en-US" sz="1400" b="1" dirty="0"/>
          </a:p>
          <a:p>
            <a:pPr algn="r"/>
            <a:r>
              <a:rPr lang="en-US" sz="1400" b="1" dirty="0"/>
              <a:t>Additional Material © 2014 Farmer</a:t>
            </a:r>
          </a:p>
          <a:p>
            <a:endParaRPr lang="en-US" dirty="0"/>
          </a:p>
        </p:txBody>
      </p:sp>
    </p:spTree>
    <p:extLst>
      <p:ext uri="{BB962C8B-B14F-4D97-AF65-F5344CB8AC3E}">
        <p14:creationId xmlns:p14="http://schemas.microsoft.com/office/powerpoint/2010/main" val="417816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721010" y="1782249"/>
            <a:ext cx="821059" cy="584775"/>
          </a:xfrm>
          <a:prstGeom prst="rect">
            <a:avLst/>
          </a:prstGeom>
          <a:noFill/>
        </p:spPr>
        <p:txBody>
          <a:bodyPr wrap="none" rtlCol="0">
            <a:spAutoFit/>
          </a:bodyPr>
          <a:lstStyle/>
          <a:p>
            <a:pPr algn="ctr"/>
            <a:r>
              <a:rPr lang="en-US" sz="1600" dirty="0">
                <a:latin typeface="+mj-lt"/>
              </a:rPr>
              <a:t>Analog</a:t>
            </a:r>
          </a:p>
          <a:p>
            <a:pPr algn="ctr"/>
            <a:r>
              <a:rPr lang="en-US" sz="1600" dirty="0">
                <a:latin typeface="+mj-lt"/>
              </a:rPr>
              <a:t>input</a:t>
            </a:r>
          </a:p>
        </p:txBody>
      </p:sp>
      <p:sp>
        <p:nvSpPr>
          <p:cNvPr id="2" name="Title 1"/>
          <p:cNvSpPr>
            <a:spLocks noGrp="1"/>
          </p:cNvSpPr>
          <p:nvPr>
            <p:ph type="title"/>
          </p:nvPr>
        </p:nvSpPr>
        <p:spPr/>
        <p:txBody>
          <a:bodyPr/>
          <a:lstStyle/>
          <a:p>
            <a:r>
              <a:rPr lang="en-US" dirty="0"/>
              <a:t>What we did in Lab…</a:t>
            </a:r>
          </a:p>
        </p:txBody>
      </p:sp>
      <p:sp>
        <p:nvSpPr>
          <p:cNvPr id="3" name="Content Placeholder 2"/>
          <p:cNvSpPr>
            <a:spLocks noGrp="1"/>
          </p:cNvSpPr>
          <p:nvPr>
            <p:ph idx="1"/>
          </p:nvPr>
        </p:nvSpPr>
        <p:spPr>
          <a:xfrm>
            <a:off x="304800" y="3108579"/>
            <a:ext cx="9017330" cy="3558623"/>
          </a:xfrm>
        </p:spPr>
        <p:txBody>
          <a:bodyPr>
            <a:normAutofit fontScale="92500" lnSpcReduction="10000"/>
          </a:bodyPr>
          <a:lstStyle/>
          <a:p>
            <a:r>
              <a:rPr lang="en-US" sz="2000" dirty="0"/>
              <a:t>Week 1: Converted Sound to analog voltage signal</a:t>
            </a:r>
          </a:p>
          <a:p>
            <a:pPr marL="742950" lvl="2" indent="-342900">
              <a:buFont typeface="Wingdings 2"/>
              <a:buChar char=""/>
            </a:pPr>
            <a:r>
              <a:rPr lang="en-US" sz="1600" dirty="0"/>
              <a:t>a “pressure wave” that changes air molecules w/ respect to time</a:t>
            </a:r>
          </a:p>
          <a:p>
            <a:pPr marL="742950" lvl="2" indent="-342900">
              <a:buFont typeface="Wingdings 2"/>
              <a:buChar char=""/>
            </a:pPr>
            <a:r>
              <a:rPr lang="en-US" sz="1600" dirty="0"/>
              <a:t>a “voltage wave” that changes amplitude w/ respect to time</a:t>
            </a:r>
          </a:p>
          <a:p>
            <a:r>
              <a:rPr lang="en-US" sz="2000" dirty="0"/>
              <a:t>Week 2: Sampled voltage, then quantized it to digital sig.</a:t>
            </a:r>
          </a:p>
          <a:p>
            <a:pPr lvl="1"/>
            <a:r>
              <a:rPr lang="en-US" sz="1600" u="sng" dirty="0"/>
              <a:t>Sample</a:t>
            </a:r>
            <a:r>
              <a:rPr lang="en-US" sz="1600" dirty="0"/>
              <a:t>: Break up independent variable, take discrete ‘samples’</a:t>
            </a:r>
          </a:p>
          <a:p>
            <a:pPr lvl="1"/>
            <a:r>
              <a:rPr lang="en-US" sz="1600" u="sng" dirty="0"/>
              <a:t>Quantize</a:t>
            </a:r>
            <a:r>
              <a:rPr lang="en-US" sz="1600" dirty="0"/>
              <a:t>: Break up dependent variable into n-levels (need 2</a:t>
            </a:r>
            <a:r>
              <a:rPr lang="en-US" sz="1600" baseline="30000" dirty="0"/>
              <a:t>n</a:t>
            </a:r>
            <a:r>
              <a:rPr lang="en-US" sz="1600" dirty="0"/>
              <a:t> bits to digitize)</a:t>
            </a:r>
          </a:p>
          <a:p>
            <a:r>
              <a:rPr lang="en-US" sz="2000" dirty="0"/>
              <a:t>Week 3: Compress digital signal</a:t>
            </a:r>
          </a:p>
          <a:p>
            <a:pPr lvl="1"/>
            <a:r>
              <a:rPr lang="en-US" sz="1600" dirty="0"/>
              <a:t>Use even less bits without using sound quality!</a:t>
            </a:r>
          </a:p>
          <a:p>
            <a:r>
              <a:rPr lang="en-US" sz="2000" dirty="0"/>
              <a:t>Week 4: Before we compress…</a:t>
            </a:r>
          </a:p>
          <a:p>
            <a:pPr lvl="1"/>
            <a:r>
              <a:rPr lang="en-US" sz="1600" dirty="0"/>
              <a:t>Put our ‘digital’ data into another form…BEFORE we compress…less stuff to compress!</a:t>
            </a:r>
          </a:p>
          <a:p>
            <a:r>
              <a:rPr lang="en-US" sz="2000" dirty="0"/>
              <a:t>Week 5: Psychoacoustics</a:t>
            </a:r>
          </a:p>
          <a:p>
            <a:pPr lvl="1"/>
            <a:r>
              <a:rPr lang="en-US" sz="1600" dirty="0"/>
              <a:t>Measured limits of human hearing; measured masking</a:t>
            </a:r>
          </a:p>
        </p:txBody>
      </p:sp>
      <p:sp>
        <p:nvSpPr>
          <p:cNvPr id="4" name="Date Placeholder 3"/>
          <p:cNvSpPr>
            <a:spLocks noGrp="1"/>
          </p:cNvSpPr>
          <p:nvPr>
            <p:ph type="dt" sz="half" idx="10"/>
          </p:nvPr>
        </p:nvSpPr>
        <p:spPr/>
        <p:txBody>
          <a:bodyPr/>
          <a:lstStyle/>
          <a:p>
            <a:r>
              <a:rPr lang="en-US"/>
              <a:t>ESE150 Spring 2021</a:t>
            </a:r>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10</a:t>
            </a:fld>
            <a:endParaRPr lang="en-US"/>
          </a:p>
        </p:txBody>
      </p:sp>
      <p:pic>
        <p:nvPicPr>
          <p:cNvPr id="15" name="Picture 2" descr="http://cdn.scratch.mit.edu/static/site/projects/thumbnails/32/25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Loudspeaker and Waveform"/>
          <p:cNvPicPr>
            <a:picLocks noChangeAspect="1" noChangeArrowheads="1"/>
          </p:cNvPicPr>
          <p:nvPr/>
        </p:nvPicPr>
        <p:blipFill rotWithShape="1">
          <a:blip r:embed="rId3">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3810000" y="2078811"/>
            <a:ext cx="762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descr="http://3.bp.blogspot.com/_CB5_yShYrgU/TPQ2GWHjoGI/AAAAAAAACAE/0eKUBuVC1Ls/s1600/digital%2Baudio_wa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3961" y="1604000"/>
            <a:ext cx="1349274" cy="101195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595446" y="1734267"/>
            <a:ext cx="769472" cy="751422"/>
          </a:xfrm>
          <a:prstGeom prst="rect">
            <a:avLst/>
          </a:prstGeom>
          <a:ln>
            <a:solidFill>
              <a:schemeClr val="tx1"/>
            </a:solidFill>
          </a:ln>
        </p:spPr>
        <p:txBody>
          <a:bodyPr wrap="none" rtlCol="0" anchor="ctr">
            <a:noAutofit/>
          </a:bodyPr>
          <a:lstStyle/>
          <a:p>
            <a:pPr algn="ctr"/>
            <a:r>
              <a:rPr lang="en-US" sz="2000" dirty="0">
                <a:latin typeface="+mj-lt"/>
              </a:rPr>
              <a:t>ADC</a:t>
            </a:r>
          </a:p>
        </p:txBody>
      </p:sp>
      <p:cxnSp>
        <p:nvCxnSpPr>
          <p:cNvPr id="28" name="Straight Arrow Connector 27"/>
          <p:cNvCxnSpPr/>
          <p:nvPr/>
        </p:nvCxnSpPr>
        <p:spPr>
          <a:xfrm flipV="1">
            <a:off x="5353043" y="2121854"/>
            <a:ext cx="57244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5257800" y="1837708"/>
            <a:ext cx="801823" cy="584775"/>
          </a:xfrm>
          <a:prstGeom prst="rect">
            <a:avLst/>
          </a:prstGeom>
          <a:noFill/>
        </p:spPr>
        <p:txBody>
          <a:bodyPr wrap="none" rtlCol="0">
            <a:spAutoFit/>
          </a:bodyPr>
          <a:lstStyle/>
          <a:p>
            <a:pPr algn="ctr"/>
            <a:r>
              <a:rPr lang="en-US" sz="1600" dirty="0">
                <a:latin typeface="+mj-lt"/>
              </a:rPr>
              <a:t>Digital</a:t>
            </a:r>
          </a:p>
          <a:p>
            <a:pPr algn="ctr"/>
            <a:r>
              <a:rPr lang="en-US" sz="1600" dirty="0">
                <a:latin typeface="+mj-lt"/>
              </a:rPr>
              <a:t>Output</a:t>
            </a:r>
          </a:p>
        </p:txBody>
      </p:sp>
      <p:cxnSp>
        <p:nvCxnSpPr>
          <p:cNvPr id="21" name="Straight Arrow Connector 20"/>
          <p:cNvCxnSpPr/>
          <p:nvPr/>
        </p:nvCxnSpPr>
        <p:spPr>
          <a:xfrm>
            <a:off x="7467600" y="2130095"/>
            <a:ext cx="481565" cy="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6" name="Group 5"/>
          <p:cNvGrpSpPr/>
          <p:nvPr/>
        </p:nvGrpSpPr>
        <p:grpSpPr>
          <a:xfrm>
            <a:off x="8001000" y="1553810"/>
            <a:ext cx="755671" cy="1074333"/>
            <a:chOff x="6092958" y="2538728"/>
            <a:chExt cx="755671" cy="1074333"/>
          </a:xfrm>
        </p:grpSpPr>
        <p:sp>
          <p:nvSpPr>
            <p:cNvPr id="19" name="Rectangle 18"/>
            <p:cNvSpPr/>
            <p:nvPr/>
          </p:nvSpPr>
          <p:spPr>
            <a:xfrm>
              <a:off x="6092958" y="2667000"/>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3" name="TextBox 22"/>
            <p:cNvSpPr txBox="1"/>
            <p:nvPr/>
          </p:nvSpPr>
          <p:spPr>
            <a:xfrm rot="2700000">
              <a:off x="5933626" y="2906618"/>
              <a:ext cx="1074333" cy="338554"/>
            </a:xfrm>
            <a:prstGeom prst="rect">
              <a:avLst/>
            </a:prstGeom>
            <a:noFill/>
          </p:spPr>
          <p:txBody>
            <a:bodyPr wrap="none" rtlCol="0">
              <a:spAutoFit/>
            </a:bodyPr>
            <a:lstStyle/>
            <a:p>
              <a:r>
                <a:rPr lang="en-US" sz="1600" dirty="0">
                  <a:latin typeface="+mj-lt"/>
                </a:rPr>
                <a:t>compress</a:t>
              </a:r>
            </a:p>
          </p:txBody>
        </p:sp>
      </p:grpSp>
      <p:pic>
        <p:nvPicPr>
          <p:cNvPr id="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260" y="651832"/>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96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Title 4"/>
          <p:cNvSpPr>
            <a:spLocks noGrp="1"/>
          </p:cNvSpPr>
          <p:nvPr>
            <p:ph type="title"/>
          </p:nvPr>
        </p:nvSpPr>
        <p:spPr/>
        <p:txBody>
          <a:bodyPr/>
          <a:lstStyle/>
          <a:p>
            <a:r>
              <a:rPr lang="en-US" dirty="0" err="1"/>
              <a:t>Preclass</a:t>
            </a:r>
            <a:endParaRPr lang="en-US" dirty="0"/>
          </a:p>
        </p:txBody>
      </p:sp>
      <p:sp>
        <p:nvSpPr>
          <p:cNvPr id="7" name="Date Placeholder 6"/>
          <p:cNvSpPr>
            <a:spLocks noGrp="1"/>
          </p:cNvSpPr>
          <p:nvPr>
            <p:ph type="dt" sz="half" idx="10"/>
          </p:nvPr>
        </p:nvSpPr>
        <p:spPr/>
        <p:txBody>
          <a:bodyPr/>
          <a:lstStyle/>
          <a:p>
            <a:r>
              <a:rPr lang="en-US"/>
              <a:t>ESE150 Spring 2021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err="1">
                <a:solidFill>
                  <a:srgbClr val="FF6600"/>
                </a:solidFill>
              </a:rPr>
              <a:t>Preclass</a:t>
            </a:r>
            <a:r>
              <a:rPr lang="en-US" dirty="0">
                <a:solidFill>
                  <a:srgbClr val="FF6600"/>
                </a:solidFill>
              </a:rPr>
              <a:t> 1: Bits to represent (no further encode)?</a:t>
            </a:r>
          </a:p>
          <a:p>
            <a:endParaRPr lang="en-US" dirty="0">
              <a:solidFill>
                <a:srgbClr val="FF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7" name="Date Placeholder 6"/>
          <p:cNvSpPr>
            <a:spLocks noGrp="1"/>
          </p:cNvSpPr>
          <p:nvPr>
            <p:ph type="dt" sz="half" idx="10"/>
          </p:nvPr>
        </p:nvSpPr>
        <p:spPr/>
        <p:txBody>
          <a:bodyPr/>
          <a:lstStyle/>
          <a:p>
            <a:r>
              <a:rPr lang="en-US"/>
              <a:t>ESE150 Spring 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107b encoding budget</a:t>
            </a:r>
          </a:p>
          <a:p>
            <a:r>
              <a:rPr lang="en-US" dirty="0" err="1">
                <a:solidFill>
                  <a:srgbClr val="FF6600"/>
                </a:solidFill>
              </a:rPr>
              <a:t>Preclass</a:t>
            </a:r>
            <a:r>
              <a:rPr lang="en-US" dirty="0">
                <a:solidFill>
                  <a:srgbClr val="FF6600"/>
                </a:solidFill>
              </a:rPr>
              <a:t> 2: amplitude quantization necessary to achieve budget?</a:t>
            </a:r>
          </a:p>
          <a:p>
            <a:r>
              <a:rPr lang="en-US" dirty="0" err="1">
                <a:solidFill>
                  <a:srgbClr val="FF6600"/>
                </a:solidFill>
              </a:rPr>
              <a:t>Preclass</a:t>
            </a:r>
            <a:r>
              <a:rPr lang="en-US" dirty="0">
                <a:solidFill>
                  <a:srgbClr val="FF6600"/>
                </a:solidFill>
              </a:rPr>
              <a:t> 3: frequencies (reduced sampling rate) can keep to achieve budget? </a:t>
            </a:r>
          </a:p>
          <a:p>
            <a:endParaRPr lang="en-US" dirty="0">
              <a:solidFill>
                <a:srgbClr val="FF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7" name="Date Placeholder 6"/>
          <p:cNvSpPr>
            <a:spLocks noGrp="1"/>
          </p:cNvSpPr>
          <p:nvPr>
            <p:ph type="dt" sz="half" idx="10"/>
          </p:nvPr>
        </p:nvSpPr>
        <p:spPr/>
        <p:txBody>
          <a:bodyPr/>
          <a:lstStyle/>
          <a:p>
            <a:r>
              <a:rPr lang="en-US"/>
              <a:t>ESE150 Spring 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107b encoding budget</a:t>
            </a:r>
          </a:p>
          <a:p>
            <a:r>
              <a:rPr lang="en-US" dirty="0" err="1">
                <a:solidFill>
                  <a:srgbClr val="FF6600"/>
                </a:solidFill>
              </a:rPr>
              <a:t>Preclass</a:t>
            </a:r>
            <a:r>
              <a:rPr lang="en-US" dirty="0">
                <a:solidFill>
                  <a:srgbClr val="FF6600"/>
                </a:solidFill>
              </a:rPr>
              <a:t> 4</a:t>
            </a:r>
          </a:p>
          <a:p>
            <a:pPr lvl="1"/>
            <a:r>
              <a:rPr lang="en-US" dirty="0">
                <a:solidFill>
                  <a:srgbClr val="FF6600"/>
                </a:solidFill>
              </a:rPr>
              <a:t>Bits to represent which frequency?</a:t>
            </a:r>
          </a:p>
          <a:p>
            <a:pPr lvl="1"/>
            <a:r>
              <a:rPr lang="en-US" dirty="0">
                <a:solidFill>
                  <a:srgbClr val="FF6600"/>
                </a:solidFill>
              </a:rPr>
              <a:t>Bits to encode (frequency, amplitude) pair?</a:t>
            </a:r>
          </a:p>
          <a:p>
            <a:pPr lvl="1"/>
            <a:r>
              <a:rPr lang="en-US" dirty="0">
                <a:solidFill>
                  <a:srgbClr val="FF6600"/>
                </a:solidFill>
              </a:rPr>
              <a:t>Number of (</a:t>
            </a:r>
            <a:r>
              <a:rPr lang="en-US" dirty="0" err="1">
                <a:solidFill>
                  <a:srgbClr val="FF6600"/>
                </a:solidFill>
              </a:rPr>
              <a:t>frequency,amplitude</a:t>
            </a:r>
            <a:r>
              <a:rPr lang="en-US" dirty="0">
                <a:solidFill>
                  <a:srgbClr val="FF6600"/>
                </a:solidFill>
              </a:rPr>
              <a:t>) pairs fit within budget?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7" name="Date Placeholder 6"/>
          <p:cNvSpPr>
            <a:spLocks noGrp="1"/>
          </p:cNvSpPr>
          <p:nvPr>
            <p:ph type="dt" sz="half" idx="10"/>
          </p:nvPr>
        </p:nvSpPr>
        <p:spPr/>
        <p:txBody>
          <a:bodyPr/>
          <a:lstStyle/>
          <a:p>
            <a:r>
              <a:rPr lang="en-US"/>
              <a:t>ESE150 Spring 2021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107b encoding budget</a:t>
            </a:r>
          </a:p>
          <a:p>
            <a:r>
              <a:rPr lang="en-US" dirty="0" err="1">
                <a:solidFill>
                  <a:srgbClr val="FF6600"/>
                </a:solidFill>
              </a:rPr>
              <a:t>Preclass</a:t>
            </a:r>
            <a:r>
              <a:rPr lang="en-US" dirty="0">
                <a:solidFill>
                  <a:srgbClr val="FF6600"/>
                </a:solidFill>
              </a:rPr>
              <a:t> 5</a:t>
            </a:r>
          </a:p>
          <a:p>
            <a:pPr lvl="1"/>
            <a:r>
              <a:rPr lang="en-US" dirty="0">
                <a:solidFill>
                  <a:srgbClr val="FF6600"/>
                </a:solidFill>
              </a:rPr>
              <a:t>Which frequencies do we keep?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pic>
        <p:nvPicPr>
          <p:cNvPr id="7" name="Picture 6" descr="freq_band_ex.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689804" y="4563533"/>
            <a:ext cx="6479745" cy="2294467"/>
          </a:xfrm>
          <a:prstGeom prst="rect">
            <a:avLst/>
          </a:prstGeom>
        </p:spPr>
      </p:pic>
      <p:sp>
        <p:nvSpPr>
          <p:cNvPr id="8" name="Date Placeholder 7"/>
          <p:cNvSpPr>
            <a:spLocks noGrp="1"/>
          </p:cNvSpPr>
          <p:nvPr>
            <p:ph type="dt" sz="half" idx="10"/>
          </p:nvPr>
        </p:nvSpPr>
        <p:spPr/>
        <p:txBody>
          <a:bodyPr/>
          <a:lstStyle/>
          <a:p>
            <a:r>
              <a:rPr lang="en-US"/>
              <a:t>ESE150 Spring 2021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Preclass</a:t>
            </a:r>
            <a:endParaRPr lang="en-US" dirty="0"/>
          </a:p>
        </p:txBody>
      </p:sp>
      <p:sp>
        <p:nvSpPr>
          <p:cNvPr id="3" name="Content Placeholder 2"/>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107b encoding budget</a:t>
            </a:r>
          </a:p>
          <a:p>
            <a:r>
              <a:rPr lang="en-US" dirty="0" err="1">
                <a:solidFill>
                  <a:srgbClr val="FF6600"/>
                </a:solidFill>
              </a:rPr>
              <a:t>Preclass</a:t>
            </a:r>
            <a:r>
              <a:rPr lang="en-US" dirty="0">
                <a:solidFill>
                  <a:srgbClr val="FF6600"/>
                </a:solidFill>
              </a:rPr>
              <a:t> 6: which likely to sound best?</a:t>
            </a:r>
          </a:p>
          <a:p>
            <a:pPr lvl="1"/>
            <a:r>
              <a:rPr lang="en-US" dirty="0">
                <a:solidFill>
                  <a:srgbClr val="FF6600"/>
                </a:solidFill>
              </a:rPr>
              <a:t>Amplitude quantization</a:t>
            </a:r>
          </a:p>
          <a:p>
            <a:pPr lvl="1"/>
            <a:r>
              <a:rPr lang="en-US" dirty="0">
                <a:solidFill>
                  <a:srgbClr val="FF6600"/>
                </a:solidFill>
              </a:rPr>
              <a:t>Frequency quantization (reduce sampling rate)</a:t>
            </a:r>
          </a:p>
          <a:p>
            <a:pPr lvl="1"/>
            <a:r>
              <a:rPr lang="en-US" dirty="0">
                <a:solidFill>
                  <a:srgbClr val="FF6600"/>
                </a:solidFill>
              </a:rPr>
              <a:t>Frequency selection based on masking</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Date Placeholder 4"/>
          <p:cNvSpPr>
            <a:spLocks noGrp="1"/>
          </p:cNvSpPr>
          <p:nvPr>
            <p:ph type="dt" sz="half" idx="10"/>
          </p:nvPr>
        </p:nvSpPr>
        <p:spPr/>
        <p:txBody>
          <a:bodyPr/>
          <a:lstStyle/>
          <a:p>
            <a:r>
              <a:rPr lang="en-US"/>
              <a:t>ESE150 Spring 2021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Tricks for Compression</a:t>
            </a:r>
          </a:p>
        </p:txBody>
      </p:sp>
      <p:sp>
        <p:nvSpPr>
          <p:cNvPr id="3" name="Content Placeholder 2"/>
          <p:cNvSpPr>
            <a:spLocks noGrp="1"/>
          </p:cNvSpPr>
          <p:nvPr>
            <p:ph idx="1"/>
          </p:nvPr>
        </p:nvSpPr>
        <p:spPr/>
        <p:txBody>
          <a:bodyPr/>
          <a:lstStyle/>
          <a:p>
            <a:r>
              <a:rPr lang="en-US" dirty="0"/>
              <a:t>Quantization</a:t>
            </a:r>
          </a:p>
          <a:p>
            <a:r>
              <a:rPr lang="en-US" dirty="0"/>
              <a:t>Sampling Rate / Frequency Quantization</a:t>
            </a:r>
          </a:p>
          <a:p>
            <a:r>
              <a:rPr lang="en-US" dirty="0"/>
              <a:t>Critical Band Masking</a:t>
            </a:r>
          </a:p>
          <a:p>
            <a:pPr lvl="1"/>
            <a:r>
              <a:rPr lang="en-US" dirty="0"/>
              <a:t>Selective frequency dropping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Date Placeholder 4"/>
          <p:cNvSpPr>
            <a:spLocks noGrp="1"/>
          </p:cNvSpPr>
          <p:nvPr>
            <p:ph type="dt" sz="half" idx="10"/>
          </p:nvPr>
        </p:nvSpPr>
        <p:spPr/>
        <p:txBody>
          <a:bodyPr/>
          <a:lstStyle/>
          <a:p>
            <a:r>
              <a:rPr lang="en-US"/>
              <a:t>ESE150 Spring 2021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ESE150 Spring 2021</a:t>
            </a:r>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18</a:t>
            </a:fld>
            <a:endParaRPr lang="en-US"/>
          </a:p>
        </p:txBody>
      </p:sp>
      <p:sp>
        <p:nvSpPr>
          <p:cNvPr id="6" name="Title 5"/>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301724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normAutofit/>
          </a:bodyPr>
          <a:lstStyle/>
          <a:p>
            <a:r>
              <a:rPr lang="en-US" sz="2400" dirty="0"/>
              <a:t>ISO (International Standards Organization)</a:t>
            </a:r>
          </a:p>
          <a:p>
            <a:pPr lvl="1"/>
            <a:r>
              <a:rPr lang="en-US" sz="2000" dirty="0"/>
              <a:t>Looking for ways to reduce transmission requirements for digital video and audio (low bandwidth transmission of digital media)</a:t>
            </a:r>
          </a:p>
          <a:p>
            <a:pPr lvl="1"/>
            <a:r>
              <a:rPr lang="en-US" sz="2000" dirty="0"/>
              <a:t>1988 – establishes a sub-committee of ISO:</a:t>
            </a:r>
          </a:p>
          <a:p>
            <a:pPr lvl="2"/>
            <a:r>
              <a:rPr lang="en-US" sz="1800" i="1" dirty="0"/>
              <a:t>Moving</a:t>
            </a:r>
            <a:r>
              <a:rPr lang="en-US" sz="1800" dirty="0"/>
              <a:t> Picture Experts Group (MPEG)</a:t>
            </a:r>
          </a:p>
          <a:p>
            <a:pPr lvl="2"/>
            <a:r>
              <a:rPr lang="en-US" sz="1800" dirty="0"/>
              <a:t>Goal: Develop common standard for coding/compressing audio/video</a:t>
            </a:r>
          </a:p>
          <a:p>
            <a:pPr lvl="3"/>
            <a:r>
              <a:rPr lang="en-US" sz="1600" dirty="0"/>
              <a:t>To reduce size of data to transmit without sacrificing quality</a:t>
            </a:r>
          </a:p>
          <a:p>
            <a:pPr lvl="3"/>
            <a:r>
              <a:rPr lang="en-US" sz="1600" dirty="0" err="1"/>
              <a:t>Fraunhofer</a:t>
            </a:r>
            <a:r>
              <a:rPr lang="en-US" sz="1600" dirty="0"/>
              <a:t> Institute and German University of Erlangen </a:t>
            </a:r>
          </a:p>
          <a:p>
            <a:pPr lvl="4"/>
            <a:r>
              <a:rPr lang="en-US" sz="1400" dirty="0"/>
              <a:t>Lots of basic research in Digital Audio Broadcast, tapped to be MPEG</a:t>
            </a:r>
          </a:p>
          <a:p>
            <a:pPr lvl="1"/>
            <a:r>
              <a:rPr lang="en-US" sz="2000" dirty="0"/>
              <a:t>Result: 1992: Finalized Standard called: MPEG-1 (Phase I)</a:t>
            </a:r>
          </a:p>
          <a:p>
            <a:pPr lvl="2"/>
            <a:r>
              <a:rPr lang="en-US" dirty="0"/>
              <a:t>3 Parts: Audio/Video/System</a:t>
            </a:r>
          </a:p>
          <a:p>
            <a:pPr lvl="2"/>
            <a:r>
              <a:rPr lang="en-US" dirty="0"/>
              <a:t>Audio component: defined 3 layers: 1, 2, 3</a:t>
            </a:r>
          </a:p>
          <a:p>
            <a:pPr lvl="3"/>
            <a:r>
              <a:rPr lang="en-US" dirty="0"/>
              <a:t>Increasing levels of compression and complexity</a:t>
            </a:r>
          </a:p>
          <a:p>
            <a:pPr lvl="3"/>
            <a:r>
              <a:rPr lang="en-US" dirty="0">
                <a:solidFill>
                  <a:srgbClr val="FF0000"/>
                </a:solidFill>
              </a:rPr>
              <a:t>MPEG-1, layer 3 achieves 12:1 compression ratio!  </a:t>
            </a:r>
            <a:r>
              <a:rPr lang="en-US" i="1" dirty="0">
                <a:solidFill>
                  <a:srgbClr val="FF0000"/>
                </a:solidFill>
              </a:rPr>
              <a:t>(for short MP3)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1026" name="Picture 2" descr="File:Mpeg.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4044" y="608057"/>
            <a:ext cx="2292310" cy="659039"/>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a:t>ESE150 Spring 2021</a:t>
            </a:r>
          </a:p>
        </p:txBody>
      </p:sp>
    </p:spTree>
    <p:extLst>
      <p:ext uri="{BB962C8B-B14F-4D97-AF65-F5344CB8AC3E}">
        <p14:creationId xmlns:p14="http://schemas.microsoft.com/office/powerpoint/2010/main" val="39436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MP3 Player</a:t>
            </a:r>
          </a:p>
        </p:txBody>
      </p:sp>
      <p:sp>
        <p:nvSpPr>
          <p:cNvPr id="3" name="Content Placeholder 2"/>
          <p:cNvSpPr>
            <a:spLocks noGrp="1"/>
          </p:cNvSpPr>
          <p:nvPr>
            <p:ph idx="1"/>
          </p:nvPr>
        </p:nvSpPr>
        <p:spPr/>
        <p:txBody>
          <a:bodyPr/>
          <a:lstStyle/>
          <a:p>
            <a:r>
              <a:rPr lang="en-US" dirty="0" err="1"/>
              <a:t>MpMan</a:t>
            </a:r>
            <a:r>
              <a:rPr lang="en-US" dirty="0"/>
              <a:t> -- 1998</a:t>
            </a:r>
          </a:p>
          <a:p>
            <a:r>
              <a:rPr lang="en-US" dirty="0" err="1"/>
              <a:t>SaeHan</a:t>
            </a:r>
            <a:r>
              <a:rPr lang="en-US" dirty="0"/>
              <a:t> Information Systems </a:t>
            </a:r>
          </a:p>
          <a:p>
            <a:pPr lvl="1"/>
            <a:r>
              <a:rPr lang="en-US" dirty="0"/>
              <a:t>South Korea</a:t>
            </a:r>
          </a:p>
          <a:p>
            <a:r>
              <a:rPr lang="en-US" dirty="0"/>
              <a:t>32MB of Flash memory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4" descr="MpMan_mp-f60.jpg"/>
          <p:cNvPicPr>
            <a:picLocks noChangeAspect="1"/>
          </p:cNvPicPr>
          <p:nvPr/>
        </p:nvPicPr>
        <p:blipFill>
          <a:blip r:embed="rId2"/>
          <a:stretch>
            <a:fillRect/>
          </a:stretch>
        </p:blipFill>
        <p:spPr>
          <a:xfrm>
            <a:off x="5779735" y="2503253"/>
            <a:ext cx="3000470" cy="4000627"/>
          </a:xfrm>
          <a:prstGeom prst="rect">
            <a:avLst/>
          </a:prstGeom>
        </p:spPr>
      </p:pic>
      <p:sp>
        <p:nvSpPr>
          <p:cNvPr id="6" name="Date Placeholder 5"/>
          <p:cNvSpPr>
            <a:spLocks noGrp="1"/>
          </p:cNvSpPr>
          <p:nvPr>
            <p:ph type="dt" sz="half" idx="10"/>
          </p:nvPr>
        </p:nvSpPr>
        <p:spPr/>
        <p:txBody>
          <a:bodyPr/>
          <a:lstStyle/>
          <a:p>
            <a:r>
              <a:rPr lang="en-US"/>
              <a:t>ESE150 Spring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lstStyle/>
          <a:p>
            <a:r>
              <a:rPr lang="en-US" dirty="0"/>
              <a:t>MPEG-1, (3) Layers for Audio Coding:</a:t>
            </a:r>
          </a:p>
          <a:p>
            <a:endParaRPr lang="en-US" dirty="0"/>
          </a:p>
          <a:p>
            <a:endParaRPr lang="en-US" dirty="0"/>
          </a:p>
          <a:p>
            <a:endParaRPr lang="en-US" dirty="0"/>
          </a:p>
          <a:p>
            <a:endParaRPr lang="en-US" dirty="0"/>
          </a:p>
          <a:p>
            <a:r>
              <a:rPr lang="en-US" sz="2400" dirty="0"/>
              <a:t>Why is PCM CD Quality 1.4 Mbps?</a:t>
            </a:r>
          </a:p>
          <a:p>
            <a:pPr lvl="1"/>
            <a:r>
              <a:rPr lang="en-US" sz="2000" dirty="0"/>
              <a:t>Recall: 1 sec. of music: 44,100 x 16bits = 705,600 bits</a:t>
            </a:r>
          </a:p>
          <a:p>
            <a:pPr lvl="1"/>
            <a:r>
              <a:rPr lang="en-US" sz="2000" dirty="0"/>
              <a:t>Don’t forget stereo (R/L): 2 x 706,600 = 1,413,200 (1.4Mbs)</a:t>
            </a:r>
          </a:p>
          <a:p>
            <a:pPr lvl="2"/>
            <a:r>
              <a:rPr lang="en-US" sz="1800" dirty="0"/>
              <a:t>Defines bandwidth requirements of network</a:t>
            </a:r>
          </a:p>
          <a:p>
            <a:pPr lvl="1"/>
            <a:r>
              <a:rPr lang="en-US" sz="2000" dirty="0"/>
              <a:t>Notice: 128 kbps was just about double modem speed in 1992</a:t>
            </a:r>
          </a:p>
          <a:p>
            <a:pPr lvl="2"/>
            <a:r>
              <a:rPr lang="en-US" sz="1800" dirty="0"/>
              <a:t>Enables transmission of audio (MP3) via modem!  </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98" y="2104752"/>
            <a:ext cx="84582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r>
              <a:rPr lang="en-US"/>
              <a:t>ESE150 Spring 2021</a:t>
            </a:r>
          </a:p>
        </p:txBody>
      </p:sp>
    </p:spTree>
    <p:extLst>
      <p:ext uri="{BB962C8B-B14F-4D97-AF65-F5344CB8AC3E}">
        <p14:creationId xmlns:p14="http://schemas.microsoft.com/office/powerpoint/2010/main" val="5521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normAutofit fontScale="92500" lnSpcReduction="10000"/>
          </a:bodyPr>
          <a:lstStyle/>
          <a:p>
            <a:r>
              <a:rPr lang="en-US" dirty="0"/>
              <a:t>How did MP3 achieve a 12:1 compression ratio?</a:t>
            </a:r>
          </a:p>
          <a:p>
            <a:pPr lvl="1"/>
            <a:r>
              <a:rPr lang="en-US" dirty="0"/>
              <a:t>Psychoacoustics was the key</a:t>
            </a:r>
          </a:p>
          <a:p>
            <a:pPr lvl="2"/>
            <a:r>
              <a:rPr lang="en-US" dirty="0"/>
              <a:t>Becomes a scheme for </a:t>
            </a:r>
            <a:r>
              <a:rPr lang="en-US" dirty="0" err="1"/>
              <a:t>lossy</a:t>
            </a:r>
            <a:r>
              <a:rPr lang="en-US" dirty="0"/>
              <a:t> encoding</a:t>
            </a:r>
          </a:p>
          <a:p>
            <a:pPr lvl="2"/>
            <a:r>
              <a:rPr lang="en-US" dirty="0"/>
              <a:t>But we don’t lose things human’s can actually here!</a:t>
            </a:r>
          </a:p>
          <a:p>
            <a:pPr lvl="2"/>
            <a:r>
              <a:rPr lang="en-US" dirty="0"/>
              <a:t>Makes human a part of the “decompression” scheme</a:t>
            </a:r>
          </a:p>
          <a:p>
            <a:pPr lvl="1"/>
            <a:r>
              <a:rPr lang="en-US" dirty="0"/>
              <a:t>CD Audio PCM is lossless coding of digital audio</a:t>
            </a:r>
          </a:p>
          <a:p>
            <a:pPr lvl="2"/>
            <a:r>
              <a:rPr lang="en-US" dirty="0"/>
              <a:t>But human beings can’t hear all sounds</a:t>
            </a:r>
          </a:p>
          <a:p>
            <a:pPr lvl="1"/>
            <a:r>
              <a:rPr lang="en-US" dirty="0"/>
              <a:t>MP3 Encoding is </a:t>
            </a:r>
            <a:r>
              <a:rPr lang="en-US" dirty="0" err="1"/>
              <a:t>lossy</a:t>
            </a:r>
            <a:r>
              <a:rPr lang="en-US" dirty="0"/>
              <a:t> coding scheme</a:t>
            </a:r>
          </a:p>
          <a:p>
            <a:pPr lvl="2"/>
            <a:r>
              <a:rPr lang="en-US" dirty="0"/>
              <a:t>But we don’t lose things average human’s can actually here!</a:t>
            </a:r>
          </a:p>
          <a:p>
            <a:pPr lvl="2"/>
            <a:r>
              <a:rPr lang="en-US" dirty="0"/>
              <a:t>We don’t sacrifice high frequencies (sampling rate preserved)</a:t>
            </a:r>
          </a:p>
          <a:p>
            <a:pPr lvl="2"/>
            <a:r>
              <a:rPr lang="en-US" dirty="0"/>
              <a:t>The trick: drop quantization level when it doesn’t matter!</a:t>
            </a:r>
          </a:p>
          <a:p>
            <a:pPr lvl="3"/>
            <a:r>
              <a:rPr lang="en-US" dirty="0"/>
              <a:t>The key is taking advantage of masking (frequency/temporal)</a:t>
            </a:r>
          </a:p>
          <a:p>
            <a:pPr lvl="1"/>
            <a:r>
              <a:rPr lang="en-US" dirty="0"/>
              <a:t>MP3 Combines: Psychoacoustics (</a:t>
            </a:r>
            <a:r>
              <a:rPr lang="en-US" dirty="0" err="1"/>
              <a:t>lossy</a:t>
            </a:r>
            <a:r>
              <a:rPr lang="en-US" dirty="0"/>
              <a:t> compression) </a:t>
            </a:r>
          </a:p>
          <a:p>
            <a:pPr lvl="2"/>
            <a:r>
              <a:rPr lang="en-US" dirty="0"/>
              <a:t>and Huffman coding (lossless compression)</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Date Placeholder 4"/>
          <p:cNvSpPr>
            <a:spLocks noGrp="1"/>
          </p:cNvSpPr>
          <p:nvPr>
            <p:ph type="dt" sz="half" idx="10"/>
          </p:nvPr>
        </p:nvSpPr>
        <p:spPr/>
        <p:txBody>
          <a:bodyPr/>
          <a:lstStyle/>
          <a:p>
            <a:r>
              <a:rPr lang="en-US"/>
              <a:t>ESE150 Spring 2021</a:t>
            </a:r>
          </a:p>
        </p:txBody>
      </p:sp>
    </p:spTree>
    <p:extLst>
      <p:ext uri="{BB962C8B-B14F-4D97-AF65-F5344CB8AC3E}">
        <p14:creationId xmlns:p14="http://schemas.microsoft.com/office/powerpoint/2010/main" val="4100811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a:t>They kept on going: MPEG-1, 2, 4, 7</a:t>
            </a:r>
          </a:p>
        </p:txBody>
      </p:sp>
      <p:sp>
        <p:nvSpPr>
          <p:cNvPr id="3" name="Content Placeholder 2"/>
          <p:cNvSpPr>
            <a:spLocks noGrp="1"/>
          </p:cNvSpPr>
          <p:nvPr>
            <p:ph idx="1"/>
          </p:nvPr>
        </p:nvSpPr>
        <p:spPr/>
        <p:txBody>
          <a:bodyPr>
            <a:normAutofit/>
          </a:bodyPr>
          <a:lstStyle/>
          <a:p>
            <a:pPr>
              <a:lnSpc>
                <a:spcPct val="90000"/>
              </a:lnSpc>
              <a:buNone/>
            </a:pPr>
            <a:r>
              <a:rPr lang="en-US" altLang="en-US" sz="2000" i="1" dirty="0">
                <a:cs typeface="Times New Roman" pitchFamily="1" charset="0"/>
              </a:rPr>
              <a:t>	</a:t>
            </a:r>
            <a:r>
              <a:rPr lang="en-US" altLang="en-US" sz="2000" dirty="0">
                <a:cs typeface="Times New Roman" pitchFamily="1" charset="0"/>
              </a:rPr>
              <a:t>MPEG is actually family of encoding standards for digital multimedia information</a:t>
            </a:r>
          </a:p>
          <a:p>
            <a:pPr lvl="1">
              <a:lnSpc>
                <a:spcPct val="90000"/>
              </a:lnSpc>
            </a:pPr>
            <a:r>
              <a:rPr lang="en-US" altLang="en-US" sz="1600" i="1" dirty="0">
                <a:cs typeface="Times New Roman" pitchFamily="1" charset="0"/>
              </a:rPr>
              <a:t>They all use Psychoacoustics to achieve high compression</a:t>
            </a:r>
          </a:p>
          <a:p>
            <a:pPr>
              <a:lnSpc>
                <a:spcPct val="90000"/>
              </a:lnSpc>
            </a:pPr>
            <a:endParaRPr lang="en-US" altLang="en-US" sz="2000" dirty="0">
              <a:cs typeface="Times New Roman" pitchFamily="1" charset="0"/>
            </a:endParaRPr>
          </a:p>
          <a:p>
            <a:pPr>
              <a:lnSpc>
                <a:spcPct val="90000"/>
              </a:lnSpc>
            </a:pPr>
            <a:r>
              <a:rPr lang="en-US" altLang="en-US" sz="2000" dirty="0">
                <a:cs typeface="Times New Roman" pitchFamily="1" charset="0"/>
              </a:rPr>
              <a:t>MPEG-1: </a:t>
            </a:r>
            <a:r>
              <a:rPr lang="en-US" altLang="en-US" sz="1600" dirty="0"/>
              <a:t>a standard for storage and retrieval of moving pictures and audio on storage media (e.g., CD-ROM). </a:t>
            </a:r>
          </a:p>
          <a:p>
            <a:pPr lvl="2">
              <a:lnSpc>
                <a:spcPct val="90000"/>
              </a:lnSpc>
            </a:pPr>
            <a:r>
              <a:rPr lang="en-US" altLang="en-US" sz="1800" i="1" dirty="0">
                <a:cs typeface="Times New Roman" pitchFamily="1" charset="0"/>
              </a:rPr>
              <a:t>MPEG-1 Layer 3: (MP3)</a:t>
            </a:r>
          </a:p>
          <a:p>
            <a:pPr lvl="2">
              <a:lnSpc>
                <a:spcPct val="90000"/>
              </a:lnSpc>
            </a:pPr>
            <a:endParaRPr lang="en-US" altLang="en-US" sz="1600" dirty="0">
              <a:cs typeface="Times New Roman" pitchFamily="1" charset="0"/>
            </a:endParaRPr>
          </a:p>
          <a:p>
            <a:pPr>
              <a:lnSpc>
                <a:spcPct val="90000"/>
              </a:lnSpc>
            </a:pPr>
            <a:r>
              <a:rPr lang="en-US" altLang="en-US" sz="2000" dirty="0">
                <a:cs typeface="Times New Roman" pitchFamily="1" charset="0"/>
              </a:rPr>
              <a:t>MPEG-2:</a:t>
            </a:r>
            <a:r>
              <a:rPr lang="en-US" altLang="en-US" sz="2400" dirty="0">
                <a:cs typeface="Times New Roman" pitchFamily="1" charset="0"/>
              </a:rPr>
              <a:t> </a:t>
            </a:r>
            <a:r>
              <a:rPr lang="en-US" altLang="en-US" sz="1600" dirty="0"/>
              <a:t>standard for digital television, including high-definition television (HDTV), and for addressing multimedia applications. </a:t>
            </a:r>
            <a:endParaRPr lang="en-US" altLang="en-US" sz="1600" dirty="0">
              <a:cs typeface="Times New Roman" pitchFamily="1" charset="0"/>
            </a:endParaRPr>
          </a:p>
          <a:p>
            <a:pPr lvl="2">
              <a:lnSpc>
                <a:spcPct val="90000"/>
              </a:lnSpc>
            </a:pPr>
            <a:r>
              <a:rPr lang="en-US" altLang="en-US" sz="1600" dirty="0">
                <a:cs typeface="Times New Roman" pitchFamily="1" charset="0"/>
              </a:rPr>
              <a:t>Advanced Audio Coding (AAC)</a:t>
            </a:r>
          </a:p>
          <a:p>
            <a:pPr lvl="2">
              <a:lnSpc>
                <a:spcPct val="90000"/>
              </a:lnSpc>
            </a:pPr>
            <a:endParaRPr lang="en-US" altLang="en-US" sz="1600" dirty="0">
              <a:cs typeface="Times New Roman" pitchFamily="1" charset="0"/>
            </a:endParaRPr>
          </a:p>
          <a:p>
            <a:pPr>
              <a:lnSpc>
                <a:spcPct val="90000"/>
              </a:lnSpc>
            </a:pPr>
            <a:r>
              <a:rPr lang="en-US" altLang="en-US" sz="2000" dirty="0">
                <a:cs typeface="Times New Roman" pitchFamily="1" charset="0"/>
              </a:rPr>
              <a:t>MPEG-4: </a:t>
            </a:r>
            <a:r>
              <a:rPr lang="en-US" altLang="en-US" sz="1600" dirty="0"/>
              <a:t>a standard for multimedia applications, with very low bit-rate audio-visual compression for those channels with very limited bandwidths (e.g., wireless channels).</a:t>
            </a:r>
            <a:endParaRPr lang="en-US" altLang="en-US" sz="1600" dirty="0">
              <a:cs typeface="Times New Roman" pitchFamily="1" charset="0"/>
            </a:endParaRPr>
          </a:p>
          <a:p>
            <a:pPr>
              <a:lnSpc>
                <a:spcPct val="90000"/>
              </a:lnSpc>
            </a:pPr>
            <a:r>
              <a:rPr lang="en-US" altLang="en-US" sz="2000" dirty="0">
                <a:cs typeface="Times New Roman" pitchFamily="1" charset="0"/>
              </a:rPr>
              <a:t>MPEG-7:</a:t>
            </a:r>
            <a:r>
              <a:rPr lang="en-US" altLang="en-US" sz="2400" dirty="0">
                <a:cs typeface="Times New Roman" pitchFamily="1" charset="0"/>
              </a:rPr>
              <a:t> </a:t>
            </a:r>
            <a:r>
              <a:rPr lang="en-US" altLang="en-US" sz="1600" dirty="0"/>
              <a:t>a content representation standard for information search</a:t>
            </a:r>
            <a:r>
              <a:rPr lang="en-US" altLang="en-US" dirty="0"/>
              <a:t> </a:t>
            </a:r>
          </a:p>
          <a:p>
            <a:endParaRPr lang="en-US" dirty="0"/>
          </a:p>
        </p:txBody>
      </p:sp>
      <p:sp>
        <p:nvSpPr>
          <p:cNvPr id="4" name="Date Placeholder 3"/>
          <p:cNvSpPr>
            <a:spLocks noGrp="1"/>
          </p:cNvSpPr>
          <p:nvPr>
            <p:ph type="dt" sz="half" idx="10"/>
          </p:nvPr>
        </p:nvSpPr>
        <p:spPr/>
        <p:txBody>
          <a:bodyPr/>
          <a:lstStyle/>
          <a:p>
            <a:r>
              <a:rPr lang="en-US"/>
              <a:t>ESE150 Spring 2021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4977854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Knowledge of Digital Audio Formats</a:t>
            </a:r>
          </a:p>
        </p:txBody>
      </p:sp>
      <p:sp>
        <p:nvSpPr>
          <p:cNvPr id="3" name="Content Placeholder 2"/>
          <p:cNvSpPr>
            <a:spLocks noGrp="1"/>
          </p:cNvSpPr>
          <p:nvPr>
            <p:ph idx="1"/>
          </p:nvPr>
        </p:nvSpPr>
        <p:spPr/>
        <p:txBody>
          <a:bodyPr>
            <a:normAutofit lnSpcReduction="10000"/>
          </a:bodyPr>
          <a:lstStyle/>
          <a:p>
            <a:r>
              <a:rPr lang="en-US" dirty="0"/>
              <a:t>.WAV &amp; .AIFF</a:t>
            </a:r>
          </a:p>
          <a:p>
            <a:pPr lvl="1"/>
            <a:r>
              <a:rPr lang="en-US" dirty="0"/>
              <a:t>Uncompressed PCM (lossless) CD-Audio Quality</a:t>
            </a:r>
          </a:p>
          <a:p>
            <a:r>
              <a:rPr lang="en-US" dirty="0"/>
              <a:t>.MPA</a:t>
            </a:r>
          </a:p>
          <a:p>
            <a:pPr lvl="1"/>
            <a:r>
              <a:rPr lang="en-US" dirty="0"/>
              <a:t>MPEG-1 Layer 2</a:t>
            </a:r>
          </a:p>
          <a:p>
            <a:pPr lvl="1"/>
            <a:r>
              <a:rPr lang="en-US" dirty="0"/>
              <a:t>Compressed PCM using Psychoacoustics (</a:t>
            </a:r>
            <a:r>
              <a:rPr lang="en-US" dirty="0" err="1"/>
              <a:t>lossy</a:t>
            </a:r>
            <a:r>
              <a:rPr lang="en-US" dirty="0"/>
              <a:t>)</a:t>
            </a:r>
          </a:p>
          <a:p>
            <a:r>
              <a:rPr lang="en-US" dirty="0"/>
              <a:t>.MP3</a:t>
            </a:r>
          </a:p>
          <a:p>
            <a:pPr lvl="1"/>
            <a:r>
              <a:rPr lang="en-US" dirty="0"/>
              <a:t>MPEG-1 Layer 3</a:t>
            </a:r>
          </a:p>
          <a:p>
            <a:pPr lvl="1"/>
            <a:r>
              <a:rPr lang="en-US" dirty="0"/>
              <a:t>Compressed PCM using Psychoacoustics (</a:t>
            </a:r>
            <a:r>
              <a:rPr lang="en-US" dirty="0" err="1"/>
              <a:t>lossy</a:t>
            </a:r>
            <a:r>
              <a:rPr lang="en-US" dirty="0"/>
              <a:t>)</a:t>
            </a:r>
          </a:p>
          <a:p>
            <a:r>
              <a:rPr lang="en-US" dirty="0"/>
              <a:t>.M4A (Audio only Apple’s iTunes format)</a:t>
            </a:r>
          </a:p>
          <a:p>
            <a:pPr lvl="1"/>
            <a:r>
              <a:rPr lang="en-US" dirty="0"/>
              <a:t>MPEG-4 Part 14 (MP4)</a:t>
            </a:r>
          </a:p>
          <a:p>
            <a:pPr lvl="1"/>
            <a:r>
              <a:rPr lang="en-US" dirty="0"/>
              <a:t>Compressed PCM using Psychoacoustics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Date Placeholder 4"/>
          <p:cNvSpPr>
            <a:spLocks noGrp="1"/>
          </p:cNvSpPr>
          <p:nvPr>
            <p:ph type="dt" sz="half" idx="10"/>
          </p:nvPr>
        </p:nvSpPr>
        <p:spPr/>
        <p:txBody>
          <a:bodyPr/>
          <a:lstStyle/>
          <a:p>
            <a:r>
              <a:rPr lang="en-US"/>
              <a:t>ESE150 Spring 2021</a:t>
            </a:r>
          </a:p>
        </p:txBody>
      </p:sp>
    </p:spTree>
    <p:extLst>
      <p:ext uri="{BB962C8B-B14F-4D97-AF65-F5344CB8AC3E}">
        <p14:creationId xmlns:p14="http://schemas.microsoft.com/office/powerpoint/2010/main" val="7827348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a:t>
            </a:r>
          </a:p>
        </p:txBody>
      </p:sp>
      <p:sp>
        <p:nvSpPr>
          <p:cNvPr id="3" name="Content Placeholder 2"/>
          <p:cNvSpPr>
            <a:spLocks noGrp="1"/>
          </p:cNvSpPr>
          <p:nvPr>
            <p:ph idx="1"/>
          </p:nvPr>
        </p:nvSpPr>
        <p:spPr/>
        <p:txBody>
          <a:bodyPr>
            <a:normAutofit fontScale="92500" lnSpcReduction="20000"/>
          </a:bodyPr>
          <a:lstStyle/>
          <a:p>
            <a:r>
              <a:rPr lang="en-US" dirty="0"/>
              <a:t>Psychoacoustics </a:t>
            </a:r>
          </a:p>
          <a:p>
            <a:pPr lvl="1"/>
            <a:r>
              <a:rPr lang="en-US" dirty="0"/>
              <a:t>Research into how brain interprets sounds from ear</a:t>
            </a:r>
          </a:p>
          <a:p>
            <a:r>
              <a:rPr lang="en-US" dirty="0"/>
              <a:t>Perceptual Coding</a:t>
            </a:r>
          </a:p>
          <a:p>
            <a:pPr lvl="1"/>
            <a:r>
              <a:rPr lang="en-US" dirty="0"/>
              <a:t>An audio encoding technique that takes advantage of psychoacoustics</a:t>
            </a:r>
          </a:p>
          <a:p>
            <a:pPr lvl="1"/>
            <a:r>
              <a:rPr lang="en-US" dirty="0"/>
              <a:t>CD delivers all recorded sounds to your ear…</a:t>
            </a:r>
          </a:p>
          <a:p>
            <a:pPr lvl="2"/>
            <a:r>
              <a:rPr lang="en-US" dirty="0"/>
              <a:t>…but your brain can’t actually interpret them</a:t>
            </a:r>
          </a:p>
          <a:p>
            <a:pPr lvl="1"/>
            <a:r>
              <a:rPr lang="en-US" dirty="0"/>
              <a:t>Perceptual coded audio delivers sounds to your ear…</a:t>
            </a:r>
          </a:p>
          <a:p>
            <a:pPr lvl="2"/>
            <a:r>
              <a:rPr lang="en-US" dirty="0"/>
              <a:t>…that your brain can actually interpret!</a:t>
            </a:r>
          </a:p>
          <a:p>
            <a:r>
              <a:rPr lang="en-US" dirty="0"/>
              <a:t>CODEC</a:t>
            </a:r>
          </a:p>
          <a:p>
            <a:pPr lvl="1"/>
            <a:r>
              <a:rPr lang="en-US" dirty="0"/>
              <a:t>Coder/Decoder</a:t>
            </a:r>
          </a:p>
          <a:p>
            <a:r>
              <a:rPr lang="en-US" dirty="0"/>
              <a:t>MP3 is a standard for a perceptual audio codec…</a:t>
            </a:r>
          </a:p>
          <a:p>
            <a:pPr lvl="1"/>
            <a:r>
              <a:rPr lang="en-US" dirty="0"/>
              <a:t>That takes advantage of frequency/time masking to encode audio data!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Date Placeholder 4"/>
          <p:cNvSpPr>
            <a:spLocks noGrp="1"/>
          </p:cNvSpPr>
          <p:nvPr>
            <p:ph type="dt" sz="half" idx="10"/>
          </p:nvPr>
        </p:nvSpPr>
        <p:spPr/>
        <p:txBody>
          <a:bodyPr/>
          <a:lstStyle/>
          <a:p>
            <a:r>
              <a:rPr lang="en-US"/>
              <a:t>ESE150 Spring 2021</a:t>
            </a:r>
          </a:p>
        </p:txBody>
      </p:sp>
    </p:spTree>
    <p:extLst>
      <p:ext uri="{BB962C8B-B14F-4D97-AF65-F5344CB8AC3E}">
        <p14:creationId xmlns:p14="http://schemas.microsoft.com/office/powerpoint/2010/main" val="2015671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Title 4"/>
          <p:cNvSpPr>
            <a:spLocks noGrp="1"/>
          </p:cNvSpPr>
          <p:nvPr>
            <p:ph type="title"/>
          </p:nvPr>
        </p:nvSpPr>
        <p:spPr/>
        <p:txBody>
          <a:bodyPr/>
          <a:lstStyle/>
          <a:p>
            <a:r>
              <a:rPr lang="en-US" dirty="0"/>
              <a:t>Optimizing Encoding</a:t>
            </a:r>
          </a:p>
        </p:txBody>
      </p:sp>
      <p:sp>
        <p:nvSpPr>
          <p:cNvPr id="7" name="Date Placeholder 6"/>
          <p:cNvSpPr>
            <a:spLocks noGrp="1"/>
          </p:cNvSpPr>
          <p:nvPr>
            <p:ph type="dt" sz="half" idx="10"/>
          </p:nvPr>
        </p:nvSpPr>
        <p:spPr/>
        <p:txBody>
          <a:bodyPr/>
          <a:lstStyle/>
          <a:p>
            <a:r>
              <a:rPr lang="en-US"/>
              <a:t>ESE150 Spring 2021</a:t>
            </a:r>
          </a:p>
        </p:txBody>
      </p:sp>
    </p:spTree>
    <p:extLst>
      <p:ext uri="{BB962C8B-B14F-4D97-AF65-F5344CB8AC3E}">
        <p14:creationId xmlns:p14="http://schemas.microsoft.com/office/powerpoint/2010/main" val="45784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Knobs we can turn</a:t>
            </a:r>
          </a:p>
        </p:txBody>
      </p:sp>
      <p:sp>
        <p:nvSpPr>
          <p:cNvPr id="6" name="Content Placeholder 5"/>
          <p:cNvSpPr>
            <a:spLocks noGrp="1"/>
          </p:cNvSpPr>
          <p:nvPr>
            <p:ph idx="1"/>
          </p:nvPr>
        </p:nvSpPr>
        <p:spPr/>
        <p:txBody>
          <a:bodyPr/>
          <a:lstStyle/>
          <a:p>
            <a:r>
              <a:rPr lang="en-US" dirty="0"/>
              <a:t>Amplitude quantization</a:t>
            </a:r>
          </a:p>
          <a:p>
            <a:r>
              <a:rPr lang="en-US" dirty="0"/>
              <a:t>Frequency quantization</a:t>
            </a:r>
          </a:p>
          <a:p>
            <a:r>
              <a:rPr lang="en-US" dirty="0"/>
              <a:t>Frequencies kept (per critical band)</a:t>
            </a:r>
          </a:p>
          <a:p>
            <a:pPr lvl="1"/>
            <a:r>
              <a:rPr lang="en-US" dirty="0"/>
              <a:t>Too soft</a:t>
            </a:r>
          </a:p>
          <a:p>
            <a:pPr lvl="1"/>
            <a:r>
              <a:rPr lang="en-US" dirty="0"/>
              <a:t>Masked</a:t>
            </a:r>
          </a:p>
          <a:p>
            <a:endParaRPr lang="en-US" dirty="0"/>
          </a:p>
          <a:p>
            <a:r>
              <a:rPr lang="en-US" dirty="0"/>
              <a:t>…and can perform lossless compression</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
        <p:nvSpPr>
          <p:cNvPr id="7" name="Date Placeholder 6"/>
          <p:cNvSpPr>
            <a:spLocks noGrp="1"/>
          </p:cNvSpPr>
          <p:nvPr>
            <p:ph type="dt" sz="half" idx="10"/>
          </p:nvPr>
        </p:nvSpPr>
        <p:spPr/>
        <p:txBody>
          <a:bodyPr/>
          <a:lstStyle/>
          <a:p>
            <a:r>
              <a:rPr lang="en-US"/>
              <a:t>ESE150 Spring 2021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Bands vary in importance</a:t>
            </a:r>
          </a:p>
        </p:txBody>
      </p:sp>
      <p:sp>
        <p:nvSpPr>
          <p:cNvPr id="3" name="Content Placeholder 2"/>
          <p:cNvSpPr>
            <a:spLocks noGrp="1"/>
          </p:cNvSpPr>
          <p:nvPr>
            <p:ph idx="1"/>
          </p:nvPr>
        </p:nvSpPr>
        <p:spPr>
          <a:xfrm>
            <a:off x="0" y="1568273"/>
            <a:ext cx="8686800" cy="4846638"/>
          </a:xfrm>
        </p:spPr>
        <p:txBody>
          <a:bodyPr/>
          <a:lstStyle/>
          <a:p>
            <a:r>
              <a:rPr lang="en-US" dirty="0"/>
              <a:t>Not equally sensitive across bands</a:t>
            </a:r>
          </a:p>
          <a:p>
            <a:r>
              <a:rPr lang="en-US" dirty="0">
                <a:solidFill>
                  <a:srgbClr val="FF6600"/>
                </a:solidFill>
              </a:rPr>
              <a:t>If quantize bands</a:t>
            </a:r>
            <a:br>
              <a:rPr lang="en-US" dirty="0">
                <a:solidFill>
                  <a:srgbClr val="FF6600"/>
                </a:solidFill>
              </a:rPr>
            </a:br>
            <a:r>
              <a:rPr lang="en-US" dirty="0">
                <a:solidFill>
                  <a:srgbClr val="FF6600"/>
                </a:solidFill>
              </a:rPr>
              <a:t>differently, where</a:t>
            </a:r>
            <a:br>
              <a:rPr lang="en-US" dirty="0">
                <a:solidFill>
                  <a:srgbClr val="FF6600"/>
                </a:solidFill>
              </a:rPr>
            </a:br>
            <a:r>
              <a:rPr lang="en-US" dirty="0">
                <a:solidFill>
                  <a:srgbClr val="FF6600"/>
                </a:solidFill>
              </a:rPr>
              <a:t>want finer </a:t>
            </a:r>
            <a:br>
              <a:rPr lang="en-US" dirty="0">
                <a:solidFill>
                  <a:srgbClr val="FF6600"/>
                </a:solidFill>
              </a:rPr>
            </a:br>
            <a:r>
              <a:rPr lang="en-US" dirty="0">
                <a:solidFill>
                  <a:srgbClr val="FF6600"/>
                </a:solidFill>
              </a:rPr>
              <a:t>resolution?</a:t>
            </a:r>
          </a:p>
          <a:p>
            <a:r>
              <a:rPr lang="en-US" dirty="0">
                <a:solidFill>
                  <a:srgbClr val="FF6600"/>
                </a:solidFill>
              </a:rPr>
              <a:t>Where tolerate more</a:t>
            </a:r>
            <a:br>
              <a:rPr lang="en-US" dirty="0">
                <a:solidFill>
                  <a:srgbClr val="FF6600"/>
                </a:solidFill>
              </a:rPr>
            </a:br>
            <a:r>
              <a:rPr lang="en-US" dirty="0">
                <a:solidFill>
                  <a:srgbClr val="FF6600"/>
                </a:solidFill>
              </a:rPr>
              <a:t> quantization?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Picture 4" descr="Pages from Fletcher-RevModPhys'40-AuditoryPatterns-HearingThreshold"/>
          <p:cNvPicPr>
            <a:picLocks noChangeAspect="1" noChangeArrowheads="1"/>
          </p:cNvPicPr>
          <p:nvPr/>
        </p:nvPicPr>
        <p:blipFill rotWithShape="1">
          <a:blip r:embed="rId2" cstate="print"/>
          <a:srcRect l="49020" t="63098" r="13725" b="20572"/>
          <a:stretch/>
        </p:blipFill>
        <p:spPr bwMode="auto">
          <a:xfrm>
            <a:off x="4061339" y="2183446"/>
            <a:ext cx="5266106" cy="2987958"/>
          </a:xfrm>
          <a:prstGeom prst="rect">
            <a:avLst/>
          </a:prstGeom>
          <a:noFill/>
        </p:spPr>
      </p:pic>
      <p:sp>
        <p:nvSpPr>
          <p:cNvPr id="6" name="Date Placeholder 5"/>
          <p:cNvSpPr>
            <a:spLocks noGrp="1"/>
          </p:cNvSpPr>
          <p:nvPr>
            <p:ph type="dt" sz="half" idx="10"/>
          </p:nvPr>
        </p:nvSpPr>
        <p:spPr/>
        <p:txBody>
          <a:bodyPr/>
          <a:lstStyle/>
          <a:p>
            <a:r>
              <a:rPr lang="en-US"/>
              <a:t>ESE150 Spring 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Knobs we can turn</a:t>
            </a:r>
          </a:p>
        </p:txBody>
      </p:sp>
      <p:sp>
        <p:nvSpPr>
          <p:cNvPr id="6" name="Content Placeholder 5"/>
          <p:cNvSpPr>
            <a:spLocks noGrp="1"/>
          </p:cNvSpPr>
          <p:nvPr>
            <p:ph idx="1"/>
          </p:nvPr>
        </p:nvSpPr>
        <p:spPr/>
        <p:txBody>
          <a:bodyPr/>
          <a:lstStyle/>
          <a:p>
            <a:r>
              <a:rPr lang="en-US" dirty="0"/>
              <a:t>Amplitude quantization</a:t>
            </a:r>
          </a:p>
          <a:p>
            <a:pPr lvl="1"/>
            <a:r>
              <a:rPr lang="en-US" dirty="0"/>
              <a:t>Per band</a:t>
            </a:r>
          </a:p>
          <a:p>
            <a:r>
              <a:rPr lang="en-US" dirty="0"/>
              <a:t>Frequency quantization</a:t>
            </a:r>
          </a:p>
          <a:p>
            <a:pPr lvl="1"/>
            <a:r>
              <a:rPr lang="en-US" dirty="0"/>
              <a:t>Per band?</a:t>
            </a:r>
          </a:p>
          <a:p>
            <a:r>
              <a:rPr lang="en-US" dirty="0"/>
              <a:t>Frequencies kept (per critical band)</a:t>
            </a:r>
          </a:p>
          <a:p>
            <a:pPr lvl="1"/>
            <a:r>
              <a:rPr lang="en-US" dirty="0"/>
              <a:t>Per band</a:t>
            </a:r>
          </a:p>
          <a:p>
            <a:endParaRPr lang="en-US" dirty="0"/>
          </a:p>
          <a:p>
            <a:r>
              <a:rPr lang="en-US" dirty="0"/>
              <a:t>…and can perform lossless compression</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
        <p:nvSpPr>
          <p:cNvPr id="7" name="Date Placeholder 6"/>
          <p:cNvSpPr>
            <a:spLocks noGrp="1"/>
          </p:cNvSpPr>
          <p:nvPr>
            <p:ph type="dt" sz="half" idx="10"/>
          </p:nvPr>
        </p:nvSpPr>
        <p:spPr/>
        <p:txBody>
          <a:bodyPr/>
          <a:lstStyle/>
          <a:p>
            <a:r>
              <a:rPr lang="en-US"/>
              <a:t>ESE150 Spring 2021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Opportunities/Challenges</a:t>
            </a:r>
          </a:p>
        </p:txBody>
      </p:sp>
      <p:sp>
        <p:nvSpPr>
          <p:cNvPr id="3" name="Content Placeholder 2"/>
          <p:cNvSpPr>
            <a:spLocks noGrp="1"/>
          </p:cNvSpPr>
          <p:nvPr>
            <p:ph idx="1"/>
          </p:nvPr>
        </p:nvSpPr>
        <p:spPr/>
        <p:txBody>
          <a:bodyPr/>
          <a:lstStyle/>
          <a:p>
            <a:r>
              <a:rPr lang="en-US" dirty="0">
                <a:solidFill>
                  <a:srgbClr val="FF6600"/>
                </a:solidFill>
              </a:rPr>
              <a:t>Trying to hit fixed bit rate, what challenge does lossless compression impose?</a:t>
            </a:r>
          </a:p>
          <a:p>
            <a:pPr lvl="1"/>
            <a:r>
              <a:rPr lang="en-US" dirty="0">
                <a:solidFill>
                  <a:srgbClr val="FF6600"/>
                </a:solidFill>
              </a:rPr>
              <a:t>Encounter many common frequencies, amplitudes?</a:t>
            </a:r>
          </a:p>
          <a:p>
            <a:pPr lvl="1"/>
            <a:r>
              <a:rPr lang="en-US" dirty="0">
                <a:solidFill>
                  <a:srgbClr val="FF6600"/>
                </a:solidFill>
              </a:rPr>
              <a:t>Encounter many uncommon frequencies, amplitudes?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Date Placeholder 4"/>
          <p:cNvSpPr>
            <a:spLocks noGrp="1"/>
          </p:cNvSpPr>
          <p:nvPr>
            <p:ph type="dt" sz="half" idx="10"/>
          </p:nvPr>
        </p:nvSpPr>
        <p:spPr/>
        <p:txBody>
          <a:bodyPr/>
          <a:lstStyle/>
          <a:p>
            <a:r>
              <a:rPr lang="en-US"/>
              <a:t>ESE150 Spring 2021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ea typeface="ＭＳ Ｐゴシック" pitchFamily="1" charset="-128"/>
                <a:cs typeface="ＭＳ Ｐゴシック" pitchFamily="1" charset="-128"/>
              </a:rPr>
              <a:t>Flash Scaling</a:t>
            </a:r>
          </a:p>
        </p:txBody>
      </p:sp>
      <p:pic>
        <p:nvPicPr>
          <p:cNvPr id="53251" name="Content Placeholder 5" descr="flash_memory_capacity_scaling_top.gif"/>
          <p:cNvPicPr>
            <a:picLocks noGrp="1" noChangeAspect="1"/>
          </p:cNvPicPr>
          <p:nvPr>
            <p:ph idx="1"/>
          </p:nvPr>
        </p:nvPicPr>
        <p:blipFill>
          <a:blip r:embed="rId2"/>
          <a:srcRect t="-3156" b="-3156"/>
          <a:stretch>
            <a:fillRect/>
          </a:stretch>
        </p:blipFill>
        <p:spPr>
          <a:xfrm>
            <a:off x="609600" y="1828800"/>
            <a:ext cx="8077200" cy="4276725"/>
          </a:xfrm>
        </p:spPr>
      </p:pic>
      <p:sp>
        <p:nvSpPr>
          <p:cNvPr id="4" name="Date Placeholder 3"/>
          <p:cNvSpPr>
            <a:spLocks noGrp="1"/>
          </p:cNvSpPr>
          <p:nvPr>
            <p:ph type="dt" sz="quarter" idx="10"/>
          </p:nvPr>
        </p:nvSpPr>
        <p:spPr/>
        <p:txBody>
          <a:bodyPr/>
          <a:lstStyle/>
          <a:p>
            <a:pPr>
              <a:defRPr/>
            </a:pPr>
            <a:r>
              <a:rPr lang="en-US"/>
              <a:t>ESE150 Spring 2021</a:t>
            </a:r>
          </a:p>
        </p:txBody>
      </p:sp>
      <p:sp>
        <p:nvSpPr>
          <p:cNvPr id="53253" name="Slide Number Placeholder 4"/>
          <p:cNvSpPr>
            <a:spLocks noGrp="1"/>
          </p:cNvSpPr>
          <p:nvPr>
            <p:ph type="sldNum" sz="quarter" idx="12"/>
          </p:nvPr>
        </p:nvSpPr>
        <p:spPr>
          <a:noFill/>
        </p:spPr>
        <p:txBody>
          <a:bodyPr/>
          <a:lstStyle/>
          <a:p>
            <a:fld id="{CDA0E41B-152D-EA44-BFE6-467C813F6CB9}" type="slidenum">
              <a:rPr lang="en-US" smtClean="0">
                <a:latin typeface="Times New Roman" pitchFamily="1" charset="0"/>
                <a:ea typeface="ＭＳ Ｐゴシック" pitchFamily="1" charset="-128"/>
                <a:cs typeface="ＭＳ Ｐゴシック" pitchFamily="1" charset="-128"/>
              </a:rPr>
              <a:pPr/>
              <a:t>3</a:t>
            </a:fld>
            <a:endParaRPr lang="en-US">
              <a:latin typeface="Times New Roman" pitchFamily="1" charset="0"/>
              <a:ea typeface="ＭＳ Ｐゴシック" pitchFamily="1" charset="-128"/>
              <a:cs typeface="ＭＳ Ｐゴシック" pitchFamily="1"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Opportunities/Challenges</a:t>
            </a:r>
          </a:p>
        </p:txBody>
      </p:sp>
      <p:sp>
        <p:nvSpPr>
          <p:cNvPr id="3" name="Content Placeholder 2"/>
          <p:cNvSpPr>
            <a:spLocks noGrp="1"/>
          </p:cNvSpPr>
          <p:nvPr>
            <p:ph idx="1"/>
          </p:nvPr>
        </p:nvSpPr>
        <p:spPr/>
        <p:txBody>
          <a:bodyPr/>
          <a:lstStyle/>
          <a:p>
            <a:r>
              <a:rPr lang="en-US" dirty="0">
                <a:solidFill>
                  <a:srgbClr val="FF6600"/>
                </a:solidFill>
              </a:rPr>
              <a:t>What challenge/opportunities might these band spectra represent?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6" name="Date Placeholder 5"/>
          <p:cNvSpPr>
            <a:spLocks noGrp="1"/>
          </p:cNvSpPr>
          <p:nvPr>
            <p:ph type="dt" sz="half" idx="10"/>
          </p:nvPr>
        </p:nvSpPr>
        <p:spPr/>
        <p:txBody>
          <a:bodyPr/>
          <a:lstStyle/>
          <a:p>
            <a:r>
              <a:rPr lang="en-US"/>
              <a:t>ESE150 Spring 2021</a:t>
            </a:r>
          </a:p>
        </p:txBody>
      </p:sp>
      <p:pic>
        <p:nvPicPr>
          <p:cNvPr id="8" name="Picture 7">
            <a:extLst>
              <a:ext uri="{FF2B5EF4-FFF2-40B4-BE49-F238E27FC236}">
                <a16:creationId xmlns:a16="http://schemas.microsoft.com/office/drawing/2014/main" id="{C4078A6B-F947-A141-B5E9-C73A58213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436" y="2789969"/>
            <a:ext cx="4426528" cy="296934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a:t>
            </a:r>
          </a:p>
        </p:txBody>
      </p:sp>
      <p:sp>
        <p:nvSpPr>
          <p:cNvPr id="3" name="Content Placeholder 2"/>
          <p:cNvSpPr>
            <a:spLocks noGrp="1"/>
          </p:cNvSpPr>
          <p:nvPr>
            <p:ph idx="1"/>
          </p:nvPr>
        </p:nvSpPr>
        <p:spPr/>
        <p:txBody>
          <a:bodyPr/>
          <a:lstStyle/>
          <a:p>
            <a:r>
              <a:rPr lang="en-US" dirty="0"/>
              <a:t>May want to do something smarter than </a:t>
            </a:r>
          </a:p>
          <a:p>
            <a:pPr lvl="1"/>
            <a:r>
              <a:rPr lang="en-US" dirty="0"/>
              <a:t>Allocating fixed number of frequencies per band</a:t>
            </a:r>
          </a:p>
          <a:p>
            <a:pPr lvl="1"/>
            <a:r>
              <a:rPr lang="en-US" dirty="0"/>
              <a:t>Allocating fixed quantization to a band</a:t>
            </a:r>
          </a:p>
          <a:p>
            <a:endParaRPr lang="en-US" dirty="0"/>
          </a:p>
          <a:p>
            <a:r>
              <a:rPr lang="en-US" dirty="0"/>
              <a:t>Like to adapt our encoding to the data</a:t>
            </a:r>
          </a:p>
          <a:p>
            <a:pPr lvl="1"/>
            <a:r>
              <a:rPr lang="en-US" dirty="0"/>
              <a:t>If more Huffman compressible, we get more frequencies</a:t>
            </a:r>
          </a:p>
          <a:p>
            <a:pPr lvl="1"/>
            <a:r>
              <a:rPr lang="en-US" dirty="0"/>
              <a:t>If fewer frequencies suffice for one band,</a:t>
            </a:r>
          </a:p>
          <a:p>
            <a:pPr lvl="2"/>
            <a:r>
              <a:rPr lang="en-US" dirty="0"/>
              <a:t>Allow more frequencies for another</a:t>
            </a:r>
          </a:p>
          <a:p>
            <a:pPr lvl="2"/>
            <a:r>
              <a:rPr lang="en-US" dirty="0"/>
              <a:t>…or allocate less quantization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Date Placeholder 4"/>
          <p:cNvSpPr>
            <a:spLocks noGrp="1"/>
          </p:cNvSpPr>
          <p:nvPr>
            <p:ph type="dt" sz="half" idx="10"/>
          </p:nvPr>
        </p:nvSpPr>
        <p:spPr/>
        <p:txBody>
          <a:bodyPr/>
          <a:lstStyle/>
          <a:p>
            <a:r>
              <a:rPr lang="en-US"/>
              <a:t>ESE150 Spring 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endParaRPr lang="en-US" dirty="0"/>
          </a:p>
          <a:p>
            <a:r>
              <a:rPr lang="en-US" dirty="0"/>
              <a:t>Optimization problems central to engineering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Date Placeholder 4"/>
          <p:cNvSpPr>
            <a:spLocks noGrp="1"/>
          </p:cNvSpPr>
          <p:nvPr>
            <p:ph type="dt" sz="half" idx="10"/>
          </p:nvPr>
        </p:nvSpPr>
        <p:spPr/>
        <p:txBody>
          <a:bodyPr/>
          <a:lstStyle/>
          <a:p>
            <a:r>
              <a:rPr lang="en-US"/>
              <a:t>ESE150 Spring 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r>
              <a:rPr lang="en-US" dirty="0"/>
              <a:t>Quantify bits used</a:t>
            </a:r>
          </a:p>
          <a:p>
            <a:endParaRPr lang="en-US" dirty="0"/>
          </a:p>
          <a:p>
            <a:r>
              <a:rPr lang="en-US" dirty="0"/>
              <a:t>Quantify goodness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7" name="Date Placeholder 6"/>
          <p:cNvSpPr>
            <a:spLocks noGrp="1"/>
          </p:cNvSpPr>
          <p:nvPr>
            <p:ph type="dt" sz="half" idx="10"/>
          </p:nvPr>
        </p:nvSpPr>
        <p:spPr/>
        <p:txBody>
          <a:bodyPr/>
          <a:lstStyle/>
          <a:p>
            <a:r>
              <a:rPr lang="en-US"/>
              <a:t>ESE150 Spring 2021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3F36CF3-AC98-5D46-85DF-9A9B640FD49D}"/>
                  </a:ext>
                </a:extLst>
              </p:cNvPr>
              <p:cNvSpPr txBox="1"/>
              <p:nvPr/>
            </p:nvSpPr>
            <p:spPr>
              <a:xfrm>
                <a:off x="4043587" y="2863250"/>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8" name="TextBox 7">
                <a:extLst>
                  <a:ext uri="{FF2B5EF4-FFF2-40B4-BE49-F238E27FC236}">
                    <a16:creationId xmlns:a16="http://schemas.microsoft.com/office/drawing/2014/main" id="{F3F36CF3-AC98-5D46-85DF-9A9B640FD49D}"/>
                  </a:ext>
                </a:extLst>
              </p:cNvPr>
              <p:cNvSpPr txBox="1">
                <a:spLocks noRot="1" noChangeAspect="1" noMove="1" noResize="1" noEditPoints="1" noAdjustHandles="1" noChangeArrowheads="1" noChangeShapeType="1" noTextEdit="1"/>
              </p:cNvSpPr>
              <p:nvPr/>
            </p:nvSpPr>
            <p:spPr>
              <a:xfrm>
                <a:off x="4043587" y="2863250"/>
                <a:ext cx="4866825" cy="1094146"/>
              </a:xfrm>
              <a:prstGeom prst="rect">
                <a:avLst/>
              </a:prstGeom>
              <a:blipFill>
                <a:blip r:embed="rId2"/>
                <a:stretch>
                  <a:fillRect l="-6234" t="-136364" b="-185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85B340-49B2-2443-B05B-EAF53754F2A6}"/>
                  </a:ext>
                </a:extLst>
              </p:cNvPr>
              <p:cNvSpPr txBox="1"/>
              <p:nvPr/>
            </p:nvSpPr>
            <p:spPr>
              <a:xfrm>
                <a:off x="4308764" y="4817359"/>
                <a:ext cx="3641631" cy="12505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3200" i="1" smtClean="0">
                              <a:latin typeface="Cambria Math" panose="02040503050406030204" pitchFamily="18" charset="0"/>
                            </a:rPr>
                          </m:ctrlPr>
                        </m:naryPr>
                        <m:sub>
                          <m:r>
                            <m:rPr>
                              <m:brk m:alnAt="7"/>
                            </m:rPr>
                            <a:rPr lang="en-US" sz="3200" b="0" i="1" smtClean="0">
                              <a:latin typeface="Cambria Math" panose="02040503050406030204" pitchFamily="18" charset="0"/>
                            </a:rPr>
                            <m:t>𝑓</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𝑓𝑟𝑒𝑞𝑠</m:t>
                          </m:r>
                        </m:sub>
                        <m:sup/>
                        <m:e>
                          <m:r>
                            <a:rPr lang="en-US" sz="3200" b="0" i="1" smtClean="0">
                              <a:latin typeface="Cambria Math" panose="02040503050406030204" pitchFamily="18" charset="0"/>
                            </a:rPr>
                            <m:t>𝐸𝑟𝑟𝑜𝑟</m:t>
                          </m:r>
                          <m:r>
                            <a:rPr lang="en-US" sz="3200" b="0" i="1" smtClean="0">
                              <a:latin typeface="Cambria Math" panose="02040503050406030204" pitchFamily="18" charset="0"/>
                            </a:rPr>
                            <m:t>(</m:t>
                          </m:r>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𝑊</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𝑓</m:t>
                          </m:r>
                          <m:r>
                            <a:rPr lang="en-US" sz="32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0" name="TextBox 9">
                <a:extLst>
                  <a:ext uri="{FF2B5EF4-FFF2-40B4-BE49-F238E27FC236}">
                    <a16:creationId xmlns:a16="http://schemas.microsoft.com/office/drawing/2014/main" id="{3F85B340-49B2-2443-B05B-EAF53754F2A6}"/>
                  </a:ext>
                </a:extLst>
              </p:cNvPr>
              <p:cNvSpPr txBox="1">
                <a:spLocks noRot="1" noChangeAspect="1" noMove="1" noResize="1" noEditPoints="1" noAdjustHandles="1" noChangeArrowheads="1" noChangeShapeType="1" noTextEdit="1"/>
              </p:cNvSpPr>
              <p:nvPr/>
            </p:nvSpPr>
            <p:spPr>
              <a:xfrm>
                <a:off x="4308764" y="4817359"/>
                <a:ext cx="3641631" cy="1250599"/>
              </a:xfrm>
              <a:prstGeom prst="rect">
                <a:avLst/>
              </a:prstGeom>
              <a:blipFill>
                <a:blip r:embed="rId3"/>
                <a:stretch>
                  <a:fillRect l="-33333" t="-139000" r="-19097" b="-188000"/>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Bit cost</a:t>
            </a:r>
          </a:p>
        </p:txBody>
      </p:sp>
      <p:sp>
        <p:nvSpPr>
          <p:cNvPr id="3" name="Content Placeholder 2"/>
          <p:cNvSpPr>
            <a:spLocks noGrp="1"/>
          </p:cNvSpPr>
          <p:nvPr>
            <p:ph idx="1"/>
          </p:nvPr>
        </p:nvSpPr>
        <p:spPr>
          <a:xfrm>
            <a:off x="276577" y="1300162"/>
            <a:ext cx="8686800" cy="4846638"/>
          </a:xfrm>
        </p:spPr>
        <p:txBody>
          <a:bodyPr>
            <a:normAutofit fontScale="92500" lnSpcReduction="10000"/>
          </a:bodyPr>
          <a:lstStyle/>
          <a:p>
            <a:r>
              <a:rPr lang="en-US" dirty="0"/>
              <a:t>Simple, fixed sample:  Frequencies × Bits/freq</a:t>
            </a:r>
          </a:p>
          <a:p>
            <a:r>
              <a:rPr lang="en-US" dirty="0"/>
              <a:t>Fixed frequencies per Band:</a:t>
            </a:r>
          </a:p>
          <a:p>
            <a:pPr lvl="1"/>
            <a:r>
              <a:rPr lang="en-US" dirty="0"/>
              <a:t>Bands × (Frequencies/Band) × Bits/freq</a:t>
            </a:r>
          </a:p>
          <a:p>
            <a:r>
              <a:rPr lang="en-US" dirty="0"/>
              <a:t>Variable Frequencies per Band:</a:t>
            </a:r>
          </a:p>
          <a:p>
            <a:endParaRPr lang="en-US" dirty="0"/>
          </a:p>
          <a:p>
            <a:endParaRPr lang="en-US" dirty="0"/>
          </a:p>
          <a:p>
            <a:r>
              <a:rPr lang="en-US" dirty="0"/>
              <a:t>Variable Frequencies and quantization per Band:</a:t>
            </a:r>
          </a:p>
          <a:p>
            <a:endParaRPr lang="en-US" dirty="0"/>
          </a:p>
          <a:p>
            <a:endParaRPr lang="en-US" dirty="0"/>
          </a:p>
          <a:p>
            <a:r>
              <a:rPr lang="en-US" dirty="0"/>
              <a:t>Huffman means different </a:t>
            </a:r>
            <a:br>
              <a:rPr lang="en-US" dirty="0"/>
            </a:br>
            <a:r>
              <a:rPr lang="en-US" dirty="0"/>
              <a:t>bits/frequency</a:t>
            </a:r>
          </a:p>
          <a:p>
            <a:pPr lvl="1">
              <a:buNone/>
            </a:pPr>
            <a:endParaRPr lang="en-US" dirty="0"/>
          </a:p>
          <a:p>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8" name="Date Placeholder 7"/>
          <p:cNvSpPr>
            <a:spLocks noGrp="1"/>
          </p:cNvSpPr>
          <p:nvPr>
            <p:ph type="dt" sz="half" idx="10"/>
          </p:nvPr>
        </p:nvSpPr>
        <p:spPr/>
        <p:txBody>
          <a:bodyPr/>
          <a:lstStyle/>
          <a:p>
            <a:r>
              <a:rPr lang="en-US"/>
              <a:t>ESE150 Spring 2021</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8070C0E-5707-3447-80FD-4FFA5614DC04}"/>
                  </a:ext>
                </a:extLst>
              </p:cNvPr>
              <p:cNvSpPr txBox="1"/>
              <p:nvPr/>
            </p:nvSpPr>
            <p:spPr>
              <a:xfrm>
                <a:off x="4110663" y="5121537"/>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0" name="TextBox 9">
                <a:extLst>
                  <a:ext uri="{FF2B5EF4-FFF2-40B4-BE49-F238E27FC236}">
                    <a16:creationId xmlns:a16="http://schemas.microsoft.com/office/drawing/2014/main" id="{18070C0E-5707-3447-80FD-4FFA5614DC04}"/>
                  </a:ext>
                </a:extLst>
              </p:cNvPr>
              <p:cNvSpPr txBox="1">
                <a:spLocks noRot="1" noChangeAspect="1" noMove="1" noResize="1" noEditPoints="1" noAdjustHandles="1" noChangeArrowheads="1" noChangeShapeType="1" noTextEdit="1"/>
              </p:cNvSpPr>
              <p:nvPr/>
            </p:nvSpPr>
            <p:spPr>
              <a:xfrm>
                <a:off x="4110663" y="5121537"/>
                <a:ext cx="4866825" cy="1094146"/>
              </a:xfrm>
              <a:prstGeom prst="rect">
                <a:avLst/>
              </a:prstGeom>
              <a:blipFill>
                <a:blip r:embed="rId2"/>
                <a:stretch>
                  <a:fillRect l="-6527"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7057431-B190-A448-BCF2-D876355CED98}"/>
                  </a:ext>
                </a:extLst>
              </p:cNvPr>
              <p:cNvSpPr txBox="1"/>
              <p:nvPr/>
            </p:nvSpPr>
            <p:spPr>
              <a:xfrm>
                <a:off x="4586615" y="3051309"/>
                <a:ext cx="3642985"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𝑏𝑎𝑛𝑑𝑠</m:t>
                          </m:r>
                        </m:sub>
                        <m:sup/>
                        <m:e>
                          <m:r>
                            <a:rPr lang="en-US" b="0" i="1" smtClean="0">
                              <a:latin typeface="Cambria Math" panose="02040503050406030204" pitchFamily="18" charset="0"/>
                            </a:rPr>
                            <m:t>𝑓𝑟𝑒𝑞𝑢𝑒𝑛𝑐𝑖𝑒𝑠</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bits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freq</m:t>
                              </m:r>
                            </m:e>
                          </m:d>
                        </m:e>
                      </m:nary>
                    </m:oMath>
                  </m:oMathPara>
                </a14:m>
                <a:endParaRPr lang="en-US" dirty="0"/>
              </a:p>
            </p:txBody>
          </p:sp>
        </mc:Choice>
        <mc:Fallback xmlns="">
          <p:sp>
            <p:nvSpPr>
              <p:cNvPr id="6" name="TextBox 5">
                <a:extLst>
                  <a:ext uri="{FF2B5EF4-FFF2-40B4-BE49-F238E27FC236}">
                    <a16:creationId xmlns:a16="http://schemas.microsoft.com/office/drawing/2014/main" id="{E7057431-B190-A448-BCF2-D876355CED98}"/>
                  </a:ext>
                </a:extLst>
              </p:cNvPr>
              <p:cNvSpPr txBox="1">
                <a:spLocks noRot="1" noChangeAspect="1" noMove="1" noResize="1" noEditPoints="1" noAdjustHandles="1" noChangeArrowheads="1" noChangeShapeType="1" noTextEdit="1"/>
              </p:cNvSpPr>
              <p:nvPr/>
            </p:nvSpPr>
            <p:spPr>
              <a:xfrm>
                <a:off x="4586615" y="3051309"/>
                <a:ext cx="3642985" cy="672172"/>
              </a:xfrm>
              <a:prstGeom prst="rect">
                <a:avLst/>
              </a:prstGeom>
              <a:blipFill>
                <a:blip r:embed="rId3"/>
                <a:stretch>
                  <a:fillRect l="-16667" t="-147170" b="-20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A6ADAC8-891D-4140-A35F-7227CC9F9029}"/>
                  </a:ext>
                </a:extLst>
              </p:cNvPr>
              <p:cNvSpPr txBox="1"/>
              <p:nvPr/>
            </p:nvSpPr>
            <p:spPr>
              <a:xfrm>
                <a:off x="4091315" y="4380482"/>
                <a:ext cx="3186385"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𝑏𝑎𝑛𝑑𝑠</m:t>
                          </m:r>
                        </m:sub>
                        <m:sup/>
                        <m:e>
                          <m:r>
                            <a:rPr lang="en-US" b="0" i="1" smtClean="0">
                              <a:latin typeface="Cambria Math" panose="02040503050406030204" pitchFamily="18" charset="0"/>
                            </a:rPr>
                            <m:t>𝑓𝑟𝑒𝑞𝑢𝑒𝑛𝑐𝑖𝑒𝑠</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𝑏𝑖𝑡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1A6ADAC8-891D-4140-A35F-7227CC9F9029}"/>
                  </a:ext>
                </a:extLst>
              </p:cNvPr>
              <p:cNvSpPr txBox="1">
                <a:spLocks noRot="1" noChangeAspect="1" noMove="1" noResize="1" noEditPoints="1" noAdjustHandles="1" noChangeArrowheads="1" noChangeShapeType="1" noTextEdit="1"/>
              </p:cNvSpPr>
              <p:nvPr/>
            </p:nvSpPr>
            <p:spPr>
              <a:xfrm>
                <a:off x="4091315" y="4380482"/>
                <a:ext cx="3186385" cy="672172"/>
              </a:xfrm>
              <a:prstGeom prst="rect">
                <a:avLst/>
              </a:prstGeom>
              <a:blipFill>
                <a:blip r:embed="rId4"/>
                <a:stretch>
                  <a:fillRect l="-19048" t="-144444" r="-1587" b="-19629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6"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Goodness/Sound Quality</a:t>
            </a:r>
          </a:p>
        </p:txBody>
      </p:sp>
      <p:sp>
        <p:nvSpPr>
          <p:cNvPr id="3" name="Content Placeholder 2"/>
          <p:cNvSpPr>
            <a:spLocks noGrp="1"/>
          </p:cNvSpPr>
          <p:nvPr>
            <p:ph idx="1"/>
          </p:nvPr>
        </p:nvSpPr>
        <p:spPr>
          <a:xfrm>
            <a:off x="0" y="1491837"/>
            <a:ext cx="9076010" cy="4846638"/>
          </a:xfrm>
        </p:spPr>
        <p:txBody>
          <a:bodyPr>
            <a:normAutofit lnSpcReduction="10000"/>
          </a:bodyPr>
          <a:lstStyle/>
          <a:p>
            <a:r>
              <a:rPr lang="en-US" dirty="0"/>
              <a:t>Error(Amp) = |</a:t>
            </a:r>
            <a:r>
              <a:rPr lang="en-US" dirty="0" err="1"/>
              <a:t>Orig</a:t>
            </a:r>
            <a:r>
              <a:rPr lang="en-US" dirty="0"/>
              <a:t> Amplitude – Encoded|</a:t>
            </a:r>
          </a:p>
          <a:p>
            <a:pPr lvl="1"/>
            <a:r>
              <a:rPr lang="en-US" dirty="0"/>
              <a:t>Whole </a:t>
            </a:r>
            <a:r>
              <a:rPr lang="en-US" dirty="0" err="1"/>
              <a:t>OrigAmplitude</a:t>
            </a:r>
            <a:r>
              <a:rPr lang="en-US" dirty="0"/>
              <a:t> if dropped</a:t>
            </a:r>
          </a:p>
          <a:p>
            <a:pPr lvl="1"/>
            <a:r>
              <a:rPr lang="en-US" dirty="0"/>
              <a:t>|</a:t>
            </a:r>
            <a:r>
              <a:rPr lang="en-US" dirty="0" err="1"/>
              <a:t>Orig</a:t>
            </a:r>
            <a:r>
              <a:rPr lang="en-US" dirty="0"/>
              <a:t> Amplitude-Quantize(</a:t>
            </a:r>
            <a:r>
              <a:rPr lang="en-US" dirty="0" err="1"/>
              <a:t>OrigAmplitude,bits</a:t>
            </a:r>
            <a:r>
              <a:rPr lang="en-US" dirty="0"/>
              <a:t>)| if quantized</a:t>
            </a:r>
          </a:p>
          <a:p>
            <a:endParaRPr lang="en-US" dirty="0"/>
          </a:p>
          <a:p>
            <a:r>
              <a:rPr lang="en-US" dirty="0" err="1"/>
              <a:t>W(freq</a:t>
            </a:r>
            <a:r>
              <a:rPr lang="en-US" dirty="0"/>
              <a:t>) </a:t>
            </a:r>
          </a:p>
          <a:p>
            <a:pPr lvl="1"/>
            <a:r>
              <a:rPr lang="en-US" dirty="0"/>
              <a:t>0 if below hearing threshold</a:t>
            </a:r>
          </a:p>
          <a:p>
            <a:pPr lvl="1"/>
            <a:r>
              <a:rPr lang="en-US" dirty="0"/>
              <a:t>0 if masked</a:t>
            </a:r>
          </a:p>
          <a:p>
            <a:pPr lvl="1"/>
            <a:r>
              <a:rPr lang="en-US" dirty="0"/>
              <a:t>Value between 0 and 5 if partially masked in critical band</a:t>
            </a:r>
          </a:p>
          <a:p>
            <a:pPr lvl="2"/>
            <a:r>
              <a:rPr lang="en-US" dirty="0"/>
              <a:t>More critical bands, higher</a:t>
            </a:r>
          </a:p>
          <a:p>
            <a:pPr lvl="1"/>
            <a:r>
              <a:rPr lang="en-US" dirty="0"/>
              <a:t>Really depend on what</a:t>
            </a:r>
            <a:br>
              <a:rPr lang="en-US" dirty="0"/>
            </a:br>
            <a:r>
              <a:rPr lang="en-US" dirty="0"/>
              <a:t>already encoded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6" name="Date Placeholder 5"/>
          <p:cNvSpPr>
            <a:spLocks noGrp="1"/>
          </p:cNvSpPr>
          <p:nvPr>
            <p:ph type="dt" sz="half" idx="10"/>
          </p:nvPr>
        </p:nvSpPr>
        <p:spPr/>
        <p:txBody>
          <a:bodyPr/>
          <a:lstStyle/>
          <a:p>
            <a:r>
              <a:rPr lang="en-US"/>
              <a:t>ESE150 Spring 2021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A2A33E-0039-A849-B8E5-F0E0608B3866}"/>
                  </a:ext>
                </a:extLst>
              </p:cNvPr>
              <p:cNvSpPr txBox="1"/>
              <p:nvPr/>
            </p:nvSpPr>
            <p:spPr>
              <a:xfrm>
                <a:off x="4391890" y="5292543"/>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7" name="TextBox 6">
                <a:extLst>
                  <a:ext uri="{FF2B5EF4-FFF2-40B4-BE49-F238E27FC236}">
                    <a16:creationId xmlns:a16="http://schemas.microsoft.com/office/drawing/2014/main" id="{91A2A33E-0039-A849-B8E5-F0E0608B3866}"/>
                  </a:ext>
                </a:extLst>
              </p:cNvPr>
              <p:cNvSpPr txBox="1">
                <a:spLocks noRot="1" noChangeAspect="1" noMove="1" noResize="1" noEditPoints="1" noAdjustHandles="1" noChangeArrowheads="1" noChangeShapeType="1" noTextEdit="1"/>
              </p:cNvSpPr>
              <p:nvPr/>
            </p:nvSpPr>
            <p:spPr>
              <a:xfrm>
                <a:off x="4391890" y="5292543"/>
                <a:ext cx="4170219" cy="1094146"/>
              </a:xfrm>
              <a:prstGeom prst="rect">
                <a:avLst/>
              </a:prstGeom>
              <a:blipFill>
                <a:blip r:embed="rId2"/>
                <a:stretch>
                  <a:fillRect l="-19149" t="-139080" b="-18850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Reminder: A Window Operation</a:t>
            </a:r>
          </a:p>
        </p:txBody>
      </p:sp>
      <p:sp>
        <p:nvSpPr>
          <p:cNvPr id="3" name="Content Placeholder 2"/>
          <p:cNvSpPr>
            <a:spLocks noGrp="1"/>
          </p:cNvSpPr>
          <p:nvPr>
            <p:ph idx="1"/>
          </p:nvPr>
        </p:nvSpPr>
        <p:spPr/>
        <p:txBody>
          <a:bodyPr>
            <a:normAutofit/>
          </a:bodyPr>
          <a:lstStyle/>
          <a:p>
            <a:r>
              <a:rPr lang="en-US" dirty="0"/>
              <a:t>In the example below, we traverse the signal but only look at 64 samples at a time</a:t>
            </a:r>
          </a:p>
          <a:p>
            <a:endParaRPr lang="en-US" dirty="0">
              <a:solidFill>
                <a:srgbClr val="FF0000"/>
              </a:solidFill>
            </a:endParaRPr>
          </a:p>
          <a:p>
            <a:endParaRPr lang="en-US" b="1" i="1" dirty="0"/>
          </a:p>
          <a:p>
            <a:endParaRPr lang="en-US" b="1" i="1" dirty="0"/>
          </a:p>
          <a:p>
            <a:endParaRPr lang="en-US" b="1" i="1" dirty="0"/>
          </a:p>
          <a:p>
            <a:endParaRPr lang="en-US" b="1" i="1" dirty="0"/>
          </a:p>
          <a:p>
            <a:endParaRPr lang="en-US" b="1" i="1" dirty="0"/>
          </a:p>
        </p:txBody>
      </p:sp>
      <p:sp>
        <p:nvSpPr>
          <p:cNvPr id="9" name="Footer Placeholder 4"/>
          <p:cNvSpPr>
            <a:spLocks noGrp="1"/>
          </p:cNvSpPr>
          <p:nvPr>
            <p:ph type="ftr" sz="quarter" idx="11"/>
          </p:nvPr>
        </p:nvSpPr>
        <p:spPr>
          <a:xfrm>
            <a:off x="3581400" y="76200"/>
            <a:ext cx="2895600" cy="288925"/>
          </a:xfrm>
          <a:prstGeom prst="rect">
            <a:avLst/>
          </a:prstGeom>
        </p:spPr>
        <p:txBody>
          <a:bodyPr vert="horz"/>
          <a:lstStyle>
            <a:defPPr>
              <a:defRPr lang="en-US"/>
            </a:defPPr>
            <a:lvl1pPr marL="0" algn="r" defTabSz="914400" rtl="0" eaLnBrk="1" latinLnBrk="0" hangingPunct="1">
              <a:defRPr kumimoji="0" sz="1200" kern="1200">
                <a:solidFill>
                  <a:schemeClr val="accent1">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ESE 150 -- Spring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pic>
        <p:nvPicPr>
          <p:cNvPr id="87042" name="Picture 2"/>
          <p:cNvPicPr>
            <a:picLocks noChangeAspect="1" noChangeArrowheads="1"/>
          </p:cNvPicPr>
          <p:nvPr/>
        </p:nvPicPr>
        <p:blipFill>
          <a:blip r:embed="rId2" cstate="print"/>
          <a:srcRect/>
          <a:stretch>
            <a:fillRect/>
          </a:stretch>
        </p:blipFill>
        <p:spPr bwMode="auto">
          <a:xfrm>
            <a:off x="865188" y="2790825"/>
            <a:ext cx="7412037" cy="2647950"/>
          </a:xfrm>
          <a:prstGeom prst="rect">
            <a:avLst/>
          </a:prstGeom>
          <a:noFill/>
          <a:ln w="9525">
            <a:noFill/>
            <a:miter lim="800000"/>
            <a:headEnd/>
            <a:tailEnd/>
          </a:ln>
        </p:spPr>
      </p:pic>
      <p:pic>
        <p:nvPicPr>
          <p:cNvPr id="87043" name="Picture 3"/>
          <p:cNvPicPr>
            <a:picLocks noChangeAspect="1" noChangeArrowheads="1"/>
          </p:cNvPicPr>
          <p:nvPr/>
        </p:nvPicPr>
        <p:blipFill>
          <a:blip r:embed="rId3" cstate="print"/>
          <a:srcRect/>
          <a:stretch>
            <a:fillRect/>
          </a:stretch>
        </p:blipFill>
        <p:spPr bwMode="auto">
          <a:xfrm>
            <a:off x="798513" y="2738438"/>
            <a:ext cx="7545387" cy="2752725"/>
          </a:xfrm>
          <a:prstGeom prst="rect">
            <a:avLst/>
          </a:prstGeom>
          <a:noFill/>
          <a:ln w="9525">
            <a:noFill/>
            <a:miter lim="800000"/>
            <a:headEnd/>
            <a:tailEnd/>
          </a:ln>
        </p:spPr>
      </p:pic>
      <p:pic>
        <p:nvPicPr>
          <p:cNvPr id="87044" name="Picture 4"/>
          <p:cNvPicPr>
            <a:picLocks noChangeAspect="1" noChangeArrowheads="1"/>
          </p:cNvPicPr>
          <p:nvPr/>
        </p:nvPicPr>
        <p:blipFill>
          <a:blip r:embed="rId4" cstate="print"/>
          <a:srcRect/>
          <a:stretch>
            <a:fillRect/>
          </a:stretch>
        </p:blipFill>
        <p:spPr bwMode="auto">
          <a:xfrm>
            <a:off x="762000" y="2743200"/>
            <a:ext cx="7535863" cy="2714625"/>
          </a:xfrm>
          <a:prstGeom prst="rect">
            <a:avLst/>
          </a:prstGeom>
          <a:noFill/>
          <a:ln w="9525">
            <a:noFill/>
            <a:miter lim="800000"/>
            <a:headEnd/>
            <a:tailEnd/>
          </a:ln>
        </p:spPr>
      </p:pic>
      <p:sp>
        <p:nvSpPr>
          <p:cNvPr id="10" name="TextBox 9"/>
          <p:cNvSpPr txBox="1"/>
          <p:nvPr/>
        </p:nvSpPr>
        <p:spPr>
          <a:xfrm>
            <a:off x="8305800" y="3200400"/>
            <a:ext cx="838200" cy="369332"/>
          </a:xfrm>
          <a:prstGeom prst="rect">
            <a:avLst/>
          </a:prstGeom>
          <a:noFill/>
        </p:spPr>
        <p:txBody>
          <a:bodyPr wrap="square" rtlCol="0">
            <a:spAutoFit/>
          </a:bodyPr>
          <a:lstStyle/>
          <a:p>
            <a:r>
              <a:rPr lang="en-US" dirty="0"/>
              <a:t>Time</a:t>
            </a:r>
          </a:p>
        </p:txBody>
      </p:sp>
      <p:sp>
        <p:nvSpPr>
          <p:cNvPr id="11" name="TextBox 10"/>
          <p:cNvSpPr txBox="1"/>
          <p:nvPr/>
        </p:nvSpPr>
        <p:spPr>
          <a:xfrm>
            <a:off x="8229600" y="4495800"/>
            <a:ext cx="785446" cy="381000"/>
          </a:xfrm>
          <a:prstGeom prst="rect">
            <a:avLst/>
          </a:prstGeom>
          <a:noFill/>
        </p:spPr>
        <p:txBody>
          <a:bodyPr wrap="square" rtlCol="0">
            <a:spAutoFit/>
          </a:bodyPr>
          <a:lstStyle/>
          <a:p>
            <a:r>
              <a:rPr lang="en-US" dirty="0"/>
              <a:t>Freq</a:t>
            </a:r>
          </a:p>
        </p:txBody>
      </p:sp>
      <p:sp>
        <p:nvSpPr>
          <p:cNvPr id="12" name="TextBox 11"/>
          <p:cNvSpPr txBox="1"/>
          <p:nvPr/>
        </p:nvSpPr>
        <p:spPr>
          <a:xfrm>
            <a:off x="304800" y="6019800"/>
            <a:ext cx="4800600" cy="338554"/>
          </a:xfrm>
          <a:prstGeom prst="rect">
            <a:avLst/>
          </a:prstGeom>
          <a:noFill/>
        </p:spPr>
        <p:txBody>
          <a:bodyPr wrap="square" rtlCol="0">
            <a:spAutoFit/>
          </a:bodyPr>
          <a:lstStyle/>
          <a:p>
            <a:r>
              <a:rPr lang="en-US" sz="1600" dirty="0"/>
              <a:t>(sepwww.stanford.edu/</a:t>
            </a:r>
            <a:r>
              <a:rPr lang="en-US" sz="1600" dirty="0" err="1"/>
              <a:t>oldsep</a:t>
            </a:r>
            <a:r>
              <a:rPr lang="en-US" sz="1600" dirty="0"/>
              <a:t>/hale/FftLab.html)</a:t>
            </a:r>
          </a:p>
        </p:txBody>
      </p:sp>
      <p:sp>
        <p:nvSpPr>
          <p:cNvPr id="4" name="TextBox 3">
            <a:extLst>
              <a:ext uri="{FF2B5EF4-FFF2-40B4-BE49-F238E27FC236}">
                <a16:creationId xmlns:a16="http://schemas.microsoft.com/office/drawing/2014/main" id="{24DB37EC-A096-DB4E-8E03-9C2229CFEBB3}"/>
              </a:ext>
            </a:extLst>
          </p:cNvPr>
          <p:cNvSpPr txBox="1"/>
          <p:nvPr/>
        </p:nvSpPr>
        <p:spPr>
          <a:xfrm>
            <a:off x="609600" y="5303838"/>
            <a:ext cx="4673074" cy="369332"/>
          </a:xfrm>
          <a:prstGeom prst="rect">
            <a:avLst/>
          </a:prstGeom>
          <a:noFill/>
        </p:spPr>
        <p:txBody>
          <a:bodyPr wrap="none" rtlCol="0">
            <a:spAutoFit/>
          </a:bodyPr>
          <a:lstStyle/>
          <a:p>
            <a:r>
              <a:rPr lang="en-US" dirty="0"/>
              <a:t>MP3: 26ms frames or 1,144 sample window</a:t>
            </a:r>
          </a:p>
        </p:txBody>
      </p:sp>
    </p:spTree>
    <p:extLst>
      <p:ext uri="{BB962C8B-B14F-4D97-AF65-F5344CB8AC3E}">
        <p14:creationId xmlns:p14="http://schemas.microsoft.com/office/powerpoint/2010/main" val="61476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r>
              <a:rPr lang="en-US" dirty="0"/>
              <a:t>Quantify bits used:</a:t>
            </a:r>
          </a:p>
          <a:p>
            <a:pPr lvl="1"/>
            <a:r>
              <a:rPr lang="en-US" dirty="0"/>
              <a:t>Cannot exceed 128Kb/s</a:t>
            </a:r>
          </a:p>
          <a:p>
            <a:pPr lvl="1"/>
            <a:r>
              <a:rPr lang="en-US" dirty="0"/>
              <a:t>= 3,408 b / 26ms frame</a:t>
            </a:r>
          </a:p>
          <a:p>
            <a:endParaRPr lang="en-US" dirty="0"/>
          </a:p>
          <a:p>
            <a:r>
              <a:rPr lang="en-US" dirty="0"/>
              <a:t>Quantify goodness: minimize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7" name="Date Placeholder 6"/>
          <p:cNvSpPr>
            <a:spLocks noGrp="1"/>
          </p:cNvSpPr>
          <p:nvPr>
            <p:ph type="dt" sz="half" idx="10"/>
          </p:nvPr>
        </p:nvSpPr>
        <p:spPr/>
        <p:txBody>
          <a:bodyPr/>
          <a:lstStyle/>
          <a:p>
            <a:r>
              <a:rPr lang="en-US"/>
              <a:t>ESE150 Spring 2021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22BE94-078A-DB45-B05D-9758A17C373C}"/>
                  </a:ext>
                </a:extLst>
              </p:cNvPr>
              <p:cNvSpPr txBox="1"/>
              <p:nvPr/>
            </p:nvSpPr>
            <p:spPr>
              <a:xfrm>
                <a:off x="4277175" y="2881927"/>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8" name="TextBox 7">
                <a:extLst>
                  <a:ext uri="{FF2B5EF4-FFF2-40B4-BE49-F238E27FC236}">
                    <a16:creationId xmlns:a16="http://schemas.microsoft.com/office/drawing/2014/main" id="{C122BE94-078A-DB45-B05D-9758A17C373C}"/>
                  </a:ext>
                </a:extLst>
              </p:cNvPr>
              <p:cNvSpPr txBox="1">
                <a:spLocks noRot="1" noChangeAspect="1" noMove="1" noResize="1" noEditPoints="1" noAdjustHandles="1" noChangeArrowheads="1" noChangeShapeType="1" noTextEdit="1"/>
              </p:cNvSpPr>
              <p:nvPr/>
            </p:nvSpPr>
            <p:spPr>
              <a:xfrm>
                <a:off x="4277175" y="2881927"/>
                <a:ext cx="4866825" cy="1094146"/>
              </a:xfrm>
              <a:prstGeom prst="rect">
                <a:avLst/>
              </a:prstGeom>
              <a:blipFill>
                <a:blip r:embed="rId2"/>
                <a:stretch>
                  <a:fillRect l="-6250" t="-139080"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580100F-5ABF-F344-9A58-B84E5078C4B2}"/>
                  </a:ext>
                </a:extLst>
              </p:cNvPr>
              <p:cNvSpPr txBox="1"/>
              <p:nvPr/>
            </p:nvSpPr>
            <p:spPr>
              <a:xfrm>
                <a:off x="4391890" y="5292543"/>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9" name="TextBox 8">
                <a:extLst>
                  <a:ext uri="{FF2B5EF4-FFF2-40B4-BE49-F238E27FC236}">
                    <a16:creationId xmlns:a16="http://schemas.microsoft.com/office/drawing/2014/main" id="{D580100F-5ABF-F344-9A58-B84E5078C4B2}"/>
                  </a:ext>
                </a:extLst>
              </p:cNvPr>
              <p:cNvSpPr txBox="1">
                <a:spLocks noRot="1" noChangeAspect="1" noMove="1" noResize="1" noEditPoints="1" noAdjustHandles="1" noChangeArrowheads="1" noChangeShapeType="1" noTextEdit="1"/>
              </p:cNvSpPr>
              <p:nvPr/>
            </p:nvSpPr>
            <p:spPr>
              <a:xfrm>
                <a:off x="4391890" y="5292543"/>
                <a:ext cx="4170219" cy="1094146"/>
              </a:xfrm>
              <a:prstGeom prst="rect">
                <a:avLst/>
              </a:prstGeom>
              <a:blipFill>
                <a:blip r:embed="rId3"/>
                <a:stretch>
                  <a:fillRect l="-19149" t="-139080" b="-188506"/>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195C91A-C5BA-5E4D-8448-67315C500202}"/>
              </a:ext>
            </a:extLst>
          </p:cNvPr>
          <p:cNvSpPr>
            <a:spLocks noGrp="1"/>
          </p:cNvSpPr>
          <p:nvPr>
            <p:ph type="body" idx="1"/>
          </p:nvPr>
        </p:nvSpPr>
        <p:spPr/>
        <p:txBody>
          <a:bodyPr/>
          <a:lstStyle/>
          <a:p>
            <a:r>
              <a:rPr lang="en-US" dirty="0"/>
              <a:t>(as time permits)</a:t>
            </a:r>
          </a:p>
        </p:txBody>
      </p:sp>
      <p:sp>
        <p:nvSpPr>
          <p:cNvPr id="4" name="Date Placeholder 3">
            <a:extLst>
              <a:ext uri="{FF2B5EF4-FFF2-40B4-BE49-F238E27FC236}">
                <a16:creationId xmlns:a16="http://schemas.microsoft.com/office/drawing/2014/main" id="{6D773370-94E4-CD4C-ADD3-D8210863C82C}"/>
              </a:ext>
            </a:extLst>
          </p:cNvPr>
          <p:cNvSpPr>
            <a:spLocks noGrp="1"/>
          </p:cNvSpPr>
          <p:nvPr>
            <p:ph type="dt" sz="half" idx="10"/>
          </p:nvPr>
        </p:nvSpPr>
        <p:spPr/>
        <p:txBody>
          <a:bodyPr/>
          <a:lstStyle/>
          <a:p>
            <a:r>
              <a:rPr lang="en-US"/>
              <a:t>ESE150 Spring 2021</a:t>
            </a:r>
          </a:p>
        </p:txBody>
      </p:sp>
      <p:sp>
        <p:nvSpPr>
          <p:cNvPr id="5" name="Slide Number Placeholder 4">
            <a:extLst>
              <a:ext uri="{FF2B5EF4-FFF2-40B4-BE49-F238E27FC236}">
                <a16:creationId xmlns:a16="http://schemas.microsoft.com/office/drawing/2014/main" id="{991FD841-8470-1E43-9A4A-02813AF8B92B}"/>
              </a:ext>
            </a:extLst>
          </p:cNvPr>
          <p:cNvSpPr>
            <a:spLocks noGrp="1"/>
          </p:cNvSpPr>
          <p:nvPr>
            <p:ph type="sldNum" sz="quarter" idx="12"/>
          </p:nvPr>
        </p:nvSpPr>
        <p:spPr/>
        <p:txBody>
          <a:bodyPr/>
          <a:lstStyle/>
          <a:p>
            <a:fld id="{B6F15528-21DE-4FAA-801E-634DDDAF4B2B}" type="slidenum">
              <a:rPr lang="en-US" smtClean="0"/>
              <a:pPr/>
              <a:t>38</a:t>
            </a:fld>
            <a:endParaRPr lang="en-US"/>
          </a:p>
        </p:txBody>
      </p:sp>
      <p:sp>
        <p:nvSpPr>
          <p:cNvPr id="6" name="Title 5">
            <a:extLst>
              <a:ext uri="{FF2B5EF4-FFF2-40B4-BE49-F238E27FC236}">
                <a16:creationId xmlns:a16="http://schemas.microsoft.com/office/drawing/2014/main" id="{C81C7667-3DFC-A440-A7B4-997A404853F9}"/>
              </a:ext>
            </a:extLst>
          </p:cNvPr>
          <p:cNvSpPr>
            <a:spLocks noGrp="1"/>
          </p:cNvSpPr>
          <p:nvPr>
            <p:ph type="title"/>
          </p:nvPr>
        </p:nvSpPr>
        <p:spPr/>
        <p:txBody>
          <a:bodyPr/>
          <a:lstStyle/>
          <a:p>
            <a:r>
              <a:rPr lang="en-US" dirty="0"/>
              <a:t>Approach</a:t>
            </a:r>
          </a:p>
        </p:txBody>
      </p:sp>
    </p:spTree>
    <p:extLst>
      <p:ext uri="{BB962C8B-B14F-4D97-AF65-F5344CB8AC3E}">
        <p14:creationId xmlns:p14="http://schemas.microsoft.com/office/powerpoint/2010/main" val="85595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7" name="Date Placeholder 6"/>
          <p:cNvSpPr>
            <a:spLocks noGrp="1"/>
          </p:cNvSpPr>
          <p:nvPr>
            <p:ph type="dt" sz="half" idx="10"/>
          </p:nvPr>
        </p:nvSpPr>
        <p:spPr/>
        <p:txBody>
          <a:bodyPr/>
          <a:lstStyle/>
          <a:p>
            <a:r>
              <a:rPr lang="en-US"/>
              <a:t>ESE150 Spring 2021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F25C21-FE1D-FA4B-8BE6-7A686304DBD2}"/>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29CF9A4-312F-4C47-A93E-667E706B9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264" y="4043967"/>
            <a:ext cx="6655871" cy="2356833"/>
          </a:xfrm>
          <a:prstGeom prst="rect">
            <a:avLst/>
          </a:prstGeom>
        </p:spPr>
      </p:pic>
    </p:spTree>
    <p:extLst>
      <p:ext uri="{BB962C8B-B14F-4D97-AF65-F5344CB8AC3E}">
        <p14:creationId xmlns:p14="http://schemas.microsoft.com/office/powerpoint/2010/main" val="307285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922-9F94-D245-99AA-34F5CFA41B23}"/>
              </a:ext>
            </a:extLst>
          </p:cNvPr>
          <p:cNvSpPr>
            <a:spLocks noGrp="1"/>
          </p:cNvSpPr>
          <p:nvPr>
            <p:ph type="title"/>
          </p:nvPr>
        </p:nvSpPr>
        <p:spPr/>
        <p:txBody>
          <a:bodyPr/>
          <a:lstStyle/>
          <a:p>
            <a:r>
              <a:rPr lang="en-US" dirty="0"/>
              <a:t>Flash Scaling</a:t>
            </a:r>
          </a:p>
        </p:txBody>
      </p:sp>
      <p:pic>
        <p:nvPicPr>
          <p:cNvPr id="7" name="Content Placeholder 6">
            <a:extLst>
              <a:ext uri="{FF2B5EF4-FFF2-40B4-BE49-F238E27FC236}">
                <a16:creationId xmlns:a16="http://schemas.microsoft.com/office/drawing/2014/main" id="{90E0ECD0-632C-B343-B8CB-565572BECD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0001" y="1295400"/>
            <a:ext cx="6596398" cy="4531439"/>
          </a:xfrm>
        </p:spPr>
      </p:pic>
      <p:sp>
        <p:nvSpPr>
          <p:cNvPr id="4" name="Date Placeholder 3">
            <a:extLst>
              <a:ext uri="{FF2B5EF4-FFF2-40B4-BE49-F238E27FC236}">
                <a16:creationId xmlns:a16="http://schemas.microsoft.com/office/drawing/2014/main" id="{E6A386CE-A8E9-3E4B-A9B1-476B7C642CB5}"/>
              </a:ext>
            </a:extLst>
          </p:cNvPr>
          <p:cNvSpPr>
            <a:spLocks noGrp="1"/>
          </p:cNvSpPr>
          <p:nvPr>
            <p:ph type="dt" sz="half" idx="10"/>
          </p:nvPr>
        </p:nvSpPr>
        <p:spPr/>
        <p:txBody>
          <a:bodyPr/>
          <a:lstStyle/>
          <a:p>
            <a:r>
              <a:rPr lang="en-US"/>
              <a:t>ESE150 Spring 2021</a:t>
            </a:r>
          </a:p>
        </p:txBody>
      </p:sp>
      <p:sp>
        <p:nvSpPr>
          <p:cNvPr id="5" name="Slide Number Placeholder 4">
            <a:extLst>
              <a:ext uri="{FF2B5EF4-FFF2-40B4-BE49-F238E27FC236}">
                <a16:creationId xmlns:a16="http://schemas.microsoft.com/office/drawing/2014/main" id="{904632FA-DE91-AF47-B74A-F107DF0FE5D2}"/>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a:extLst>
              <a:ext uri="{FF2B5EF4-FFF2-40B4-BE49-F238E27FC236}">
                <a16:creationId xmlns:a16="http://schemas.microsoft.com/office/drawing/2014/main" id="{A25BBE80-4934-7147-8142-F435F95CE075}"/>
              </a:ext>
            </a:extLst>
          </p:cNvPr>
          <p:cNvSpPr txBox="1"/>
          <p:nvPr/>
        </p:nvSpPr>
        <p:spPr>
          <a:xfrm>
            <a:off x="110836" y="6062246"/>
            <a:ext cx="8478539" cy="338554"/>
          </a:xfrm>
          <a:prstGeom prst="rect">
            <a:avLst/>
          </a:prstGeom>
          <a:noFill/>
        </p:spPr>
        <p:txBody>
          <a:bodyPr wrap="none" rtlCol="0">
            <a:spAutoFit/>
          </a:bodyPr>
          <a:lstStyle/>
          <a:p>
            <a:r>
              <a:rPr lang="en-US" sz="1400" dirty="0"/>
              <a:t>https://</a:t>
            </a:r>
            <a:r>
              <a:rPr lang="en-US" sz="1400" dirty="0" err="1"/>
              <a:t>www.icinsights.com</a:t>
            </a:r>
            <a:r>
              <a:rPr lang="en-US" sz="1400" dirty="0"/>
              <a:t>/news/bulletins/Transistor-Count-Trends-Continue-To-Track-With-</a:t>
            </a:r>
            <a:r>
              <a:rPr lang="en-US" sz="1400" dirty="0" err="1"/>
              <a:t>Moores</a:t>
            </a:r>
            <a:r>
              <a:rPr lang="en-US" sz="1400" dirty="0"/>
              <a:t>-Law</a:t>
            </a:r>
            <a:r>
              <a:rPr lang="en-US" sz="1600" dirty="0"/>
              <a:t>/</a:t>
            </a:r>
          </a:p>
        </p:txBody>
      </p:sp>
      <p:cxnSp>
        <p:nvCxnSpPr>
          <p:cNvPr id="10" name="Straight Connector 9">
            <a:extLst>
              <a:ext uri="{FF2B5EF4-FFF2-40B4-BE49-F238E27FC236}">
                <a16:creationId xmlns:a16="http://schemas.microsoft.com/office/drawing/2014/main" id="{168E25BE-6172-9646-9E52-F9EA56E976F5}"/>
              </a:ext>
            </a:extLst>
          </p:cNvPr>
          <p:cNvCxnSpPr/>
          <p:nvPr/>
        </p:nvCxnSpPr>
        <p:spPr>
          <a:xfrm flipV="1">
            <a:off x="5458691" y="1634836"/>
            <a:ext cx="0" cy="4192003"/>
          </a:xfrm>
          <a:prstGeom prst="line">
            <a:avLst/>
          </a:prstGeom>
          <a:ln w="22225">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4386020A-D58F-F04C-93DA-A5ED46AF3454}"/>
              </a:ext>
            </a:extLst>
          </p:cNvPr>
          <p:cNvSpPr/>
          <p:nvPr/>
        </p:nvSpPr>
        <p:spPr>
          <a:xfrm>
            <a:off x="5084618" y="3075709"/>
            <a:ext cx="221673" cy="166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4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7DDA-BF80-2B46-AC46-963518F5B6DB}"/>
              </a:ext>
            </a:extLst>
          </p:cNvPr>
          <p:cNvSpPr>
            <a:spLocks noGrp="1"/>
          </p:cNvSpPr>
          <p:nvPr>
            <p:ph type="title"/>
          </p:nvPr>
        </p:nvSpPr>
        <p:spPr/>
        <p:txBody>
          <a:bodyPr/>
          <a:lstStyle/>
          <a:p>
            <a:r>
              <a:rPr lang="en-US" dirty="0"/>
              <a:t>Example Weight Function W(f)</a:t>
            </a:r>
          </a:p>
        </p:txBody>
      </p:sp>
      <p:sp>
        <p:nvSpPr>
          <p:cNvPr id="3" name="Content Placeholder 2">
            <a:extLst>
              <a:ext uri="{FF2B5EF4-FFF2-40B4-BE49-F238E27FC236}">
                <a16:creationId xmlns:a16="http://schemas.microsoft.com/office/drawing/2014/main" id="{66F76E27-796A-0E4D-9767-5519D9343D31}"/>
              </a:ext>
            </a:extLst>
          </p:cNvPr>
          <p:cNvSpPr>
            <a:spLocks noGrp="1"/>
          </p:cNvSpPr>
          <p:nvPr>
            <p:ph idx="1"/>
          </p:nvPr>
        </p:nvSpPr>
        <p:spPr/>
        <p:txBody>
          <a:bodyPr/>
          <a:lstStyle/>
          <a:p>
            <a:r>
              <a:rPr lang="en-US" dirty="0">
                <a:solidFill>
                  <a:schemeClr val="tx1"/>
                </a:solidFill>
              </a:rPr>
              <a:t>W(f)=</a:t>
            </a:r>
            <a:r>
              <a:rPr lang="en-US" dirty="0" err="1">
                <a:solidFill>
                  <a:schemeClr val="tx1"/>
                </a:solidFill>
              </a:rPr>
              <a:t>CBWeight</a:t>
            </a:r>
            <a:r>
              <a:rPr lang="en-US" dirty="0">
                <a:solidFill>
                  <a:schemeClr val="tx1"/>
                </a:solidFill>
              </a:rPr>
              <a:t>*Mask</a:t>
            </a:r>
          </a:p>
          <a:p>
            <a:r>
              <a:rPr lang="en-US" dirty="0">
                <a:solidFill>
                  <a:schemeClr val="tx1"/>
                </a:solidFill>
              </a:rPr>
              <a:t>Mask = 0 if </a:t>
            </a:r>
            <a:r>
              <a:rPr lang="en-US" dirty="0" err="1">
                <a:solidFill>
                  <a:schemeClr val="tx1"/>
                </a:solidFill>
              </a:rPr>
              <a:t>MaxAmp-FreqAmp</a:t>
            </a:r>
            <a:r>
              <a:rPr lang="en-US" dirty="0">
                <a:solidFill>
                  <a:schemeClr val="tx1"/>
                </a:solidFill>
              </a:rPr>
              <a:t>&lt;4</a:t>
            </a:r>
          </a:p>
          <a:p>
            <a:r>
              <a:rPr lang="en-US" dirty="0">
                <a:solidFill>
                  <a:schemeClr val="tx1"/>
                </a:solidFill>
              </a:rPr>
              <a:t>          (</a:t>
            </a:r>
            <a:r>
              <a:rPr lang="en-US" dirty="0" err="1">
                <a:solidFill>
                  <a:schemeClr val="tx1"/>
                </a:solidFill>
              </a:rPr>
              <a:t>MaxAmp-FreqAmp</a:t>
            </a:r>
            <a:r>
              <a:rPr lang="en-US" dirty="0">
                <a:solidFill>
                  <a:schemeClr val="tx1"/>
                </a:solidFill>
              </a:rPr>
              <a:t>)/</a:t>
            </a:r>
            <a:r>
              <a:rPr lang="en-US" dirty="0" err="1">
                <a:solidFill>
                  <a:schemeClr val="tx1"/>
                </a:solidFill>
              </a:rPr>
              <a:t>MaxAmap</a:t>
            </a:r>
            <a:r>
              <a:rPr lang="en-US" dirty="0">
                <a:solidFill>
                  <a:schemeClr val="tx1"/>
                </a:solidFill>
              </a:rPr>
              <a:t> otherwise</a:t>
            </a:r>
          </a:p>
          <a:p>
            <a:endParaRPr lang="en-US" dirty="0"/>
          </a:p>
        </p:txBody>
      </p:sp>
      <p:sp>
        <p:nvSpPr>
          <p:cNvPr id="4" name="Date Placeholder 3">
            <a:extLst>
              <a:ext uri="{FF2B5EF4-FFF2-40B4-BE49-F238E27FC236}">
                <a16:creationId xmlns:a16="http://schemas.microsoft.com/office/drawing/2014/main" id="{5D37B7D3-22FE-724B-AFA6-35AC23598A15}"/>
              </a:ext>
            </a:extLst>
          </p:cNvPr>
          <p:cNvSpPr>
            <a:spLocks noGrp="1"/>
          </p:cNvSpPr>
          <p:nvPr>
            <p:ph type="dt" sz="half" idx="10"/>
          </p:nvPr>
        </p:nvSpPr>
        <p:spPr/>
        <p:txBody>
          <a:bodyPr/>
          <a:lstStyle/>
          <a:p>
            <a:r>
              <a:rPr lang="en-US"/>
              <a:t>ESE150 Spring 2021</a:t>
            </a:r>
          </a:p>
        </p:txBody>
      </p:sp>
      <p:sp>
        <p:nvSpPr>
          <p:cNvPr id="5" name="Slide Number Placeholder 4">
            <a:extLst>
              <a:ext uri="{FF2B5EF4-FFF2-40B4-BE49-F238E27FC236}">
                <a16:creationId xmlns:a16="http://schemas.microsoft.com/office/drawing/2014/main" id="{5D7B002C-FFD5-F447-AC30-DC628454D97F}"/>
              </a:ext>
            </a:extLst>
          </p:cNvPr>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862666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7" name="Date Placeholder 6"/>
          <p:cNvSpPr>
            <a:spLocks noGrp="1"/>
          </p:cNvSpPr>
          <p:nvPr>
            <p:ph type="dt" sz="half" idx="10"/>
          </p:nvPr>
        </p:nvSpPr>
        <p:spPr/>
        <p:txBody>
          <a:bodyPr/>
          <a:lstStyle/>
          <a:p>
            <a:r>
              <a:rPr lang="en-US"/>
              <a:t>ESE150 Spring 2021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5F25C21-FE1D-FA4B-8BE6-7A686304DBD2}"/>
                  </a:ext>
                </a:extLst>
              </p:cNvPr>
              <p:cNvSpPr txBox="1"/>
              <p:nvPr/>
            </p:nvSpPr>
            <p:spPr>
              <a:xfrm>
                <a:off x="4696851" y="175764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96851" y="1757648"/>
                <a:ext cx="4170219" cy="1094146"/>
              </a:xfrm>
              <a:prstGeom prst="rect">
                <a:avLst/>
              </a:prstGeom>
              <a:blipFill>
                <a:blip r:embed="rId4"/>
                <a:stretch>
                  <a:fillRect l="-19149" t="-136364" b="-185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0207AFE-7E66-D14C-AAAC-6C9E88358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374" y="2779441"/>
            <a:ext cx="6182013" cy="3720835"/>
          </a:xfrm>
          <a:prstGeom prst="rect">
            <a:avLst/>
          </a:prstGeom>
        </p:spPr>
      </p:pic>
      <p:sp>
        <p:nvSpPr>
          <p:cNvPr id="8" name="TextBox 7">
            <a:extLst>
              <a:ext uri="{FF2B5EF4-FFF2-40B4-BE49-F238E27FC236}">
                <a16:creationId xmlns:a16="http://schemas.microsoft.com/office/drawing/2014/main" id="{686C29D8-051F-7F48-AB6D-B26187D2191C}"/>
              </a:ext>
            </a:extLst>
          </p:cNvPr>
          <p:cNvSpPr txBox="1"/>
          <p:nvPr/>
        </p:nvSpPr>
        <p:spPr>
          <a:xfrm>
            <a:off x="7564582" y="3879273"/>
            <a:ext cx="1345240" cy="646331"/>
          </a:xfrm>
          <a:prstGeom prst="rect">
            <a:avLst/>
          </a:prstGeom>
          <a:noFill/>
        </p:spPr>
        <p:txBody>
          <a:bodyPr wrap="none" rtlCol="0">
            <a:spAutoFit/>
          </a:bodyPr>
          <a:lstStyle/>
          <a:p>
            <a:r>
              <a:rPr lang="en-US" dirty="0"/>
              <a:t>Bits = 0</a:t>
            </a:r>
          </a:p>
          <a:p>
            <a:r>
              <a:rPr lang="en-US" dirty="0"/>
              <a:t>Error = 190</a:t>
            </a:r>
          </a:p>
        </p:txBody>
      </p:sp>
    </p:spTree>
    <p:extLst>
      <p:ext uri="{BB962C8B-B14F-4D97-AF65-F5344CB8AC3E}">
        <p14:creationId xmlns:p14="http://schemas.microsoft.com/office/powerpoint/2010/main" val="3916990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7" name="Date Placeholder 6"/>
          <p:cNvSpPr>
            <a:spLocks noGrp="1"/>
          </p:cNvSpPr>
          <p:nvPr>
            <p:ph type="dt" sz="half" idx="10"/>
          </p:nvPr>
        </p:nvSpPr>
        <p:spPr/>
        <p:txBody>
          <a:bodyPr/>
          <a:lstStyle/>
          <a:p>
            <a:r>
              <a:rPr lang="en-US"/>
              <a:t>ESE150 Spring 2021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F25C21-FE1D-FA4B-8BE6-7A686304DBD2}"/>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29CF9A4-312F-4C47-A93E-667E706B9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933" y="4043967"/>
            <a:ext cx="6655871" cy="2356833"/>
          </a:xfrm>
          <a:prstGeom prst="rect">
            <a:avLst/>
          </a:prstGeom>
        </p:spPr>
      </p:pic>
      <p:sp>
        <p:nvSpPr>
          <p:cNvPr id="10" name="TextBox 9">
            <a:extLst>
              <a:ext uri="{FF2B5EF4-FFF2-40B4-BE49-F238E27FC236}">
                <a16:creationId xmlns:a16="http://schemas.microsoft.com/office/drawing/2014/main" id="{EE2FE978-D8DA-AF48-9396-47C698BE1CBD}"/>
              </a:ext>
            </a:extLst>
          </p:cNvPr>
          <p:cNvSpPr txBox="1"/>
          <p:nvPr/>
        </p:nvSpPr>
        <p:spPr>
          <a:xfrm>
            <a:off x="7564582" y="3879273"/>
            <a:ext cx="1345240" cy="646331"/>
          </a:xfrm>
          <a:prstGeom prst="rect">
            <a:avLst/>
          </a:prstGeom>
          <a:noFill/>
        </p:spPr>
        <p:txBody>
          <a:bodyPr wrap="none" rtlCol="0">
            <a:spAutoFit/>
          </a:bodyPr>
          <a:lstStyle/>
          <a:p>
            <a:r>
              <a:rPr lang="en-US" dirty="0"/>
              <a:t>Bits = 0</a:t>
            </a:r>
          </a:p>
          <a:p>
            <a:r>
              <a:rPr lang="en-US" dirty="0"/>
              <a:t>Error = 190</a:t>
            </a:r>
          </a:p>
        </p:txBody>
      </p:sp>
    </p:spTree>
    <p:extLst>
      <p:ext uri="{BB962C8B-B14F-4D97-AF65-F5344CB8AC3E}">
        <p14:creationId xmlns:p14="http://schemas.microsoft.com/office/powerpoint/2010/main" val="3159777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7" name="Date Placeholder 6"/>
          <p:cNvSpPr>
            <a:spLocks noGrp="1"/>
          </p:cNvSpPr>
          <p:nvPr>
            <p:ph type="dt" sz="half" idx="10"/>
          </p:nvPr>
        </p:nvSpPr>
        <p:spPr/>
        <p:txBody>
          <a:bodyPr/>
          <a:lstStyle/>
          <a:p>
            <a:r>
              <a:rPr lang="en-US"/>
              <a:t>ESE150 Spring 2021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F25C21-FE1D-FA4B-8BE6-7A686304DBD2}"/>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E2FE978-D8DA-AF48-9396-47C698BE1CBD}"/>
              </a:ext>
            </a:extLst>
          </p:cNvPr>
          <p:cNvSpPr txBox="1"/>
          <p:nvPr/>
        </p:nvSpPr>
        <p:spPr>
          <a:xfrm>
            <a:off x="7564582" y="3879273"/>
            <a:ext cx="1486304" cy="646331"/>
          </a:xfrm>
          <a:prstGeom prst="rect">
            <a:avLst/>
          </a:prstGeom>
          <a:noFill/>
        </p:spPr>
        <p:txBody>
          <a:bodyPr wrap="none" rtlCol="0">
            <a:spAutoFit/>
          </a:bodyPr>
          <a:lstStyle/>
          <a:p>
            <a:r>
              <a:rPr lang="en-US" dirty="0"/>
              <a:t>Bits = 3+6=9</a:t>
            </a:r>
          </a:p>
          <a:p>
            <a:r>
              <a:rPr lang="en-US" dirty="0"/>
              <a:t>Error = 125</a:t>
            </a:r>
          </a:p>
        </p:txBody>
      </p:sp>
      <p:pic>
        <p:nvPicPr>
          <p:cNvPr id="6" name="Picture 5">
            <a:extLst>
              <a:ext uri="{FF2B5EF4-FFF2-40B4-BE49-F238E27FC236}">
                <a16:creationId xmlns:a16="http://schemas.microsoft.com/office/drawing/2014/main" id="{E1DE9CC2-B813-584F-A4AE-07542EAD8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00" y="3200400"/>
            <a:ext cx="5671820" cy="3200400"/>
          </a:xfrm>
          <a:prstGeom prst="rect">
            <a:avLst/>
          </a:prstGeom>
        </p:spPr>
      </p:pic>
    </p:spTree>
    <p:extLst>
      <p:ext uri="{BB962C8B-B14F-4D97-AF65-F5344CB8AC3E}">
        <p14:creationId xmlns:p14="http://schemas.microsoft.com/office/powerpoint/2010/main" val="230376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a:xfrm>
            <a:off x="304800" y="1526452"/>
            <a:ext cx="8686800" cy="4846638"/>
          </a:xfrm>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7" name="Date Placeholder 6"/>
          <p:cNvSpPr>
            <a:spLocks noGrp="1"/>
          </p:cNvSpPr>
          <p:nvPr>
            <p:ph type="dt" sz="half" idx="10"/>
          </p:nvPr>
        </p:nvSpPr>
        <p:spPr/>
        <p:txBody>
          <a:bodyPr/>
          <a:lstStyle/>
          <a:p>
            <a:r>
              <a:rPr lang="en-US"/>
              <a:t>ESE150 Spring 2021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81E9AA0-4B21-2345-9B06-B6B0D7D8997A}"/>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781E9AA0-4B21-2345-9B06-B6B0D7D8997A}"/>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F644959-FB0C-8946-9E91-0737FA9CB57D}"/>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DF644959-FB0C-8946-9E91-0737FA9CB57D}"/>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60015458-C7EB-5143-84F3-C9CA94741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794" y="4047846"/>
            <a:ext cx="6564169" cy="2324361"/>
          </a:xfrm>
          <a:prstGeom prst="rect">
            <a:avLst/>
          </a:prstGeom>
        </p:spPr>
      </p:pic>
    </p:spTree>
    <p:extLst>
      <p:ext uri="{BB962C8B-B14F-4D97-AF65-F5344CB8AC3E}">
        <p14:creationId xmlns:p14="http://schemas.microsoft.com/office/powerpoint/2010/main" val="2813058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7" name="Date Placeholder 6"/>
          <p:cNvSpPr>
            <a:spLocks noGrp="1"/>
          </p:cNvSpPr>
          <p:nvPr>
            <p:ph type="dt" sz="half" idx="10"/>
          </p:nvPr>
        </p:nvSpPr>
        <p:spPr/>
        <p:txBody>
          <a:bodyPr/>
          <a:lstStyle/>
          <a:p>
            <a:r>
              <a:rPr lang="en-US"/>
              <a:t>ESE150 Spring 2021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C9C4E8-32BE-5B48-8B35-A915BBBBAC80}"/>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2" name="TextBox 11">
                <a:extLst>
                  <a:ext uri="{FF2B5EF4-FFF2-40B4-BE49-F238E27FC236}">
                    <a16:creationId xmlns:a16="http://schemas.microsoft.com/office/drawing/2014/main" id="{3AC9C4E8-32BE-5B48-8B35-A915BBBBAC80}"/>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D93EF4-7734-214D-B237-CEF118866927}"/>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3" name="TextBox 12">
                <a:extLst>
                  <a:ext uri="{FF2B5EF4-FFF2-40B4-BE49-F238E27FC236}">
                    <a16:creationId xmlns:a16="http://schemas.microsoft.com/office/drawing/2014/main" id="{6ED93EF4-7734-214D-B237-CEF118866927}"/>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C4793CB6-FE8C-494C-BCA4-FD7310D02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221" y="3094204"/>
            <a:ext cx="5860023" cy="3306596"/>
          </a:xfrm>
          <a:prstGeom prst="rect">
            <a:avLst/>
          </a:prstGeom>
        </p:spPr>
      </p:pic>
      <p:sp>
        <p:nvSpPr>
          <p:cNvPr id="11" name="TextBox 10">
            <a:extLst>
              <a:ext uri="{FF2B5EF4-FFF2-40B4-BE49-F238E27FC236}">
                <a16:creationId xmlns:a16="http://schemas.microsoft.com/office/drawing/2014/main" id="{3707BB52-7488-E448-BAF9-334E5BEA79F3}"/>
              </a:ext>
            </a:extLst>
          </p:cNvPr>
          <p:cNvSpPr txBox="1"/>
          <p:nvPr/>
        </p:nvSpPr>
        <p:spPr>
          <a:xfrm>
            <a:off x="7564582" y="3879273"/>
            <a:ext cx="1281120" cy="646331"/>
          </a:xfrm>
          <a:prstGeom prst="rect">
            <a:avLst/>
          </a:prstGeom>
          <a:noFill/>
        </p:spPr>
        <p:txBody>
          <a:bodyPr wrap="none" rtlCol="0">
            <a:spAutoFit/>
          </a:bodyPr>
          <a:lstStyle/>
          <a:p>
            <a:r>
              <a:rPr lang="en-US" dirty="0"/>
              <a:t>Bits = 18</a:t>
            </a:r>
          </a:p>
          <a:p>
            <a:r>
              <a:rPr lang="en-US" dirty="0"/>
              <a:t>Error =  60</a:t>
            </a:r>
          </a:p>
        </p:txBody>
      </p:sp>
    </p:spTree>
    <p:extLst>
      <p:ext uri="{BB962C8B-B14F-4D97-AF65-F5344CB8AC3E}">
        <p14:creationId xmlns:p14="http://schemas.microsoft.com/office/powerpoint/2010/main" val="3382404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7" name="Date Placeholder 6"/>
          <p:cNvSpPr>
            <a:spLocks noGrp="1"/>
          </p:cNvSpPr>
          <p:nvPr>
            <p:ph type="dt" sz="half" idx="10"/>
          </p:nvPr>
        </p:nvSpPr>
        <p:spPr/>
        <p:txBody>
          <a:bodyPr/>
          <a:lstStyle/>
          <a:p>
            <a:r>
              <a:rPr lang="en-US"/>
              <a:t>ESE150 Spring 2021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C9C4E8-32BE-5B48-8B35-A915BBBBAC80}"/>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2" name="TextBox 11">
                <a:extLst>
                  <a:ext uri="{FF2B5EF4-FFF2-40B4-BE49-F238E27FC236}">
                    <a16:creationId xmlns:a16="http://schemas.microsoft.com/office/drawing/2014/main" id="{3AC9C4E8-32BE-5B48-8B35-A915BBBBAC80}"/>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D93EF4-7734-214D-B237-CEF118866927}"/>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3" name="TextBox 12">
                <a:extLst>
                  <a:ext uri="{FF2B5EF4-FFF2-40B4-BE49-F238E27FC236}">
                    <a16:creationId xmlns:a16="http://schemas.microsoft.com/office/drawing/2014/main" id="{6ED93EF4-7734-214D-B237-CEF118866927}"/>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70E450F-7B0C-1F44-BAB5-99AC02FF9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6418" y="4101468"/>
            <a:ext cx="6791164" cy="2404740"/>
          </a:xfrm>
          <a:prstGeom prst="rect">
            <a:avLst/>
          </a:prstGeom>
        </p:spPr>
      </p:pic>
    </p:spTree>
    <p:extLst>
      <p:ext uri="{BB962C8B-B14F-4D97-AF65-F5344CB8AC3E}">
        <p14:creationId xmlns:p14="http://schemas.microsoft.com/office/powerpoint/2010/main" val="1828206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
        <p:nvSpPr>
          <p:cNvPr id="7" name="Date Placeholder 6"/>
          <p:cNvSpPr>
            <a:spLocks noGrp="1"/>
          </p:cNvSpPr>
          <p:nvPr>
            <p:ph type="dt" sz="half" idx="10"/>
          </p:nvPr>
        </p:nvSpPr>
        <p:spPr/>
        <p:txBody>
          <a:bodyPr/>
          <a:lstStyle/>
          <a:p>
            <a:r>
              <a:rPr lang="en-US"/>
              <a:t>ESE150 Spring 2021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C9C4E8-32BE-5B48-8B35-A915BBBBAC80}"/>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2" name="TextBox 11">
                <a:extLst>
                  <a:ext uri="{FF2B5EF4-FFF2-40B4-BE49-F238E27FC236}">
                    <a16:creationId xmlns:a16="http://schemas.microsoft.com/office/drawing/2014/main" id="{3AC9C4E8-32BE-5B48-8B35-A915BBBBAC80}"/>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D93EF4-7734-214D-B237-CEF118866927}"/>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3" name="TextBox 12">
                <a:extLst>
                  <a:ext uri="{FF2B5EF4-FFF2-40B4-BE49-F238E27FC236}">
                    <a16:creationId xmlns:a16="http://schemas.microsoft.com/office/drawing/2014/main" id="{6ED93EF4-7734-214D-B237-CEF118866927}"/>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CF6F7AE-89ED-594F-B583-42812D775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899" y="3405931"/>
            <a:ext cx="5307573" cy="2994869"/>
          </a:xfrm>
          <a:prstGeom prst="rect">
            <a:avLst/>
          </a:prstGeom>
        </p:spPr>
      </p:pic>
      <p:sp>
        <p:nvSpPr>
          <p:cNvPr id="15" name="TextBox 14">
            <a:extLst>
              <a:ext uri="{FF2B5EF4-FFF2-40B4-BE49-F238E27FC236}">
                <a16:creationId xmlns:a16="http://schemas.microsoft.com/office/drawing/2014/main" id="{71AFFE52-B4D4-AA4F-8581-5D77AF0EB543}"/>
              </a:ext>
            </a:extLst>
          </p:cNvPr>
          <p:cNvSpPr txBox="1"/>
          <p:nvPr/>
        </p:nvSpPr>
        <p:spPr>
          <a:xfrm>
            <a:off x="7564582" y="3879273"/>
            <a:ext cx="1281120" cy="646331"/>
          </a:xfrm>
          <a:prstGeom prst="rect">
            <a:avLst/>
          </a:prstGeom>
          <a:noFill/>
        </p:spPr>
        <p:txBody>
          <a:bodyPr wrap="none" rtlCol="0">
            <a:spAutoFit/>
          </a:bodyPr>
          <a:lstStyle/>
          <a:p>
            <a:r>
              <a:rPr lang="en-US" dirty="0"/>
              <a:t>Bits = 27</a:t>
            </a:r>
          </a:p>
          <a:p>
            <a:r>
              <a:rPr lang="en-US" dirty="0"/>
              <a:t>Error =  18</a:t>
            </a:r>
          </a:p>
        </p:txBody>
      </p:sp>
    </p:spTree>
    <p:extLst>
      <p:ext uri="{BB962C8B-B14F-4D97-AF65-F5344CB8AC3E}">
        <p14:creationId xmlns:p14="http://schemas.microsoft.com/office/powerpoint/2010/main" val="1412468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DC56B-C55B-4144-ADC6-FED4E4F32DAC}"/>
              </a:ext>
            </a:extLst>
          </p:cNvPr>
          <p:cNvSpPr>
            <a:spLocks noGrp="1"/>
          </p:cNvSpPr>
          <p:nvPr>
            <p:ph type="title"/>
          </p:nvPr>
        </p:nvSpPr>
        <p:spPr/>
        <p:txBody>
          <a:bodyPr/>
          <a:lstStyle/>
          <a:p>
            <a:r>
              <a:rPr lang="en-US" dirty="0"/>
              <a:t>Next Time</a:t>
            </a:r>
          </a:p>
        </p:txBody>
      </p:sp>
      <p:sp>
        <p:nvSpPr>
          <p:cNvPr id="3" name="Content Placeholder 2">
            <a:extLst>
              <a:ext uri="{FF2B5EF4-FFF2-40B4-BE49-F238E27FC236}">
                <a16:creationId xmlns:a16="http://schemas.microsoft.com/office/drawing/2014/main" id="{BCD9A9E4-34ED-2B43-B732-CED716F128D6}"/>
              </a:ext>
            </a:extLst>
          </p:cNvPr>
          <p:cNvSpPr>
            <a:spLocks noGrp="1"/>
          </p:cNvSpPr>
          <p:nvPr>
            <p:ph idx="1"/>
          </p:nvPr>
        </p:nvSpPr>
        <p:spPr/>
        <p:txBody>
          <a:bodyPr/>
          <a:lstStyle/>
          <a:p>
            <a:r>
              <a:rPr lang="en-US" dirty="0"/>
              <a:t>Continue to refine into algorithm</a:t>
            </a:r>
          </a:p>
        </p:txBody>
      </p:sp>
      <p:sp>
        <p:nvSpPr>
          <p:cNvPr id="4" name="Date Placeholder 3">
            <a:extLst>
              <a:ext uri="{FF2B5EF4-FFF2-40B4-BE49-F238E27FC236}">
                <a16:creationId xmlns:a16="http://schemas.microsoft.com/office/drawing/2014/main" id="{709F51E3-852F-774C-803C-46D0175B4AEA}"/>
              </a:ext>
            </a:extLst>
          </p:cNvPr>
          <p:cNvSpPr>
            <a:spLocks noGrp="1"/>
          </p:cNvSpPr>
          <p:nvPr>
            <p:ph type="dt" sz="half" idx="10"/>
          </p:nvPr>
        </p:nvSpPr>
        <p:spPr/>
        <p:txBody>
          <a:bodyPr/>
          <a:lstStyle/>
          <a:p>
            <a:r>
              <a:rPr lang="en-US"/>
              <a:t>ESE150 Spring 2021</a:t>
            </a:r>
          </a:p>
        </p:txBody>
      </p:sp>
      <p:sp>
        <p:nvSpPr>
          <p:cNvPr id="5" name="Slide Number Placeholder 4">
            <a:extLst>
              <a:ext uri="{FF2B5EF4-FFF2-40B4-BE49-F238E27FC236}">
                <a16:creationId xmlns:a16="http://schemas.microsoft.com/office/drawing/2014/main" id="{00252352-155D-284C-8F06-EFBD34030D8E}"/>
              </a:ext>
            </a:extLst>
          </p:cNvPr>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1011909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Ideas</a:t>
            </a:r>
          </a:p>
        </p:txBody>
      </p:sp>
      <p:sp>
        <p:nvSpPr>
          <p:cNvPr id="3" name="Content Placeholder 2"/>
          <p:cNvSpPr>
            <a:spLocks noGrp="1"/>
          </p:cNvSpPr>
          <p:nvPr>
            <p:ph idx="1"/>
          </p:nvPr>
        </p:nvSpPr>
        <p:spPr/>
        <p:txBody>
          <a:bodyPr/>
          <a:lstStyle/>
          <a:p>
            <a:r>
              <a:rPr lang="en-US" dirty="0"/>
              <a:t>Can use </a:t>
            </a:r>
            <a:r>
              <a:rPr lang="en-US" dirty="0" err="1"/>
              <a:t>pyschoacoustics</a:t>
            </a:r>
            <a:r>
              <a:rPr lang="en-US" dirty="0"/>
              <a:t> to compress audio</a:t>
            </a:r>
          </a:p>
          <a:p>
            <a:pPr lvl="1"/>
            <a:r>
              <a:rPr lang="en-US" dirty="0"/>
              <a:t>Eliminate portions of signal that human’s don’t notice</a:t>
            </a:r>
          </a:p>
          <a:p>
            <a:r>
              <a:rPr lang="en-US" dirty="0"/>
              <a:t>Optimization</a:t>
            </a:r>
          </a:p>
          <a:p>
            <a:pPr lvl="1"/>
            <a:r>
              <a:rPr lang="en-US" dirty="0"/>
              <a:t>Identify Design Space (knobs) </a:t>
            </a:r>
          </a:p>
          <a:p>
            <a:pPr lvl="1"/>
            <a:r>
              <a:rPr lang="en-US" dirty="0"/>
              <a:t>Identify Costs and Constraints</a:t>
            </a:r>
          </a:p>
          <a:p>
            <a:pPr lvl="1"/>
            <a:r>
              <a:rPr lang="en-US" dirty="0"/>
              <a:t>Formulate quantitatively</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5" name="Date Placeholder 4"/>
          <p:cNvSpPr>
            <a:spLocks noGrp="1"/>
          </p:cNvSpPr>
          <p:nvPr>
            <p:ph type="dt" sz="half" idx="10"/>
          </p:nvPr>
        </p:nvSpPr>
        <p:spPr/>
        <p:txBody>
          <a:bodyPr/>
          <a:lstStyle/>
          <a:p>
            <a:r>
              <a:rPr lang="en-US"/>
              <a:t>ESE150 Spring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PCM and CD Audio</a:t>
            </a:r>
          </a:p>
        </p:txBody>
      </p:sp>
      <p:sp>
        <p:nvSpPr>
          <p:cNvPr id="6" name="Content Placeholder 5"/>
          <p:cNvSpPr>
            <a:spLocks noGrp="1"/>
          </p:cNvSpPr>
          <p:nvPr>
            <p:ph idx="1"/>
          </p:nvPr>
        </p:nvSpPr>
        <p:spPr>
          <a:xfrm>
            <a:off x="304799" y="2547257"/>
            <a:ext cx="9427029" cy="4206240"/>
          </a:xfrm>
        </p:spPr>
        <p:txBody>
          <a:bodyPr>
            <a:normAutofit/>
          </a:bodyPr>
          <a:lstStyle/>
          <a:p>
            <a:r>
              <a:rPr lang="en-US" sz="2400" dirty="0"/>
              <a:t>PCM – Pulse Code Modulation</a:t>
            </a:r>
          </a:p>
          <a:p>
            <a:pPr lvl="1"/>
            <a:r>
              <a:rPr lang="en-US" sz="2000" dirty="0"/>
              <a:t>CD-Quality Audio – state-of-the-art 1990s</a:t>
            </a:r>
          </a:p>
          <a:p>
            <a:pPr lvl="2"/>
            <a:r>
              <a:rPr lang="en-US" sz="1800" dirty="0"/>
              <a:t>Filtering/Sampling/Quantizing/Encoding using ADC</a:t>
            </a:r>
          </a:p>
          <a:p>
            <a:pPr lvl="2"/>
            <a:r>
              <a:rPr lang="en-US" sz="1800" dirty="0"/>
              <a:t>DAC/Reconstruction Filter</a:t>
            </a:r>
          </a:p>
          <a:p>
            <a:pPr lvl="1"/>
            <a:r>
              <a:rPr lang="en-US" sz="2000" dirty="0"/>
              <a:t>CD Quality Digital Audio uses PCM (uncompressed, lots of storage!)</a:t>
            </a:r>
          </a:p>
          <a:p>
            <a:pPr lvl="2"/>
            <a:r>
              <a:rPr lang="en-US" sz="1800" dirty="0"/>
              <a:t>44,100 samples per second, each sample 16-bits</a:t>
            </a:r>
          </a:p>
          <a:p>
            <a:pPr lvl="2"/>
            <a:r>
              <a:rPr lang="en-US" sz="1800" dirty="0"/>
              <a:t>1 sec. of music: 44,100 x 16bits = 705,600  bits or 86 kB</a:t>
            </a:r>
          </a:p>
          <a:p>
            <a:pPr lvl="2"/>
            <a:r>
              <a:rPr lang="en-US" sz="1800" dirty="0"/>
              <a:t>60 seconds of music: 705,600 x 60 = 42,336,000 bits = 5167 kB = 5 MB</a:t>
            </a:r>
          </a:p>
          <a:p>
            <a:pPr lvl="2"/>
            <a:r>
              <a:rPr lang="en-US" sz="1800" dirty="0"/>
              <a:t>3 minute song: 42,336,000 x 3 = 127,008,000 bits = 15 MB !</a:t>
            </a:r>
          </a:p>
          <a:p>
            <a:pPr lvl="2"/>
            <a:r>
              <a:rPr lang="en-US" sz="2000" dirty="0"/>
              <a:t>You want it in stereo???  15 MB x 2 = </a:t>
            </a:r>
            <a:r>
              <a:rPr lang="en-US" sz="2000" dirty="0">
                <a:solidFill>
                  <a:srgbClr val="FF0000"/>
                </a:solidFill>
              </a:rPr>
              <a:t>30 MB!</a:t>
            </a:r>
            <a:r>
              <a:rPr lang="en-US" sz="2000" dirty="0"/>
              <a:t> (no compression!)</a:t>
            </a:r>
          </a:p>
          <a:p>
            <a:pPr lvl="1"/>
            <a:endParaRPr lang="en-US" sz="2000" dirty="0"/>
          </a:p>
          <a:p>
            <a:pPr lvl="1"/>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grpSp>
        <p:nvGrpSpPr>
          <p:cNvPr id="2" name="Group 9"/>
          <p:cNvGrpSpPr/>
          <p:nvPr/>
        </p:nvGrpSpPr>
        <p:grpSpPr>
          <a:xfrm>
            <a:off x="916719" y="1462603"/>
            <a:ext cx="7433635" cy="1025434"/>
            <a:chOff x="859536" y="1933303"/>
            <a:chExt cx="7433635" cy="1025434"/>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t="16009" r="69714" b="46610"/>
            <a:stretch/>
          </p:blipFill>
          <p:spPr bwMode="auto">
            <a:xfrm>
              <a:off x="1987088" y="1933303"/>
              <a:ext cx="2042368" cy="102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8210" t="18422" r="4538" b="50023"/>
            <a:stretch/>
          </p:blipFill>
          <p:spPr bwMode="auto">
            <a:xfrm>
              <a:off x="5106596" y="2015724"/>
              <a:ext cx="3186575" cy="86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342" t="17978" r="4540" b="47054"/>
            <a:stretch/>
          </p:blipFill>
          <p:spPr bwMode="auto">
            <a:xfrm>
              <a:off x="859536" y="1987296"/>
              <a:ext cx="1828800" cy="95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7"/>
          <p:cNvPicPr>
            <a:picLocks noChangeAspect="1" noChangeArrowheads="1"/>
          </p:cNvPicPr>
          <p:nvPr/>
        </p:nvPicPr>
        <p:blipFill>
          <a:blip r:embed="rId3"/>
          <a:srcRect/>
          <a:stretch>
            <a:fillRect/>
          </a:stretch>
        </p:blipFill>
        <p:spPr bwMode="auto">
          <a:xfrm>
            <a:off x="4101153" y="1307265"/>
            <a:ext cx="1064768" cy="1064768"/>
          </a:xfrm>
          <a:prstGeom prst="rect">
            <a:avLst/>
          </a:prstGeom>
          <a:noFill/>
          <a:ln w="9525">
            <a:noFill/>
            <a:miter lim="800000"/>
            <a:headEnd/>
            <a:tailEnd/>
          </a:ln>
          <a:effectLst/>
        </p:spPr>
      </p:pic>
      <p:sp>
        <p:nvSpPr>
          <p:cNvPr id="12" name="TextBox 11"/>
          <p:cNvSpPr txBox="1"/>
          <p:nvPr/>
        </p:nvSpPr>
        <p:spPr>
          <a:xfrm>
            <a:off x="955908" y="1238134"/>
            <a:ext cx="1402948" cy="338554"/>
          </a:xfrm>
          <a:prstGeom prst="rect">
            <a:avLst/>
          </a:prstGeom>
          <a:noFill/>
        </p:spPr>
        <p:txBody>
          <a:bodyPr wrap="none" rtlCol="0">
            <a:spAutoFit/>
          </a:bodyPr>
          <a:lstStyle/>
          <a:p>
            <a:r>
              <a:rPr lang="en-US" sz="1600" i="1" dirty="0" err="1"/>
              <a:t>antialias</a:t>
            </a:r>
            <a:r>
              <a:rPr lang="en-US" sz="1600" i="1" dirty="0"/>
              <a:t> filter</a:t>
            </a:r>
          </a:p>
        </p:txBody>
      </p:sp>
      <p:sp>
        <p:nvSpPr>
          <p:cNvPr id="13" name="TextBox 12"/>
          <p:cNvSpPr txBox="1"/>
          <p:nvPr/>
        </p:nvSpPr>
        <p:spPr>
          <a:xfrm>
            <a:off x="6503264" y="1193407"/>
            <a:ext cx="1919115" cy="338554"/>
          </a:xfrm>
          <a:prstGeom prst="rect">
            <a:avLst/>
          </a:prstGeom>
          <a:noFill/>
        </p:spPr>
        <p:txBody>
          <a:bodyPr wrap="none" rtlCol="0">
            <a:spAutoFit/>
          </a:bodyPr>
          <a:lstStyle/>
          <a:p>
            <a:r>
              <a:rPr lang="en-US" sz="1600" i="1" dirty="0"/>
              <a:t>reconstruction filter</a:t>
            </a:r>
          </a:p>
        </p:txBody>
      </p:sp>
      <p:sp>
        <p:nvSpPr>
          <p:cNvPr id="14" name="Date Placeholder 13"/>
          <p:cNvSpPr>
            <a:spLocks noGrp="1"/>
          </p:cNvSpPr>
          <p:nvPr>
            <p:ph type="dt" sz="half" idx="10"/>
          </p:nvPr>
        </p:nvSpPr>
        <p:spPr/>
        <p:txBody>
          <a:bodyPr/>
          <a:lstStyle/>
          <a:p>
            <a:r>
              <a:rPr lang="en-US"/>
              <a:t>ESE150 Spring 2021</a:t>
            </a:r>
          </a:p>
        </p:txBody>
      </p:sp>
    </p:spTree>
    <p:extLst>
      <p:ext uri="{BB962C8B-B14F-4D97-AF65-F5344CB8AC3E}">
        <p14:creationId xmlns:p14="http://schemas.microsoft.com/office/powerpoint/2010/main" val="25814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fade">
                                      <p:cBhvr>
                                        <p:cTn id="25" dur="500"/>
                                        <p:tgtEl>
                                          <p:spTgt spid="6">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fade">
                                      <p:cBhvr>
                                        <p:cTn id="3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Up</a:t>
            </a:r>
          </a:p>
        </p:txBody>
      </p:sp>
      <p:sp>
        <p:nvSpPr>
          <p:cNvPr id="3" name="Content Placeholder 2"/>
          <p:cNvSpPr>
            <a:spLocks noGrp="1"/>
          </p:cNvSpPr>
          <p:nvPr>
            <p:ph idx="1"/>
          </p:nvPr>
        </p:nvSpPr>
        <p:spPr/>
        <p:txBody>
          <a:bodyPr>
            <a:normAutofit/>
          </a:bodyPr>
          <a:lstStyle/>
          <a:p>
            <a:r>
              <a:rPr lang="en-US" dirty="0"/>
              <a:t>Feedback</a:t>
            </a:r>
          </a:p>
          <a:p>
            <a:r>
              <a:rPr lang="en-US" dirty="0"/>
              <a:t>Lab 5 writeup today</a:t>
            </a:r>
          </a:p>
          <a:p>
            <a:r>
              <a:rPr lang="en-US" dirty="0"/>
              <a:t>Lab 6 start on Monday</a:t>
            </a:r>
          </a:p>
          <a:p>
            <a:pPr lvl="1"/>
            <a:r>
              <a:rPr lang="en-US" dirty="0"/>
              <a:t>On syllabus</a:t>
            </a:r>
          </a:p>
          <a:p>
            <a:pPr lvl="1"/>
            <a:r>
              <a:rPr lang="en-US" dirty="0"/>
              <a:t>Start of 2 week lab</a:t>
            </a:r>
          </a:p>
          <a:p>
            <a:r>
              <a:rPr lang="en-US" dirty="0"/>
              <a:t>Midterm on Wednesday</a:t>
            </a:r>
          </a:p>
          <a:p>
            <a:pPr lvl="1"/>
            <a:r>
              <a:rPr lang="en-US" dirty="0"/>
              <a:t>Rules/policies on syllabus now</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5" name="Date Placeholder 4"/>
          <p:cNvSpPr>
            <a:spLocks noGrp="1"/>
          </p:cNvSpPr>
          <p:nvPr>
            <p:ph type="dt" sz="half" idx="10"/>
          </p:nvPr>
        </p:nvSpPr>
        <p:spPr/>
        <p:txBody>
          <a:bodyPr/>
          <a:lstStyle/>
          <a:p>
            <a:r>
              <a:rPr lang="en-US"/>
              <a:t>ESE150 Spring 2021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490489"/>
            <a:ext cx="8686800" cy="771623"/>
          </a:xfrm>
          <a:noFill/>
          <a:ln>
            <a:noFill/>
          </a:ln>
        </p:spPr>
        <p:txBody>
          <a:bodyPr wrap="square" lIns="90000" tIns="46800" rIns="90000" bIns="46800"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hangingPunct="0">
              <a:buNone/>
            </a:pPr>
            <a:r>
              <a:rPr lang="en-US" sz="4400" kern="1200" dirty="0"/>
              <a:t>References</a:t>
            </a:r>
          </a:p>
        </p:txBody>
      </p:sp>
      <p:sp>
        <p:nvSpPr>
          <p:cNvPr id="3" name="Text Placeholder 2"/>
          <p:cNvSpPr txBox="1">
            <a:spLocks noGrp="1"/>
          </p:cNvSpPr>
          <p:nvPr>
            <p:ph idx="1"/>
          </p:nvPr>
        </p:nvSpPr>
        <p:spPr>
          <a:xfrm>
            <a:off x="304800" y="1554162"/>
            <a:ext cx="8686800" cy="4067909"/>
          </a:xfrm>
          <a:noFill/>
          <a:ln>
            <a:noFill/>
          </a:ln>
        </p:spPr>
        <p:txBody>
          <a:bodyPr wrap="square" lIns="90000" tIns="46800" rIns="90000" bIns="46800" anchor="t" anchorCtr="0">
            <a:spAutoFit/>
          </a:bodyPr>
          <a:lstStyle>
            <a:defPPr marL="432000" lvl="0" indent="-324000">
              <a:spcBef>
                <a:spcPts val="0"/>
              </a:spcBef>
              <a:spcAft>
                <a:spcPts val="1417"/>
              </a:spcAft>
              <a:buSzPct val="45000"/>
              <a:buFont typeface="StarSymbol"/>
              <a:buNone/>
              <a:defRPr lang="en-US" sz="3200" b="0" i="0" u="none" strike="noStrike" kern="1200" spc="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spc="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spc="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spc="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spc="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9pPr>
          </a:lstStyle>
          <a:p>
            <a:pPr marL="0" lvl="0" indent="0" rtl="0" hangingPunct="0">
              <a:lnSpc>
                <a:spcPct val="90000"/>
              </a:lnSpc>
              <a:spcBef>
                <a:spcPts val="598"/>
              </a:spcBef>
              <a:spcAft>
                <a:spcPts val="0"/>
              </a:spcAft>
            </a:pPr>
            <a:r>
              <a:rPr lang="en-US" sz="2400" dirty="0">
                <a:latin typeface="+mj-lt"/>
              </a:rPr>
              <a:t>Tutorials on Psychoacoustic Coding (in increasing order of abstraction and generality)</a:t>
            </a:r>
          </a:p>
          <a:p>
            <a:pPr marL="432000" lvl="1" indent="0" hangingPunct="0">
              <a:lnSpc>
                <a:spcPct val="90000"/>
              </a:lnSpc>
              <a:spcBef>
                <a:spcPts val="598"/>
              </a:spcBef>
              <a:spcAft>
                <a:spcPts val="0"/>
              </a:spcAft>
              <a:buNone/>
            </a:pPr>
            <a:r>
              <a:rPr lang="en-US" sz="1600" dirty="0">
                <a:latin typeface="+mj-lt"/>
              </a:rPr>
              <a:t>D. Pan, M. </a:t>
            </a:r>
            <a:r>
              <a:rPr lang="en-US" sz="1600" dirty="0" err="1">
                <a:latin typeface="+mj-lt"/>
              </a:rPr>
              <a:t>Inc</a:t>
            </a:r>
            <a:r>
              <a:rPr lang="en-US" sz="1600" dirty="0">
                <a:latin typeface="+mj-lt"/>
              </a:rPr>
              <a:t>, and I. L. Schaumburg. A tutorial on MPEG/audio compression. IEEE multimedia, 2(2):60–74, 1995.</a:t>
            </a:r>
          </a:p>
          <a:p>
            <a:pPr marL="432000" lvl="1" indent="0" hangingPunct="0">
              <a:lnSpc>
                <a:spcPct val="90000"/>
              </a:lnSpc>
              <a:spcBef>
                <a:spcPts val="598"/>
              </a:spcBef>
              <a:spcAft>
                <a:spcPts val="0"/>
              </a:spcAft>
              <a:buNone/>
            </a:pPr>
            <a:r>
              <a:rPr lang="en-US" sz="1600" dirty="0" err="1">
                <a:latin typeface="+mj-lt"/>
              </a:rPr>
              <a:t>Nikil</a:t>
            </a:r>
            <a:r>
              <a:rPr lang="en-US" sz="1600" dirty="0">
                <a:latin typeface="+mj-lt"/>
              </a:rPr>
              <a:t> </a:t>
            </a:r>
            <a:r>
              <a:rPr lang="en-US" sz="1600" dirty="0" err="1">
                <a:latin typeface="+mj-lt"/>
              </a:rPr>
              <a:t>Jayant</a:t>
            </a:r>
            <a:r>
              <a:rPr lang="en-US" sz="1600" dirty="0">
                <a:latin typeface="+mj-lt"/>
              </a:rPr>
              <a:t>, James Johnston, and Robert </a:t>
            </a:r>
            <a:r>
              <a:rPr lang="en-US" sz="1600" dirty="0" err="1">
                <a:latin typeface="+mj-lt"/>
              </a:rPr>
              <a:t>Safranek</a:t>
            </a:r>
            <a:r>
              <a:rPr lang="en-US" sz="1600" dirty="0">
                <a:latin typeface="+mj-lt"/>
              </a:rPr>
              <a:t>. Signal compression based on models of human perception. Proceedings of the IEEE, 81(10):1385–1422, 1993.</a:t>
            </a:r>
          </a:p>
          <a:p>
            <a:pPr marL="432000" lvl="1" indent="0" hangingPunct="0">
              <a:lnSpc>
                <a:spcPct val="90000"/>
              </a:lnSpc>
              <a:spcBef>
                <a:spcPts val="598"/>
              </a:spcBef>
              <a:spcAft>
                <a:spcPts val="0"/>
              </a:spcAft>
              <a:buNone/>
            </a:pPr>
            <a:r>
              <a:rPr lang="en-US" sz="1600" dirty="0">
                <a:latin typeface="+mj-lt"/>
              </a:rPr>
              <a:t>V. K. </a:t>
            </a:r>
            <a:r>
              <a:rPr lang="en-US" sz="1600" dirty="0" err="1">
                <a:latin typeface="+mj-lt"/>
              </a:rPr>
              <a:t>Goyal</a:t>
            </a:r>
            <a:r>
              <a:rPr lang="en-US" sz="1600" dirty="0">
                <a:latin typeface="+mj-lt"/>
              </a:rPr>
              <a:t>. Theoretical foundations of transform coding. IEEE Signal Processing Magazine, 18(5):9–21, 2001.</a:t>
            </a:r>
          </a:p>
          <a:p>
            <a:pPr marL="0" lvl="0" indent="0" rtl="0" hangingPunct="0">
              <a:lnSpc>
                <a:spcPct val="90000"/>
              </a:lnSpc>
              <a:spcBef>
                <a:spcPts val="598"/>
              </a:spcBef>
              <a:spcAft>
                <a:spcPts val="0"/>
              </a:spcAft>
            </a:pPr>
            <a:r>
              <a:rPr lang="en-US" sz="2400" dirty="0">
                <a:latin typeface="+mj-lt"/>
              </a:rPr>
              <a:t>Lightweight Overview of MP3</a:t>
            </a:r>
          </a:p>
          <a:p>
            <a:pPr marL="432000" lvl="1" indent="0" hangingPunct="0">
              <a:lnSpc>
                <a:spcPct val="90000"/>
              </a:lnSpc>
              <a:spcBef>
                <a:spcPts val="598"/>
              </a:spcBef>
              <a:spcAft>
                <a:spcPts val="0"/>
              </a:spcAft>
              <a:buNone/>
            </a:pPr>
            <a:r>
              <a:rPr lang="en-US" sz="1600" dirty="0" err="1">
                <a:latin typeface="+mj-lt"/>
              </a:rPr>
              <a:t>Rassol</a:t>
            </a:r>
            <a:r>
              <a:rPr lang="en-US" sz="1600" dirty="0">
                <a:latin typeface="+mj-lt"/>
              </a:rPr>
              <a:t> </a:t>
            </a:r>
            <a:r>
              <a:rPr lang="en-US" sz="1600" dirty="0" err="1">
                <a:latin typeface="+mj-lt"/>
              </a:rPr>
              <a:t>Raissi</a:t>
            </a:r>
            <a:r>
              <a:rPr lang="en-US" sz="1600" dirty="0">
                <a:latin typeface="+mj-lt"/>
              </a:rPr>
              <a:t>. The theory behind mp3. Technical report, MP3’ Tech, December 2002.</a:t>
            </a:r>
          </a:p>
          <a:p>
            <a:pPr marL="0" lvl="0" indent="0" rtl="0" hangingPunct="0">
              <a:lnSpc>
                <a:spcPct val="90000"/>
              </a:lnSpc>
              <a:spcBef>
                <a:spcPts val="598"/>
              </a:spcBef>
              <a:spcAft>
                <a:spcPts val="0"/>
              </a:spcAft>
            </a:pPr>
            <a:r>
              <a:rPr lang="en-US" sz="2400" dirty="0">
                <a:latin typeface="+mj-lt"/>
              </a:rPr>
              <a:t>Scientific Basis of MP3 Coding Standard</a:t>
            </a:r>
          </a:p>
          <a:p>
            <a:pPr marL="432000" lvl="1" indent="0" hangingPunct="0">
              <a:lnSpc>
                <a:spcPct val="90000"/>
              </a:lnSpc>
              <a:spcBef>
                <a:spcPts val="598"/>
              </a:spcBef>
              <a:spcAft>
                <a:spcPts val="0"/>
              </a:spcAft>
              <a:buNone/>
            </a:pPr>
            <a:r>
              <a:rPr lang="en-US" sz="1600" dirty="0">
                <a:latin typeface="+mj-lt"/>
              </a:rPr>
              <a:t>J. D. Johnston. Transform coding of audio signals using perceptual noise criteria. IEEE Journal on selected areas in communications, 6(2):314–323, 1988.</a:t>
            </a:r>
          </a:p>
        </p:txBody>
      </p:sp>
      <p:sp>
        <p:nvSpPr>
          <p:cNvPr id="6" name="Slide Number Placeholder 3"/>
          <p:cNvSpPr>
            <a:spLocks noGrp="1"/>
          </p:cNvSpPr>
          <p:nvPr>
            <p:ph type="sldNum" sz="quarter" idx="12"/>
          </p:nvPr>
        </p:nvSpPr>
        <p:spPr/>
        <p:txBody>
          <a:bodyPr/>
          <a:lstStyle/>
          <a:p>
            <a:fld id="{31D3D9A1-E930-4D0D-8D24-5E6C30CA37A3}" type="slidenum">
              <a:rPr lang="en-US" smtClean="0"/>
              <a:pPr/>
              <a:t>51</a:t>
            </a:fld>
            <a:endParaRPr lang="en-US"/>
          </a:p>
        </p:txBody>
      </p:sp>
      <p:sp>
        <p:nvSpPr>
          <p:cNvPr id="5" name="Date Placeholder 4"/>
          <p:cNvSpPr>
            <a:spLocks noGrp="1"/>
          </p:cNvSpPr>
          <p:nvPr>
            <p:ph type="dt" sz="half" idx="10"/>
          </p:nvPr>
        </p:nvSpPr>
        <p:spPr/>
        <p:txBody>
          <a:bodyPr/>
          <a:lstStyle/>
          <a:p>
            <a:r>
              <a:rPr lang="en-US"/>
              <a:t>ESE150 Spring 2021</a:t>
            </a:r>
          </a:p>
        </p:txBody>
      </p:sp>
    </p:spTree>
    <p:extLst>
      <p:ext uri="{BB962C8B-B14F-4D97-AF65-F5344CB8AC3E}">
        <p14:creationId xmlns:p14="http://schemas.microsoft.com/office/powerpoint/2010/main" val="94666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a:t>
            </a:r>
          </a:p>
        </p:txBody>
      </p:sp>
      <p:sp>
        <p:nvSpPr>
          <p:cNvPr id="3" name="Content Placeholder 2"/>
          <p:cNvSpPr>
            <a:spLocks noGrp="1"/>
          </p:cNvSpPr>
          <p:nvPr>
            <p:ph idx="1"/>
          </p:nvPr>
        </p:nvSpPr>
        <p:spPr/>
        <p:txBody>
          <a:bodyPr/>
          <a:lstStyle/>
          <a:p>
            <a:r>
              <a:rPr lang="en-US" dirty="0"/>
              <a:t>If we kept the CD Audio encoding format</a:t>
            </a:r>
          </a:p>
          <a:p>
            <a:pPr lvl="1"/>
            <a:r>
              <a:rPr lang="en-US" dirty="0"/>
              <a:t>Could hold </a:t>
            </a:r>
            <a:r>
              <a:rPr lang="en-US" b="1" dirty="0"/>
              <a:t>one</a:t>
            </a:r>
            <a:r>
              <a:rPr lang="en-US" dirty="0"/>
              <a:t> song on the 1998 </a:t>
            </a:r>
            <a:r>
              <a:rPr lang="en-US" dirty="0" err="1"/>
              <a:t>MpMan</a:t>
            </a:r>
            <a:endParaRPr lang="en-US" dirty="0"/>
          </a:p>
          <a:p>
            <a:pPr lvl="1"/>
            <a:r>
              <a:rPr lang="en-US" dirty="0"/>
              <a:t>(maybe 2 on the 64MB version)</a:t>
            </a:r>
          </a:p>
          <a:p>
            <a:endParaRPr lang="en-US" dirty="0"/>
          </a:p>
          <a:p>
            <a:r>
              <a:rPr lang="en-US" dirty="0"/>
              <a:t>For solid-state audio to be viable</a:t>
            </a:r>
          </a:p>
          <a:p>
            <a:pPr lvl="1"/>
            <a:r>
              <a:rPr lang="en-US" dirty="0"/>
              <a:t>Needed more compact encoding for music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Date Placeholder 4"/>
          <p:cNvSpPr>
            <a:spLocks noGrp="1"/>
          </p:cNvSpPr>
          <p:nvPr>
            <p:ph type="dt" sz="half" idx="10"/>
          </p:nvPr>
        </p:nvSpPr>
        <p:spPr/>
        <p:txBody>
          <a:bodyPr/>
          <a:lstStyle/>
          <a:p>
            <a:r>
              <a:rPr lang="en-US"/>
              <a:t>ESE150 Spring 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MP3 Player</a:t>
            </a:r>
          </a:p>
        </p:txBody>
      </p:sp>
      <p:sp>
        <p:nvSpPr>
          <p:cNvPr id="3" name="Content Placeholder 2"/>
          <p:cNvSpPr>
            <a:spLocks noGrp="1"/>
          </p:cNvSpPr>
          <p:nvPr>
            <p:ph idx="1"/>
          </p:nvPr>
        </p:nvSpPr>
        <p:spPr>
          <a:xfrm>
            <a:off x="304800" y="1554162"/>
            <a:ext cx="8686800" cy="5021616"/>
          </a:xfrm>
        </p:spPr>
        <p:txBody>
          <a:bodyPr>
            <a:normAutofit/>
          </a:bodyPr>
          <a:lstStyle/>
          <a:p>
            <a:r>
              <a:rPr lang="en-US" dirty="0" err="1"/>
              <a:t>MpMan</a:t>
            </a:r>
            <a:r>
              <a:rPr lang="en-US" dirty="0"/>
              <a:t> -- 1998</a:t>
            </a:r>
          </a:p>
          <a:p>
            <a:r>
              <a:rPr lang="en-US" dirty="0" err="1"/>
              <a:t>SaeHan</a:t>
            </a:r>
            <a:r>
              <a:rPr lang="en-US" dirty="0"/>
              <a:t> Information Systems </a:t>
            </a:r>
          </a:p>
          <a:p>
            <a:pPr lvl="1"/>
            <a:r>
              <a:rPr lang="en-US" dirty="0"/>
              <a:t>South Korea</a:t>
            </a:r>
          </a:p>
          <a:p>
            <a:r>
              <a:rPr lang="en-US" dirty="0"/>
              <a:t>32MB of Flash memory</a:t>
            </a:r>
          </a:p>
          <a:p>
            <a:r>
              <a:rPr lang="en-US" dirty="0">
                <a:solidFill>
                  <a:srgbClr val="0000FF"/>
                </a:solidFill>
              </a:rPr>
              <a:t>Held 6 songs (MP3)</a:t>
            </a:r>
          </a:p>
          <a:p>
            <a:r>
              <a:rPr lang="en-US" dirty="0"/>
              <a:t>(12 on 64MB version)</a:t>
            </a:r>
          </a:p>
          <a:p>
            <a:r>
              <a:rPr lang="en-US" dirty="0"/>
              <a:t>3 years before Apple iPod</a:t>
            </a:r>
          </a:p>
          <a:p>
            <a:pPr lvl="1"/>
            <a:r>
              <a:rPr lang="en-US" dirty="0"/>
              <a:t>October 2001</a:t>
            </a:r>
          </a:p>
          <a:p>
            <a:pPr lvl="1"/>
            <a:r>
              <a:rPr lang="en-US" dirty="0"/>
              <a:t>Initially hard disk</a:t>
            </a:r>
          </a:p>
          <a:p>
            <a:r>
              <a:rPr lang="en-US" dirty="0"/>
              <a:t>Diamond Rio later 1998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 name="Picture 4" descr="MpMan_mp-f60.jpg"/>
          <p:cNvPicPr>
            <a:picLocks noChangeAspect="1"/>
          </p:cNvPicPr>
          <p:nvPr/>
        </p:nvPicPr>
        <p:blipFill>
          <a:blip r:embed="rId2"/>
          <a:stretch>
            <a:fillRect/>
          </a:stretch>
        </p:blipFill>
        <p:spPr>
          <a:xfrm>
            <a:off x="5779735" y="2503253"/>
            <a:ext cx="3000470" cy="4000627"/>
          </a:xfrm>
          <a:prstGeom prst="rect">
            <a:avLst/>
          </a:prstGeom>
        </p:spPr>
      </p:pic>
      <p:sp>
        <p:nvSpPr>
          <p:cNvPr id="6" name="Date Placeholder 5"/>
          <p:cNvSpPr>
            <a:spLocks noGrp="1"/>
          </p:cNvSpPr>
          <p:nvPr>
            <p:ph type="dt" sz="half" idx="10"/>
          </p:nvPr>
        </p:nvSpPr>
        <p:spPr/>
        <p:txBody>
          <a:bodyPr/>
          <a:lstStyle/>
          <a:p>
            <a:r>
              <a:rPr lang="en-US"/>
              <a:t>ESE150 Spring 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Teaser</a:t>
            </a:r>
          </a:p>
          <a:p>
            <a:r>
              <a:rPr lang="en-US" sz="2400" dirty="0"/>
              <a:t>Where are we?</a:t>
            </a:r>
          </a:p>
          <a:p>
            <a:r>
              <a:rPr lang="en-US" sz="2400" dirty="0" err="1"/>
              <a:t>Preclass</a:t>
            </a:r>
            <a:endParaRPr lang="en-US" sz="2400" dirty="0"/>
          </a:p>
          <a:p>
            <a:r>
              <a:rPr lang="en-US" sz="2400" dirty="0"/>
              <a:t>How do we take advantage of psychoacoustics in MP3</a:t>
            </a:r>
            <a:br>
              <a:rPr lang="en-US" sz="2400" dirty="0"/>
            </a:br>
            <a:r>
              <a:rPr lang="en-US" sz="2400" dirty="0"/>
              <a:t>Achieve this 6—12x reduction from CD Audio</a:t>
            </a:r>
          </a:p>
          <a:p>
            <a:pPr lvl="1"/>
            <a:r>
              <a:rPr lang="en-US" sz="1600" b="1" dirty="0"/>
              <a:t>Review Tricks</a:t>
            </a:r>
          </a:p>
          <a:p>
            <a:pPr lvl="1"/>
            <a:r>
              <a:rPr lang="en-US" sz="1600" b="1" dirty="0"/>
              <a:t>Formulate Optimization</a:t>
            </a:r>
          </a:p>
          <a:p>
            <a:pPr lvl="1"/>
            <a:r>
              <a:rPr lang="en-US" sz="1600" b="1" dirty="0">
                <a:solidFill>
                  <a:schemeClr val="bg1">
                    <a:lumMod val="65000"/>
                  </a:schemeClr>
                </a:solidFill>
              </a:rPr>
              <a:t>Adaptation (next Friday)</a:t>
            </a:r>
          </a:p>
          <a:p>
            <a:r>
              <a:rPr lang="en-US" sz="2400" dirty="0"/>
              <a:t>Next Lab</a:t>
            </a:r>
          </a:p>
          <a:p>
            <a:r>
              <a:rPr lang="en-US" sz="2400" dirty="0"/>
              <a:t>References</a:t>
            </a:r>
          </a:p>
          <a:p>
            <a:pPr lvl="1"/>
            <a:endParaRPr lang="en-US" sz="2000" b="1" dirty="0"/>
          </a:p>
          <a:p>
            <a:pPr lvl="1"/>
            <a:endParaRPr lang="en-US" sz="2000" b="1" dirty="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
        <p:nvSpPr>
          <p:cNvPr id="5" name="Date Placeholder 4"/>
          <p:cNvSpPr>
            <a:spLocks noGrp="1"/>
          </p:cNvSpPr>
          <p:nvPr>
            <p:ph type="dt" sz="half" idx="10"/>
          </p:nvPr>
        </p:nvSpPr>
        <p:spPr/>
        <p:txBody>
          <a:bodyPr/>
          <a:lstStyle/>
          <a:p>
            <a:r>
              <a:rPr lang="en-US"/>
              <a:t>ESE150 Spring 2021</a:t>
            </a:r>
          </a:p>
        </p:txBody>
      </p:sp>
    </p:spTree>
    <p:extLst>
      <p:ext uri="{BB962C8B-B14F-4D97-AF65-F5344CB8AC3E}">
        <p14:creationId xmlns:p14="http://schemas.microsoft.com/office/powerpoint/2010/main" val="152469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2034" name="Rectangle 2"/>
          <p:cNvSpPr>
            <a:spLocks noGrp="1" noChangeArrowheads="1"/>
          </p:cNvSpPr>
          <p:nvPr>
            <p:ph type="title"/>
          </p:nvPr>
        </p:nvSpPr>
        <p:spPr/>
        <p:txBody>
          <a:bodyPr/>
          <a:lstStyle/>
          <a:p>
            <a:r>
              <a:rPr lang="en-US" dirty="0"/>
              <a:t>Course Map – Week 7</a:t>
            </a:r>
          </a:p>
        </p:txBody>
      </p:sp>
      <p:sp>
        <p:nvSpPr>
          <p:cNvPr id="7" name="Slide Number Placeholder 5"/>
          <p:cNvSpPr>
            <a:spLocks noGrp="1"/>
          </p:cNvSpPr>
          <p:nvPr>
            <p:ph type="sldNum" sz="quarter" idx="12"/>
          </p:nvPr>
        </p:nvSpPr>
        <p:spPr/>
        <p:txBody>
          <a:bodyPr/>
          <a:lstStyle/>
          <a:p>
            <a:fld id="{3DB5F412-9866-D249-BF71-6D9420ED886F}" type="slidenum">
              <a:rPr lang="en-US"/>
              <a:pPr/>
              <a:t>9</a:t>
            </a:fld>
            <a:endParaRPr lang="en-US"/>
          </a:p>
        </p:txBody>
      </p:sp>
      <p:pic>
        <p:nvPicPr>
          <p:cNvPr id="177154" name="Picture 2" descr="http://cdn.scratch.mit.edu/static/site/projects/thumbnails/32/250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5">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cxnSp>
        <p:nvCxnSpPr>
          <p:cNvPr id="84" name="Straight Connector 8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9" name="TextBox 88"/>
          <p:cNvSpPr txBox="1"/>
          <p:nvPr/>
        </p:nvSpPr>
        <p:spPr>
          <a:xfrm>
            <a:off x="4874135" y="1828800"/>
            <a:ext cx="2212465"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10101001101</a:t>
            </a:r>
          </a:p>
        </p:txBody>
      </p:sp>
      <p:sp>
        <p:nvSpPr>
          <p:cNvPr id="92" name="TextBox 91"/>
          <p:cNvSpPr txBox="1"/>
          <p:nvPr/>
        </p:nvSpPr>
        <p:spPr>
          <a:xfrm>
            <a:off x="5026535" y="5334000"/>
            <a:ext cx="2212465"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10101001101</a:t>
            </a:r>
          </a:p>
        </p:txBody>
      </p:sp>
      <p:sp>
        <p:nvSpPr>
          <p:cNvPr id="54" name="Rectangle 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55" name="Straight Arrow Connector 54"/>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57" name="Group 56"/>
          <p:cNvGrpSpPr/>
          <p:nvPr/>
        </p:nvGrpSpPr>
        <p:grpSpPr>
          <a:xfrm>
            <a:off x="5153736" y="3170178"/>
            <a:ext cx="541209" cy="411444"/>
            <a:chOff x="1373452" y="3446002"/>
            <a:chExt cx="718983" cy="546593"/>
          </a:xfrm>
        </p:grpSpPr>
        <p:sp>
          <p:nvSpPr>
            <p:cNvPr id="58" name="Oval 5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1373452" y="3461059"/>
              <a:ext cx="718983" cy="531536"/>
            </a:xfrm>
            <a:prstGeom prst="rect">
              <a:avLst/>
            </a:prstGeom>
            <a:noFill/>
          </p:spPr>
          <p:txBody>
            <a:bodyPr wrap="none" rtlCol="0">
              <a:spAutoFit/>
            </a:bodyPr>
            <a:lstStyle/>
            <a:p>
              <a:r>
                <a:rPr lang="en-US" sz="2000" dirty="0">
                  <a:latin typeface="+mj-lt"/>
                </a:rPr>
                <a:t>5,6</a:t>
              </a:r>
            </a:p>
          </p:txBody>
        </p:sp>
      </p:grpSp>
      <p:sp>
        <p:nvSpPr>
          <p:cNvPr id="60" name="Date Placeholder 59"/>
          <p:cNvSpPr>
            <a:spLocks noGrp="1"/>
          </p:cNvSpPr>
          <p:nvPr>
            <p:ph type="dt" sz="half" idx="10"/>
          </p:nvPr>
        </p:nvSpPr>
        <p:spPr/>
        <p:txBody>
          <a:bodyPr/>
          <a:lstStyle/>
          <a:p>
            <a:r>
              <a:rPr lang="en-US"/>
              <a:t>ESE150 Spring 2021</a:t>
            </a:r>
          </a:p>
        </p:txBody>
      </p:sp>
    </p:spTree>
    <p:extLst>
      <p:ext uri="{BB962C8B-B14F-4D97-AF65-F5344CB8AC3E}">
        <p14:creationId xmlns:p14="http://schemas.microsoft.com/office/powerpoint/2010/main" val="39473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3"/>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54"/>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55"/>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56"/>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31547</TotalTime>
  <Words>2467</Words>
  <Application>Microsoft Macintosh PowerPoint</Application>
  <PresentationFormat>On-screen Show (4:3)</PresentationFormat>
  <Paragraphs>531</Paragraphs>
  <Slides>51</Slides>
  <Notes>4</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Cambria Math</vt:lpstr>
      <vt:lpstr>Courier New</vt:lpstr>
      <vt:lpstr>StarSymbol</vt:lpstr>
      <vt:lpstr>Times New Roman</vt:lpstr>
      <vt:lpstr>Wingdings 2</vt:lpstr>
      <vt:lpstr>ESE 578–</vt:lpstr>
      <vt:lpstr>PowerPoint Presentation</vt:lpstr>
      <vt:lpstr>First MP3 Player</vt:lpstr>
      <vt:lpstr>Flash Scaling</vt:lpstr>
      <vt:lpstr>Flash Scaling</vt:lpstr>
      <vt:lpstr>PCM and CD Audio</vt:lpstr>
      <vt:lpstr>Observe</vt:lpstr>
      <vt:lpstr>First MP3 Player</vt:lpstr>
      <vt:lpstr>Lecture Topics</vt:lpstr>
      <vt:lpstr>Course Map – Week 7</vt:lpstr>
      <vt:lpstr>What we did in Lab…</vt:lpstr>
      <vt:lpstr>Preclass</vt:lpstr>
      <vt:lpstr>Preclass</vt:lpstr>
      <vt:lpstr>Preclass</vt:lpstr>
      <vt:lpstr>Preclass</vt:lpstr>
      <vt:lpstr>Preclass</vt:lpstr>
      <vt:lpstr>Preclass</vt:lpstr>
      <vt:lpstr>Tricks for Compression</vt:lpstr>
      <vt:lpstr>Background</vt:lpstr>
      <vt:lpstr>The MPEG-1 Standard</vt:lpstr>
      <vt:lpstr>The MPEG-1 Standard</vt:lpstr>
      <vt:lpstr>The MPEG-1 Standard</vt:lpstr>
      <vt:lpstr>They kept on going: MPEG-1, 2, 4, 7</vt:lpstr>
      <vt:lpstr>Some Knowledge of Digital Audio Formats</vt:lpstr>
      <vt:lpstr>Some Terminology</vt:lpstr>
      <vt:lpstr>Optimizing Encoding</vt:lpstr>
      <vt:lpstr>Knobs we can turn</vt:lpstr>
      <vt:lpstr>Bands vary in importance</vt:lpstr>
      <vt:lpstr>Knobs we can turn</vt:lpstr>
      <vt:lpstr>Opportunities/Challenges</vt:lpstr>
      <vt:lpstr>Opportunities/Challenges</vt:lpstr>
      <vt:lpstr>Suggest</vt:lpstr>
      <vt:lpstr>Optimization Problem</vt:lpstr>
      <vt:lpstr>Optimization Problem</vt:lpstr>
      <vt:lpstr>Quantifying Bit cost</vt:lpstr>
      <vt:lpstr>Goodness/Sound Quality</vt:lpstr>
      <vt:lpstr>Reminder: A Window Operation</vt:lpstr>
      <vt:lpstr>Optimization Problem</vt:lpstr>
      <vt:lpstr>Approach</vt:lpstr>
      <vt:lpstr>Approach</vt:lpstr>
      <vt:lpstr>Example Weight Function W(f)</vt:lpstr>
      <vt:lpstr>Approach</vt:lpstr>
      <vt:lpstr>Approach</vt:lpstr>
      <vt:lpstr>Approach</vt:lpstr>
      <vt:lpstr>Approach</vt:lpstr>
      <vt:lpstr>Approach</vt:lpstr>
      <vt:lpstr>Approach</vt:lpstr>
      <vt:lpstr>Approach</vt:lpstr>
      <vt:lpstr>Next Time</vt:lpstr>
      <vt:lpstr>Big Ideas</vt:lpstr>
      <vt:lpstr>Coming Up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Dehon, Andre</cp:lastModifiedBy>
  <cp:revision>647</cp:revision>
  <cp:lastPrinted>2021-02-26T13:43:20Z</cp:lastPrinted>
  <dcterms:created xsi:type="dcterms:W3CDTF">2018-02-17T17:57:28Z</dcterms:created>
  <dcterms:modified xsi:type="dcterms:W3CDTF">2021-02-26T13:43:24Z</dcterms:modified>
</cp:coreProperties>
</file>