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handoutMasterIdLst>
    <p:handoutMasterId r:id="rId48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442" r:id="rId22"/>
    <p:sldId id="483" r:id="rId23"/>
    <p:sldId id="443" r:id="rId24"/>
    <p:sldId id="444" r:id="rId25"/>
    <p:sldId id="445" r:id="rId26"/>
    <p:sldId id="446" r:id="rId27"/>
    <p:sldId id="261" r:id="rId28"/>
    <p:sldId id="447" r:id="rId29"/>
    <p:sldId id="499" r:id="rId30"/>
    <p:sldId id="500" r:id="rId31"/>
    <p:sldId id="491" r:id="rId32"/>
    <p:sldId id="492" r:id="rId33"/>
    <p:sldId id="493" r:id="rId34"/>
    <p:sldId id="494" r:id="rId35"/>
    <p:sldId id="495" r:id="rId36"/>
    <p:sldId id="501" r:id="rId37"/>
    <p:sldId id="485" r:id="rId38"/>
    <p:sldId id="496" r:id="rId39"/>
    <p:sldId id="497" r:id="rId40"/>
    <p:sldId id="498" r:id="rId41"/>
    <p:sldId id="463" r:id="rId42"/>
    <p:sldId id="423" r:id="rId43"/>
    <p:sldId id="422" r:id="rId44"/>
    <p:sldId id="424" r:id="rId45"/>
    <p:sldId id="48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84806" autoAdjust="0"/>
  </p:normalViewPr>
  <p:slideViewPr>
    <p:cSldViewPr snapToGrid="0">
      <p:cViewPr varScale="1">
        <p:scale>
          <a:sx n="93" d="100"/>
          <a:sy n="93" d="100"/>
        </p:scale>
        <p:origin x="10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Background: 4004 die photo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2021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1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jpeg"/><Relationship Id="rId5" Type="http://schemas.openxmlformats.org/officeDocument/2006/relationships/image" Target="../media/image15.wmf"/><Relationship Id="rId10" Type="http://schemas.openxmlformats.org/officeDocument/2006/relationships/image" Target="../media/image17.jpeg"/><Relationship Id="rId4" Type="http://schemas.openxmlformats.org/officeDocument/2006/relationships/image" Target="../media/image9.gif"/><Relationship Id="rId9" Type="http://schemas.openxmlformats.org/officeDocument/2006/relationships/image" Target="../media/image16.jpe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 Spring 2021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#13 – Combinational  Logic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2009--2021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</a:t>
            </a:r>
          </a:p>
          <a:p>
            <a:pPr lvl="1"/>
            <a:r>
              <a:rPr lang="en-US" dirty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FFD6825-B032-A04F-ABE7-AADDA0FB3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765" y="1135062"/>
            <a:ext cx="1365069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fillin</a:t>
            </a:r>
            <a:r>
              <a:rPr lang="en-US" dirty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9D07709-E4E8-1241-9B6E-DEAA24489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any Boolean Function from AND, OR, NOT</a:t>
            </a:r>
          </a:p>
          <a:p>
            <a:pPr lvl="1"/>
            <a:r>
              <a:rPr lang="en-US" dirty="0"/>
              <a:t>(actually from NAND)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2021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Model: Combinational Logic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n-input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78367F-B54C-6E45-A89F-6890F89C0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</a:t>
            </a:r>
            <a:r>
              <a:rPr lang="en-US" dirty="0" err="1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-input OR from OR2?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38374-E763-DB49-852A-434DE854B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create an expression that is true for a specific input case?</a:t>
            </a:r>
          </a:p>
          <a:p>
            <a:pPr lvl="1"/>
            <a:r>
              <a:rPr lang="en-US" dirty="0"/>
              <a:t>E.g. have a function of 4 inputs: a, </a:t>
            </a:r>
            <a:r>
              <a:rPr lang="en-US" dirty="0" err="1"/>
              <a:t>b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dirty="0"/>
              <a:t>,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many potential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Rows in our truth table</a:t>
            </a:r>
          </a:p>
          <a:p>
            <a:r>
              <a:rPr lang="en-US" dirty="0">
                <a:solidFill>
                  <a:srgbClr val="FF6600"/>
                </a:solidFill>
              </a:rPr>
              <a:t>Give one example of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How create an expression that is true for that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Output Digital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have logic to implement each input case</a:t>
            </a:r>
          </a:p>
          <a:p>
            <a:r>
              <a:rPr lang="en-US" dirty="0">
                <a:solidFill>
                  <a:srgbClr val="FF6600"/>
                </a:solidFill>
              </a:rPr>
              <a:t>How implement entire function?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F(a,b,c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Output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 you do if your Digital Function needs multiple output bits?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Combinational Logic as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 with truth table</a:t>
            </a:r>
          </a:p>
          <a:p>
            <a:r>
              <a:rPr lang="en-US" dirty="0"/>
              <a:t>Single output {0, 1}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For each input case 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OR together the output of all such AND functions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/>
              <a:t>Multiple outputs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2021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solution won’t typically be the smallest or fastest…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DFT</a:t>
            </a:r>
          </a:p>
          <a:p>
            <a:r>
              <a:rPr lang="en-US" dirty="0"/>
              <a:t>Identify Masking</a:t>
            </a:r>
          </a:p>
          <a:p>
            <a:r>
              <a:rPr lang="en-US" dirty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Huffman Decode</a:t>
            </a:r>
          </a:p>
          <a:p>
            <a:r>
              <a:rPr lang="en-US" dirty="0"/>
              <a:t>IDFT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NAND2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70666"/>
            <a:ext cx="8686800" cy="4030133"/>
          </a:xfrm>
        </p:spPr>
        <p:txBody>
          <a:bodyPr/>
          <a:lstStyle/>
          <a:p>
            <a:r>
              <a:rPr lang="en-US" dirty="0"/>
              <a:t>NAND = NOT AND</a:t>
            </a:r>
          </a:p>
          <a:p>
            <a:pPr lvl="1"/>
            <a:r>
              <a:rPr lang="en-US" dirty="0"/>
              <a:t>Output is 0 (false) when all inputs are 1 (true); 0 otherwise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3878733-5C3B-F747-B041-8AE132737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446" y="883804"/>
            <a:ext cx="1799665" cy="838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F7AB1C-9E57-1043-8D10-31C67F966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598" y="2017311"/>
            <a:ext cx="2750754" cy="78593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What function does each circuit implement?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F78399-A8E6-7848-B886-0A523D813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76" y="2997199"/>
            <a:ext cx="1730459" cy="6465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035114A-51E9-8E4E-B982-E4CB5234B7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018" y="2997199"/>
            <a:ext cx="2586176" cy="6465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2496428-A3D6-3547-9675-6907952F47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09" y="2709717"/>
            <a:ext cx="2941291" cy="121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1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</a:t>
            </a:r>
          </a:p>
          <a:p>
            <a:pPr lvl="1"/>
            <a:r>
              <a:rPr lang="en-US" dirty="0"/>
              <a:t>NOT from NAND2</a:t>
            </a:r>
          </a:p>
          <a:p>
            <a:pPr lvl="1"/>
            <a:r>
              <a:rPr lang="en-US" dirty="0"/>
              <a:t>AND2 from NAND2</a:t>
            </a:r>
          </a:p>
          <a:p>
            <a:pPr lvl="1"/>
            <a:r>
              <a:rPr lang="en-US" dirty="0"/>
              <a:t>OR2 from NAND2</a:t>
            </a:r>
          </a:p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r>
              <a:rPr lang="en-US" dirty="0"/>
              <a:t>Therefore: Can implement any combinational logic function out of a collection of NAND2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AD2FD2-F1C3-9249-AE7D-952709369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929940"/>
            <a:ext cx="1476685" cy="5517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DFDD31-725D-F849-B848-2194E03F9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1733544"/>
            <a:ext cx="2206912" cy="5517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925BFD-681F-4948-8722-7546155D8D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2419384"/>
            <a:ext cx="2362200" cy="972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MUX</a:t>
            </a:r>
          </a:p>
          <a:p>
            <a:pPr lvl="1"/>
            <a:r>
              <a:rPr lang="en-US" dirty="0"/>
              <a:t>When S=0, output=i0</a:t>
            </a:r>
          </a:p>
          <a:p>
            <a:pPr lvl="1"/>
            <a:r>
              <a:rPr lang="en-US" dirty="0"/>
              <a:t>When S=1, output=i1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Mux2(S,i0,i1)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1444" y="3810000"/>
            <a:ext cx="1891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Truth Table?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AND, OR, NOT</a:t>
            </a:r>
          </a:p>
          <a:p>
            <a:r>
              <a:rPr lang="en-US" dirty="0">
                <a:solidFill>
                  <a:srgbClr val="FF6600"/>
                </a:solidFill>
              </a:rPr>
              <a:t>Implementation?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AF2E91-01BD-4141-B82A-40A6B2F7B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44" y="762144"/>
            <a:ext cx="1326701" cy="210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Can produce truth table and logic (Lab)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2021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54B55-0E47-904C-9350-FD6DA67B0A96}" type="slidenum">
              <a:rPr lang="en-US" smtClean="0">
                <a:latin typeface="Times New Roman" pitchFamily="1" charset="0"/>
              </a:rPr>
              <a:pPr/>
              <a:t>27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572000" y="35941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  0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10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110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0110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10110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010110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0010110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10010110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010010110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1010010110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11010010110</a:t>
            </a:r>
          </a:p>
        </p:txBody>
      </p:sp>
      <p:sp>
        <p:nvSpPr>
          <p:cNvPr id="297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Bit-Level Addition</a:t>
            </a:r>
          </a:p>
        </p:txBody>
      </p:sp>
      <p:sp>
        <p:nvSpPr>
          <p:cNvPr id="297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524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Addition </a:t>
            </a:r>
          </a:p>
          <a:p>
            <a:pPr lvl="1"/>
            <a:r>
              <a:rPr lang="en-US" dirty="0"/>
              <a:t>Base 2 example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Work together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3600"/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  <a:p>
            <a:endParaRPr lang="en-US" sz="36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  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</p:txBody>
      </p:sp>
    </p:spTree>
    <p:extLst>
      <p:ext uri="{BB962C8B-B14F-4D97-AF65-F5344CB8AC3E}">
        <p14:creationId xmlns:p14="http://schemas.microsoft.com/office/powerpoint/2010/main" val="121655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24" grpId="0" autoUpdateAnimBg="0"/>
      <p:bldP spid="9225" grpId="0" autoUpdateAnimBg="0"/>
      <p:bldP spid="9226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  <p:bldP spid="9237" grpId="0" autoUpdateAnimBg="0"/>
      <p:bldP spid="9220" grpId="0" autoUpdateAnimBg="0"/>
      <p:bldP spid="922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Full Adders</a:t>
            </a:r>
          </a:p>
          <a:p>
            <a:pPr lvl="1"/>
            <a:r>
              <a:rPr lang="en-US" dirty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7E0397-A738-444C-BA2C-FA553A67D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67" y="2861013"/>
            <a:ext cx="4528705" cy="3190031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D012F7-68E1-6A49-960F-3D865A5B7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F0BD5-00F7-C54E-9320-B3942BC5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13103-DC4A-6944-97DE-1ADBD475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2E8B9E8-7F6B-7441-9E3A-5E70E3B15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</p:spTree>
    <p:extLst>
      <p:ext uri="{BB962C8B-B14F-4D97-AF65-F5344CB8AC3E}">
        <p14:creationId xmlns:p14="http://schemas.microsoft.com/office/powerpoint/2010/main" val="295759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build a machine to perform these operations?</a:t>
            </a:r>
          </a:p>
          <a:p>
            <a:pPr lvl="1"/>
            <a:r>
              <a:rPr lang="en-US" dirty="0"/>
              <a:t>From Digital Samples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compressed digital data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Digital Samples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Down to bottom</a:t>
            </a:r>
          </a:p>
          <a:p>
            <a:pPr lvl="1"/>
            <a:r>
              <a:rPr lang="en-US" dirty="0">
                <a:sym typeface="Wingdings"/>
              </a:rPr>
              <a:t>If we can build </a:t>
            </a:r>
            <a:r>
              <a:rPr lang="en-US" b="1" dirty="0">
                <a:sym typeface="Wingdings"/>
              </a:rPr>
              <a:t>one</a:t>
            </a:r>
            <a:r>
              <a:rPr lang="en-US" dirty="0">
                <a:sym typeface="Wingdings"/>
              </a:rPr>
              <a:t> kind of primitive element (maybe 2),</a:t>
            </a:r>
          </a:p>
          <a:p>
            <a:pPr lvl="2"/>
            <a:r>
              <a:rPr lang="en-US" dirty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>
                <a:sym typeface="Wingdings"/>
              </a:rPr>
              <a:t>can build a machine to perform </a:t>
            </a:r>
            <a:r>
              <a:rPr lang="en-US" i="1" dirty="0">
                <a:sym typeface="Wingdings"/>
              </a:rPr>
              <a:t>any</a:t>
            </a:r>
            <a:r>
              <a:rPr lang="en-US" dirty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FEAC7C-904C-F249-A12A-2AB9A29C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3C0FE5-CC02-0D46-8B2A-427DE98D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Clock</a:t>
            </a:r>
          </a:p>
          <a:p>
            <a:pPr lvl="1"/>
            <a:r>
              <a:rPr lang="en-US" dirty="0"/>
              <a:t>Defines the rate of the computation</a:t>
            </a:r>
          </a:p>
          <a:p>
            <a:pPr lvl="1"/>
            <a:r>
              <a:rPr lang="en-US" dirty="0"/>
              <a:t>Typically a square wave</a:t>
            </a:r>
          </a:p>
          <a:p>
            <a:pPr lvl="1"/>
            <a:r>
              <a:rPr lang="en-US" dirty="0"/>
              <a:t>Rising clock edge defines beginning of new cycle</a:t>
            </a:r>
          </a:p>
          <a:p>
            <a:endParaRPr lang="en-US" dirty="0"/>
          </a:p>
          <a:p>
            <a:r>
              <a:rPr lang="en-US" dirty="0"/>
              <a:t>State Element – Flip-Flop (FF) or Register</a:t>
            </a:r>
          </a:p>
          <a:p>
            <a:pPr lvl="1"/>
            <a:r>
              <a:rPr lang="en-US" dirty="0"/>
              <a:t>Returns the value it was given </a:t>
            </a:r>
            <a:br>
              <a:rPr lang="en-US" dirty="0"/>
            </a:br>
            <a:r>
              <a:rPr lang="en-US" dirty="0"/>
              <a:t>on previous cycle = </a:t>
            </a:r>
            <a:br>
              <a:rPr lang="en-US" dirty="0"/>
            </a:br>
            <a:r>
              <a:rPr lang="en-US" dirty="0"/>
              <a:t>before the last rising clock edge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More Details next time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C6EE1-6012-0F45-82F2-249B9690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11825-2AA4-F54B-8840-51C1F596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0BDC8-8786-A949-9C95-A7917BF3B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867" y="1574367"/>
            <a:ext cx="5780229" cy="3729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78BCD-92A1-0647-B247-366767DA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591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0F09-7395-E148-B176-628656C1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8E51-4F1C-9E47-868C-E268D76A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a sequence of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EE44C-7B1B-A74B-839E-7468F5D7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B6F58-0402-BE40-8F35-32D568CE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FF862-66D3-AF41-9767-B14762A860B0}"/>
              </a:ext>
            </a:extLst>
          </p:cNvPr>
          <p:cNvSpPr/>
          <p:nvPr/>
        </p:nvSpPr>
        <p:spPr>
          <a:xfrm>
            <a:off x="955963" y="2108353"/>
            <a:ext cx="4572000" cy="14834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a=0</a:t>
            </a:r>
          </a:p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while (true)</a:t>
            </a:r>
          </a:p>
          <a:p>
            <a:pPr marL="742950" lvl="1" indent="-28575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"/>
            </a:pPr>
            <a:r>
              <a:rPr lang="en-US" sz="2400" dirty="0">
                <a:solidFill>
                  <a:prstClr val="black"/>
                </a:solidFill>
              </a:rPr>
              <a:t>a=</a:t>
            </a:r>
            <a:r>
              <a:rPr lang="en-US" sz="2400" dirty="0" err="1">
                <a:solidFill>
                  <a:prstClr val="black"/>
                </a:solidFill>
              </a:rPr>
              <a:t>a+getInput</a:t>
            </a:r>
            <a:r>
              <a:rPr lang="en-US" sz="2400" dirty="0">
                <a:solidFill>
                  <a:prstClr val="black"/>
                </a:solidFill>
              </a:rPr>
              <a:t>();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/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blipFill>
                <a:blip r:embed="rId2"/>
                <a:stretch>
                  <a:fillRect l="-19784" t="-107813" r="-360" b="-17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3E1924-3FA7-E345-BCA4-44A5A3646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85734"/>
              </p:ext>
            </p:extLst>
          </p:nvPr>
        </p:nvGraphicFramePr>
        <p:xfrm>
          <a:off x="5527963" y="2494121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2512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38A8-EEC0-5843-ABF5-30DA171A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C3D51-B605-9541-A5E8-8CD2A0A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an Adder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8FA7-BF6E-3C41-B3B4-83EFBFAC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B9C63-2A08-1E4D-A873-25A9ECC9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9DD329-FCBD-3F4B-BAAE-012474B34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1" y="3006436"/>
            <a:ext cx="3773375" cy="3369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F77AFD-E1AB-0047-852F-DF53B978E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4" y="3006436"/>
            <a:ext cx="3738424" cy="263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61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FEFD-597B-1042-BD55-A1A73F64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4748-5A6A-0344-A8D5-3A652488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4267200" cy="4846638"/>
          </a:xfrm>
        </p:spPr>
        <p:txBody>
          <a:bodyPr/>
          <a:lstStyle/>
          <a:p>
            <a:r>
              <a:rPr lang="en-US" dirty="0"/>
              <a:t>Store running sum </a:t>
            </a:r>
            <a:br>
              <a:rPr lang="en-US" dirty="0"/>
            </a:br>
            <a:r>
              <a:rPr lang="en-US" dirty="0"/>
              <a:t>as state in registers</a:t>
            </a:r>
          </a:p>
          <a:p>
            <a:r>
              <a:rPr lang="en-US" dirty="0"/>
              <a:t>Sum up new values provided on successive cycles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F538-A85C-4D4D-AC32-5CCE49FF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665AF-8F2C-7A4C-9A8C-4328F8C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1D9B59-19DC-C748-AFF0-17019269B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6" y="969818"/>
            <a:ext cx="3434623" cy="52491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97F16C-4A25-D846-8C36-65367A7D9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48930"/>
              </p:ext>
            </p:extLst>
          </p:nvPr>
        </p:nvGraphicFramePr>
        <p:xfrm>
          <a:off x="678872" y="3877425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741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28" y="2653169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390523"/>
            <a:ext cx="4343400" cy="4724400"/>
          </a:xfrm>
        </p:spPr>
        <p:txBody>
          <a:bodyPr/>
          <a:lstStyle/>
          <a:p>
            <a:r>
              <a:rPr lang="en-US" dirty="0"/>
              <a:t>Wrap register outputs</a:t>
            </a:r>
            <a:br>
              <a:rPr lang="en-US" dirty="0"/>
            </a:br>
            <a:r>
              <a:rPr lang="en-US" dirty="0"/>
              <a:t>back to inputs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B47935-50BD-B24F-B0C1-6AE03304F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4" y="1390523"/>
            <a:ext cx="3434623" cy="524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15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26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7C1A466-1A54-0448-94EB-60B0E6E138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8954218"/>
              </p:ext>
            </p:extLst>
          </p:nvPr>
        </p:nvGraphicFramePr>
        <p:xfrm>
          <a:off x="304800" y="1690255"/>
          <a:ext cx="340821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109">
                  <a:extLst>
                    <a:ext uri="{9D8B030D-6E8A-4147-A177-3AD203B41FA5}">
                      <a16:colId xmlns:a16="http://schemas.microsoft.com/office/drawing/2014/main" val="3999042071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1874970031"/>
                    </a:ext>
                  </a:extLst>
                </a:gridCol>
              </a:tblGrid>
              <a:tr h="2807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7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4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76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93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359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35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79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67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78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3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85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51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4A899A-D795-B24F-B44E-DCA094D29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207539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407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0C020A-F8FA-1E49-815C-DA03D5792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56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A4B84C-9318-9B4C-B004-4BEBAB6A0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427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4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Combinational Logic</a:t>
            </a:r>
          </a:p>
          <a:p>
            <a:r>
              <a:rPr lang="en-US" sz="2400" dirty="0"/>
              <a:t>Accumulator</a:t>
            </a:r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092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a=0</a:t>
            </a:r>
          </a:p>
          <a:p>
            <a:r>
              <a:rPr lang="en-US" dirty="0">
                <a:solidFill>
                  <a:schemeClr val="tx1"/>
                </a:solidFill>
              </a:rPr>
              <a:t>while (true)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a=</a:t>
            </a:r>
            <a:r>
              <a:rPr lang="en-US" dirty="0" err="1">
                <a:solidFill>
                  <a:schemeClr val="tx1"/>
                </a:solidFill>
              </a:rPr>
              <a:t>a+getInput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B939-0C47-A54F-BFF4-41CF2EA42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/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blipFill>
                <a:blip r:embed="rId3"/>
                <a:stretch>
                  <a:fillRect l="-19495" t="-108661" r="-722" b="-171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8022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Lab 7 posted on web</a:t>
            </a:r>
          </a:p>
          <a:p>
            <a:r>
              <a:rPr lang="en-US" dirty="0"/>
              <a:t>Program an FPGA in Verilog</a:t>
            </a:r>
          </a:p>
          <a:p>
            <a:pPr lvl="1"/>
            <a:r>
              <a:rPr lang="en-US" dirty="0"/>
              <a:t>Build an adder</a:t>
            </a:r>
          </a:p>
          <a:p>
            <a:pPr lvl="1"/>
            <a:r>
              <a:rPr lang="en-US" dirty="0"/>
              <a:t>Build an accumulator</a:t>
            </a:r>
          </a:p>
          <a:p>
            <a:r>
              <a:rPr lang="en-US" dirty="0"/>
              <a:t>FPGA is in your kit</a:t>
            </a:r>
          </a:p>
          <a:p>
            <a:r>
              <a:rPr lang="en-US" dirty="0"/>
              <a:t>Will need to install software on your computer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nand2 gates</a:t>
            </a:r>
          </a:p>
          <a:p>
            <a:r>
              <a:rPr lang="en-US" dirty="0"/>
              <a:t>Can store previous values </a:t>
            </a:r>
          </a:p>
          <a:p>
            <a:pPr lvl="1"/>
            <a:r>
              <a:rPr lang="en-US" dirty="0"/>
              <a:t>Flip-flops or registers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Extra TA Session on Saturday</a:t>
            </a:r>
          </a:p>
          <a:p>
            <a:r>
              <a:rPr lang="en-US" dirty="0"/>
              <a:t>Spring Forward Sunday morning</a:t>
            </a:r>
          </a:p>
          <a:p>
            <a:pPr lvl="1"/>
            <a:r>
              <a:rPr lang="en-US" dirty="0"/>
              <a:t>Daylight savings time begins</a:t>
            </a:r>
          </a:p>
          <a:p>
            <a:pPr lvl="1"/>
            <a:r>
              <a:rPr lang="en-US" dirty="0"/>
              <a:t>Lose an hour</a:t>
            </a:r>
          </a:p>
          <a:p>
            <a:r>
              <a:rPr lang="en-US" dirty="0"/>
              <a:t>Formal Lab Report Due Sunday (11:59pm PDT)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File-</a:t>
            </a:r>
          </a:p>
          <a:p>
            <a:r>
              <a:rPr lang="en-US" sz="2000" b="1" dirty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13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396742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9B937E-2C8C-E043-8BC1-BB33D947D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26154</TotalTime>
  <Words>1704</Words>
  <Application>Microsoft Macintosh PowerPoint</Application>
  <PresentationFormat>On-screen Show (4:3)</PresentationFormat>
  <Paragraphs>615</Paragraphs>
  <Slides>45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Cambria Math</vt:lpstr>
      <vt:lpstr>Courier New</vt:lpstr>
      <vt:lpstr>Times New Roman</vt:lpstr>
      <vt:lpstr>Wingdings 2</vt:lpstr>
      <vt:lpstr>ESE 578–</vt:lpstr>
      <vt:lpstr>PowerPoint Presentation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Case</vt:lpstr>
      <vt:lpstr>Single Output Digital Function</vt:lpstr>
      <vt:lpstr>Multiple Output Function</vt:lpstr>
      <vt:lpstr>Combinational Logic as Gates</vt:lpstr>
      <vt:lpstr>Conclude</vt:lpstr>
      <vt:lpstr>NAND2 Gate</vt:lpstr>
      <vt:lpstr>NAND Universality</vt:lpstr>
      <vt:lpstr>NAND Universality</vt:lpstr>
      <vt:lpstr>Multiplexer Gate</vt:lpstr>
      <vt:lpstr>Arithmetic </vt:lpstr>
      <vt:lpstr>Full Adder</vt:lpstr>
      <vt:lpstr>Example: Bit-Level Addition</vt:lpstr>
      <vt:lpstr>N-Bit Adder</vt:lpstr>
      <vt:lpstr>Accumulator</vt:lpstr>
      <vt:lpstr>Register</vt:lpstr>
      <vt:lpstr>Accumulator 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Next Lab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664</cp:revision>
  <cp:lastPrinted>2021-03-12T02:07:24Z</cp:lastPrinted>
  <dcterms:created xsi:type="dcterms:W3CDTF">2018-03-13T01:14:07Z</dcterms:created>
  <dcterms:modified xsi:type="dcterms:W3CDTF">2021-03-12T03:00:24Z</dcterms:modified>
</cp:coreProperties>
</file>