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307" r:id="rId2"/>
    <p:sldId id="482" r:id="rId3"/>
    <p:sldId id="428" r:id="rId4"/>
    <p:sldId id="483" r:id="rId5"/>
    <p:sldId id="308" r:id="rId6"/>
    <p:sldId id="309" r:id="rId7"/>
    <p:sldId id="427" r:id="rId8"/>
    <p:sldId id="397" r:id="rId9"/>
    <p:sldId id="486" r:id="rId10"/>
    <p:sldId id="487" r:id="rId11"/>
    <p:sldId id="485" r:id="rId12"/>
    <p:sldId id="488" r:id="rId13"/>
    <p:sldId id="489" r:id="rId14"/>
    <p:sldId id="548" r:id="rId15"/>
    <p:sldId id="484" r:id="rId16"/>
    <p:sldId id="490" r:id="rId17"/>
    <p:sldId id="496" r:id="rId18"/>
    <p:sldId id="495" r:id="rId19"/>
    <p:sldId id="497" r:id="rId20"/>
    <p:sldId id="498" r:id="rId21"/>
    <p:sldId id="590" r:id="rId22"/>
    <p:sldId id="505" r:id="rId23"/>
    <p:sldId id="507" r:id="rId24"/>
    <p:sldId id="508" r:id="rId25"/>
    <p:sldId id="589" r:id="rId26"/>
    <p:sldId id="511" r:id="rId27"/>
    <p:sldId id="512" r:id="rId28"/>
    <p:sldId id="513" r:id="rId29"/>
    <p:sldId id="514" r:id="rId30"/>
    <p:sldId id="515" r:id="rId31"/>
    <p:sldId id="516" r:id="rId32"/>
    <p:sldId id="591" r:id="rId33"/>
    <p:sldId id="517" r:id="rId34"/>
    <p:sldId id="519" r:id="rId35"/>
    <p:sldId id="553" r:id="rId36"/>
    <p:sldId id="554" r:id="rId37"/>
    <p:sldId id="555" r:id="rId38"/>
    <p:sldId id="556" r:id="rId39"/>
    <p:sldId id="557" r:id="rId40"/>
    <p:sldId id="558" r:id="rId41"/>
    <p:sldId id="559" r:id="rId42"/>
    <p:sldId id="560" r:id="rId43"/>
    <p:sldId id="561" r:id="rId44"/>
    <p:sldId id="562" r:id="rId45"/>
    <p:sldId id="563" r:id="rId46"/>
    <p:sldId id="564" r:id="rId47"/>
    <p:sldId id="572" r:id="rId48"/>
    <p:sldId id="573" r:id="rId49"/>
    <p:sldId id="520" r:id="rId50"/>
    <p:sldId id="521" r:id="rId51"/>
    <p:sldId id="423" r:id="rId52"/>
    <p:sldId id="422" r:id="rId53"/>
    <p:sldId id="424" r:id="rId54"/>
    <p:sldId id="592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8D00"/>
    <a:srgbClr val="FF9C00"/>
    <a:srgbClr val="0000FF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 autoAdjust="0"/>
    <p:restoredTop sz="84806" autoAdjust="0"/>
  </p:normalViewPr>
  <p:slideViewPr>
    <p:cSldViewPr snapToGrid="0">
      <p:cViewPr varScale="1">
        <p:scale>
          <a:sx n="93" d="100"/>
          <a:sy n="93" d="100"/>
        </p:scale>
        <p:origin x="100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D1B55-049B-42D7-8AA3-18C3C20C4336}" type="datetimeFigureOut">
              <a:rPr lang="en-US" smtClean="0"/>
              <a:pPr/>
              <a:t>3/17/21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1EBE-2AF2-4254-AC3F-2FEB5D0CC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4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5527-9B63-4AEC-8D52-31FEBD65D890}" type="datetimeFigureOut">
              <a:rPr lang="en-US" smtClean="0"/>
              <a:pPr/>
              <a:t>3/17/21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7388-6114-4FC4-A839-2F2181B2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0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583F7-7D16-AE46-97B7-605414FECD42}" type="slidenum">
              <a:rPr lang="en-US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2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6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7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6E971-13E2-2D4E-9C67-0D89E84E473A}" type="slidenum">
              <a:rPr lang="en-US"/>
              <a:pPr/>
              <a:t>16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C78636-C265-4D4E-B265-D1211328BE1D}" type="slidenum">
              <a:rPr lang="en-US"/>
              <a:pPr/>
              <a:t>17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0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48260"/>
            <a:ext cx="915162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9287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01871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80447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534912"/>
            <a:ext cx="758952" cy="246888"/>
          </a:xfrm>
        </p:spPr>
        <p:txBody>
          <a:bodyPr/>
          <a:lstStyle>
            <a:lvl1pPr>
              <a:defRPr sz="14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/>
              <a:t>ESE150 Spring 2021</a:t>
            </a: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3600" kern="1200" cap="sm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d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d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d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jpeg"/><Relationship Id="rId5" Type="http://schemas.openxmlformats.org/officeDocument/2006/relationships/image" Target="../media/image16.wmf"/><Relationship Id="rId10" Type="http://schemas.openxmlformats.org/officeDocument/2006/relationships/image" Target="../media/image18.jpeg"/><Relationship Id="rId4" Type="http://schemas.openxmlformats.org/officeDocument/2006/relationships/image" Target="../media/image9.gif"/><Relationship Id="rId9" Type="http://schemas.openxmlformats.org/officeDocument/2006/relationships/image" Target="../media/image17.jpe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w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d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d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600623" y="5646117"/>
            <a:ext cx="4543377" cy="531812"/>
          </a:xfrm>
        </p:spPr>
        <p:txBody>
          <a:bodyPr/>
          <a:lstStyle/>
          <a:p>
            <a:pPr algn="r"/>
            <a:r>
              <a:rPr lang="en-US" sz="1400" b="1">
                <a:solidFill>
                  <a:schemeClr val="tx1"/>
                </a:solidFill>
                <a:latin typeface="+mj-lt"/>
              </a:rPr>
              <a:t>ESE150 Spring 2021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C20A-B789-3C45-8C0A-FDB5AD81E208}" type="slidenum">
              <a:rPr lang="en-US"/>
              <a:pPr/>
              <a:t>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41020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sm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/>
              <a:t>ESE 150 – </a:t>
            </a:r>
            <a:br>
              <a:rPr lang="en-US" sz="3200" b="1" dirty="0"/>
            </a:br>
            <a:r>
              <a:rPr lang="en-US" sz="3200" b="1" dirty="0"/>
              <a:t>Digital Audio Basics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" y="441960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Lecture #15 – Minimal Processor</a:t>
            </a:r>
          </a:p>
        </p:txBody>
      </p:sp>
      <p:pic>
        <p:nvPicPr>
          <p:cNvPr id="177156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7" y="2697162"/>
            <a:ext cx="2906183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ttp://cdn6.igeeksblog.com/wp-content/uploads/Bose-SoundDock-Series-III-Best-iPhone-5-Speaker-Docks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 bwMode="auto">
          <a:xfrm>
            <a:off x="0" y="2143125"/>
            <a:ext cx="3419475" cy="28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://www.sageaudio.com/blog/wp-content/uploads/2012/09/audio-mastering-digital-qual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49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/>
          <p:cNvSpPr txBox="1">
            <a:spLocks/>
          </p:cNvSpPr>
          <p:nvPr/>
        </p:nvSpPr>
        <p:spPr>
          <a:xfrm>
            <a:off x="5403273" y="6326188"/>
            <a:ext cx="3740727" cy="531812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Based on slides © 2009--2021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DeHon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167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Element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Latch or Register is a state element</a:t>
            </a:r>
          </a:p>
          <a:p>
            <a:r>
              <a:rPr lang="en-US" dirty="0"/>
              <a:t>Allows circuit to </a:t>
            </a:r>
            <a:r>
              <a:rPr lang="en-US" i="1" dirty="0"/>
              <a:t>remember</a:t>
            </a:r>
            <a:r>
              <a:rPr lang="en-US" dirty="0"/>
              <a:t> a value</a:t>
            </a:r>
          </a:p>
          <a:p>
            <a:r>
              <a:rPr lang="en-US" dirty="0"/>
              <a:t>Build computations that </a:t>
            </a:r>
          </a:p>
          <a:p>
            <a:pPr lvl="1"/>
            <a:r>
              <a:rPr lang="en-US" dirty="0"/>
              <a:t>Depend on past inputs</a:t>
            </a:r>
          </a:p>
          <a:p>
            <a:pPr lvl="1"/>
            <a:r>
              <a:rPr lang="en-US" dirty="0"/>
              <a:t>Reuse hardware in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Content Placeholder 5" descr="mux_registe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44042" r="-44042"/>
              <a:stretch>
                <a:fillRect/>
              </a:stretch>
            </p:blipFill>
          </mc:Choice>
          <mc:Fallback>
            <p:blipFill>
              <a:blip r:embed="rId3"/>
              <a:srcRect l="-44042" r="-44042"/>
              <a:stretch>
                <a:fillRect/>
              </a:stretch>
            </p:blipFill>
          </mc:Fallback>
        </mc:AlternateContent>
        <p:spPr>
          <a:xfrm>
            <a:off x="3583745" y="2583024"/>
            <a:ext cx="6558232" cy="36590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can be a programmable Gate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Programmable Gate</a:t>
            </a:r>
          </a:p>
          <a:p>
            <a:pPr lvl="1"/>
            <a:r>
              <a:rPr lang="en-US" dirty="0"/>
              <a:t>Can be programmed to act as any gate</a:t>
            </a:r>
          </a:p>
          <a:p>
            <a:pPr lvl="1"/>
            <a:r>
              <a:rPr lang="en-US" dirty="0"/>
              <a:t>Use  state (e.g. FF) to “program” truth table of a gate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lut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050937" y="3192604"/>
            <a:ext cx="2376750" cy="295690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0561" y="4336260"/>
          <a:ext cx="381006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</a:t>
                      </a:r>
                      <a:r>
                        <a:rPr lang="en-US" baseline="0" dirty="0"/>
                        <a:t> 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NAND Universality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implement any combinational logic function out of a collection of NAND2 gates</a:t>
            </a:r>
          </a:p>
          <a:p>
            <a:pPr lvl="1"/>
            <a:r>
              <a:rPr lang="en-US" dirty="0"/>
              <a:t>Or AND, OR, NOT combination</a:t>
            </a:r>
          </a:p>
          <a:p>
            <a:pPr lvl="1"/>
            <a:r>
              <a:rPr lang="en-US" dirty="0"/>
              <a:t>Or Programmable MUX gates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Function?</a:t>
            </a:r>
          </a:p>
          <a:p>
            <a:pPr lvl="1"/>
            <a:r>
              <a:rPr lang="en-US" dirty="0"/>
              <a:t>o1=</a:t>
            </a:r>
            <a:r>
              <a:rPr lang="en-US" dirty="0" err="1"/>
              <a:t>a&amp;b</a:t>
            </a:r>
            <a:r>
              <a:rPr lang="en-US" dirty="0"/>
              <a:t> | </a:t>
            </a:r>
            <a:r>
              <a:rPr lang="en-US" dirty="0" err="1"/>
              <a:t>b&amp;c</a:t>
            </a:r>
            <a:r>
              <a:rPr lang="en-US" dirty="0"/>
              <a:t> | </a:t>
            </a:r>
            <a:r>
              <a:rPr lang="en-US" dirty="0" err="1"/>
              <a:t>a&amp;c</a:t>
            </a:r>
            <a:r>
              <a:rPr lang="en-US" dirty="0"/>
              <a:t>; </a:t>
            </a:r>
          </a:p>
          <a:p>
            <a:pPr lvl="1"/>
            <a:r>
              <a:rPr lang="en-US" dirty="0"/>
              <a:t>o2=</a:t>
            </a:r>
            <a:r>
              <a:rPr lang="en-US" dirty="0" err="1"/>
              <a:t>a^b^c</a:t>
            </a:r>
            <a:r>
              <a:rPr lang="en-US" dirty="0"/>
              <a:t>; </a:t>
            </a:r>
          </a:p>
          <a:p>
            <a:r>
              <a:rPr lang="en-US" dirty="0">
                <a:solidFill>
                  <a:srgbClr val="FF6600"/>
                </a:solidFill>
              </a:rPr>
              <a:t>How many gates?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 in Gates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6072E-2563-C549-8570-86B66328D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382" y="1822146"/>
            <a:ext cx="3052618" cy="44785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C996F6-609C-5C4F-84B1-5B07F1090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8386-C517-EF46-92FC-D12268186C20}" type="slidenum">
              <a:rPr lang="en-US"/>
              <a:pPr/>
              <a:t>16</a:t>
            </a:fld>
            <a:endParaRPr lang="en-US"/>
          </a:p>
        </p:txBody>
      </p:sp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 Access Memory</a:t>
            </a: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7772400" cy="4114800"/>
          </a:xfrm>
        </p:spPr>
        <p:txBody>
          <a:bodyPr/>
          <a:lstStyle/>
          <a:p>
            <a:r>
              <a:rPr lang="en-US" dirty="0"/>
              <a:t>A Memory:</a:t>
            </a:r>
          </a:p>
          <a:p>
            <a:pPr lvl="1"/>
            <a:r>
              <a:rPr lang="en-US" dirty="0"/>
              <a:t>Series of locations (slots)</a:t>
            </a:r>
          </a:p>
          <a:p>
            <a:pPr lvl="1"/>
            <a:r>
              <a:rPr lang="en-US" dirty="0"/>
              <a:t>Can write values a slot (specified by address, WA)</a:t>
            </a:r>
          </a:p>
          <a:p>
            <a:pPr lvl="1"/>
            <a:r>
              <a:rPr lang="en-US" dirty="0"/>
              <a:t>Read values from (by address, RA)</a:t>
            </a:r>
          </a:p>
          <a:p>
            <a:pPr lvl="1"/>
            <a:r>
              <a:rPr lang="en-US" dirty="0"/>
              <a:t>Return last value written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43FD24-6FF4-B442-A0EF-134B84CA70F0}"/>
              </a:ext>
            </a:extLst>
          </p:cNvPr>
          <p:cNvSpPr txBox="1"/>
          <p:nvPr/>
        </p:nvSpPr>
        <p:spPr>
          <a:xfrm>
            <a:off x="304800" y="517128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Notation:</a:t>
            </a:r>
          </a:p>
          <a:p>
            <a:r>
              <a:rPr lang="en-US" dirty="0">
                <a:solidFill>
                  <a:srgbClr val="0000FF"/>
                </a:solidFill>
              </a:rPr>
              <a:t>   slash on wire</a:t>
            </a:r>
          </a:p>
          <a:p>
            <a:r>
              <a:rPr lang="en-US" dirty="0">
                <a:solidFill>
                  <a:srgbClr val="0000FF"/>
                </a:solidFill>
              </a:rPr>
              <a:t>    means multiple bits wide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063D4-1FCC-1B46-946A-D96719152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47" y="3429000"/>
            <a:ext cx="2954655" cy="2870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5" grpId="0" build="p" bldLvl="2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2A89-68D3-2441-9637-63DCCB0846D6}" type="slidenum">
              <a:rPr lang="en-US"/>
              <a:pPr/>
              <a:t>17</a:t>
            </a:fld>
            <a:endParaRPr lang="en-US"/>
          </a:p>
        </p:txBody>
      </p:sp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Engineering Property</a:t>
            </a: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dirty="0"/>
              <a:t>Store state compactly in memory</a:t>
            </a:r>
          </a:p>
          <a:p>
            <a:pPr marL="1009650" lvl="1" indent="-609600">
              <a:buNone/>
            </a:pPr>
            <a:endParaRPr lang="en-US" dirty="0"/>
          </a:p>
          <a:p>
            <a:pPr marL="609600" indent="-609600"/>
            <a:r>
              <a:rPr lang="en-US" dirty="0" err="1"/>
              <a:t>A(memory</a:t>
            </a:r>
            <a:r>
              <a:rPr lang="en-US" dirty="0"/>
              <a:t> cell) small</a:t>
            </a:r>
          </a:p>
          <a:p>
            <a:pPr marL="1009650" lvl="1" indent="-609600"/>
            <a:r>
              <a:rPr lang="en-US" dirty="0" err="1"/>
              <a:t>A(mem</a:t>
            </a:r>
            <a:r>
              <a:rPr lang="en-US" dirty="0"/>
              <a:t>) &lt; </a:t>
            </a:r>
            <a:r>
              <a:rPr lang="en-US" dirty="0" err="1"/>
              <a:t>A(gate</a:t>
            </a:r>
            <a:r>
              <a:rPr lang="en-US" dirty="0"/>
              <a:t>)</a:t>
            </a:r>
          </a:p>
          <a:p>
            <a:pPr marL="609600" indent="-609600"/>
            <a:endParaRPr lang="en-US" dirty="0"/>
          </a:p>
          <a:p>
            <a:pPr marL="609600" indent="-609600"/>
            <a:r>
              <a:rPr lang="en-US" dirty="0"/>
              <a:t>Depends on few </a:t>
            </a:r>
            <a:br>
              <a:rPr lang="en-US" dirty="0"/>
            </a:br>
            <a:r>
              <a:rPr lang="en-US" dirty="0"/>
              <a:t>inputs/outputs</a:t>
            </a:r>
          </a:p>
          <a:p>
            <a:pPr marL="1009650" lvl="1" indent="-609600"/>
            <a:r>
              <a:rPr lang="en-US" dirty="0"/>
              <a:t>Memory cells share</a:t>
            </a:r>
            <a:br>
              <a:rPr lang="en-US" dirty="0"/>
            </a:br>
            <a:r>
              <a:rPr lang="en-US" dirty="0"/>
              <a:t>inputs and outputs</a:t>
            </a:r>
          </a:p>
          <a:p>
            <a:pPr marL="609600" indent="-609600"/>
            <a:r>
              <a:rPr lang="en-US" dirty="0">
                <a:solidFill>
                  <a:srgbClr val="00B050"/>
                </a:solidFill>
              </a:rPr>
              <a:t>Look inside next 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FE1F7E-B141-DD4A-BF4D-27427B35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5" y="2584632"/>
            <a:ext cx="3823857" cy="371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2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One-Gate Processor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Store </a:t>
            </a:r>
            <a:r>
              <a:rPr lang="en-US" i="1" dirty="0"/>
              <a:t>logical</a:t>
            </a:r>
            <a:r>
              <a:rPr lang="en-US" dirty="0"/>
              <a:t> (simulated) register and gate outputs in memory</a:t>
            </a:r>
          </a:p>
          <a:p>
            <a:r>
              <a:rPr lang="en-US" dirty="0"/>
              <a:t>Compute one gate at a time</a:t>
            </a:r>
          </a:p>
          <a:p>
            <a:pPr lvl="1"/>
            <a:r>
              <a:rPr lang="en-US" dirty="0"/>
              <a:t>Using a single </a:t>
            </a:r>
            <a:r>
              <a:rPr lang="en-US" b="1" i="1" dirty="0"/>
              <a:t>physical</a:t>
            </a:r>
            <a:r>
              <a:rPr lang="en-US" dirty="0"/>
              <a:t> gate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2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5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6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4135" y="1828800"/>
            <a:ext cx="110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56"/>
          <p:cNvGrpSpPr/>
          <p:nvPr/>
        </p:nvGrpSpPr>
        <p:grpSpPr>
          <a:xfrm>
            <a:off x="5153736" y="3170178"/>
            <a:ext cx="541209" cy="411444"/>
            <a:chOff x="1373452" y="3446002"/>
            <a:chExt cx="718983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73452" y="3461059"/>
              <a:ext cx="7189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pic>
        <p:nvPicPr>
          <p:cNvPr id="57" name="Picture 56" descr="lecture_logo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6134100" y="1544573"/>
            <a:ext cx="30099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3336493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/>
              <a:t>Repeat: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gate value from memory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operation on gate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result back to memory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44E3C-905A-9848-B026-3D52BA142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1732291"/>
            <a:ext cx="2451677" cy="414492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4A0246-4E39-9148-88DB-AA3D1D38C5DB}"/>
              </a:ext>
            </a:extLst>
          </p:cNvPr>
          <p:cNvGrpSpPr/>
          <p:nvPr/>
        </p:nvGrpSpPr>
        <p:grpSpPr>
          <a:xfrm>
            <a:off x="5458773" y="1202809"/>
            <a:ext cx="1440791" cy="1567182"/>
            <a:chOff x="5458773" y="1202809"/>
            <a:chExt cx="1440791" cy="15671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FD17C8-F955-4E41-B550-D4D47359E217}"/>
                </a:ext>
              </a:extLst>
            </p:cNvPr>
            <p:cNvSpPr txBox="1"/>
            <p:nvPr/>
          </p:nvSpPr>
          <p:spPr>
            <a:xfrm>
              <a:off x="5458773" y="1202809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Memory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C9DB240-B937-2C4C-B573-708F6636095C}"/>
                </a:ext>
              </a:extLst>
            </p:cNvPr>
            <p:cNvCxnSpPr>
              <a:stCxn id="6" idx="2"/>
            </p:cNvCxnSpPr>
            <p:nvPr/>
          </p:nvCxnSpPr>
          <p:spPr>
            <a:xfrm>
              <a:off x="5967887" y="1572141"/>
              <a:ext cx="931677" cy="11978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799F7E-AD24-7D47-BF56-861CD243DF04}"/>
              </a:ext>
            </a:extLst>
          </p:cNvPr>
          <p:cNvGrpSpPr/>
          <p:nvPr/>
        </p:nvGrpSpPr>
        <p:grpSpPr>
          <a:xfrm>
            <a:off x="3040356" y="5771562"/>
            <a:ext cx="3873062" cy="434500"/>
            <a:chOff x="3040356" y="5771562"/>
            <a:chExt cx="3873062" cy="4345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61CD22-47FD-D446-9EF2-AE5A51B2B58C}"/>
                </a:ext>
              </a:extLst>
            </p:cNvPr>
            <p:cNvSpPr txBox="1"/>
            <p:nvPr/>
          </p:nvSpPr>
          <p:spPr>
            <a:xfrm>
              <a:off x="3040356" y="5836730"/>
              <a:ext cx="3249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Physical, Programmable Gate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67FC577-C360-B34D-9D08-5B1ACACAFBD1}"/>
                </a:ext>
              </a:extLst>
            </p:cNvPr>
            <p:cNvCxnSpPr>
              <a:stCxn id="11" idx="3"/>
            </p:cNvCxnSpPr>
            <p:nvPr/>
          </p:nvCxnSpPr>
          <p:spPr>
            <a:xfrm flipV="1">
              <a:off x="6289964" y="5771562"/>
              <a:ext cx="623454" cy="2498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778" y="1165249"/>
            <a:ext cx="3124200" cy="665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74ACB7-64B5-DB4B-82C7-D03AD3893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794204"/>
            <a:ext cx="2825239" cy="41449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BB5382-3F0A-5445-84D5-A394CAD06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54" y="1953478"/>
            <a:ext cx="2451677" cy="4144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1B95BD-0200-C246-B68D-819F7EB56C38}"/>
              </a:ext>
            </a:extLst>
          </p:cNvPr>
          <p:cNvSpPr txBox="1"/>
          <p:nvPr/>
        </p:nvSpPr>
        <p:spPr>
          <a:xfrm>
            <a:off x="3158463" y="1625282"/>
            <a:ext cx="331853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a=</a:t>
            </a:r>
            <a:r>
              <a:rPr lang="en-US" sz="2400" dirty="0" err="1">
                <a:latin typeface="Courier" pitchFamily="2" charset="0"/>
              </a:rPr>
              <a:t>getInput</a:t>
            </a:r>
            <a:r>
              <a:rPr lang="en-US" sz="2400" dirty="0">
                <a:latin typeface="Courier" pitchFamily="2" charset="0"/>
              </a:rPr>
              <a:t>(0); </a:t>
            </a:r>
          </a:p>
          <a:p>
            <a:r>
              <a:rPr lang="en-US" sz="2400" dirty="0">
                <a:latin typeface="Courier" pitchFamily="2" charset="0"/>
              </a:rPr>
              <a:t>b=</a:t>
            </a:r>
            <a:r>
              <a:rPr lang="en-US" sz="2400" dirty="0" err="1">
                <a:latin typeface="Courier" pitchFamily="2" charset="0"/>
              </a:rPr>
              <a:t>getInput</a:t>
            </a:r>
            <a:r>
              <a:rPr lang="en-US" sz="2400" dirty="0">
                <a:latin typeface="Courier" pitchFamily="2" charset="0"/>
              </a:rPr>
              <a:t>(1);</a:t>
            </a:r>
          </a:p>
          <a:p>
            <a:r>
              <a:rPr lang="en-US" sz="2400" dirty="0">
                <a:latin typeface="Courier" pitchFamily="2" charset="0"/>
              </a:rPr>
              <a:t>c=</a:t>
            </a:r>
            <a:r>
              <a:rPr lang="en-US" sz="2400" dirty="0" err="1">
                <a:latin typeface="Courier" pitchFamily="2" charset="0"/>
              </a:rPr>
              <a:t>getInput</a:t>
            </a:r>
            <a:r>
              <a:rPr lang="en-US" sz="2400" dirty="0">
                <a:latin typeface="Courier" pitchFamily="2" charset="0"/>
              </a:rPr>
              <a:t>(2);</a:t>
            </a:r>
          </a:p>
          <a:p>
            <a:r>
              <a:rPr lang="en-US" sz="2400" dirty="0">
                <a:latin typeface="Courier" pitchFamily="2" charset="0"/>
              </a:rPr>
              <a:t>t1=</a:t>
            </a:r>
            <a:r>
              <a:rPr lang="en-US" sz="2400" dirty="0" err="1">
                <a:latin typeface="Courier" pitchFamily="2" charset="0"/>
              </a:rPr>
              <a:t>a&amp;b</a:t>
            </a:r>
            <a:r>
              <a:rPr lang="en-US" sz="2400" dirty="0">
                <a:latin typeface="Courier" pitchFamily="2" charset="0"/>
              </a:rPr>
              <a:t>;   // 1</a:t>
            </a:r>
          </a:p>
          <a:p>
            <a:r>
              <a:rPr lang="en-US" sz="2400" dirty="0">
                <a:latin typeface="Courier" pitchFamily="2" charset="0"/>
              </a:rPr>
              <a:t>t2=</a:t>
            </a:r>
            <a:r>
              <a:rPr lang="en-US" sz="2400" dirty="0" err="1">
                <a:latin typeface="Courier" pitchFamily="2" charset="0"/>
              </a:rPr>
              <a:t>b&amp;c</a:t>
            </a:r>
            <a:r>
              <a:rPr lang="en-US" sz="2400" dirty="0">
                <a:latin typeface="Courier" pitchFamily="2" charset="0"/>
              </a:rPr>
              <a:t>;   // 2</a:t>
            </a:r>
          </a:p>
          <a:p>
            <a:r>
              <a:rPr lang="en-US" sz="2400" dirty="0">
                <a:latin typeface="Courier" pitchFamily="2" charset="0"/>
              </a:rPr>
              <a:t>t1=t1|t2; // 3</a:t>
            </a:r>
          </a:p>
          <a:p>
            <a:r>
              <a:rPr lang="en-US" sz="2400" dirty="0">
                <a:latin typeface="Courier" pitchFamily="2" charset="0"/>
              </a:rPr>
              <a:t>t2=</a:t>
            </a:r>
            <a:r>
              <a:rPr lang="en-US" sz="2400" dirty="0" err="1">
                <a:latin typeface="Courier" pitchFamily="2" charset="0"/>
              </a:rPr>
              <a:t>a&amp;c</a:t>
            </a:r>
            <a:r>
              <a:rPr lang="en-US" sz="2400" dirty="0">
                <a:latin typeface="Courier" pitchFamily="2" charset="0"/>
              </a:rPr>
              <a:t>;   // 4</a:t>
            </a:r>
          </a:p>
          <a:p>
            <a:r>
              <a:rPr lang="en-US" sz="2400" dirty="0">
                <a:latin typeface="Courier" pitchFamily="2" charset="0"/>
              </a:rPr>
              <a:t>o1=t1|t2; // 5</a:t>
            </a:r>
          </a:p>
          <a:p>
            <a:r>
              <a:rPr lang="en-US" sz="2400" dirty="0">
                <a:latin typeface="Courier" pitchFamily="2" charset="0"/>
              </a:rPr>
              <a:t>t1=</a:t>
            </a:r>
            <a:r>
              <a:rPr lang="en-US" sz="2400" dirty="0" err="1">
                <a:latin typeface="Courier" pitchFamily="2" charset="0"/>
              </a:rPr>
              <a:t>a^b</a:t>
            </a:r>
            <a:r>
              <a:rPr lang="en-US" sz="2400" dirty="0">
                <a:latin typeface="Courier" pitchFamily="2" charset="0"/>
              </a:rPr>
              <a:t>;   // 6</a:t>
            </a:r>
          </a:p>
          <a:p>
            <a:r>
              <a:rPr lang="en-US" sz="2400" dirty="0">
                <a:latin typeface="Courier" pitchFamily="2" charset="0"/>
              </a:rPr>
              <a:t>o2=t1^c;  // 7</a:t>
            </a:r>
          </a:p>
          <a:p>
            <a:r>
              <a:rPr lang="en-US" sz="2400" dirty="0" err="1">
                <a:latin typeface="Courier" pitchFamily="2" charset="0"/>
              </a:rPr>
              <a:t>putOutput</a:t>
            </a:r>
            <a:r>
              <a:rPr lang="en-US" sz="2400" dirty="0">
                <a:latin typeface="Courier" pitchFamily="2" charset="0"/>
              </a:rPr>
              <a:t>(1,o2); </a:t>
            </a:r>
          </a:p>
          <a:p>
            <a:r>
              <a:rPr lang="en-US" sz="2400" dirty="0" err="1">
                <a:latin typeface="Courier" pitchFamily="2" charset="0"/>
              </a:rPr>
              <a:t>putOutput</a:t>
            </a:r>
            <a:r>
              <a:rPr lang="en-US" sz="2400" dirty="0">
                <a:latin typeface="Courier" pitchFamily="2" charset="0"/>
              </a:rPr>
              <a:t>(0,o1);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1D7A0-30FD-7E44-BF17-D2ED090C1E99}"/>
              </a:ext>
            </a:extLst>
          </p:cNvPr>
          <p:cNvSpPr txBox="1"/>
          <p:nvPr/>
        </p:nvSpPr>
        <p:spPr>
          <a:xfrm>
            <a:off x="83127" y="3325091"/>
            <a:ext cx="3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6AB8C-23DC-EA45-B73C-060E7F71784C}"/>
              </a:ext>
            </a:extLst>
          </p:cNvPr>
          <p:cNvSpPr txBox="1"/>
          <p:nvPr/>
        </p:nvSpPr>
        <p:spPr>
          <a:xfrm>
            <a:off x="614623" y="3325091"/>
            <a:ext cx="3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D5061E-7709-4340-A795-74399A3464C7}"/>
              </a:ext>
            </a:extLst>
          </p:cNvPr>
          <p:cNvSpPr txBox="1"/>
          <p:nvPr/>
        </p:nvSpPr>
        <p:spPr>
          <a:xfrm>
            <a:off x="416306" y="4447442"/>
            <a:ext cx="3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1B06BE-93B7-664C-B7BF-F754788E9CD6}"/>
              </a:ext>
            </a:extLst>
          </p:cNvPr>
          <p:cNvSpPr txBox="1"/>
          <p:nvPr/>
        </p:nvSpPr>
        <p:spPr>
          <a:xfrm>
            <a:off x="1495746" y="3866665"/>
            <a:ext cx="3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579B7B-D2CF-1145-A85D-9999BA96DE5C}"/>
              </a:ext>
            </a:extLst>
          </p:cNvPr>
          <p:cNvSpPr txBox="1"/>
          <p:nvPr/>
        </p:nvSpPr>
        <p:spPr>
          <a:xfrm>
            <a:off x="1056885" y="5569794"/>
            <a:ext cx="56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DB7D7F-CBB2-4B4F-9CB2-4439F1129ABF}"/>
              </a:ext>
            </a:extLst>
          </p:cNvPr>
          <p:cNvSpPr txBox="1"/>
          <p:nvPr/>
        </p:nvSpPr>
        <p:spPr>
          <a:xfrm>
            <a:off x="2710049" y="4415125"/>
            <a:ext cx="3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9A4120-69AA-8141-817F-E0F5A3395A7D}"/>
              </a:ext>
            </a:extLst>
          </p:cNvPr>
          <p:cNvSpPr txBox="1"/>
          <p:nvPr/>
        </p:nvSpPr>
        <p:spPr>
          <a:xfrm>
            <a:off x="1920088" y="5630036"/>
            <a:ext cx="56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o2</a:t>
            </a:r>
          </a:p>
        </p:txBody>
      </p:sp>
    </p:spTree>
    <p:extLst>
      <p:ext uri="{BB962C8B-B14F-4D97-AF65-F5344CB8AC3E}">
        <p14:creationId xmlns:p14="http://schemas.microsoft.com/office/powerpoint/2010/main" val="296100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2" grpId="0"/>
      <p:bldP spid="12" grpId="1"/>
      <p:bldP spid="17" grpId="0"/>
      <p:bldP spid="17" grpId="1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8C5BDC-3BF3-8849-A4CB-A114C8E2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233"/>
            <a:ext cx="7493000" cy="431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555" y="1298222"/>
            <a:ext cx="3493534" cy="744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0333" y="6138333"/>
            <a:ext cx="22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Missing description?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131734"/>
            <a:ext cx="980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Missing </a:t>
            </a:r>
          </a:p>
          <a:p>
            <a:r>
              <a:rPr lang="en-US" dirty="0">
                <a:solidFill>
                  <a:srgbClr val="FF6600"/>
                </a:solidFill>
              </a:rPr>
              <a:t>C step?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7265C9-286A-FD45-8DE4-5671FD1F9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17" y="2283534"/>
            <a:ext cx="1640421" cy="277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</a:t>
            </a:r>
            <a:r>
              <a:rPr lang="en-US" dirty="0" err="1"/>
              <a:t>sequentialize</a:t>
            </a:r>
            <a:r>
              <a:rPr lang="en-US" dirty="0"/>
              <a:t> operations,</a:t>
            </a:r>
            <a:br>
              <a:rPr lang="en-US" dirty="0"/>
            </a:br>
            <a:r>
              <a:rPr lang="en-US" dirty="0"/>
              <a:t>reusing the single gate</a:t>
            </a:r>
          </a:p>
          <a:p>
            <a:endParaRPr lang="en-US" dirty="0"/>
          </a:p>
          <a:p>
            <a:r>
              <a:rPr lang="en-US" dirty="0"/>
              <a:t>As long as we can specify the </a:t>
            </a:r>
            <a:br>
              <a:rPr lang="en-US" dirty="0"/>
            </a:br>
            <a:r>
              <a:rPr lang="en-US" dirty="0"/>
              <a:t>operation to be performed</a:t>
            </a:r>
          </a:p>
          <a:p>
            <a:endParaRPr lang="en-US" dirty="0"/>
          </a:p>
          <a:p>
            <a:r>
              <a:rPr lang="en-US" dirty="0">
                <a:solidFill>
                  <a:srgbClr val="FF6600"/>
                </a:solidFill>
              </a:rPr>
              <a:t>What are we specifying?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(break it down, what information need?)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392D6C-9020-CD4A-A389-80443D143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75" y="1905020"/>
            <a:ext cx="2451677" cy="4144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Call this specification an </a:t>
            </a:r>
            <a:r>
              <a:rPr lang="en-US" i="1" dirty="0"/>
              <a:t>instruction</a:t>
            </a:r>
          </a:p>
          <a:p>
            <a:r>
              <a:rPr lang="en-US" dirty="0"/>
              <a:t>Instructs the programmable, </a:t>
            </a:r>
            <a:br>
              <a:rPr lang="en-US" dirty="0"/>
            </a:br>
            <a:r>
              <a:rPr lang="en-US" dirty="0"/>
              <a:t>reusable operators on what to perform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AA1EB-6245-A64D-A18B-F6AE50D6B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75" y="1905020"/>
            <a:ext cx="2451677" cy="4144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4984536" cy="4846638"/>
          </a:xfrm>
        </p:spPr>
        <p:txBody>
          <a:bodyPr/>
          <a:lstStyle/>
          <a:p>
            <a:r>
              <a:rPr lang="en-US" dirty="0"/>
              <a:t>Call this specification an </a:t>
            </a:r>
            <a:r>
              <a:rPr lang="en-US" i="1" dirty="0"/>
              <a:t>instruction</a:t>
            </a:r>
          </a:p>
          <a:p>
            <a:r>
              <a:rPr lang="en-US" dirty="0"/>
              <a:t>Instructs the programmable, </a:t>
            </a:r>
            <a:br>
              <a:rPr lang="en-US" dirty="0"/>
            </a:br>
            <a:r>
              <a:rPr lang="en-US" dirty="0"/>
              <a:t>reusable operators on what to perform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AA1EB-6245-A64D-A18B-F6AE50D6B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27" y="3977481"/>
            <a:ext cx="1372631" cy="2320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7008B7-7574-F248-9239-068D408C1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36" y="1333817"/>
            <a:ext cx="3614307" cy="48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13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Structure: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Add a multiplexer to bring in inputs</a:t>
            </a:r>
          </a:p>
          <a:p>
            <a:r>
              <a:rPr lang="en-US" dirty="0"/>
              <a:t>Allow as option to write into data memory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83694E-012C-C64F-BA56-E944A0E87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95" y="1745673"/>
            <a:ext cx="4276405" cy="4655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Structure: Output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Add way to load a designated output register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0165CD-F73D-F849-8AAA-21034E008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7" y="1262010"/>
            <a:ext cx="3186546" cy="508519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Expanded Control = 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Group the full control into instruction</a:t>
            </a:r>
          </a:p>
          <a:p>
            <a:r>
              <a:rPr lang="en-US" dirty="0"/>
              <a:t>Set of bits that tells the structure what to do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8A21F-8A18-7D4F-90F8-C9C12F687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1249860"/>
            <a:ext cx="4950947" cy="5097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Fillin</a:t>
            </a:r>
            <a:r>
              <a:rPr lang="en-US" dirty="0">
                <a:solidFill>
                  <a:srgbClr val="FF6600"/>
                </a:solidFill>
              </a:rPr>
              <a:t> missing Instruction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F82F4C-7E84-EA47-B9EF-D88A7B51F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8" y="1287592"/>
            <a:ext cx="5846497" cy="51132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64" y="1368778"/>
            <a:ext cx="3029936" cy="645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65C4F6-ACBA-9C47-869F-3FCA022A3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85" y="3062038"/>
            <a:ext cx="3190814" cy="32851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1FCDA3D-37A8-404A-8598-1C6727976503}"/>
              </a:ext>
            </a:extLst>
          </p:cNvPr>
          <p:cNvSpPr/>
          <p:nvPr/>
        </p:nvSpPr>
        <p:spPr>
          <a:xfrm>
            <a:off x="3865418" y="5743956"/>
            <a:ext cx="2248646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build a machine to perform these operations?</a:t>
            </a:r>
          </a:p>
          <a:p>
            <a:pPr lvl="1"/>
            <a:r>
              <a:rPr lang="en-US" dirty="0"/>
              <a:t>From Digital Samples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compressed digital data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Digital Samples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With simple gates and registers</a:t>
            </a:r>
          </a:p>
          <a:p>
            <a:pPr lvl="1"/>
            <a:r>
              <a:rPr lang="en-US" dirty="0">
                <a:sym typeface="Wingdings"/>
              </a:rPr>
              <a:t>can build a machine to perform </a:t>
            </a:r>
            <a:r>
              <a:rPr lang="en-US" i="1" dirty="0">
                <a:sym typeface="Wingdings"/>
              </a:rPr>
              <a:t>any</a:t>
            </a:r>
            <a:r>
              <a:rPr lang="en-US" dirty="0">
                <a:sym typeface="Wingdings"/>
              </a:rPr>
              <a:t> digital computation</a:t>
            </a:r>
          </a:p>
          <a:p>
            <a:pPr lvl="1"/>
            <a:r>
              <a:rPr lang="en-US" dirty="0">
                <a:sym typeface="Wingdings"/>
              </a:rPr>
              <a:t>…</a:t>
            </a:r>
            <a:r>
              <a:rPr lang="en-US" b="1" dirty="0">
                <a:sym typeface="Wingdings"/>
              </a:rPr>
              <a:t>if</a:t>
            </a:r>
            <a:r>
              <a:rPr lang="en-US" dirty="0">
                <a:sym typeface="Wingdings"/>
              </a:rPr>
              <a:t> we have </a:t>
            </a:r>
            <a:r>
              <a:rPr lang="en-US" i="1" dirty="0">
                <a:sym typeface="Wingdings"/>
              </a:rPr>
              <a:t>enough</a:t>
            </a:r>
            <a:r>
              <a:rPr lang="en-US" dirty="0">
                <a:sym typeface="Wingdings"/>
              </a:rPr>
              <a:t> of them.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Instructions are just a set of bits</a:t>
            </a:r>
          </a:p>
          <a:p>
            <a:r>
              <a:rPr lang="en-US" dirty="0"/>
              <a:t>Type – 2 bits</a:t>
            </a:r>
          </a:p>
          <a:p>
            <a:r>
              <a:rPr lang="en-US" dirty="0" err="1"/>
              <a:t>GateOp</a:t>
            </a:r>
            <a:r>
              <a:rPr lang="en-US" dirty="0"/>
              <a:t> – 4 bits</a:t>
            </a:r>
          </a:p>
          <a:p>
            <a:r>
              <a:rPr lang="en-US" dirty="0"/>
              <a:t>In1 – 3 bits</a:t>
            </a:r>
          </a:p>
          <a:p>
            <a:pPr lvl="1"/>
            <a:r>
              <a:rPr lang="en-US" dirty="0"/>
              <a:t>Assume 8 slots</a:t>
            </a:r>
          </a:p>
          <a:p>
            <a:r>
              <a:rPr lang="en-US" dirty="0"/>
              <a:t>In2 – 3 bits</a:t>
            </a:r>
          </a:p>
          <a:p>
            <a:r>
              <a:rPr lang="en-US" dirty="0"/>
              <a:t>Out – 3 bits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888" y="479361"/>
            <a:ext cx="4840111" cy="865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6DFAF4-D647-6343-9D08-6CC6DEB73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1249860"/>
            <a:ext cx="4950947" cy="509734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Bits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Fillin</a:t>
            </a:r>
            <a:r>
              <a:rPr lang="en-US" dirty="0">
                <a:solidFill>
                  <a:srgbClr val="FF6600"/>
                </a:solidFill>
              </a:rPr>
              <a:t> Missing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889" y="1594139"/>
            <a:ext cx="4840111" cy="865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22" y="2336422"/>
            <a:ext cx="7969250" cy="684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3CEFBD-BCEB-174D-9B9D-90D631953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9144000" cy="223883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Write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Note write enable</a:t>
            </a:r>
          </a:p>
          <a:p>
            <a:pPr lvl="1"/>
            <a:r>
              <a:rPr lang="en-US" dirty="0"/>
              <a:t>Fed back for next cycle</a:t>
            </a:r>
          </a:p>
          <a:p>
            <a:pPr lvl="1"/>
            <a:r>
              <a:rPr lang="en-US" dirty="0"/>
              <a:t>Also address, value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4E60D-6CD0-0341-8BA7-9B3866997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26" y="1139024"/>
            <a:ext cx="4950947" cy="5097346"/>
          </a:xfrm>
          <a:prstGeom prst="rect">
            <a:avLst/>
          </a:prstGeom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CAA88346-E997-FC4F-872C-4B9FC06D73C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84555" y="3076737"/>
            <a:ext cx="4717474" cy="115480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4233CB5-F50D-AD4F-8E18-B83A26B43EF6}"/>
              </a:ext>
            </a:extLst>
          </p:cNvPr>
          <p:cNvSpPr/>
          <p:nvPr/>
        </p:nvSpPr>
        <p:spPr>
          <a:xfrm>
            <a:off x="4862945" y="6040582"/>
            <a:ext cx="457200" cy="1957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05CA04-AD60-2D4B-9209-F52EAB79DC06}"/>
              </a:ext>
            </a:extLst>
          </p:cNvPr>
          <p:cNvSpPr/>
          <p:nvPr/>
        </p:nvSpPr>
        <p:spPr>
          <a:xfrm>
            <a:off x="6220690" y="1139024"/>
            <a:ext cx="969818" cy="156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88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Sequence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How provide the sequence of instructions?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4E60D-6CD0-0341-8BA7-9B3866997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26" y="1139024"/>
            <a:ext cx="4950947" cy="509734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Instruction </a:t>
            </a:r>
            <a:br>
              <a:rPr lang="en-US" dirty="0"/>
            </a:br>
            <a:r>
              <a:rPr lang="en-US" dirty="0"/>
              <a:t>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Add Memory to hold set of Instructions</a:t>
            </a:r>
          </a:p>
          <a:p>
            <a:pPr lvl="1"/>
            <a:r>
              <a:rPr lang="en-US" dirty="0"/>
              <a:t>Note contents match table on p. 2 of </a:t>
            </a:r>
            <a:r>
              <a:rPr lang="en-US" dirty="0" err="1"/>
              <a:t>preclass</a:t>
            </a:r>
            <a:endParaRPr lang="en-US" dirty="0"/>
          </a:p>
          <a:p>
            <a:r>
              <a:rPr lang="en-US" dirty="0"/>
              <a:t>Counter to sequence instructions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D5EF85-F78F-5A4A-98DA-9B3AEB13C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9750"/>
            <a:ext cx="5105400" cy="57785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BF82FB8-4314-FA4D-86B2-E374B975ADD4}"/>
              </a:ext>
            </a:extLst>
          </p:cNvPr>
          <p:cNvCxnSpPr/>
          <p:nvPr/>
        </p:nvCxnSpPr>
        <p:spPr>
          <a:xfrm flipV="1">
            <a:off x="3733800" y="2189018"/>
            <a:ext cx="727364" cy="13854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74091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(also compute next PC by adding 1)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E6F65C-833B-C54E-85C6-785E253523DA}"/>
              </a:ext>
            </a:extLst>
          </p:cNvPr>
          <p:cNvSpPr txBox="1"/>
          <p:nvPr/>
        </p:nvSpPr>
        <p:spPr>
          <a:xfrm>
            <a:off x="4292012" y="1358490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2009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Decode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19EA7-D87B-9A43-B9CC-867B870C992D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3A0236-263D-E84B-ABA9-314B8B3049B1}"/>
              </a:ext>
            </a:extLst>
          </p:cNvPr>
          <p:cNvSpPr txBox="1"/>
          <p:nvPr/>
        </p:nvSpPr>
        <p:spPr>
          <a:xfrm>
            <a:off x="4292012" y="1372345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13259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8DD8BA-CC4D-5E48-B0E9-F3137FBB9EB5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781EC8-A1CE-E745-8F6C-37858C257B34}"/>
              </a:ext>
            </a:extLst>
          </p:cNvPr>
          <p:cNvSpPr txBox="1"/>
          <p:nvPr/>
        </p:nvSpPr>
        <p:spPr>
          <a:xfrm>
            <a:off x="7081375" y="395545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26FE6F-8078-8842-9465-45094A90E1A6}"/>
              </a:ext>
            </a:extLst>
          </p:cNvPr>
          <p:cNvSpPr txBox="1"/>
          <p:nvPr/>
        </p:nvSpPr>
        <p:spPr>
          <a:xfrm>
            <a:off x="6778061" y="572029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D02607-24E1-6B44-92E1-ABDF2E3FB30B}"/>
              </a:ext>
            </a:extLst>
          </p:cNvPr>
          <p:cNvSpPr txBox="1"/>
          <p:nvPr/>
        </p:nvSpPr>
        <p:spPr>
          <a:xfrm>
            <a:off x="4292012" y="1372345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77762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</a:t>
            </a:r>
          </a:p>
          <a:p>
            <a:r>
              <a:rPr lang="en-US" dirty="0"/>
              <a:t>Write Back</a:t>
            </a:r>
          </a:p>
          <a:p>
            <a:r>
              <a:rPr lang="en-US" dirty="0"/>
              <a:t>Update PC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33269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Economy and Universality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only have a small number of gates?</a:t>
            </a:r>
          </a:p>
          <a:p>
            <a:r>
              <a:rPr lang="en-US" dirty="0"/>
              <a:t>OR … how many physical gates do we really need?</a:t>
            </a:r>
          </a:p>
          <a:p>
            <a:pPr lvl="1"/>
            <a:r>
              <a:rPr lang="en-US" dirty="0"/>
              <a:t>How do we perform computation with minimal hardware?</a:t>
            </a:r>
          </a:p>
          <a:p>
            <a:pPr lvl="1"/>
            <a:endParaRPr lang="en-US" dirty="0"/>
          </a:p>
          <a:p>
            <a:r>
              <a:rPr lang="en-US" dirty="0"/>
              <a:t>How do we change the computation performed by our hardware?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PC=1</a:t>
            </a:r>
          </a:p>
          <a:p>
            <a:r>
              <a:rPr lang="en-US" dirty="0"/>
              <a:t>Read Instr. Mem at 1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000000001000001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55C24C-F3EC-834B-A620-FE79E4E66EE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99CCD8-1BAB-4E47-B24E-525E5B9BDBEC}"/>
              </a:ext>
            </a:extLst>
          </p:cNvPr>
          <p:cNvSpPr txBox="1"/>
          <p:nvPr/>
        </p:nvSpPr>
        <p:spPr>
          <a:xfrm>
            <a:off x="4292012" y="1372345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57261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PC=1</a:t>
            </a:r>
          </a:p>
          <a:p>
            <a:r>
              <a:rPr lang="en-US" dirty="0"/>
              <a:t>Read Instr. Mem at 1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000000001000001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1661D-243F-B049-88FF-4F1B0C142DC4}"/>
              </a:ext>
            </a:extLst>
          </p:cNvPr>
          <p:cNvSpPr txBox="1"/>
          <p:nvPr/>
        </p:nvSpPr>
        <p:spPr>
          <a:xfrm>
            <a:off x="4292012" y="1386200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7563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PC=1</a:t>
            </a:r>
          </a:p>
          <a:p>
            <a:r>
              <a:rPr lang="en-US" dirty="0"/>
              <a:t>Read Instr. Mem at 1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</a:t>
            </a:r>
          </a:p>
          <a:p>
            <a:r>
              <a:rPr lang="en-US" dirty="0"/>
              <a:t>Writeback and update PC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000000001000001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726425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PC=2</a:t>
            </a:r>
          </a:p>
          <a:p>
            <a:r>
              <a:rPr lang="en-US" dirty="0"/>
              <a:t>Another read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000000010000010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8E1F06-51B6-DE40-AFAF-3B07ED4F03E1}"/>
              </a:ext>
            </a:extLst>
          </p:cNvPr>
          <p:cNvSpPr txBox="1"/>
          <p:nvPr/>
        </p:nvSpPr>
        <p:spPr>
          <a:xfrm>
            <a:off x="4292012" y="1386200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07465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PC=2</a:t>
            </a:r>
          </a:p>
          <a:p>
            <a:r>
              <a:rPr lang="en-US" dirty="0"/>
              <a:t>Another read</a:t>
            </a:r>
          </a:p>
          <a:p>
            <a:r>
              <a:rPr lang="en-US" dirty="0"/>
              <a:t>Writeback, update 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000000010000010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0EE3-E1E0-984A-A989-7EF31A57A88D}"/>
              </a:ext>
            </a:extLst>
          </p:cNvPr>
          <p:cNvSpPr txBox="1"/>
          <p:nvPr/>
        </p:nvSpPr>
        <p:spPr>
          <a:xfrm>
            <a:off x="6796921" y="265024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F4410-D481-EA43-A078-335B1EEF62F5}"/>
              </a:ext>
            </a:extLst>
          </p:cNvPr>
          <p:cNvSpPr txBox="1"/>
          <p:nvPr/>
        </p:nvSpPr>
        <p:spPr>
          <a:xfrm flipH="1">
            <a:off x="6341435" y="2650245"/>
            <a:ext cx="40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87876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010001000001011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5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0EE3-E1E0-984A-A989-7EF31A57A88D}"/>
              </a:ext>
            </a:extLst>
          </p:cNvPr>
          <p:cNvSpPr txBox="1"/>
          <p:nvPr/>
        </p:nvSpPr>
        <p:spPr>
          <a:xfrm>
            <a:off x="6796921" y="265024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F4410-D481-EA43-A078-335B1EEF62F5}"/>
              </a:ext>
            </a:extLst>
          </p:cNvPr>
          <p:cNvSpPr txBox="1"/>
          <p:nvPr/>
        </p:nvSpPr>
        <p:spPr>
          <a:xfrm flipH="1">
            <a:off x="6341435" y="2650245"/>
            <a:ext cx="40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42B525-BD8E-644E-B290-67D7FB30EE9D}"/>
              </a:ext>
            </a:extLst>
          </p:cNvPr>
          <p:cNvSpPr txBox="1"/>
          <p:nvPr/>
        </p:nvSpPr>
        <p:spPr>
          <a:xfrm>
            <a:off x="6874298" y="365272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484052-11DB-704F-8BEB-DA758BF22213}"/>
              </a:ext>
            </a:extLst>
          </p:cNvPr>
          <p:cNvSpPr txBox="1"/>
          <p:nvPr/>
        </p:nvSpPr>
        <p:spPr>
          <a:xfrm>
            <a:off x="6357860" y="353064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C311CA-F413-AA48-8E6D-BE762AFA29E7}"/>
              </a:ext>
            </a:extLst>
          </p:cNvPr>
          <p:cNvSpPr txBox="1"/>
          <p:nvPr/>
        </p:nvSpPr>
        <p:spPr>
          <a:xfrm>
            <a:off x="6808924" y="3975839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930FA5-71FC-1443-A34A-9888195E14B1}"/>
              </a:ext>
            </a:extLst>
          </p:cNvPr>
          <p:cNvSpPr txBox="1"/>
          <p:nvPr/>
        </p:nvSpPr>
        <p:spPr>
          <a:xfrm>
            <a:off x="6636676" y="5761333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934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PC=3</a:t>
            </a:r>
          </a:p>
          <a:p>
            <a:r>
              <a:rPr lang="en-US" dirty="0"/>
              <a:t>Writeback and update 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010001000001011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5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0EE3-E1E0-984A-A989-7EF31A57A88D}"/>
              </a:ext>
            </a:extLst>
          </p:cNvPr>
          <p:cNvSpPr txBox="1"/>
          <p:nvPr/>
        </p:nvSpPr>
        <p:spPr>
          <a:xfrm>
            <a:off x="6796921" y="265024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F4410-D481-EA43-A078-335B1EEF62F5}"/>
              </a:ext>
            </a:extLst>
          </p:cNvPr>
          <p:cNvSpPr txBox="1"/>
          <p:nvPr/>
        </p:nvSpPr>
        <p:spPr>
          <a:xfrm flipH="1">
            <a:off x="6341435" y="2650245"/>
            <a:ext cx="40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42B525-BD8E-644E-B290-67D7FB30EE9D}"/>
              </a:ext>
            </a:extLst>
          </p:cNvPr>
          <p:cNvSpPr txBox="1"/>
          <p:nvPr/>
        </p:nvSpPr>
        <p:spPr>
          <a:xfrm>
            <a:off x="6874298" y="365272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484052-11DB-704F-8BEB-DA758BF22213}"/>
              </a:ext>
            </a:extLst>
          </p:cNvPr>
          <p:cNvSpPr txBox="1"/>
          <p:nvPr/>
        </p:nvSpPr>
        <p:spPr>
          <a:xfrm>
            <a:off x="6357860" y="353064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C311CA-F413-AA48-8E6D-BE762AFA29E7}"/>
              </a:ext>
            </a:extLst>
          </p:cNvPr>
          <p:cNvSpPr txBox="1"/>
          <p:nvPr/>
        </p:nvSpPr>
        <p:spPr>
          <a:xfrm>
            <a:off x="6808924" y="3975839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930FA5-71FC-1443-A34A-9888195E14B1}"/>
              </a:ext>
            </a:extLst>
          </p:cNvPr>
          <p:cNvSpPr txBox="1"/>
          <p:nvPr/>
        </p:nvSpPr>
        <p:spPr>
          <a:xfrm>
            <a:off x="6636676" y="5761333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062134-CA30-A348-9E31-E2E19F1CC9FD}"/>
              </a:ext>
            </a:extLst>
          </p:cNvPr>
          <p:cNvSpPr txBox="1"/>
          <p:nvPr/>
        </p:nvSpPr>
        <p:spPr>
          <a:xfrm>
            <a:off x="6420280" y="2769934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61762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Processor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989" y="1692050"/>
            <a:ext cx="3977666" cy="4543649"/>
          </a:xfrm>
        </p:spPr>
        <p:txBody>
          <a:bodyPr>
            <a:normAutofit fontScale="92500"/>
          </a:bodyPr>
          <a:lstStyle/>
          <a:p>
            <a:r>
              <a:rPr lang="en-US" dirty="0"/>
              <a:t>Continue this sequence</a:t>
            </a:r>
          </a:p>
          <a:p>
            <a:pPr lvl="1"/>
            <a:r>
              <a:rPr lang="en-US" dirty="0"/>
              <a:t>Given PC</a:t>
            </a:r>
          </a:p>
          <a:p>
            <a:pPr lvl="1"/>
            <a:r>
              <a:rPr lang="en-US" dirty="0"/>
              <a:t>Read from Instruction Memory</a:t>
            </a:r>
          </a:p>
          <a:p>
            <a:pPr lvl="1"/>
            <a:r>
              <a:rPr lang="en-US" dirty="0"/>
              <a:t>Instruction bits control the </a:t>
            </a:r>
            <a:r>
              <a:rPr lang="en-US" dirty="0" err="1"/>
              <a:t>datapath</a:t>
            </a:r>
            <a:r>
              <a:rPr lang="en-US" dirty="0"/>
              <a:t> (memories, function, </a:t>
            </a:r>
            <a:r>
              <a:rPr lang="en-US" dirty="0" err="1"/>
              <a:t>muxes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Read from data memory</a:t>
            </a:r>
          </a:p>
          <a:p>
            <a:pPr lvl="2"/>
            <a:r>
              <a:rPr lang="en-US" dirty="0"/>
              <a:t>Perform operation</a:t>
            </a:r>
          </a:p>
          <a:p>
            <a:pPr lvl="1"/>
            <a:r>
              <a:rPr lang="en-US" dirty="0"/>
              <a:t>Write results back to memory; update 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549428-6539-7842-8921-BB5B49676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22300"/>
            <a:ext cx="51054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55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/>
              <a:t>Repeat: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gate value from memory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operation on gate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result back to memory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44E3C-905A-9848-B026-3D52BA142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1732291"/>
            <a:ext cx="2451677" cy="41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638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 fontScale="90000"/>
          </a:bodyPr>
          <a:lstStyle/>
          <a:p>
            <a:r>
              <a:rPr lang="en-US" dirty="0"/>
              <a:t>Universal</a:t>
            </a:r>
            <a:br>
              <a:rPr lang="en-US" dirty="0"/>
            </a:br>
            <a:r>
              <a:rPr lang="en-US" dirty="0"/>
              <a:t>Processor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Can change computation simply be changing contents of instruction memory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1E415-A97D-564A-991E-B7FC4D628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22300"/>
            <a:ext cx="5105400" cy="5778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Lecture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64157"/>
            <a:ext cx="8686800" cy="484663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Setup</a:t>
            </a:r>
          </a:p>
          <a:p>
            <a:r>
              <a:rPr lang="en-US" sz="2400" dirty="0"/>
              <a:t>Where are we?</a:t>
            </a:r>
          </a:p>
          <a:p>
            <a:r>
              <a:rPr lang="en-US" sz="2400" dirty="0"/>
              <a:t>Memory</a:t>
            </a:r>
          </a:p>
          <a:p>
            <a:r>
              <a:rPr lang="en-US" sz="2400" dirty="0"/>
              <a:t>One-gate processor</a:t>
            </a:r>
          </a:p>
          <a:p>
            <a:r>
              <a:rPr lang="en-US" sz="2400" dirty="0"/>
              <a:t>Next Lab</a:t>
            </a:r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</p:spTree>
    <p:extLst>
      <p:ext uri="{BB962C8B-B14F-4D97-AF65-F5344CB8AC3E}">
        <p14:creationId xmlns:p14="http://schemas.microsoft.com/office/powerpoint/2010/main" val="1524695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36888"/>
            <a:ext cx="3773311" cy="49290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Single active compute element (programmable gate)</a:t>
            </a:r>
          </a:p>
          <a:p>
            <a:r>
              <a:rPr lang="en-US" dirty="0"/>
              <a:t>Sequence in time</a:t>
            </a:r>
          </a:p>
          <a:p>
            <a:r>
              <a:rPr lang="en-US" dirty="0"/>
              <a:t>Store state in memory</a:t>
            </a:r>
          </a:p>
          <a:p>
            <a:r>
              <a:rPr lang="en-US" dirty="0"/>
              <a:t>Use Instruction memory to select and sequence operations</a:t>
            </a:r>
          </a:p>
          <a:p>
            <a:r>
              <a:rPr lang="en-US" dirty="0"/>
              <a:t>Can compute a large number of gates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0F68BD-1258-AD4F-9D02-EC99896F5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22300"/>
            <a:ext cx="5105400" cy="577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Instruction-Level code for ARM</a:t>
            </a:r>
          </a:p>
          <a:p>
            <a:r>
              <a:rPr lang="en-US" dirty="0"/>
              <a:t>Understand performance from instruction-level code</a:t>
            </a:r>
          </a:p>
          <a:p>
            <a:endParaRPr lang="en-US" dirty="0"/>
          </a:p>
          <a:p>
            <a:r>
              <a:rPr lang="en-US" dirty="0"/>
              <a:t>Lab 8 posted on syllabus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implement large computations on small hardware by reusing hardware in time</a:t>
            </a:r>
          </a:p>
          <a:p>
            <a:pPr lvl="1"/>
            <a:r>
              <a:rPr lang="en-US" dirty="0"/>
              <a:t>Storing computational state in memory</a:t>
            </a:r>
          </a:p>
          <a:p>
            <a:r>
              <a:rPr lang="en-US" dirty="0"/>
              <a:t>Can store program control in instruction memory</a:t>
            </a:r>
          </a:p>
          <a:p>
            <a:pPr lvl="1"/>
            <a:r>
              <a:rPr lang="en-US" dirty="0"/>
              <a:t>Change program by reprogramming memory</a:t>
            </a:r>
          </a:p>
          <a:p>
            <a:pPr lvl="1"/>
            <a:r>
              <a:rPr lang="en-US" dirty="0"/>
              <a:t>Universal machine: Stored-Program Processor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CIS240 – processor organization and assembly</a:t>
            </a:r>
          </a:p>
          <a:p>
            <a:r>
              <a:rPr lang="en-US" dirty="0"/>
              <a:t>CIS471 – implement and optimize processors</a:t>
            </a:r>
          </a:p>
          <a:p>
            <a:pPr lvl="1"/>
            <a:r>
              <a:rPr lang="en-US" dirty="0"/>
              <a:t>Including FPGA mapping in </a:t>
            </a:r>
            <a:r>
              <a:rPr lang="en-US" dirty="0" err="1"/>
              <a:t>Verilog</a:t>
            </a:r>
            <a:endParaRPr lang="en-US" dirty="0"/>
          </a:p>
          <a:p>
            <a:r>
              <a:rPr lang="en-US" dirty="0"/>
              <a:t>ESE370 – implement memories (and gates) using transistors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D285-5A36-574C-92EE-71904B9BC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855-71EE-E748-86FB-D843EED99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Lab 7 due today</a:t>
            </a:r>
          </a:p>
          <a:p>
            <a:r>
              <a:rPr lang="en-US" dirty="0"/>
              <a:t>Lab 8 Monday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6E0AC-3725-7245-8196-E2219108C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FAB50-4EF5-0A41-87AC-92ECD6A6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65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Map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6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rcRect l="32523" t="50000" r="25121" b="10610"/>
          <a:stretch/>
        </p:blipFill>
        <p:spPr bwMode="auto">
          <a:xfrm>
            <a:off x="4876800" y="1423343"/>
            <a:ext cx="1611775" cy="137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7168" name="Picture 1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29" y="934450"/>
            <a:ext cx="1433294" cy="121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70" name="Picture 18" descr="http://www.mushroomsys.com/websiteContent/graphics/DAP/cloudcomputi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09" y="3400480"/>
            <a:ext cx="1944532" cy="15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73" name="Picture 21" descr="http://www.urmc.rochester.edu/libraries/miner/images/IPADwireless-network-symbo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495" r="8970" b="16065"/>
          <a:stretch/>
        </p:blipFill>
        <p:spPr bwMode="auto">
          <a:xfrm rot="9787514">
            <a:off x="7619625" y="2771955"/>
            <a:ext cx="980404" cy="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7561429" y="2362200"/>
            <a:ext cx="762000" cy="36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6735" y="528935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13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rcRect l="32523" t="50000" r="25121" b="10610"/>
          <a:stretch/>
        </p:blipFill>
        <p:spPr bwMode="auto">
          <a:xfrm>
            <a:off x="5041903" y="4981248"/>
            <a:ext cx="1281567" cy="109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1" descr="http://www.urmc.rochester.edu/libraries/miner/images/IPADwireless-network-symbol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495" r="8970" b="16065"/>
          <a:stretch/>
        </p:blipFill>
        <p:spPr bwMode="auto">
          <a:xfrm rot="2936238">
            <a:off x="6894380" y="4661437"/>
            <a:ext cx="980404" cy="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6400800" y="5375943"/>
            <a:ext cx="762000" cy="36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033" name="Straight Arrow Connector 172032"/>
          <p:cNvCxnSpPr>
            <a:stCxn id="10" idx="3"/>
          </p:cNvCxnSpPr>
          <p:nvPr/>
        </p:nvCxnSpPr>
        <p:spPr>
          <a:xfrm flipV="1">
            <a:off x="6488575" y="1905000"/>
            <a:ext cx="293225" cy="2064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0" idx="3"/>
            <a:endCxn id="30" idx="1"/>
          </p:cNvCxnSpPr>
          <p:nvPr/>
        </p:nvCxnSpPr>
        <p:spPr>
          <a:xfrm>
            <a:off x="6488575" y="2111497"/>
            <a:ext cx="1072854" cy="433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37" name="Rectangle 172036"/>
          <p:cNvSpPr/>
          <p:nvPr/>
        </p:nvSpPr>
        <p:spPr>
          <a:xfrm>
            <a:off x="5334000" y="1066800"/>
            <a:ext cx="728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CPU</a:t>
            </a:r>
            <a:endParaRPr lang="en-US" sz="2000" dirty="0">
              <a:latin typeface="+mj-lt"/>
            </a:endParaRPr>
          </a:p>
        </p:txBody>
      </p: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8001000" y="990600"/>
            <a:ext cx="1096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File-</a:t>
            </a:r>
          </a:p>
          <a:p>
            <a:r>
              <a:rPr lang="en-US" sz="2000" b="1" dirty="0">
                <a:latin typeface="+mj-lt"/>
              </a:rPr>
              <a:t>System</a:t>
            </a:r>
            <a:endParaRPr lang="en-US" sz="2000" dirty="0">
              <a:latin typeface="+mj-lt"/>
            </a:endParaRPr>
          </a:p>
        </p:txBody>
      </p:sp>
      <p:sp>
        <p:nvSpPr>
          <p:cNvPr id="88" name="TextBox 87"/>
          <p:cNvSpPr txBox="1"/>
          <p:nvPr/>
        </p:nvSpPr>
        <p:spPr>
          <a:xfrm rot="1293133">
            <a:off x="6333270" y="2269482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sp>
        <p:nvSpPr>
          <p:cNvPr id="172054" name="Rectangle 1720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41" idx="1"/>
          </p:cNvCxnSpPr>
          <p:nvPr/>
        </p:nvCxnSpPr>
        <p:spPr>
          <a:xfrm flipH="1">
            <a:off x="6244148" y="5558709"/>
            <a:ext cx="1566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129189" y="3170178"/>
            <a:ext cx="651243" cy="411444"/>
            <a:chOff x="1340843" y="3446002"/>
            <a:chExt cx="865161" cy="546593"/>
          </a:xfrm>
        </p:grpSpPr>
        <p:sp>
          <p:nvSpPr>
            <p:cNvPr id="117" name="Oval 116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340843" y="3461059"/>
              <a:ext cx="865161" cy="531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5410200" y="457200"/>
            <a:ext cx="755110" cy="516398"/>
            <a:chOff x="1447800" y="3446002"/>
            <a:chExt cx="755110" cy="516398"/>
          </a:xfrm>
        </p:grpSpPr>
        <p:sp>
          <p:nvSpPr>
            <p:cNvPr id="126" name="Oval 12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447800" y="3505200"/>
              <a:ext cx="7551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7,8,9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8292999" y="1698486"/>
            <a:ext cx="470000" cy="411444"/>
            <a:chOff x="1407375" y="3446002"/>
            <a:chExt cx="624383" cy="546593"/>
          </a:xfrm>
        </p:grpSpPr>
        <p:sp>
          <p:nvSpPr>
            <p:cNvPr id="132" name="Oval 131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407375" y="3461059"/>
              <a:ext cx="6243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10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8636825" y="4800600"/>
            <a:ext cx="450957" cy="411444"/>
            <a:chOff x="1407375" y="3446002"/>
            <a:chExt cx="599085" cy="546593"/>
          </a:xfrm>
        </p:grpSpPr>
        <p:sp>
          <p:nvSpPr>
            <p:cNvPr id="135" name="Oval 134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407375" y="3461059"/>
              <a:ext cx="59908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11</a:t>
              </a: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264928" y="4556854"/>
            <a:ext cx="469950" cy="411444"/>
            <a:chOff x="1407375" y="3446002"/>
            <a:chExt cx="624316" cy="546593"/>
          </a:xfrm>
        </p:grpSpPr>
        <p:sp>
          <p:nvSpPr>
            <p:cNvPr id="138" name="Oval 13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407375" y="3461059"/>
              <a:ext cx="624316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13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7759601" y="6446556"/>
            <a:ext cx="469950" cy="411444"/>
            <a:chOff x="1407375" y="3446002"/>
            <a:chExt cx="624316" cy="546593"/>
          </a:xfrm>
        </p:grpSpPr>
        <p:sp>
          <p:nvSpPr>
            <p:cNvPr id="141" name="Oval 140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407375" y="3461059"/>
              <a:ext cx="624316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12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sp>
        <p:nvSpPr>
          <p:cNvPr id="84" name="Date Placeholder 8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</p:spTree>
    <p:extLst>
      <p:ext uri="{BB962C8B-B14F-4D97-AF65-F5344CB8AC3E}">
        <p14:creationId xmlns:p14="http://schemas.microsoft.com/office/powerpoint/2010/main" val="3967423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Map – Week 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7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5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6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56"/>
          <p:cNvGrpSpPr/>
          <p:nvPr/>
        </p:nvGrpSpPr>
        <p:grpSpPr>
          <a:xfrm>
            <a:off x="5153736" y="3170178"/>
            <a:ext cx="541209" cy="411444"/>
            <a:chOff x="1373452" y="3446002"/>
            <a:chExt cx="718983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73452" y="3461059"/>
              <a:ext cx="7189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pic>
        <p:nvPicPr>
          <p:cNvPr id="57" name="Picture 56" descr="lecture_logo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5205961" y="1703316"/>
            <a:ext cx="1956147" cy="751094"/>
          </a:xfrm>
          <a:prstGeom prst="rect">
            <a:avLst/>
          </a:prstGeom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07279" y="1221099"/>
            <a:ext cx="1836721" cy="159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Reminder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Multiplexer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MUX</a:t>
            </a:r>
          </a:p>
          <a:p>
            <a:pPr lvl="1"/>
            <a:r>
              <a:rPr lang="en-US" dirty="0"/>
              <a:t>When S=0, output=i0</a:t>
            </a:r>
          </a:p>
          <a:p>
            <a:pPr lvl="1"/>
            <a:r>
              <a:rPr lang="en-US" dirty="0"/>
              <a:t>When S=1, output=i1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20889" y="3005668"/>
          <a:ext cx="6096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Mux2(S,i0,i1)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Picture 7" descr="mux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0" y="659329"/>
            <a:ext cx="1313745" cy="2083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 578–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Lecture_Template</Template>
  <TotalTime>37649</TotalTime>
  <Words>1598</Words>
  <Application>Microsoft Macintosh PowerPoint</Application>
  <PresentationFormat>On-screen Show (4:3)</PresentationFormat>
  <Paragraphs>675</Paragraphs>
  <Slides>54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Courier</vt:lpstr>
      <vt:lpstr>Courier New</vt:lpstr>
      <vt:lpstr>Wingdings 2</vt:lpstr>
      <vt:lpstr>ESE 578–</vt:lpstr>
      <vt:lpstr>PowerPoint Presentation</vt:lpstr>
      <vt:lpstr>So Far</vt:lpstr>
      <vt:lpstr>How Process</vt:lpstr>
      <vt:lpstr>Economy and Universality</vt:lpstr>
      <vt:lpstr>Lecture Topics</vt:lpstr>
      <vt:lpstr>Course Map</vt:lpstr>
      <vt:lpstr>Course Map – Week 9</vt:lpstr>
      <vt:lpstr>Quick Reminder</vt:lpstr>
      <vt:lpstr>Multiplexer Gate</vt:lpstr>
      <vt:lpstr>State Element</vt:lpstr>
      <vt:lpstr>Mux can be a programmable Gate</vt:lpstr>
      <vt:lpstr>NAND Universality</vt:lpstr>
      <vt:lpstr>Preclass 1</vt:lpstr>
      <vt:lpstr>Preclass 1 in Gates</vt:lpstr>
      <vt:lpstr>Memory</vt:lpstr>
      <vt:lpstr>Random Access Memory</vt:lpstr>
      <vt:lpstr>Key Engineering Property</vt:lpstr>
      <vt:lpstr>One-Gate Processor</vt:lpstr>
      <vt:lpstr>Idea</vt:lpstr>
      <vt:lpstr>Basic Idiom</vt:lpstr>
      <vt:lpstr>Operation</vt:lpstr>
      <vt:lpstr>Operation Sequence</vt:lpstr>
      <vt:lpstr>Observe</vt:lpstr>
      <vt:lpstr>Instruction</vt:lpstr>
      <vt:lpstr>Instruction</vt:lpstr>
      <vt:lpstr>Expanding the Structure: Input</vt:lpstr>
      <vt:lpstr>Expanding the Structure: Output</vt:lpstr>
      <vt:lpstr>Expanded Control = Instruction</vt:lpstr>
      <vt:lpstr>Fillin missing Instruction</vt:lpstr>
      <vt:lpstr>Instruction Bits</vt:lpstr>
      <vt:lpstr>Instruction Bits Example</vt:lpstr>
      <vt:lpstr>Note Write</vt:lpstr>
      <vt:lpstr>Instruction Sequence Control</vt:lpstr>
      <vt:lpstr>Instruction  Memory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Processor</vt:lpstr>
      <vt:lpstr>Basic Idiom</vt:lpstr>
      <vt:lpstr>Universal Processor</vt:lpstr>
      <vt:lpstr>Review</vt:lpstr>
      <vt:lpstr>Next Lab</vt:lpstr>
      <vt:lpstr>Big Ideas</vt:lpstr>
      <vt:lpstr>Learn More</vt:lpstr>
      <vt:lpstr>Reminders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250: Digital Audio Basics</dc:title>
  <dc:creator>Edin;Farmer</dc:creator>
  <cp:lastModifiedBy>Dehon, Andre</cp:lastModifiedBy>
  <cp:revision>701</cp:revision>
  <cp:lastPrinted>2021-03-19T02:56:37Z</cp:lastPrinted>
  <dcterms:created xsi:type="dcterms:W3CDTF">2018-03-20T12:08:27Z</dcterms:created>
  <dcterms:modified xsi:type="dcterms:W3CDTF">2021-03-19T02:56:39Z</dcterms:modified>
</cp:coreProperties>
</file>