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308" r:id="rId3"/>
    <p:sldId id="427" r:id="rId4"/>
    <p:sldId id="397" r:id="rId5"/>
    <p:sldId id="593" r:id="rId6"/>
    <p:sldId id="598" r:id="rId7"/>
    <p:sldId id="503" r:id="rId8"/>
    <p:sldId id="525" r:id="rId9"/>
    <p:sldId id="502" r:id="rId10"/>
    <p:sldId id="484" r:id="rId11"/>
    <p:sldId id="490" r:id="rId12"/>
    <p:sldId id="491" r:id="rId13"/>
    <p:sldId id="581" r:id="rId14"/>
    <p:sldId id="582" r:id="rId15"/>
    <p:sldId id="583" r:id="rId16"/>
    <p:sldId id="584" r:id="rId17"/>
    <p:sldId id="494" r:id="rId18"/>
    <p:sldId id="496" r:id="rId19"/>
    <p:sldId id="594" r:id="rId20"/>
    <p:sldId id="522" r:id="rId21"/>
    <p:sldId id="592" r:id="rId22"/>
    <p:sldId id="532" r:id="rId23"/>
    <p:sldId id="523" r:id="rId24"/>
    <p:sldId id="539" r:id="rId25"/>
    <p:sldId id="526" r:id="rId26"/>
    <p:sldId id="565" r:id="rId27"/>
    <p:sldId id="567" r:id="rId28"/>
    <p:sldId id="569" r:id="rId29"/>
    <p:sldId id="570" r:id="rId30"/>
    <p:sldId id="578" r:id="rId31"/>
    <p:sldId id="530" r:id="rId32"/>
    <p:sldId id="531" r:id="rId33"/>
    <p:sldId id="579" r:id="rId34"/>
    <p:sldId id="524" r:id="rId35"/>
    <p:sldId id="533" r:id="rId36"/>
    <p:sldId id="536" r:id="rId37"/>
    <p:sldId id="580" r:id="rId38"/>
    <p:sldId id="504" r:id="rId39"/>
    <p:sldId id="538" r:id="rId40"/>
    <p:sldId id="591" r:id="rId41"/>
    <p:sldId id="595" r:id="rId42"/>
    <p:sldId id="596" r:id="rId43"/>
    <p:sldId id="597" r:id="rId44"/>
    <p:sldId id="422" r:id="rId45"/>
    <p:sldId id="424" r:id="rId46"/>
    <p:sldId id="59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D00"/>
    <a:srgbClr val="FF9C00"/>
    <a:srgbClr val="0000FF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84806" autoAdjust="0"/>
  </p:normalViewPr>
  <p:slideViewPr>
    <p:cSldViewPr snapToGrid="0">
      <p:cViewPr>
        <p:scale>
          <a:sx n="100" d="100"/>
          <a:sy n="100" d="100"/>
        </p:scale>
        <p:origin x="7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D43D2-2D67-2A48-8609-A63BFDD6CADC}" type="slidenum">
              <a:rPr lang="en-US"/>
              <a:pPr/>
              <a:t>17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18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9FAC-90C6-8B44-9D00-CD68A9CB00FD}" type="slidenum">
              <a:rPr lang="en-US"/>
              <a:pPr/>
              <a:t>25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27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28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30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7E4B-3430-2A49-A8C4-5621EF1D656E}" type="slidenum">
              <a:rPr lang="en-US"/>
              <a:pPr/>
              <a:t>31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56DE-D115-BD46-AF15-17CC49A03724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04425-73D1-5447-B57E-7A23456F9BF6}" type="slidenum">
              <a:rPr lang="en-US"/>
              <a:pPr/>
              <a:t>9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11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12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13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14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15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16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2021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d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623" y="5646117"/>
            <a:ext cx="4543377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2021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</a:t>
            </a:r>
            <a:r>
              <a:rPr lang="en-US" sz="2000"/>
              <a:t>#16 </a:t>
            </a:r>
            <a:r>
              <a:rPr lang="en-US" sz="2000" dirty="0"/>
              <a:t>– Stored-Program Processors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5403273" y="6326188"/>
            <a:ext cx="3740727" cy="53181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44462-F3BD-2A4A-B9C4-44BBA18B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11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Memory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a slot (specified by address, WA)</a:t>
            </a:r>
          </a:p>
          <a:p>
            <a:pPr lvl="1"/>
            <a:r>
              <a:rPr lang="en-US" dirty="0"/>
              <a:t>Read values from (by address, RA)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063D4-1FCC-1B46-946A-D9671915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7" y="3429000"/>
            <a:ext cx="2954655" cy="287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Pieces of a Memory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Element to remember a value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Way to address/select that element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4E921-85D6-0941-AB80-BAA4BD50D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9DB38-D421-4D4B-A0D0-C54DFF27A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latch to remember (store) values</a:t>
            </a:r>
          </a:p>
          <a:p>
            <a:r>
              <a:rPr lang="en-US" dirty="0"/>
              <a:t>Perform read select (addressing) with a multiplexer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70F291-2228-9440-B699-A2705B22E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75913-2C2E-5F4C-BCAD-0378C708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9" y="2372591"/>
            <a:ext cx="4791683" cy="3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0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Perform write select (addressing) with a decoder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C1DE81-70C3-4C4F-98B8-25200EAB46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B2D50-B10E-1A44-95A2-F42C65E8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7" y="1682982"/>
            <a:ext cx="4877955" cy="45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8AC7E-B7FE-6143-9195-54E371562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90542"/>
            <a:ext cx="7450697" cy="44086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33CDA6-1FC4-B54A-BDBA-AA294AFAB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329174"/>
            <a:ext cx="7422988" cy="4392301"/>
          </a:xfrm>
        </p:spPr>
      </p:pic>
    </p:spTree>
    <p:extLst>
      <p:ext uri="{BB962C8B-B14F-4D97-AF65-F5344CB8AC3E}">
        <p14:creationId xmlns:p14="http://schemas.microsoft.com/office/powerpoint/2010/main" val="298962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7EEB-26EE-B842-91E8-4772F6A9264B}" type="slidenum">
              <a:rPr lang="en-US"/>
              <a:pPr/>
              <a:t>17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988" y="293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Random Access Memory (RAM)</a:t>
            </a:r>
            <a:br>
              <a:rPr lang="en-US" sz="4000" dirty="0"/>
            </a:br>
            <a:r>
              <a:rPr lang="en-US" sz="4000" dirty="0"/>
              <a:t>with Capacitor Memories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723354" y="1904914"/>
            <a:ext cx="5044283" cy="4343485"/>
            <a:chOff x="288" y="960"/>
            <a:chExt cx="3501" cy="30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632" y="2640"/>
              <a:ext cx="240" cy="432"/>
              <a:chOff x="864" y="2016"/>
              <a:chExt cx="240" cy="432"/>
            </a:xfrm>
          </p:grpSpPr>
          <p:sp>
            <p:nvSpPr>
              <p:cNvPr id="481285" name="Line 5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6" name="Line 6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7" name="Line 7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8" name="AutoShape 8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9" name="Line 9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60" y="2352"/>
              <a:ext cx="240" cy="432"/>
              <a:chOff x="864" y="2016"/>
              <a:chExt cx="240" cy="432"/>
            </a:xfrm>
          </p:grpSpPr>
          <p:sp>
            <p:nvSpPr>
              <p:cNvPr id="481292" name="Line 12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3" name="Line 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4" name="Line 14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5" name="AutoShape 15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6" name="Line 16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688" y="2208"/>
              <a:ext cx="240" cy="432"/>
              <a:chOff x="864" y="2016"/>
              <a:chExt cx="240" cy="432"/>
            </a:xfrm>
          </p:grpSpPr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9" name="Line 1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0" name="Line 20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1" name="AutoShape 21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2" name="Line 22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264" y="2016"/>
              <a:ext cx="240" cy="432"/>
              <a:chOff x="864" y="2016"/>
              <a:chExt cx="240" cy="432"/>
            </a:xfrm>
          </p:grpSpPr>
          <p:sp>
            <p:nvSpPr>
              <p:cNvPr id="481304" name="Line 24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5" name="Line 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6" name="Line 2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7" name="AutoShape 27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8" name="Line 28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09" name="AutoShape 29"/>
            <p:cNvSpPr>
              <a:spLocks noChangeArrowheads="1"/>
            </p:cNvSpPr>
            <p:nvPr/>
          </p:nvSpPr>
          <p:spPr bwMode="auto">
            <a:xfrm>
              <a:off x="1584" y="3408"/>
              <a:ext cx="2205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1" name="Line 31"/>
            <p:cNvSpPr>
              <a:spLocks noChangeShapeType="1"/>
            </p:cNvSpPr>
            <p:nvPr/>
          </p:nvSpPr>
          <p:spPr bwMode="auto">
            <a:xfrm>
              <a:off x="1968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>
              <a:off x="2496" y="23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>
              <a:off x="3024" y="220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4" name="Line 34"/>
            <p:cNvSpPr>
              <a:spLocks noChangeShapeType="1"/>
            </p:cNvSpPr>
            <p:nvPr/>
          </p:nvSpPr>
          <p:spPr bwMode="auto">
            <a:xfrm>
              <a:off x="3600" y="201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5" name="Line 35"/>
            <p:cNvSpPr>
              <a:spLocks noChangeShapeType="1"/>
            </p:cNvSpPr>
            <p:nvPr/>
          </p:nvSpPr>
          <p:spPr bwMode="auto">
            <a:xfrm flipH="1">
              <a:off x="2304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 flipH="1">
              <a:off x="283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 flipH="1">
              <a:off x="3408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8" name="Line 38"/>
            <p:cNvSpPr>
              <a:spLocks noChangeShapeType="1"/>
            </p:cNvSpPr>
            <p:nvPr/>
          </p:nvSpPr>
          <p:spPr bwMode="auto">
            <a:xfrm flipV="1">
              <a:off x="336" y="35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0" name="Line 40"/>
            <p:cNvSpPr>
              <a:spLocks noChangeShapeType="1"/>
            </p:cNvSpPr>
            <p:nvPr/>
          </p:nvSpPr>
          <p:spPr bwMode="auto">
            <a:xfrm>
              <a:off x="2688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6" name="Line 46"/>
            <p:cNvSpPr>
              <a:spLocks noChangeShapeType="1"/>
            </p:cNvSpPr>
            <p:nvPr/>
          </p:nvSpPr>
          <p:spPr bwMode="auto">
            <a:xfrm>
              <a:off x="177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7" name="Line 47"/>
            <p:cNvSpPr>
              <a:spLocks noChangeShapeType="1"/>
            </p:cNvSpPr>
            <p:nvPr/>
          </p:nvSpPr>
          <p:spPr bwMode="auto">
            <a:xfrm>
              <a:off x="1776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632" y="2064"/>
              <a:ext cx="144" cy="240"/>
              <a:chOff x="1632" y="2064"/>
              <a:chExt cx="144" cy="240"/>
            </a:xfrm>
          </p:grpSpPr>
          <p:sp>
            <p:nvSpPr>
              <p:cNvPr id="481321" name="Line 4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2" name="Line 4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3" name="Line 4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8" name="Line 48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2" y="1728"/>
              <a:ext cx="144" cy="240"/>
              <a:chOff x="1632" y="2064"/>
              <a:chExt cx="144" cy="240"/>
            </a:xfrm>
          </p:grpSpPr>
          <p:sp>
            <p:nvSpPr>
              <p:cNvPr id="481331" name="Line 5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2" name="Line 5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3" name="Line 5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4" name="Line 5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880" y="1584"/>
              <a:ext cx="144" cy="240"/>
              <a:chOff x="1632" y="2064"/>
              <a:chExt cx="144" cy="240"/>
            </a:xfrm>
          </p:grpSpPr>
          <p:sp>
            <p:nvSpPr>
              <p:cNvPr id="481336" name="Line 56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7" name="Line 57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8" name="Line 58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9" name="Line 59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456" y="1392"/>
              <a:ext cx="144" cy="240"/>
              <a:chOff x="1632" y="2064"/>
              <a:chExt cx="144" cy="240"/>
            </a:xfrm>
          </p:grpSpPr>
          <p:sp>
            <p:nvSpPr>
              <p:cNvPr id="481351" name="Line 7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2" name="Line 7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3" name="Line 7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4" name="Line 7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55" name="Line 75"/>
            <p:cNvSpPr>
              <a:spLocks noChangeShapeType="1"/>
            </p:cNvSpPr>
            <p:nvPr/>
          </p:nvSpPr>
          <p:spPr bwMode="auto">
            <a:xfrm flipV="1">
              <a:off x="249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6" name="Line 76"/>
            <p:cNvSpPr>
              <a:spLocks noChangeShapeType="1"/>
            </p:cNvSpPr>
            <p:nvPr/>
          </p:nvSpPr>
          <p:spPr bwMode="auto">
            <a:xfrm flipV="1">
              <a:off x="302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7" name="Line 77"/>
            <p:cNvSpPr>
              <a:spLocks noChangeShapeType="1"/>
            </p:cNvSpPr>
            <p:nvPr/>
          </p:nvSpPr>
          <p:spPr bwMode="auto">
            <a:xfrm flipV="1">
              <a:off x="360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8" name="Line 78"/>
            <p:cNvSpPr>
              <a:spLocks noChangeShapeType="1"/>
            </p:cNvSpPr>
            <p:nvPr/>
          </p:nvSpPr>
          <p:spPr bwMode="auto">
            <a:xfrm flipH="1">
              <a:off x="480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9" name="Line 79"/>
            <p:cNvSpPr>
              <a:spLocks noChangeShapeType="1"/>
            </p:cNvSpPr>
            <p:nvPr/>
          </p:nvSpPr>
          <p:spPr bwMode="auto">
            <a:xfrm flipH="1">
              <a:off x="480" y="18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0" name="Line 80"/>
            <p:cNvSpPr>
              <a:spLocks noChangeShapeType="1"/>
            </p:cNvSpPr>
            <p:nvPr/>
          </p:nvSpPr>
          <p:spPr bwMode="auto">
            <a:xfrm flipH="1">
              <a:off x="480" y="168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1" name="Line 81"/>
            <p:cNvSpPr>
              <a:spLocks noChangeShapeType="1"/>
            </p:cNvSpPr>
            <p:nvPr/>
          </p:nvSpPr>
          <p:spPr bwMode="auto">
            <a:xfrm flipH="1">
              <a:off x="480" y="1509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2" name="Line 82"/>
            <p:cNvSpPr>
              <a:spLocks noChangeShapeType="1"/>
            </p:cNvSpPr>
            <p:nvPr/>
          </p:nvSpPr>
          <p:spPr bwMode="auto">
            <a:xfrm flipV="1">
              <a:off x="1776" y="12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3" name="Line 83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4" name="Line 84"/>
            <p:cNvSpPr>
              <a:spLocks noChangeShapeType="1"/>
            </p:cNvSpPr>
            <p:nvPr/>
          </p:nvSpPr>
          <p:spPr bwMode="auto">
            <a:xfrm flipV="1">
              <a:off x="3024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5" name="Line 85"/>
            <p:cNvSpPr>
              <a:spLocks noChangeShapeType="1"/>
            </p:cNvSpPr>
            <p:nvPr/>
          </p:nvSpPr>
          <p:spPr bwMode="auto">
            <a:xfrm flipV="1">
              <a:off x="360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6" name="Line 86"/>
            <p:cNvSpPr>
              <a:spLocks noChangeShapeType="1"/>
            </p:cNvSpPr>
            <p:nvPr/>
          </p:nvSpPr>
          <p:spPr bwMode="auto">
            <a:xfrm>
              <a:off x="1776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7" name="Line 87"/>
            <p:cNvSpPr>
              <a:spLocks noChangeShapeType="1"/>
            </p:cNvSpPr>
            <p:nvPr/>
          </p:nvSpPr>
          <p:spPr bwMode="auto">
            <a:xfrm>
              <a:off x="2736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8" name="Rectangle 88"/>
            <p:cNvSpPr>
              <a:spLocks noChangeArrowheads="1"/>
            </p:cNvSpPr>
            <p:nvPr/>
          </p:nvSpPr>
          <p:spPr bwMode="auto">
            <a:xfrm>
              <a:off x="288" y="1296"/>
              <a:ext cx="480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81371" name="Text Box 91"/>
          <p:cNvSpPr txBox="1">
            <a:spLocks noChangeArrowheads="1"/>
          </p:cNvSpPr>
          <p:nvPr/>
        </p:nvSpPr>
        <p:spPr bwMode="auto">
          <a:xfrm>
            <a:off x="1981200" y="1850763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Decoder</a:t>
            </a:r>
          </a:p>
        </p:txBody>
      </p:sp>
      <p:sp>
        <p:nvSpPr>
          <p:cNvPr id="481372" name="Text Box 92"/>
          <p:cNvSpPr txBox="1">
            <a:spLocks noChangeArrowheads="1"/>
          </p:cNvSpPr>
          <p:nvPr/>
        </p:nvSpPr>
        <p:spPr bwMode="auto">
          <a:xfrm>
            <a:off x="1001190" y="542106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RA</a:t>
            </a:r>
          </a:p>
        </p:txBody>
      </p:sp>
      <p:sp>
        <p:nvSpPr>
          <p:cNvPr id="481373" name="Line 93"/>
          <p:cNvSpPr>
            <a:spLocks noChangeShapeType="1"/>
          </p:cNvSpPr>
          <p:nvPr/>
        </p:nvSpPr>
        <p:spPr bwMode="auto">
          <a:xfrm>
            <a:off x="2113754" y="262073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4" name="Text Box 94"/>
          <p:cNvSpPr txBox="1">
            <a:spLocks noChangeArrowheads="1"/>
          </p:cNvSpPr>
          <p:nvPr/>
        </p:nvSpPr>
        <p:spPr bwMode="auto">
          <a:xfrm>
            <a:off x="975829" y="2436069"/>
            <a:ext cx="847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Write?</a:t>
            </a:r>
          </a:p>
        </p:txBody>
      </p:sp>
      <p:sp>
        <p:nvSpPr>
          <p:cNvPr id="481375" name="Text Box 95"/>
          <p:cNvSpPr txBox="1">
            <a:spLocks noChangeArrowheads="1"/>
          </p:cNvSpPr>
          <p:nvPr/>
        </p:nvSpPr>
        <p:spPr bwMode="auto">
          <a:xfrm>
            <a:off x="6331243" y="1605791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Din</a:t>
            </a:r>
          </a:p>
        </p:txBody>
      </p:sp>
      <p:sp>
        <p:nvSpPr>
          <p:cNvPr id="481376" name="Text Box 96"/>
          <p:cNvSpPr txBox="1">
            <a:spLocks noChangeArrowheads="1"/>
          </p:cNvSpPr>
          <p:nvPr/>
        </p:nvSpPr>
        <p:spPr bwMode="auto">
          <a:xfrm>
            <a:off x="5211368" y="603447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 pitchFamily="-108" charset="0"/>
                <a:ea typeface="Arial" pitchFamily="-108" charset="0"/>
                <a:cs typeface="Arial" pitchFamily="-108" charset="0"/>
              </a:rPr>
              <a:t>Dout</a:t>
            </a:r>
            <a:endParaRPr lang="en-US" dirty="0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481377" name="Text Box 97"/>
          <p:cNvSpPr txBox="1">
            <a:spLocks noChangeArrowheads="1"/>
          </p:cNvSpPr>
          <p:nvPr/>
        </p:nvSpPr>
        <p:spPr bwMode="auto">
          <a:xfrm>
            <a:off x="212725" y="5983288"/>
            <a:ext cx="234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Learn more: ESE370</a:t>
            </a:r>
          </a:p>
        </p:txBody>
      </p:sp>
      <p:sp>
        <p:nvSpPr>
          <p:cNvPr id="86" name="Text Box 92">
            <a:extLst>
              <a:ext uri="{FF2B5EF4-FFF2-40B4-BE49-F238E27FC236}">
                <a16:creationId xmlns:a16="http://schemas.microsoft.com/office/drawing/2014/main" id="{2FFC8427-7DEA-694C-AC75-08C5CDD9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29" y="3857518"/>
            <a:ext cx="547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WA</a:t>
            </a:r>
          </a:p>
        </p:txBody>
      </p:sp>
      <p:sp>
        <p:nvSpPr>
          <p:cNvPr id="87" name="Line 93">
            <a:extLst>
              <a:ext uri="{FF2B5EF4-FFF2-40B4-BE49-F238E27FC236}">
                <a16:creationId xmlns:a16="http://schemas.microsoft.com/office/drawing/2014/main" id="{B79E1C5B-CB59-4B49-9347-5F47CFFEB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3754" y="401110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B9DB49-CCD1-B446-9723-D78264273966}"/>
              </a:ext>
            </a:extLst>
          </p:cNvPr>
          <p:cNvCxnSpPr/>
          <p:nvPr/>
        </p:nvCxnSpPr>
        <p:spPr>
          <a:xfrm flipH="1">
            <a:off x="2286000" y="3904296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BBA4BB-1D1E-1B46-804B-140E4E8B24D9}"/>
              </a:ext>
            </a:extLst>
          </p:cNvPr>
          <p:cNvCxnSpPr/>
          <p:nvPr/>
        </p:nvCxnSpPr>
        <p:spPr>
          <a:xfrm flipH="1">
            <a:off x="3832779" y="5502318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18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Engineering Property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Store state compactly in memory</a:t>
            </a:r>
          </a:p>
          <a:p>
            <a:pPr marL="1009650" lvl="1" indent="-609600">
              <a:buNone/>
            </a:pPr>
            <a:endParaRPr lang="en-US" dirty="0"/>
          </a:p>
          <a:p>
            <a:pPr marL="609600" indent="-609600"/>
            <a:r>
              <a:rPr lang="en-US" dirty="0" err="1"/>
              <a:t>A(memory</a:t>
            </a:r>
            <a:r>
              <a:rPr lang="en-US" dirty="0"/>
              <a:t> cell) small</a:t>
            </a:r>
          </a:p>
          <a:p>
            <a:pPr marL="1009650" lvl="1" indent="-609600"/>
            <a:r>
              <a:rPr lang="en-US" dirty="0" err="1"/>
              <a:t>A(mem</a:t>
            </a:r>
            <a:r>
              <a:rPr lang="en-US" dirty="0"/>
              <a:t>) &lt; </a:t>
            </a:r>
            <a:r>
              <a:rPr lang="en-US" dirty="0" err="1"/>
              <a:t>A(gate</a:t>
            </a:r>
            <a:r>
              <a:rPr lang="en-US" dirty="0"/>
              <a:t>)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Depends on few </a:t>
            </a:r>
            <a:br>
              <a:rPr lang="en-US" dirty="0"/>
            </a:br>
            <a:r>
              <a:rPr lang="en-US" dirty="0"/>
              <a:t>inputs/outputs</a:t>
            </a:r>
          </a:p>
          <a:p>
            <a:pPr marL="1009650" lvl="1" indent="-609600"/>
            <a:r>
              <a:rPr lang="en-US" dirty="0"/>
              <a:t>Memory cells share</a:t>
            </a:r>
            <a:br>
              <a:rPr lang="en-US" dirty="0"/>
            </a:br>
            <a:r>
              <a:rPr lang="en-US" dirty="0"/>
              <a:t>inputs and outputs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E1F7E-B141-DD4A-BF4D-27427B35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6771C-34CB-334C-B01A-36C04E6D5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D1746-F2DE-6F40-82CA-8B38C834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383CA-8964-A440-BF0E-7E45C206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EB19A-12A1-AE4F-BF42-8E0C06B5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Processor</a:t>
            </a:r>
          </a:p>
        </p:txBody>
      </p:sp>
    </p:spTree>
    <p:extLst>
      <p:ext uri="{BB962C8B-B14F-4D97-AF65-F5344CB8AC3E}">
        <p14:creationId xmlns:p14="http://schemas.microsoft.com/office/powerpoint/2010/main" val="104639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Setup</a:t>
            </a:r>
          </a:p>
          <a:p>
            <a:r>
              <a:rPr lang="en-US" sz="2400" dirty="0"/>
              <a:t>Where are we?</a:t>
            </a:r>
          </a:p>
          <a:p>
            <a:r>
              <a:rPr lang="en-US" sz="2400" dirty="0"/>
              <a:t>Review</a:t>
            </a:r>
          </a:p>
          <a:p>
            <a:r>
              <a:rPr lang="en-US" sz="2400" dirty="0"/>
              <a:t>Memory</a:t>
            </a:r>
          </a:p>
          <a:p>
            <a:r>
              <a:rPr lang="en-US" sz="2400" dirty="0"/>
              <a:t>Wide-Word, Stored-Program Processor</a:t>
            </a:r>
          </a:p>
          <a:p>
            <a:r>
              <a:rPr lang="en-US" sz="2400" dirty="0"/>
              <a:t>Contemporary Processor: ARM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8D00"/>
                </a:solidFill>
              </a:rPr>
              <a:t>How limited?</a:t>
            </a:r>
          </a:p>
          <a:p>
            <a:r>
              <a:rPr lang="en-US" dirty="0">
                <a:solidFill>
                  <a:srgbClr val="FF8D00"/>
                </a:solidFill>
              </a:rPr>
              <a:t>How might improve?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A6E5D-41C0-1044-815F-265CD358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9356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AE3A-2B77-4143-9069-FB339B5CE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26720-F954-164A-AB96-2B029296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C0FD-3706-1344-BA70-E4D834F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2E1943-545B-2F42-B0AC-D965C462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63236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Single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Single gate extreme to make the high-level point</a:t>
            </a:r>
          </a:p>
          <a:p>
            <a:pPr lvl="1"/>
            <a:r>
              <a:rPr lang="en-US" dirty="0"/>
              <a:t>Except in some particular cases, not practical</a:t>
            </a:r>
          </a:p>
          <a:p>
            <a:r>
              <a:rPr lang="en-US" dirty="0"/>
              <a:t>Usually reuse </a:t>
            </a:r>
            <a:r>
              <a:rPr lang="en-US" sz="4300" dirty="0"/>
              <a:t>larger</a:t>
            </a:r>
            <a:r>
              <a:rPr lang="en-US" dirty="0"/>
              <a:t> blocks</a:t>
            </a:r>
          </a:p>
          <a:p>
            <a:pPr lvl="1"/>
            <a:r>
              <a:rPr lang="en-US" dirty="0"/>
              <a:t>Multi-bit Adders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Get more done per cycle than one gate</a:t>
            </a:r>
          </a:p>
          <a:p>
            <a:r>
              <a:rPr lang="en-US" dirty="0"/>
              <a:t>Now it’s a matter of engineering the design point</a:t>
            </a:r>
          </a:p>
          <a:p>
            <a:pPr lvl="1"/>
            <a:r>
              <a:rPr lang="en-US" dirty="0"/>
              <a:t>Where do we want to be between one gate and full circuit extreme?</a:t>
            </a:r>
          </a:p>
          <a:p>
            <a:pPr lvl="1"/>
            <a:r>
              <a:rPr lang="en-US" dirty="0"/>
              <a:t>How many gate evaluations should we physically compute each cycle?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Word-Wide Processors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384829"/>
            <a:ext cx="8686800" cy="4846638"/>
          </a:xfrm>
        </p:spPr>
        <p:txBody>
          <a:bodyPr/>
          <a:lstStyle/>
          <a:p>
            <a:r>
              <a:rPr lang="en-US" dirty="0"/>
              <a:t>Common to compute on </a:t>
            </a:r>
            <a:r>
              <a:rPr lang="en-US" dirty="0" err="1"/>
              <a:t>multibit</a:t>
            </a:r>
            <a:r>
              <a:rPr lang="en-US" dirty="0"/>
              <a:t> words</a:t>
            </a:r>
          </a:p>
          <a:p>
            <a:pPr lvl="1"/>
            <a:r>
              <a:rPr lang="en-US" dirty="0"/>
              <a:t>Add two 16b numbers</a:t>
            </a:r>
          </a:p>
          <a:p>
            <a:pPr lvl="1"/>
            <a:r>
              <a:rPr lang="en-US" dirty="0"/>
              <a:t>Multiply two 16b numbers</a:t>
            </a:r>
          </a:p>
          <a:p>
            <a:pPr lvl="1"/>
            <a:r>
              <a:rPr lang="en-US" dirty="0"/>
              <a:t>Perform bitwise-XOR on two 32b numbers</a:t>
            </a:r>
          </a:p>
          <a:p>
            <a:r>
              <a:rPr lang="en-US" dirty="0"/>
              <a:t>More hardware </a:t>
            </a:r>
          </a:p>
          <a:p>
            <a:pPr lvl="1"/>
            <a:r>
              <a:rPr lang="en-US" dirty="0"/>
              <a:t>16 full adders, 32 XOR gates</a:t>
            </a:r>
          </a:p>
          <a:p>
            <a:endParaRPr lang="en-US" dirty="0"/>
          </a:p>
          <a:p>
            <a:r>
              <a:rPr lang="en-US" dirty="0"/>
              <a:t>All programmable gates doing the </a:t>
            </a:r>
            <a:r>
              <a:rPr lang="en-US" i="1" dirty="0"/>
              <a:t>same</a:t>
            </a:r>
            <a:r>
              <a:rPr lang="en-US" dirty="0"/>
              <a:t> thing</a:t>
            </a:r>
          </a:p>
          <a:p>
            <a:pPr lvl="1"/>
            <a:r>
              <a:rPr lang="en-US" dirty="0"/>
              <a:t>So don’t require more instruction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bitwise_x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22622" y="3223683"/>
            <a:ext cx="24892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Multibit</a:t>
            </a:r>
            <a:r>
              <a:rPr lang="en-US" dirty="0"/>
              <a:t> Bus Symbols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701AB5F-8992-4A4D-86DF-5280425F4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" y="1718381"/>
            <a:ext cx="1332350" cy="278806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17894E-052B-4647-821E-9C6E1CD2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6" y="1787954"/>
            <a:ext cx="3942817" cy="2393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158CB-A813-894A-BD31-A4CA80E7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35" y="4063311"/>
            <a:ext cx="2464261" cy="23938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11A0-DBB6-3A4D-94D2-88D456290910}" type="slidenum">
              <a:rPr lang="en-US"/>
              <a:pPr/>
              <a:t>25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and Logic Unit (ALU)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607" y="15050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common logic primitive is the ALU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perform any of a number of operations on a series of words (strings of bits)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Operations:</a:t>
            </a:r>
            <a:r>
              <a:rPr lang="en-US" dirty="0"/>
              <a:t> Add, subtract, shift-left, shift-right, </a:t>
            </a:r>
            <a:r>
              <a:rPr lang="en-US" dirty="0" err="1"/>
              <a:t>bitswise</a:t>
            </a:r>
            <a:r>
              <a:rPr lang="en-US" dirty="0"/>
              <a:t> </a:t>
            </a:r>
            <a:r>
              <a:rPr lang="en-US" dirty="0" err="1"/>
              <a:t>xor</a:t>
            </a:r>
            <a:r>
              <a:rPr lang="en-US" dirty="0"/>
              <a:t>, and, or, invert, ….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Operates on “words”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a set of control bits that select the operation it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Makes it “programmable”</a:t>
            </a:r>
          </a:p>
        </p:txBody>
      </p:sp>
      <p:pic>
        <p:nvPicPr>
          <p:cNvPr id="7" name="Picture 3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2974" y="4369113"/>
            <a:ext cx="3005119" cy="214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26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</a:t>
            </a:r>
            <a:r>
              <a:rPr lang="en-US" dirty="0">
                <a:solidFill>
                  <a:srgbClr val="FF6600"/>
                </a:solidFill>
              </a:rPr>
              <a:t>result is: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27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...</a:t>
            </a:r>
            <a:r>
              <a:rPr lang="en-US" dirty="0">
                <a:solidFill>
                  <a:srgbClr val="FF6600"/>
                </a:solidFill>
              </a:rPr>
              <a:t>gives us: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2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28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XOR  00011000 00010100  = 0001100</a:t>
            </a:r>
          </a:p>
          <a:p>
            <a:pPr marL="742950" lvl="2" indent="-342900">
              <a:lnSpc>
                <a:spcPct val="90000"/>
              </a:lnSpc>
              <a:buFont typeface="Wingdings 2"/>
              <a:buChar char=""/>
            </a:pPr>
            <a:r>
              <a:rPr lang="en-US" dirty="0" err="1"/>
              <a:t>xor</a:t>
            </a:r>
            <a:r>
              <a:rPr lang="en-US" dirty="0"/>
              <a:t> 0x18 to 0x14      = 0x0C</a:t>
            </a:r>
          </a:p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 </a:t>
            </a:r>
            <a:r>
              <a:rPr lang="en-US" dirty="0">
                <a:solidFill>
                  <a:srgbClr val="FF6600"/>
                </a:solidFill>
              </a:rPr>
              <a:t>gives us: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1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pic>
        <p:nvPicPr>
          <p:cNvPr id="57" name="Picture 56" descr="lecture_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05961" y="1703316"/>
            <a:ext cx="1956147" cy="751094"/>
          </a:xfrm>
          <a:prstGeom prst="rect">
            <a:avLst/>
          </a:prstGeom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79" y="1221099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30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>
              <a:lnSpc>
                <a:spcPct val="90000"/>
              </a:lnSpc>
            </a:pPr>
            <a:r>
              <a:rPr lang="en-US" dirty="0"/>
              <a:t>XOR  00011000 00010100  = 0001100</a:t>
            </a:r>
          </a:p>
          <a:p>
            <a:pPr marL="742950" lvl="2" indent="-342900">
              <a:lnSpc>
                <a:spcPct val="90000"/>
              </a:lnSpc>
              <a:buFont typeface="Wingdings 2"/>
              <a:buChar char=""/>
            </a:pPr>
            <a:r>
              <a:rPr lang="en-US" dirty="0" err="1"/>
              <a:t>xor</a:t>
            </a:r>
            <a:r>
              <a:rPr lang="en-US" dirty="0"/>
              <a:t> 0x18 to 0x14      = 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B646-A9D5-3E4B-ACE8-D628D69CC78A}" type="slidenum">
              <a:rPr lang="en-US"/>
              <a:pPr/>
              <a:t>31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Encoding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operation has some bit sequence</a:t>
            </a:r>
          </a:p>
          <a:p>
            <a:r>
              <a:rPr lang="en-US"/>
              <a:t>ADD    0000</a:t>
            </a:r>
          </a:p>
          <a:p>
            <a:r>
              <a:rPr lang="en-US"/>
              <a:t>SUB    0010</a:t>
            </a:r>
          </a:p>
          <a:p>
            <a:r>
              <a:rPr lang="en-US"/>
              <a:t>INV     0001</a:t>
            </a:r>
          </a:p>
          <a:p>
            <a:r>
              <a:rPr lang="en-US"/>
              <a:t>SLL     1110</a:t>
            </a:r>
          </a:p>
          <a:p>
            <a:r>
              <a:rPr lang="en-US"/>
              <a:t>SLR    1100</a:t>
            </a:r>
          </a:p>
          <a:p>
            <a:r>
              <a:rPr lang="en-US"/>
              <a:t>AND    1000</a:t>
            </a:r>
          </a:p>
        </p:txBody>
      </p:sp>
      <p:pic>
        <p:nvPicPr>
          <p:cNvPr id="526340" name="Picture 4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137025" cy="29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5" y="2769908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508B6C-6BBD-C547-9F70-D083BFC47C64}"/>
              </a:ext>
            </a:extLst>
          </p:cNvPr>
          <p:cNvCxnSpPr/>
          <p:nvPr/>
        </p:nvCxnSpPr>
        <p:spPr>
          <a:xfrm flipH="1" flipV="1">
            <a:off x="1122218" y="2119745"/>
            <a:ext cx="4253346" cy="11914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B60017-991C-0048-A7E5-0A8D844395E6}"/>
              </a:ext>
            </a:extLst>
          </p:cNvPr>
          <p:cNvCxnSpPr>
            <a:cxnSpLocks/>
          </p:cNvCxnSpPr>
          <p:nvPr/>
        </p:nvCxnSpPr>
        <p:spPr>
          <a:xfrm flipH="1" flipV="1">
            <a:off x="2244436" y="2604655"/>
            <a:ext cx="3131128" cy="156556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07422-3FA7-A846-8745-99BD07591842}"/>
              </a:ext>
            </a:extLst>
          </p:cNvPr>
          <p:cNvCxnSpPr>
            <a:cxnSpLocks/>
          </p:cNvCxnSpPr>
          <p:nvPr/>
        </p:nvCxnSpPr>
        <p:spPr>
          <a:xfrm flipH="1" flipV="1">
            <a:off x="3284865" y="3673032"/>
            <a:ext cx="4449435" cy="71516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866FC4-9908-5047-A1B7-701417805F19}"/>
              </a:ext>
            </a:extLst>
          </p:cNvPr>
          <p:cNvCxnSpPr>
            <a:cxnSpLocks/>
          </p:cNvCxnSpPr>
          <p:nvPr/>
        </p:nvCxnSpPr>
        <p:spPr>
          <a:xfrm flipH="1" flipV="1">
            <a:off x="2881353" y="4455813"/>
            <a:ext cx="3763240" cy="617529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74831" cy="4846638"/>
          </a:xfrm>
        </p:spPr>
        <p:txBody>
          <a:bodyPr/>
          <a:lstStyle/>
          <a:p>
            <a:r>
              <a:rPr lang="en-US" dirty="0"/>
              <a:t>So far, processor can run a fixed sequence</a:t>
            </a:r>
          </a:p>
          <a:p>
            <a:r>
              <a:rPr lang="en-US" dirty="0"/>
              <a:t>Cannot</a:t>
            </a:r>
          </a:p>
          <a:p>
            <a:pPr lvl="1"/>
            <a:r>
              <a:rPr lang="en-US" dirty="0"/>
              <a:t>Implement a loop </a:t>
            </a:r>
          </a:p>
          <a:p>
            <a:pPr lvl="1"/>
            <a:r>
              <a:rPr lang="en-US" dirty="0"/>
              <a:t>Implement an if-then-else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1C79D-94EC-1A42-9BE4-8A3CB6C7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  <a:p>
            <a:r>
              <a:rPr lang="en-US" dirty="0"/>
              <a:t>Add Instruction bits</a:t>
            </a:r>
            <a:br>
              <a:rPr lang="en-US" dirty="0"/>
            </a:br>
            <a:r>
              <a:rPr lang="en-US" dirty="0"/>
              <a:t>(or instruction) to </a:t>
            </a:r>
            <a:br>
              <a:rPr lang="en-US" dirty="0"/>
            </a:br>
            <a:r>
              <a:rPr lang="en-US" dirty="0"/>
              <a:t>control loading</a:t>
            </a:r>
          </a:p>
          <a:p>
            <a:endParaRPr lang="en-US" dirty="0"/>
          </a:p>
          <a:p>
            <a:r>
              <a:rPr lang="en-US" dirty="0"/>
              <a:t>BRANCH if (SRC1[0]==1) to PC+SRC2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554162"/>
            <a:ext cx="3629261" cy="375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436" y="1584324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Branch to top of loop?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 r0 r2 // branch back 12 </a:t>
            </a:r>
            <a:r>
              <a:rPr lang="en-US" dirty="0" err="1">
                <a:solidFill>
                  <a:schemeClr val="tx1"/>
                </a:solidFill>
              </a:rPr>
              <a:t>instrs</a:t>
            </a:r>
            <a:endParaRPr lang="en-US" dirty="0">
              <a:solidFill>
                <a:srgbClr val="FF8D00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// 1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need -12 in r2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Conditionally branch</a:t>
            </a:r>
            <a:br>
              <a:rPr lang="en-US" dirty="0">
                <a:solidFill>
                  <a:srgbClr val="FF8D00"/>
                </a:solidFill>
              </a:rPr>
            </a:br>
            <a:r>
              <a:rPr lang="en-US" dirty="0">
                <a:solidFill>
                  <a:srgbClr val="FF8D00"/>
                </a:solidFill>
              </a:rPr>
              <a:t> to top of loop?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 r0 -12 // branch back 12 </a:t>
            </a:r>
            <a:r>
              <a:rPr lang="en-US" dirty="0" err="1">
                <a:solidFill>
                  <a:schemeClr val="tx1"/>
                </a:solidFill>
              </a:rPr>
              <a:t>instrs</a:t>
            </a:r>
            <a:endParaRPr lang="en-US" dirty="0">
              <a:solidFill>
                <a:srgbClr val="FF8D00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// compute condition into r0</a:t>
            </a:r>
          </a:p>
          <a:p>
            <a:pPr lvl="2"/>
            <a:endParaRPr lang="en-US" dirty="0">
              <a:solidFill>
                <a:srgbClr val="FF9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89" y="1584324"/>
            <a:ext cx="4051063" cy="419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4" y="1554162"/>
            <a:ext cx="8686800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</a:t>
            </a:r>
          </a:p>
          <a:p>
            <a:pPr lvl="1"/>
            <a:r>
              <a:rPr lang="en-US" dirty="0">
                <a:solidFill>
                  <a:srgbClr val="FF8D00"/>
                </a:solidFill>
              </a:rPr>
              <a:t>Implement if-then?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Sketch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compute condition into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//Need TRUE_OFFSET in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BR r0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&lt;code else case&gt;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1 in r0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// load length of true case into r7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BR r0 r7// branch over true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&lt;code true case,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 of TRUE_OFFSET&gt;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&lt;code after loop&gt;</a:t>
            </a:r>
          </a:p>
          <a:p>
            <a:pPr lvl="2"/>
            <a:endParaRPr lang="en-US" dirty="0">
              <a:solidFill>
                <a:srgbClr val="FF9C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7" y="1554162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Processors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08E-AB63-7D48-8910-A2B0326A26FE}" type="slidenum">
              <a:rPr lang="en-US"/>
              <a:pPr/>
              <a:t>39</a:t>
            </a:fld>
            <a:endParaRPr lang="en-US"/>
          </a:p>
        </p:txBody>
      </p:sp>
      <p:pic>
        <p:nvPicPr>
          <p:cNvPr id="5529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0782" y="1652587"/>
            <a:ext cx="3733800" cy="4114800"/>
          </a:xfrm>
        </p:spPr>
        <p:txBody>
          <a:bodyPr/>
          <a:lstStyle/>
          <a:p>
            <a:r>
              <a:rPr lang="en-US" dirty="0"/>
              <a:t>Compare ARM7</a:t>
            </a:r>
          </a:p>
        </p:txBody>
      </p:sp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20782" y="204787"/>
            <a:ext cx="7772400" cy="1447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iPod, </a:t>
            </a:r>
            <a:r>
              <a:rPr lang="en-US" dirty="0" err="1"/>
              <a:t>ItsyBitsy</a:t>
            </a:r>
            <a:br>
              <a:rPr lang="en-US" dirty="0"/>
            </a:br>
            <a:r>
              <a:rPr lang="en-US" dirty="0"/>
              <a:t> Processor</a:t>
            </a:r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 flipV="1">
            <a:off x="3276600" y="4114800"/>
            <a:ext cx="16002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 flipV="1">
            <a:off x="3581400" y="2133600"/>
            <a:ext cx="1524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V="1">
            <a:off x="914400" y="457200"/>
            <a:ext cx="4191000" cy="266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V="1">
            <a:off x="914400" y="1447800"/>
            <a:ext cx="464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P spid="552967" grpId="0" animBg="1"/>
      <p:bldP spid="552968" grpId="0" animBg="1"/>
      <p:bldP spid="5529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Reminder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86B7-4F93-E342-83EE-2E5F8015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6BD-F4F3-0348-8143-481A61CB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 Rd, Rn, 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</a:t>
            </a:r>
            <a:r>
              <a:rPr lang="en-US" dirty="0" err="1">
                <a:solidFill>
                  <a:schemeClr val="tx1"/>
                </a:solidFill>
              </a:rPr>
              <a:t>Rn+Rm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Similar: OR, XOR, AND, SUB, MUL</a:t>
            </a:r>
          </a:p>
          <a:p>
            <a:r>
              <a:rPr lang="en-US" dirty="0">
                <a:solidFill>
                  <a:schemeClr val="tx1"/>
                </a:solidFill>
              </a:rPr>
              <a:t>MLA – Multiply Accumulate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MLA </a:t>
            </a:r>
            <a:r>
              <a:rPr lang="en-US" dirty="0" err="1">
                <a:solidFill>
                  <a:schemeClr val="tx1"/>
                </a:solidFill>
              </a:rPr>
              <a:t>Rd,Rm,Rs,Rn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Rd=Rm*</a:t>
            </a:r>
            <a:r>
              <a:rPr lang="en-US" dirty="0" err="1">
                <a:solidFill>
                  <a:schemeClr val="tx1"/>
                </a:solidFill>
              </a:rPr>
              <a:t>Rs+Rn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(options to use pair of registers for </a:t>
            </a:r>
            <a:r>
              <a:rPr lang="en-US" dirty="0" err="1">
                <a:solidFill>
                  <a:schemeClr val="tx1"/>
                </a:solidFill>
              </a:rPr>
              <a:t>Rd,Rn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5301D-A5A6-F34B-8A58-EBB95A7B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572EA-53A6-0942-AA04-D50EF687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A52C294-82F7-8B46-9287-D38A68B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365126"/>
            <a:ext cx="3133852" cy="27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9FAE-645D-A649-BF86-634771E7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A615-22C5-8A4F-B438-C8C1ED45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Large Memory for Bulk data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2926-FC1A-2E4A-93C7-D58BFCD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4A0F1-8A70-8A48-B67D-FADFB0F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2160-2914-0347-B868-489CEF60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3" y="2349500"/>
            <a:ext cx="66842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9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A61C-D41A-9943-B214-4AF22E04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Load-Store </a:t>
            </a:r>
            <a:r>
              <a:rPr lang="en-US" dirty="0" err="1"/>
              <a:t>Archtecture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B0B4-8409-E44B-8D94-58545E2F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instructions to move data between large memory and small (Register File)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LD </a:t>
            </a:r>
            <a:r>
              <a:rPr lang="en-US" dirty="0" err="1"/>
              <a:t>Rd,Rsrc</a:t>
            </a:r>
            <a:endParaRPr lang="en-US" dirty="0"/>
          </a:p>
          <a:p>
            <a:pPr lvl="1"/>
            <a:r>
              <a:rPr lang="en-US" dirty="0"/>
              <a:t>Means: Rd = Mem[</a:t>
            </a:r>
            <a:r>
              <a:rPr lang="en-US" dirty="0" err="1"/>
              <a:t>Rsrc</a:t>
            </a:r>
            <a:r>
              <a:rPr lang="en-US" dirty="0"/>
              <a:t>]</a:t>
            </a:r>
          </a:p>
          <a:p>
            <a:r>
              <a:rPr lang="en-US" dirty="0"/>
              <a:t>ST Rsrc1,Rsrc2</a:t>
            </a:r>
          </a:p>
          <a:p>
            <a:pPr lvl="1"/>
            <a:r>
              <a:rPr lang="en-US" dirty="0"/>
              <a:t>Means: Mem[Rsrc2]=Rsrc1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917A-7A66-364F-884C-653523E1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1C322-FE13-7545-A3C6-4AC1D8EB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2737C-0E48-9E4A-89C4-B7FAC2D1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3800"/>
            <a:ext cx="439064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4155-6819-E340-A538-07F88514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Load-Store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8520-85FD-C64B-BEEC-174BAA7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Rd=Mem[Rn]</a:t>
            </a:r>
          </a:p>
          <a:p>
            <a:r>
              <a:rPr lang="en-US" dirty="0">
                <a:solidFill>
                  <a:schemeClr val="tx1"/>
                </a:solidFill>
              </a:rPr>
              <a:t>STR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Mem[Rn]=Rd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CEBE-1527-8346-AEC2-2B4E2CA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49690-AF04-BC44-A847-8884EBF6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3D765-1E70-9843-BB8B-2778A56A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4285770"/>
            <a:ext cx="3502152" cy="203613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38EB40-498B-6E49-9A9C-DE5471B2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651" y="365125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F9E75A-D6BD-CD4B-BE94-F6E0D0054434}"/>
              </a:ext>
            </a:extLst>
          </p:cNvPr>
          <p:cNvSpPr/>
          <p:nvPr/>
        </p:nvSpPr>
        <p:spPr>
          <a:xfrm>
            <a:off x="5969000" y="5163312"/>
            <a:ext cx="3019552" cy="1538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stores data compactly</a:t>
            </a:r>
          </a:p>
          <a:p>
            <a:r>
              <a:rPr lang="en-US" dirty="0"/>
              <a:t>Can implement large computations on small hardware by reusing hardware in time</a:t>
            </a:r>
          </a:p>
          <a:p>
            <a:pPr lvl="1"/>
            <a:r>
              <a:rPr lang="en-US" dirty="0"/>
              <a:t>Storing computational state in memory</a:t>
            </a:r>
          </a:p>
          <a:p>
            <a:r>
              <a:rPr lang="en-US" dirty="0"/>
              <a:t>Can store program control in instruction memory</a:t>
            </a:r>
          </a:p>
          <a:p>
            <a:pPr lvl="1"/>
            <a:r>
              <a:rPr lang="en-US" dirty="0"/>
              <a:t>Change program by reprogramming memory</a:t>
            </a:r>
          </a:p>
          <a:p>
            <a:pPr lvl="1"/>
            <a:r>
              <a:rPr lang="en-US" dirty="0"/>
              <a:t>Universal machine: Stored-Program Processor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CIS240 – processor organization and assembly</a:t>
            </a:r>
          </a:p>
          <a:p>
            <a:r>
              <a:rPr lang="en-US" dirty="0"/>
              <a:t>CIS471 – implement and optimize processors</a:t>
            </a:r>
          </a:p>
          <a:p>
            <a:pPr lvl="1"/>
            <a:r>
              <a:rPr lang="en-US" dirty="0"/>
              <a:t>Including FPGA mapping in </a:t>
            </a:r>
            <a:r>
              <a:rPr lang="en-US" dirty="0" err="1"/>
              <a:t>Verilog</a:t>
            </a:r>
            <a:endParaRPr lang="en-US" dirty="0"/>
          </a:p>
          <a:p>
            <a:r>
              <a:rPr lang="en-US" dirty="0"/>
              <a:t>ESE370 – implement memories (and gates) using transistors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13-F708-F04F-9EBD-72FD9171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6EDC-0B82-8D46-9F89-9E3A1BD5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Feeback</a:t>
            </a:r>
            <a:endParaRPr lang="en-US" dirty="0"/>
          </a:p>
          <a:p>
            <a:r>
              <a:rPr lang="en-US" dirty="0"/>
              <a:t>Lab 8 due on Friday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E9F3-544A-3241-A3A5-8C0E7735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A0B8-1B30-8E45-AD40-B927A31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6888"/>
            <a:ext cx="3773311" cy="49290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active compute element (programmable gate)</a:t>
            </a:r>
          </a:p>
          <a:p>
            <a:r>
              <a:rPr lang="en-US" dirty="0"/>
              <a:t>Sequence in time</a:t>
            </a:r>
          </a:p>
          <a:p>
            <a:r>
              <a:rPr lang="en-US" dirty="0"/>
              <a:t>Store state in memory</a:t>
            </a:r>
          </a:p>
          <a:p>
            <a:r>
              <a:rPr lang="en-US" dirty="0"/>
              <a:t>Use Instruction memory to select and sequence operations</a:t>
            </a:r>
          </a:p>
          <a:p>
            <a:r>
              <a:rPr lang="en-US" dirty="0"/>
              <a:t>Can compute a large number of gates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F68BD-1258-AD4F-9D02-EC99896F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22300"/>
            <a:ext cx="5105400" cy="5778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C5FB13-ECF8-8F4A-9ED3-4ECC9E9CAEF5}"/>
              </a:ext>
            </a:extLst>
          </p:cNvPr>
          <p:cNvSpPr/>
          <p:nvPr/>
        </p:nvSpPr>
        <p:spPr>
          <a:xfrm>
            <a:off x="6242178" y="3706539"/>
            <a:ext cx="623455" cy="78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8F2791-2BBF-3842-BCD8-6A5E0DA3EA85}"/>
              </a:ext>
            </a:extLst>
          </p:cNvPr>
          <p:cNvSpPr/>
          <p:nvPr/>
        </p:nvSpPr>
        <p:spPr>
          <a:xfrm>
            <a:off x="6339513" y="2005990"/>
            <a:ext cx="1052240" cy="1873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DD4E53-BF76-BB42-BFE6-669E6E5C831C}"/>
              </a:ext>
            </a:extLst>
          </p:cNvPr>
          <p:cNvSpPr/>
          <p:nvPr/>
        </p:nvSpPr>
        <p:spPr>
          <a:xfrm>
            <a:off x="4175446" y="457200"/>
            <a:ext cx="2066732" cy="2038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63A0-8471-BE44-9253-0BB15D5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B43547-B7E1-6F44-83AA-DE025C69C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314417"/>
              </p:ext>
            </p:extLst>
          </p:nvPr>
        </p:nvGraphicFramePr>
        <p:xfrm>
          <a:off x="3893126" y="1554163"/>
          <a:ext cx="509847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77">
                  <a:extLst>
                    <a:ext uri="{9D8B030D-6E8A-4147-A177-3AD203B41FA5}">
                      <a16:colId xmlns:a16="http://schemas.microsoft.com/office/drawing/2014/main" val="675312855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752524826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272194025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862120162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3201726796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982615340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3871307163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14219862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889316965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763293452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668939884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2535416354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4134361658"/>
                    </a:ext>
                  </a:extLst>
                </a:gridCol>
                <a:gridCol w="364177">
                  <a:extLst>
                    <a:ext uri="{9D8B030D-6E8A-4147-A177-3AD203B41FA5}">
                      <a16:colId xmlns:a16="http://schemas.microsoft.com/office/drawing/2014/main" val="183813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4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74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2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9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8266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7D26-5F61-2344-AD6F-89F92456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5846F-6F76-9E40-83E2-F1DF8DDC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90D35-FAD9-D34A-91B6-C0CABEDF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908"/>
            <a:ext cx="3696697" cy="4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Stored-Program Processor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  <p:extLst>
      <p:ext uri="{BB962C8B-B14F-4D97-AF65-F5344CB8AC3E}">
        <p14:creationId xmlns:p14="http://schemas.microsoft.com/office/powerpoint/2010/main" val="333299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“Stored Program” Computer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7772400" cy="5094111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build physical machines that perform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computation.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be built with limited hardware that is reused in time.</a:t>
            </a:r>
          </a:p>
          <a:p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Historically: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this was a key contribution of Penn’s Moore School</a:t>
            </a:r>
          </a:p>
          <a:p>
            <a:pPr lvl="1"/>
            <a:r>
              <a:rPr lang="en-US" dirty="0"/>
              <a:t>ENIAC</a:t>
            </a:r>
            <a:r>
              <a:rPr lang="en-US" dirty="0">
                <a:sym typeface="Wingdings" pitchFamily="1" charset="2"/>
              </a:rPr>
              <a:t> EDVAC</a:t>
            </a:r>
          </a:p>
          <a:p>
            <a:pPr lvl="1"/>
            <a:r>
              <a:rPr lang="en-US" sz="2400" dirty="0">
                <a:sym typeface="Wingdings" pitchFamily="1" charset="2"/>
              </a:rPr>
              <a:t>Computer Engineers:</a:t>
            </a:r>
            <a:br>
              <a:rPr lang="en-US" sz="2400" dirty="0">
                <a:sym typeface="Wingdings" pitchFamily="1" charset="2"/>
              </a:rPr>
            </a:br>
            <a:r>
              <a:rPr lang="en-US" sz="2400" dirty="0">
                <a:sym typeface="Wingdings" pitchFamily="1" charset="2"/>
              </a:rPr>
              <a:t> Eckert and </a:t>
            </a:r>
            <a:r>
              <a:rPr lang="en-US" sz="2400" dirty="0" err="1">
                <a:sym typeface="Wingdings" pitchFamily="1" charset="2"/>
              </a:rPr>
              <a:t>Mauchly</a:t>
            </a:r>
            <a:endParaRPr lang="en-US" sz="2400" dirty="0">
              <a:sym typeface="Wingdings" pitchFamily="1" charset="2"/>
            </a:endParaRPr>
          </a:p>
          <a:p>
            <a:pPr lvl="1"/>
            <a:r>
              <a:rPr lang="en-US" dirty="0"/>
              <a:t>(often credited to </a:t>
            </a:r>
            <a:br>
              <a:rPr lang="en-US" dirty="0"/>
            </a:br>
            <a:r>
              <a:rPr lang="en-US" dirty="0"/>
              <a:t>Von Neumann)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ESE150 Spring 2021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B5E54-8D8F-CE4E-A190-459F4E799C11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19938"/>
            <a:ext cx="5257800" cy="22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02C9-0705-8F48-961B-1E6FF038C718}" type="slidenum">
              <a:rPr lang="en-US"/>
              <a:pPr/>
              <a:t>9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2422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Express computation</a:t>
            </a:r>
            <a:br>
              <a:rPr lang="en-US" sz="2800" dirty="0"/>
            </a:br>
            <a:r>
              <a:rPr lang="en-US" sz="2800" dirty="0"/>
              <a:t> in terms of a few primitives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 Add, Multiply, OR, AND, NAND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 one of each hardware primitive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intermediates in memory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Sequence operations on hardware to perform larger computation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</a:t>
            </a:r>
            <a:r>
              <a:rPr lang="en-US" sz="2800" i="1" dirty="0"/>
              <a:t>description</a:t>
            </a:r>
            <a:r>
              <a:rPr lang="en-US" sz="2800" dirty="0"/>
              <a:t> of operation sequence in memory as well – hence “Stored Program”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filling in memory, can program to perform </a:t>
            </a:r>
            <a:r>
              <a:rPr lang="en-US" sz="2800" b="1" dirty="0"/>
              <a:t>any</a:t>
            </a:r>
            <a:r>
              <a:rPr lang="en-US" sz="2800" dirty="0"/>
              <a:t> computation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316049"/>
            <a:ext cx="4557889" cy="19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45425</TotalTime>
  <Words>1395</Words>
  <Application>Microsoft Macintosh PowerPoint</Application>
  <PresentationFormat>On-screen Show (4:3)</PresentationFormat>
  <Paragraphs>423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9</vt:lpstr>
      <vt:lpstr>Quick Reminder</vt:lpstr>
      <vt:lpstr>Review</vt:lpstr>
      <vt:lpstr>Preclass 1</vt:lpstr>
      <vt:lpstr>Stored-Program Processor</vt:lpstr>
      <vt:lpstr>“Stored Program” Computer</vt:lpstr>
      <vt:lpstr>Basic Idea</vt:lpstr>
      <vt:lpstr>Memory</vt:lpstr>
      <vt:lpstr>Random Access Memory</vt:lpstr>
      <vt:lpstr>Two Pieces of a Memory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Random Access Memory (RAM) with Capacitor Memories</vt:lpstr>
      <vt:lpstr>Key Engineering Property</vt:lpstr>
      <vt:lpstr>Expand Processor</vt:lpstr>
      <vt:lpstr>Building Out</vt:lpstr>
      <vt:lpstr>Processors</vt:lpstr>
      <vt:lpstr>Beyond Single Gate</vt:lpstr>
      <vt:lpstr>Word-Wide Processors </vt:lpstr>
      <vt:lpstr>Multibit Bus Symbols</vt:lpstr>
      <vt:lpstr>Arithmetic and Logic Unit (ALU)</vt:lpstr>
      <vt:lpstr>ALU Ops (on 8bit words)</vt:lpstr>
      <vt:lpstr>ALU Ops (on 8bit words)</vt:lpstr>
      <vt:lpstr>ALU Ops (on 8bit words)</vt:lpstr>
      <vt:lpstr>ALU Ops (on 8bit words)</vt:lpstr>
      <vt:lpstr>ALU Ops (on 8bit words)</vt:lpstr>
      <vt:lpstr>ALU Encoding</vt:lpstr>
      <vt:lpstr>ALU-based Word-Wide Processor</vt:lpstr>
      <vt:lpstr>ALU-based Word-Wide Processor</vt:lpstr>
      <vt:lpstr>Beyond Linear Sequence</vt:lpstr>
      <vt:lpstr>Branching</vt:lpstr>
      <vt:lpstr>Branching</vt:lpstr>
      <vt:lpstr>Branching</vt:lpstr>
      <vt:lpstr>Contemporary Processors</vt:lpstr>
      <vt:lpstr>iPod, ItsyBitsy  Processor</vt:lpstr>
      <vt:lpstr>Basic Arithmetic</vt:lpstr>
      <vt:lpstr>Large Memory</vt:lpstr>
      <vt:lpstr>Load-Store Archtecture</vt:lpstr>
      <vt:lpstr>ARM Load-Store Instructions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708</cp:revision>
  <cp:lastPrinted>2021-03-24T12:23:25Z</cp:lastPrinted>
  <dcterms:created xsi:type="dcterms:W3CDTF">2018-03-20T12:08:27Z</dcterms:created>
  <dcterms:modified xsi:type="dcterms:W3CDTF">2021-03-24T12:26:37Z</dcterms:modified>
</cp:coreProperties>
</file>