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07" r:id="rId2"/>
    <p:sldId id="509" r:id="rId3"/>
    <p:sldId id="527" r:id="rId4"/>
    <p:sldId id="515" r:id="rId5"/>
    <p:sldId id="504" r:id="rId6"/>
    <p:sldId id="436" r:id="rId7"/>
    <p:sldId id="448" r:id="rId8"/>
    <p:sldId id="450" r:id="rId9"/>
    <p:sldId id="462" r:id="rId10"/>
    <p:sldId id="467" r:id="rId11"/>
    <p:sldId id="468" r:id="rId12"/>
    <p:sldId id="469" r:id="rId13"/>
    <p:sldId id="470" r:id="rId14"/>
    <p:sldId id="471" r:id="rId15"/>
    <p:sldId id="464" r:id="rId16"/>
    <p:sldId id="519" r:id="rId17"/>
    <p:sldId id="517" r:id="rId18"/>
    <p:sldId id="455" r:id="rId19"/>
    <p:sldId id="454" r:id="rId20"/>
    <p:sldId id="521" r:id="rId21"/>
    <p:sldId id="522" r:id="rId22"/>
    <p:sldId id="524" r:id="rId23"/>
    <p:sldId id="525" r:id="rId24"/>
    <p:sldId id="523" r:id="rId25"/>
    <p:sldId id="479" r:id="rId26"/>
    <p:sldId id="526" r:id="rId27"/>
    <p:sldId id="339" r:id="rId28"/>
    <p:sldId id="500" r:id="rId29"/>
    <p:sldId id="512" r:id="rId30"/>
    <p:sldId id="510" r:id="rId31"/>
    <p:sldId id="52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9F00"/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84806" autoAdjust="0"/>
  </p:normalViewPr>
  <p:slideViewPr>
    <p:cSldViewPr snapToGrid="0">
      <p:cViewPr varScale="1">
        <p:scale>
          <a:sx n="93" d="100"/>
          <a:sy n="93" d="100"/>
        </p:scale>
        <p:origin x="194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3/30/21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3/30/21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6EA8E-B094-48D9-BF37-375006B2CF2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744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42DF6-8809-4540-AA1E-532D20592B3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867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27908-3088-47C0-A63D-A2DC5DDFAE1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6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71CEF-2FE1-4980-B266-A4663CAC673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05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914B1-77D5-4E87-B6C4-4923E62115F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028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71CEF-2FE1-4980-B266-A4663CAC673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99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8B7E1B-C426-42E8-BF68-A6ADAEFCD6C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0B242E-D4C7-244A-A564-E5A09FAD3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B002AB-5BC6-D54F-9695-70151F387217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B51D7CD7-394B-024C-B394-59AE5C65B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772EE412-ED84-7A43-B664-BE63DD6D3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867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D53D6-93DC-404C-905F-F77BB3FDD501}" type="slidenum">
              <a:rPr lang="en-US"/>
              <a:pPr/>
              <a:t>29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A99740-97CA-433C-A918-8A899BF6617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693AF-4DCC-4724-B460-7AF0F2BA50D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8AEB4-FF17-4F9B-984F-80916DC0E0C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B14173-853F-47EB-92C4-4DAC163A273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6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59E229-4999-4DE4-8810-D630B7C1DA9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39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7E652-ECFB-4313-A54B-926ED82338A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7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76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182C-9539-44DE-8A70-60CD40F1D57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7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ESE150 Spring 2021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5826" y="5943599"/>
            <a:ext cx="3749574" cy="688975"/>
          </a:xfrm>
        </p:spPr>
        <p:txBody>
          <a:bodyPr/>
          <a:lstStyle/>
          <a:p>
            <a:pPr algn="r"/>
            <a:r>
              <a:rPr lang="en-US" sz="1400" b="1">
                <a:solidFill>
                  <a:schemeClr val="tx1"/>
                </a:solidFill>
                <a:latin typeface="+mj-lt"/>
              </a:rPr>
              <a:t>ESE150 Spring 2021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</a:t>
            </a:r>
            <a:r>
              <a:rPr lang="en-US" sz="2000"/>
              <a:t>#18 </a:t>
            </a:r>
            <a:r>
              <a:rPr lang="en-US" sz="2000" dirty="0"/>
              <a:t>– Operating Systems (OS)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C3044BE-7DD2-8841-A7B9-ADA1BFDA1AFE}"/>
              </a:ext>
            </a:extLst>
          </p:cNvPr>
          <p:cNvSpPr txBox="1">
            <a:spLocks/>
          </p:cNvSpPr>
          <p:nvPr/>
        </p:nvSpPr>
        <p:spPr>
          <a:xfrm>
            <a:off x="4765964" y="6435249"/>
            <a:ext cx="4378036" cy="394652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Based on slides © 2009--2021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DeHon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B3BE-A9C2-439D-9B0E-DB106FA0DB82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4" y="376644"/>
            <a:ext cx="6781800" cy="595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80982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                  Memory Save/Restore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CB956-0A6A-4EB3-B013-429F1B5FC17E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7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62800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3797" name="Text Box 5"/>
          <p:cNvSpPr txBox="1">
            <a:spLocks noChangeArrowheads="1"/>
          </p:cNvSpPr>
          <p:nvPr/>
        </p:nvSpPr>
        <p:spPr bwMode="auto">
          <a:xfrm>
            <a:off x="0" y="5105400"/>
            <a:ext cx="110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Save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516459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8E99-7D20-4BE5-9DF5-2A5165A4A2C9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7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239000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07179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F492-B653-4A7A-BB4A-0C867E4D7C6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7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7893" name="Text Box 5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721947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0329-9F54-421C-A48B-E42A5C8EDB17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7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183438" cy="613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9943" name="Text Box 7"/>
          <p:cNvSpPr txBox="1">
            <a:spLocks noChangeArrowheads="1"/>
          </p:cNvSpPr>
          <p:nvPr/>
        </p:nvSpPr>
        <p:spPr bwMode="auto">
          <a:xfrm rot="-5400000">
            <a:off x="-131763" y="5008563"/>
            <a:ext cx="1604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Arial" charset="0"/>
              </a:rPr>
              <a:t>Restore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                   Memory Save/Restore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84149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Now that we can save/restore the state</a:t>
            </a:r>
          </a:p>
          <a:p>
            <a:r>
              <a:rPr lang="en-US" altLang="en-US" dirty="0"/>
              <a:t>Can share processor among processes</a:t>
            </a:r>
          </a:p>
          <a:p>
            <a:pPr lvl="1"/>
            <a:r>
              <a:rPr lang="en-US" altLang="en-US" dirty="0"/>
              <a:t>   (Restore state; run for time; save state)</a:t>
            </a:r>
          </a:p>
          <a:p>
            <a:r>
              <a:rPr lang="en-US" altLang="en-US" dirty="0"/>
              <a:t>Isolation: none of the processes need to know about each other</a:t>
            </a:r>
          </a:p>
          <a:p>
            <a:pPr lvl="1"/>
            <a:r>
              <a:rPr lang="en-US" altLang="en-US" dirty="0"/>
              <a:t>Each thinks it has the a whole machine</a:t>
            </a:r>
          </a:p>
          <a:p>
            <a:pPr lvl="1"/>
            <a:r>
              <a:rPr lang="en-US" altLang="en-US" dirty="0"/>
              <a:t>Just need to restore/save state</a:t>
            </a:r>
            <a:br>
              <a:rPr lang="en-US" altLang="en-US" dirty="0"/>
            </a:br>
            <a:r>
              <a:rPr lang="en-US" altLang="en-US" dirty="0"/>
              <a:t>around epochs where the process</a:t>
            </a:r>
            <a:br>
              <a:rPr lang="en-US" altLang="en-US" dirty="0"/>
            </a:br>
            <a:r>
              <a:rPr lang="en-US" altLang="en-US" dirty="0"/>
              <a:t>gets to run on the processor</a:t>
            </a:r>
          </a:p>
          <a:p>
            <a:endParaRPr lang="en-US" dirty="0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Processor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20530-BB2A-4034-A7D1-68FD4E741D2C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663564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7012"/>
            <a:ext cx="2895600" cy="251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200" y="1706562"/>
            <a:ext cx="8686800" cy="48466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505158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DC55C0-9F23-854C-BFB3-9C6CC73FF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Worksheet Exercise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4C0E4-1E09-D641-9EA3-CDF8E2647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4B5CB-B989-8647-96FD-F84ADCBC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1A4E20-E4F5-1A4B-A226-1EA82940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120172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Worksheet: Execution Exercise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We’re going to simulate the computer and watch the processor state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D0F6-1427-4887-A076-51C7FB2E6EF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026306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Execution: Getting Started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1ADA9-4573-4E8E-A7EB-FB2B90FA1A3E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70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1737"/>
            <a:ext cx="89154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186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9653" name="Group 21"/>
          <p:cNvGrpSpPr>
            <a:grpSpLocks/>
          </p:cNvGrpSpPr>
          <p:nvPr/>
        </p:nvGrpSpPr>
        <p:grpSpPr bwMode="auto">
          <a:xfrm>
            <a:off x="2193925" y="2824165"/>
            <a:ext cx="6127750" cy="493713"/>
            <a:chOff x="1382" y="1779"/>
            <a:chExt cx="3860" cy="311"/>
          </a:xfrm>
        </p:grpSpPr>
        <p:sp>
          <p:nvSpPr>
            <p:cNvPr id="709638" name="Text Box 6"/>
            <p:cNvSpPr txBox="1">
              <a:spLocks noChangeArrowheads="1"/>
            </p:cNvSpPr>
            <p:nvPr/>
          </p:nvSpPr>
          <p:spPr bwMode="auto">
            <a:xfrm>
              <a:off x="1382" y="180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09639" name="Text Box 7"/>
            <p:cNvSpPr txBox="1">
              <a:spLocks noChangeArrowheads="1"/>
            </p:cNvSpPr>
            <p:nvPr/>
          </p:nvSpPr>
          <p:spPr bwMode="auto">
            <a:xfrm>
              <a:off x="2294" y="180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709640" name="Text Box 8"/>
            <p:cNvSpPr txBox="1">
              <a:spLocks noChangeArrowheads="1"/>
            </p:cNvSpPr>
            <p:nvPr/>
          </p:nvSpPr>
          <p:spPr bwMode="auto">
            <a:xfrm>
              <a:off x="3158" y="1787"/>
              <a:ext cx="3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35</a:t>
              </a:r>
            </a:p>
          </p:txBody>
        </p:sp>
        <p:sp>
          <p:nvSpPr>
            <p:cNvPr id="709641" name="Text Box 9"/>
            <p:cNvSpPr txBox="1">
              <a:spLocks noChangeArrowheads="1"/>
            </p:cNvSpPr>
            <p:nvPr/>
          </p:nvSpPr>
          <p:spPr bwMode="auto">
            <a:xfrm>
              <a:off x="4022" y="1779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255</a:t>
              </a:r>
            </a:p>
          </p:txBody>
        </p:sp>
        <p:sp>
          <p:nvSpPr>
            <p:cNvPr id="709642" name="Text Box 10"/>
            <p:cNvSpPr txBox="1">
              <a:spLocks noChangeArrowheads="1"/>
            </p:cNvSpPr>
            <p:nvPr/>
          </p:nvSpPr>
          <p:spPr bwMode="auto">
            <a:xfrm>
              <a:off x="4934" y="1802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66</a:t>
              </a:r>
            </a:p>
          </p:txBody>
        </p:sp>
      </p:grpSp>
      <p:sp>
        <p:nvSpPr>
          <p:cNvPr id="709643" name="Text Box 11"/>
          <p:cNvSpPr txBox="1">
            <a:spLocks noChangeArrowheads="1"/>
          </p:cNvSpPr>
          <p:nvPr/>
        </p:nvSpPr>
        <p:spPr bwMode="auto">
          <a:xfrm>
            <a:off x="6526036" y="328118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09644" name="Text Box 12"/>
          <p:cNvSpPr txBox="1">
            <a:spLocks noChangeArrowheads="1"/>
          </p:cNvSpPr>
          <p:nvPr/>
        </p:nvSpPr>
        <p:spPr bwMode="auto">
          <a:xfrm>
            <a:off x="2188281" y="333763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9645" name="Text Box 13"/>
          <p:cNvSpPr txBox="1">
            <a:spLocks noChangeArrowheads="1"/>
          </p:cNvSpPr>
          <p:nvPr/>
        </p:nvSpPr>
        <p:spPr bwMode="auto">
          <a:xfrm>
            <a:off x="3641725" y="33940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9646" name="Text Box 14"/>
          <p:cNvSpPr txBox="1">
            <a:spLocks noChangeArrowheads="1"/>
          </p:cNvSpPr>
          <p:nvPr/>
        </p:nvSpPr>
        <p:spPr bwMode="auto">
          <a:xfrm>
            <a:off x="5089525" y="3394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709647" name="Text Box 15"/>
          <p:cNvSpPr txBox="1">
            <a:spLocks noChangeArrowheads="1"/>
          </p:cNvSpPr>
          <p:nvPr/>
        </p:nvSpPr>
        <p:spPr bwMode="auto">
          <a:xfrm>
            <a:off x="7908925" y="339407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66</a:t>
            </a:r>
          </a:p>
        </p:txBody>
      </p:sp>
      <p:sp>
        <p:nvSpPr>
          <p:cNvPr id="709648" name="Text Box 16"/>
          <p:cNvSpPr txBox="1">
            <a:spLocks noChangeArrowheads="1"/>
          </p:cNvSpPr>
          <p:nvPr/>
        </p:nvSpPr>
        <p:spPr bwMode="auto">
          <a:xfrm>
            <a:off x="5241925" y="382869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09649" name="Text Box 17"/>
          <p:cNvSpPr txBox="1">
            <a:spLocks noChangeArrowheads="1"/>
          </p:cNvSpPr>
          <p:nvPr/>
        </p:nvSpPr>
        <p:spPr bwMode="auto">
          <a:xfrm>
            <a:off x="2193925" y="3828697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09650" name="Text Box 18"/>
          <p:cNvSpPr txBox="1">
            <a:spLocks noChangeArrowheads="1"/>
          </p:cNvSpPr>
          <p:nvPr/>
        </p:nvSpPr>
        <p:spPr bwMode="auto">
          <a:xfrm>
            <a:off x="3647370" y="380894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709654" name="Group 22"/>
          <p:cNvGrpSpPr>
            <a:grpSpLocks/>
          </p:cNvGrpSpPr>
          <p:nvPr/>
        </p:nvGrpSpPr>
        <p:grpSpPr bwMode="auto">
          <a:xfrm>
            <a:off x="6523039" y="3829050"/>
            <a:ext cx="1874838" cy="479425"/>
            <a:chOff x="4109" y="2412"/>
            <a:chExt cx="1181" cy="302"/>
          </a:xfrm>
        </p:grpSpPr>
        <p:sp>
          <p:nvSpPr>
            <p:cNvPr id="709651" name="Text Box 19"/>
            <p:cNvSpPr txBox="1">
              <a:spLocks noChangeArrowheads="1"/>
            </p:cNvSpPr>
            <p:nvPr/>
          </p:nvSpPr>
          <p:spPr bwMode="auto">
            <a:xfrm>
              <a:off x="4109" y="241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09652" name="Text Box 20"/>
            <p:cNvSpPr txBox="1">
              <a:spLocks noChangeArrowheads="1"/>
            </p:cNvSpPr>
            <p:nvPr/>
          </p:nvSpPr>
          <p:spPr bwMode="auto">
            <a:xfrm>
              <a:off x="4982" y="2426"/>
              <a:ext cx="3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0000"/>
                  </a:solidFill>
                </a:rPr>
                <a:t>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859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43" grpId="0"/>
      <p:bldP spid="709644" grpId="0"/>
      <p:bldP spid="709648" grpId="0"/>
      <p:bldP spid="7096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Execution Exercise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Google Doc – simulate A for 12 cycles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7D0F6-1427-4887-A076-51C7FB2E6EFF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09277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our phones (and computers) to do many things at once.</a:t>
            </a:r>
          </a:p>
          <a:p>
            <a:r>
              <a:rPr lang="en-US" dirty="0"/>
              <a:t>If we dedicate a processor to MP3 decoding</a:t>
            </a:r>
          </a:p>
          <a:p>
            <a:pPr lvl="1"/>
            <a:r>
              <a:rPr lang="en-US" dirty="0"/>
              <a:t>It will sit idle most of the time</a:t>
            </a:r>
          </a:p>
          <a:p>
            <a:r>
              <a:rPr lang="en-US" dirty="0"/>
              <a:t>MP3 decoding (and many other things) do not consume a modern processor</a:t>
            </a:r>
          </a:p>
          <a:p>
            <a:endParaRPr lang="en-US" dirty="0"/>
          </a:p>
          <a:p>
            <a:r>
              <a:rPr lang="en-US" dirty="0"/>
              <a:t>Idea: </a:t>
            </a:r>
            <a:r>
              <a:rPr lang="en-US" dirty="0">
                <a:solidFill>
                  <a:srgbClr val="0070C0"/>
                </a:solidFill>
              </a:rPr>
              <a:t>Maybe we can share the processor among tasks?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5432-7802-AE41-853D-D81DC2EC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1167-2BF1-B941-A44F-F57447EF4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ran A for 6 cycles (and saved state)</a:t>
            </a:r>
          </a:p>
          <a:p>
            <a:r>
              <a:rPr lang="en-US" dirty="0"/>
              <a:t>Swap and Run B for 6 cycles</a:t>
            </a:r>
          </a:p>
          <a:p>
            <a:r>
              <a:rPr lang="en-US" dirty="0"/>
              <a:t>Swap and Run A for next 6 cycles</a:t>
            </a:r>
          </a:p>
          <a:p>
            <a:pPr lvl="1"/>
            <a:r>
              <a:rPr lang="en-US" dirty="0"/>
              <a:t>What should we get?</a:t>
            </a:r>
          </a:p>
          <a:p>
            <a:r>
              <a:rPr lang="en-US" dirty="0"/>
              <a:t>Swap and Run B for next 6 cycles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AC028-8177-E348-816F-1FC008A6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E1A49-0987-4947-B1C3-D868ADF8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65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6C8-A69A-CD40-A8B3-045DE17F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EAEA-F712-1E40-802C-1A12B905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B for 6 cycles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Individually</a:t>
            </a:r>
          </a:p>
          <a:p>
            <a:r>
              <a:rPr lang="en-US" dirty="0">
                <a:solidFill>
                  <a:srgbClr val="FF9F00"/>
                </a:solidFill>
              </a:rPr>
              <a:t>What get?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2CFB-C0FB-E04A-A973-7F26FAA3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CF1BF-3168-FA46-9424-A90BF188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18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6C8-A69A-CD40-A8B3-045DE17F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EAEA-F712-1E40-802C-1A12B905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Swap in A+6 and Simulate for 6 cycles (to 12)</a:t>
            </a:r>
          </a:p>
          <a:p>
            <a:pPr lvl="1"/>
            <a:r>
              <a:rPr lang="en-US" dirty="0"/>
              <a:t>individually</a:t>
            </a:r>
          </a:p>
          <a:p>
            <a:r>
              <a:rPr lang="en-US" dirty="0">
                <a:solidFill>
                  <a:srgbClr val="FF9F00"/>
                </a:solidFill>
              </a:rPr>
              <a:t>What get?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2CFB-C0FB-E04A-A973-7F26FAA3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CF1BF-3168-FA46-9424-A90BF188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99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56C8-A69A-CD40-A8B3-045DE17F4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2EAEA-F712-1E40-802C-1A12B9053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Swap in B+6 and Simulate for 6 cycles (to 12)</a:t>
            </a:r>
          </a:p>
          <a:p>
            <a:pPr lvl="1"/>
            <a:r>
              <a:rPr lang="en-US" dirty="0"/>
              <a:t>individually</a:t>
            </a:r>
          </a:p>
          <a:p>
            <a:r>
              <a:rPr lang="en-US" dirty="0">
                <a:solidFill>
                  <a:srgbClr val="FF9F00"/>
                </a:solidFill>
              </a:rPr>
              <a:t>What get?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72CFB-C0FB-E04A-A973-7F26FAA3C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CF1BF-3168-FA46-9424-A90BF188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5432-7802-AE41-853D-D81DC2EC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 Swapping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1167-2BF1-B941-A44F-F57447EF4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we ran A for 6 cycles (and saved state)</a:t>
            </a:r>
          </a:p>
          <a:p>
            <a:r>
              <a:rPr lang="en-US" dirty="0"/>
              <a:t>Swap and Run B for 6 cycles</a:t>
            </a:r>
          </a:p>
          <a:p>
            <a:r>
              <a:rPr lang="en-US" dirty="0"/>
              <a:t>Swap and Run A for next 6 cycles</a:t>
            </a:r>
          </a:p>
          <a:p>
            <a:pPr lvl="1"/>
            <a:r>
              <a:rPr lang="en-US" dirty="0"/>
              <a:t>What should we get?</a:t>
            </a:r>
          </a:p>
          <a:p>
            <a:r>
              <a:rPr lang="en-US" dirty="0"/>
              <a:t>Swap and Run B for next 6 cycles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AC028-8177-E348-816F-1FC008A6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E1A49-0987-4947-B1C3-D868ADF8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9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Review: Key Idea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399"/>
            <a:ext cx="8686800" cy="5382491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 (PC, data and instruction mem)</a:t>
            </a:r>
          </a:p>
          <a:p>
            <a:r>
              <a:rPr lang="en-US" altLang="en-US" dirty="0"/>
              <a:t>Can save that in memory</a:t>
            </a:r>
          </a:p>
          <a:p>
            <a:pPr lvl="1"/>
            <a:r>
              <a:rPr lang="en-US" altLang="en-US" dirty="0"/>
              <a:t>A different memory from what the process sees</a:t>
            </a:r>
          </a:p>
          <a:p>
            <a:pPr lvl="1"/>
            <a:r>
              <a:rPr lang="en-US" altLang="en-US" dirty="0"/>
              <a:t>(could be different range of addresses)</a:t>
            </a:r>
          </a:p>
          <a:p>
            <a:r>
              <a:rPr lang="en-US" altLang="en-US" dirty="0"/>
              <a:t>Fully represents the running program</a:t>
            </a:r>
          </a:p>
          <a:p>
            <a:r>
              <a:rPr lang="en-US" altLang="en-US" dirty="0"/>
              <a:t>Can restore that from memory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  <a:p>
            <a:r>
              <a:rPr lang="en-US" altLang="en-US" dirty="0"/>
              <a:t>Time-share processor </a:t>
            </a:r>
            <a:r>
              <a:rPr lang="en-US" altLang="en-US" dirty="0">
                <a:sym typeface="Wingdings" pitchFamily="2" charset="2"/>
              </a:rPr>
              <a:t> pretend have unlimited number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CEB0-13A1-41BD-BC93-A6DFEDF5BF4C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905339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654976-9D5D-B84F-BC63-FD5168D4D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1533A-CBB0-E345-8B9B-73890E12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0A53B-0D8F-4B49-827F-85211353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AC57C68-F068-3D48-B63B-5EF6E3E2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Processors</a:t>
            </a:r>
          </a:p>
        </p:txBody>
      </p:sp>
    </p:spTree>
    <p:extLst>
      <p:ext uri="{BB962C8B-B14F-4D97-AF65-F5344CB8AC3E}">
        <p14:creationId xmlns:p14="http://schemas.microsoft.com/office/powerpoint/2010/main" val="797482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19EAF1-49AE-CF49-8061-6BECF9E3F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E1BAF0-EFFC-D246-9B4E-1ED69D6A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00B2-725E-9D4C-9DB3-4BB3601762A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64899" name="Rectangle 3">
            <a:extLst>
              <a:ext uri="{FF2B5EF4-FFF2-40B4-BE49-F238E27FC236}">
                <a16:creationId xmlns:a16="http://schemas.microsoft.com/office/drawing/2014/main" id="{D0C546C8-CF1E-D747-BF74-2D15B0A92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733800" cy="4114800"/>
          </a:xfrm>
        </p:spPr>
        <p:txBody>
          <a:bodyPr/>
          <a:lstStyle/>
          <a:p>
            <a:r>
              <a:rPr lang="en-US" altLang="en-US"/>
              <a:t>Early based on PortalPlayer series</a:t>
            </a:r>
          </a:p>
          <a:p>
            <a:pPr lvl="1"/>
            <a:r>
              <a:rPr lang="en-US" altLang="en-US"/>
              <a:t>Two ARM7TDMI cores</a:t>
            </a:r>
          </a:p>
          <a:p>
            <a:pPr lvl="1"/>
            <a:r>
              <a:rPr lang="en-US" altLang="en-US"/>
              <a:t>80MHz each</a:t>
            </a:r>
          </a:p>
          <a:p>
            <a:r>
              <a:rPr lang="en-US" altLang="en-US"/>
              <a:t>Guesses are ARM7 or ARM8</a:t>
            </a:r>
          </a:p>
        </p:txBody>
      </p:sp>
      <p:pic>
        <p:nvPicPr>
          <p:cNvPr id="464900" name="Picture 4">
            <a:extLst>
              <a:ext uri="{FF2B5EF4-FFF2-40B4-BE49-F238E27FC236}">
                <a16:creationId xmlns:a16="http://schemas.microsoft.com/office/drawing/2014/main" id="{6D69E23E-C018-A147-A9AA-CA8F3B1C2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4654550" cy="62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4898" name="Rectangle 2">
            <a:extLst>
              <a:ext uri="{FF2B5EF4-FFF2-40B4-BE49-F238E27FC236}">
                <a16:creationId xmlns:a16="http://schemas.microsoft.com/office/drawing/2014/main" id="{CB679186-D9E0-1F4A-AA4C-A1CDEA719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/>
            <a:r>
              <a:rPr lang="en-US" altLang="en-US"/>
              <a:t>iPod Processor</a:t>
            </a:r>
          </a:p>
        </p:txBody>
      </p:sp>
    </p:spTree>
    <p:extLst>
      <p:ext uri="{BB962C8B-B14F-4D97-AF65-F5344CB8AC3E}">
        <p14:creationId xmlns:p14="http://schemas.microsoft.com/office/powerpoint/2010/main" val="3612973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8EFF-0272-8748-9C97-C669A936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5542"/>
            <a:ext cx="7772400" cy="1143000"/>
          </a:xfrm>
        </p:spPr>
        <p:txBody>
          <a:bodyPr/>
          <a:lstStyle/>
          <a:p>
            <a:r>
              <a:rPr lang="en-US" dirty="0"/>
              <a:t>Apple A13 Bionic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6EE8-DA0B-5149-91C5-58BA907E6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748" y="1371600"/>
            <a:ext cx="39243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98mm</a:t>
            </a:r>
            <a:r>
              <a:rPr lang="en-US" baseline="30000" dirty="0"/>
              <a:t>2</a:t>
            </a:r>
            <a:r>
              <a:rPr lang="en-US" dirty="0"/>
              <a:t>, 7nm</a:t>
            </a:r>
          </a:p>
          <a:p>
            <a:r>
              <a:rPr lang="en-US" dirty="0"/>
              <a:t>8.5 Billion Tr.</a:t>
            </a:r>
          </a:p>
          <a:p>
            <a:r>
              <a:rPr lang="en-US" dirty="0"/>
              <a:t>iPhone 11 +</a:t>
            </a:r>
          </a:p>
          <a:p>
            <a:r>
              <a:rPr lang="en-US" sz="2800" dirty="0"/>
              <a:t>6 ARM cores</a:t>
            </a:r>
          </a:p>
          <a:p>
            <a:pPr lvl="1"/>
            <a:r>
              <a:rPr lang="en-US" sz="2400" dirty="0"/>
              <a:t>2 fast (2.6GHz)</a:t>
            </a:r>
          </a:p>
          <a:p>
            <a:pPr lvl="1"/>
            <a:r>
              <a:rPr lang="en-US" sz="2400" dirty="0"/>
              <a:t>4 low energy</a:t>
            </a:r>
          </a:p>
          <a:p>
            <a:r>
              <a:rPr lang="en-US" sz="2800" dirty="0"/>
              <a:t>4 custom GPUs </a:t>
            </a:r>
          </a:p>
          <a:p>
            <a:r>
              <a:rPr lang="en-US" sz="2800" dirty="0"/>
              <a:t>Neural Engine</a:t>
            </a:r>
          </a:p>
          <a:p>
            <a:pPr lvl="1"/>
            <a:r>
              <a:rPr lang="en-US" sz="2400" dirty="0"/>
              <a:t>5 Trillion ops/s?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87E6-C07A-8843-949D-6726FAC85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BC57D-7C52-4642-8737-DE8A7BF57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D9C63-6D01-B542-9982-1142F358E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72" y="1374648"/>
            <a:ext cx="5272228" cy="45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32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A661-1052-4C73-9CD4-DE8E79021973}" type="slidenum">
              <a:rPr lang="en-US"/>
              <a:pPr/>
              <a:t>29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Virtualize</a:t>
            </a:r>
            <a:r>
              <a:rPr lang="en-US" dirty="0"/>
              <a:t> hardware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Identify state; save/restore from memory</a:t>
            </a:r>
          </a:p>
          <a:p>
            <a:pPr>
              <a:lnSpc>
                <a:spcPct val="90000"/>
              </a:lnSpc>
            </a:pPr>
            <a:r>
              <a:rPr lang="en-US" b="1" dirty="0"/>
              <a:t>Program view:</a:t>
            </a:r>
            <a:r>
              <a:rPr lang="en-US" dirty="0"/>
              <a:t> owns complete machine</a:t>
            </a:r>
          </a:p>
          <a:p>
            <a:pPr>
              <a:lnSpc>
                <a:spcPct val="90000"/>
              </a:lnSpc>
            </a:pPr>
            <a:r>
              <a:rPr lang="en-US" dirty="0"/>
              <a:t>Allows programs to share limited physical hardware (e.g. processor)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illusion of unlimited hardware</a:t>
            </a:r>
          </a:p>
          <a:p>
            <a:pPr>
              <a:lnSpc>
                <a:spcPct val="90000"/>
              </a:lnSpc>
            </a:pPr>
            <a:r>
              <a:rPr lang="en-US" b="1" dirty="0"/>
              <a:t>Operating System</a:t>
            </a:r>
            <a:r>
              <a:rPr lang="en-US" dirty="0"/>
              <a:t> is the program that manages this sharing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FAD9-E448-1A4A-A051-11697962A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4A870-BC93-0A46-8505-DD3D67C5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the illusion of (virtually) unlimited processors by sharing single processor in time</a:t>
            </a:r>
          </a:p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Time-share processor</a:t>
            </a:r>
          </a:p>
          <a:p>
            <a:pPr lvl="2"/>
            <a:r>
              <a:rPr lang="en-US" dirty="0"/>
              <a:t>Store all process (virtual processors) state in memory</a:t>
            </a:r>
          </a:p>
          <a:p>
            <a:pPr lvl="2"/>
            <a:r>
              <a:rPr lang="en-US" dirty="0"/>
              <a:t>Iterate through processes</a:t>
            </a:r>
          </a:p>
          <a:p>
            <a:pPr lvl="3"/>
            <a:r>
              <a:rPr lang="en-US" dirty="0"/>
              <a:t>Restore process state</a:t>
            </a:r>
          </a:p>
          <a:p>
            <a:pPr lvl="3"/>
            <a:r>
              <a:rPr lang="en-US" dirty="0"/>
              <a:t>Run for a number of cycles</a:t>
            </a:r>
          </a:p>
          <a:p>
            <a:pPr lvl="3"/>
            <a:r>
              <a:rPr lang="en-US" dirty="0"/>
              <a:t>Save process state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85500-DAFD-2146-9E14-67BB10F79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D7C841-3904-8C4E-B0FA-7747B4A1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36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CIS380 – Operating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CDBD-51BC-964D-BBC9-7E424A21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58F4-9F80-C940-8CE2-9CF156828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  <a:p>
            <a:r>
              <a:rPr lang="en-US" dirty="0"/>
              <a:t>Lab9 due on Friday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D05B4-7AF1-3041-AB0F-23A1B0A0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B157E-7B72-3040-A4DE-EACFF9D4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1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  <a:p>
            <a:r>
              <a:rPr lang="en-US" dirty="0"/>
              <a:t>Worksheet: Virtualization In Action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5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5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6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56"/>
          <p:cNvGrpSpPr/>
          <p:nvPr/>
        </p:nvGrpSpPr>
        <p:grpSpPr>
          <a:xfrm>
            <a:off x="5153736" y="3170178"/>
            <a:ext cx="541209" cy="411444"/>
            <a:chOff x="1373452" y="3446002"/>
            <a:chExt cx="718983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73452" y="3461059"/>
              <a:ext cx="7189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ESE150 Spring 2021</a:t>
            </a: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85933" y="500650"/>
            <a:ext cx="2059511" cy="194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35781" y="1257732"/>
            <a:ext cx="1836721" cy="15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" name="Picture 62" descr="angry birds pajaros furiosos 2.png">
            <a:extLst>
              <a:ext uri="{FF2B5EF4-FFF2-40B4-BE49-F238E27FC236}">
                <a16:creationId xmlns:a16="http://schemas.microsoft.com/office/drawing/2014/main" id="{558489AB-9032-AD42-9136-C953D840B1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6328" y="235507"/>
            <a:ext cx="615011" cy="615011"/>
          </a:xfrm>
          <a:prstGeom prst="rect">
            <a:avLst/>
          </a:prstGeom>
        </p:spPr>
      </p:pic>
      <p:pic>
        <p:nvPicPr>
          <p:cNvPr id="64" name="Picture 63" descr="Chrome-logo-2011-03-16.jpg">
            <a:extLst>
              <a:ext uri="{FF2B5EF4-FFF2-40B4-BE49-F238E27FC236}">
                <a16:creationId xmlns:a16="http://schemas.microsoft.com/office/drawing/2014/main" id="{958C457A-21C8-F245-A855-C8188EA48BA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0517" y="154833"/>
            <a:ext cx="555171" cy="553729"/>
          </a:xfrm>
          <a:prstGeom prst="rect">
            <a:avLst/>
          </a:prstGeom>
        </p:spPr>
      </p:pic>
      <p:pic>
        <p:nvPicPr>
          <p:cNvPr id="65" name="Content Placeholder 2">
            <a:extLst>
              <a:ext uri="{FF2B5EF4-FFF2-40B4-BE49-F238E27FC236}">
                <a16:creationId xmlns:a16="http://schemas.microsoft.com/office/drawing/2014/main" id="{F30D0CFD-5CBD-9641-8E73-08E279A401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05" y="174314"/>
            <a:ext cx="609223" cy="6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Role of Operating System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Higher-level, shared support for all programs</a:t>
            </a:r>
          </a:p>
          <a:p>
            <a:pPr lvl="1"/>
            <a:r>
              <a:rPr lang="en-US" altLang="en-US" dirty="0"/>
              <a:t>Could put it in program, but most programs need it!</a:t>
            </a:r>
          </a:p>
          <a:p>
            <a:pPr lvl="1"/>
            <a:r>
              <a:rPr lang="en-US" altLang="en-US" dirty="0"/>
              <a:t>Needs to be abstracted from program </a:t>
            </a:r>
          </a:p>
          <a:p>
            <a:r>
              <a:rPr lang="en-US" altLang="en-US" dirty="0"/>
              <a:t>Resource sharing</a:t>
            </a:r>
          </a:p>
          <a:p>
            <a:pPr lvl="1"/>
            <a:r>
              <a:rPr lang="en-US" altLang="en-US" dirty="0"/>
              <a:t>Processor, memory, “devices” (net, printer, audio)</a:t>
            </a:r>
          </a:p>
          <a:p>
            <a:r>
              <a:rPr lang="en-US" altLang="en-US" dirty="0"/>
              <a:t>Polite sharing</a:t>
            </a:r>
          </a:p>
          <a:p>
            <a:pPr lvl="1"/>
            <a:r>
              <a:rPr lang="en-US" altLang="en-US" dirty="0"/>
              <a:t>Isolation and protection</a:t>
            </a:r>
          </a:p>
          <a:p>
            <a:pPr lvl="1"/>
            <a:r>
              <a:rPr lang="en-US" altLang="en-US" i="1" dirty="0"/>
              <a:t>Fences make Good Neighbors </a:t>
            </a:r>
            <a:r>
              <a:rPr lang="en-US" altLang="en-US" dirty="0"/>
              <a:t>– R. Frost</a:t>
            </a:r>
          </a:p>
          <a:p>
            <a:r>
              <a:rPr lang="en-US" altLang="en-US" dirty="0"/>
              <a:t>Idea: </a:t>
            </a:r>
            <a:r>
              <a:rPr lang="en-US" altLang="en-US" b="0" dirty="0"/>
              <a:t>Expensive/limited resources can be </a:t>
            </a:r>
            <a:r>
              <a:rPr lang="en-US" altLang="en-US" b="0" i="1" dirty="0"/>
              <a:t>shared</a:t>
            </a:r>
            <a:r>
              <a:rPr lang="en-US" altLang="en-US" b="0" dirty="0"/>
              <a:t> in time – OS manages this sharing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0726F-C96C-4740-B7C8-BCDADFF9CA76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42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1C735-2CFA-403D-A46C-9A27AE02880C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29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</a:t>
            </a:r>
          </a:p>
        </p:txBody>
      </p:sp>
    </p:spTree>
    <p:extLst>
      <p:ext uri="{BB962C8B-B14F-4D97-AF65-F5344CB8AC3E}">
        <p14:creationId xmlns:p14="http://schemas.microsoft.com/office/powerpoint/2010/main" val="77176589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Idea</a:t>
            </a:r>
          </a:p>
        </p:txBody>
      </p:sp>
      <p:sp>
        <p:nvSpPr>
          <p:cNvPr id="636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Virtualize the processor</a:t>
            </a:r>
          </a:p>
          <a:p>
            <a:pPr lvl="1"/>
            <a:r>
              <a:rPr lang="en-US" altLang="en-US" dirty="0"/>
              <a:t>Make it look like we have multiple processors</a:t>
            </a:r>
          </a:p>
          <a:p>
            <a:pPr lvl="1"/>
            <a:r>
              <a:rPr lang="en-US" altLang="en-US" dirty="0"/>
              <a:t>With each program running on its own processor</a:t>
            </a:r>
          </a:p>
          <a:p>
            <a:r>
              <a:rPr lang="en-US" altLang="en-US" dirty="0"/>
              <a:t>“Own” processor</a:t>
            </a:r>
          </a:p>
          <a:p>
            <a:pPr lvl="1"/>
            <a:r>
              <a:rPr lang="en-US" altLang="en-US" dirty="0"/>
              <a:t>Can put data in memory where it wants</a:t>
            </a:r>
          </a:p>
          <a:p>
            <a:pPr lvl="1"/>
            <a:r>
              <a:rPr lang="en-US" altLang="en-US" dirty="0"/>
              <a:t>Doesn’t have to worry about another program scribbling over its memory</a:t>
            </a:r>
          </a:p>
          <a:p>
            <a:pPr lvl="1"/>
            <a:r>
              <a:rPr lang="en-US" altLang="en-US" dirty="0"/>
              <a:t>Its state is preserved and isolated</a:t>
            </a:r>
          </a:p>
          <a:p>
            <a:pPr lvl="1"/>
            <a:r>
              <a:rPr lang="en-US" altLang="en-US" dirty="0"/>
              <a:t>Looks like it runs all the time on the processor</a:t>
            </a:r>
          </a:p>
          <a:p>
            <a:pPr lvl="2"/>
            <a:r>
              <a:rPr lang="en-US" altLang="en-US" dirty="0"/>
              <a:t>Doesn’t need to be programmed to allow other programs to run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F8F73-5294-410B-AFF8-0AD25621983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4501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Idea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Can capture state of a processor</a:t>
            </a:r>
          </a:p>
          <a:p>
            <a:pPr lvl="1"/>
            <a:r>
              <a:rPr lang="en-US" altLang="en-US" dirty="0"/>
              <a:t>All the information that defines the current point in the computation</a:t>
            </a:r>
          </a:p>
          <a:p>
            <a:pPr lvl="1"/>
            <a:r>
              <a:rPr lang="en-US" altLang="en-US" dirty="0"/>
              <a:t>i.e. program counter, data and instruction memory</a:t>
            </a:r>
          </a:p>
          <a:p>
            <a:r>
              <a:rPr lang="en-US" altLang="en-US" dirty="0"/>
              <a:t>Can save that in memory</a:t>
            </a:r>
          </a:p>
          <a:p>
            <a:pPr lvl="1"/>
            <a:r>
              <a:rPr lang="en-US" altLang="en-US" dirty="0"/>
              <a:t>A different memory from what the process sees</a:t>
            </a:r>
          </a:p>
          <a:p>
            <a:pPr lvl="1"/>
            <a:r>
              <a:rPr lang="en-US" altLang="en-US" dirty="0"/>
              <a:t>(could be different range of addresses)</a:t>
            </a:r>
          </a:p>
          <a:p>
            <a:r>
              <a:rPr lang="en-US" altLang="en-US" dirty="0"/>
              <a:t>Fully represents the running program</a:t>
            </a:r>
          </a:p>
          <a:p>
            <a:r>
              <a:rPr lang="en-US" altLang="en-US" dirty="0"/>
              <a:t>Can restore that from memory to the processor</a:t>
            </a:r>
          </a:p>
          <a:p>
            <a:r>
              <a:rPr lang="en-US" altLang="en-US" dirty="0"/>
              <a:t>Can save/restore without affecting the functional behavior of the program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ESE150 Spring 2021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D1BA-BDF3-422B-808B-06442AB2A98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7272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14750</TotalTime>
  <Words>1006</Words>
  <Application>Microsoft Macintosh PowerPoint</Application>
  <PresentationFormat>On-screen Show (4:3)</PresentationFormat>
  <Paragraphs>258</Paragraphs>
  <Slides>31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Wingdings 2</vt:lpstr>
      <vt:lpstr>ESE 578–</vt:lpstr>
      <vt:lpstr>PowerPoint Presentation</vt:lpstr>
      <vt:lpstr>Observation</vt:lpstr>
      <vt:lpstr>Big Idea</vt:lpstr>
      <vt:lpstr>Outline</vt:lpstr>
      <vt:lpstr>Course Map – Week 10</vt:lpstr>
      <vt:lpstr>Role of Operating System</vt:lpstr>
      <vt:lpstr>Virtualization</vt:lpstr>
      <vt:lpstr>Idea</vt:lpstr>
      <vt:lpstr>Key Idea</vt:lpstr>
      <vt:lpstr>                   Memory Save/Restore</vt:lpstr>
      <vt:lpstr>                   Memory Save/Restore</vt:lpstr>
      <vt:lpstr>PowerPoint Presentation</vt:lpstr>
      <vt:lpstr>PowerPoint Presentation</vt:lpstr>
      <vt:lpstr>PowerPoint Presentation</vt:lpstr>
      <vt:lpstr>Sharing Processor</vt:lpstr>
      <vt:lpstr>Demonstration</vt:lpstr>
      <vt:lpstr>Worksheet: Execution Exercise</vt:lpstr>
      <vt:lpstr>Execution: Getting Started</vt:lpstr>
      <vt:lpstr>Execution Exercise</vt:lpstr>
      <vt:lpstr>Simulate Swapping</vt:lpstr>
      <vt:lpstr>Simulate Swapping</vt:lpstr>
      <vt:lpstr>Simulate Swapping</vt:lpstr>
      <vt:lpstr>Simulate Swapping</vt:lpstr>
      <vt:lpstr>Simulate Swapping</vt:lpstr>
      <vt:lpstr>Review: Key Idea</vt:lpstr>
      <vt:lpstr>Media Processors</vt:lpstr>
      <vt:lpstr>iPod Processor</vt:lpstr>
      <vt:lpstr>Apple A13 Bionic</vt:lpstr>
      <vt:lpstr>Big Ideas</vt:lpstr>
      <vt:lpstr>Learn More</vt:lpstr>
      <vt:lpstr>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714</cp:revision>
  <cp:lastPrinted>2021-03-31T12:07:47Z</cp:lastPrinted>
  <dcterms:created xsi:type="dcterms:W3CDTF">2018-03-28T02:50:16Z</dcterms:created>
  <dcterms:modified xsi:type="dcterms:W3CDTF">2021-03-31T12:07:49Z</dcterms:modified>
</cp:coreProperties>
</file>