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07" r:id="rId2"/>
    <p:sldId id="308" r:id="rId3"/>
    <p:sldId id="311" r:id="rId4"/>
    <p:sldId id="313" r:id="rId5"/>
    <p:sldId id="318" r:id="rId6"/>
    <p:sldId id="431" r:id="rId7"/>
    <p:sldId id="435" r:id="rId8"/>
    <p:sldId id="510" r:id="rId9"/>
    <p:sldId id="436" r:id="rId10"/>
    <p:sldId id="437" r:id="rId11"/>
    <p:sldId id="438" r:id="rId12"/>
    <p:sldId id="511" r:id="rId13"/>
    <p:sldId id="439" r:id="rId14"/>
    <p:sldId id="440" r:id="rId15"/>
    <p:sldId id="441" r:id="rId16"/>
    <p:sldId id="442" r:id="rId17"/>
    <p:sldId id="506" r:id="rId18"/>
    <p:sldId id="444" r:id="rId19"/>
    <p:sldId id="446" r:id="rId20"/>
    <p:sldId id="447" r:id="rId21"/>
    <p:sldId id="448" r:id="rId22"/>
    <p:sldId id="449" r:id="rId23"/>
    <p:sldId id="518" r:id="rId24"/>
    <p:sldId id="450" r:id="rId25"/>
    <p:sldId id="451" r:id="rId26"/>
    <p:sldId id="452" r:id="rId27"/>
    <p:sldId id="453" r:id="rId28"/>
    <p:sldId id="454" r:id="rId29"/>
    <p:sldId id="507" r:id="rId30"/>
    <p:sldId id="455" r:id="rId31"/>
    <p:sldId id="51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4" r:id="rId41"/>
    <p:sldId id="465" r:id="rId42"/>
    <p:sldId id="513" r:id="rId43"/>
    <p:sldId id="512" r:id="rId44"/>
    <p:sldId id="523" r:id="rId45"/>
    <p:sldId id="520" r:id="rId46"/>
    <p:sldId id="521" r:id="rId47"/>
    <p:sldId id="522" r:id="rId48"/>
    <p:sldId id="52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42" autoAdjust="0"/>
    <p:restoredTop sz="92481" autoAdjust="0"/>
  </p:normalViewPr>
  <p:slideViewPr>
    <p:cSldViewPr snapToGrid="0">
      <p:cViewPr varScale="1">
        <p:scale>
          <a:sx n="102" d="100"/>
          <a:sy n="102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87258-13AC-4839-B033-A978A2F110A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68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14732-B32F-4CB5-8E5B-7881B87913FA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67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3/31/21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wm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02861" y="5943600"/>
            <a:ext cx="3712539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2009--2021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#19 – Networking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Signaling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554162"/>
            <a:ext cx="9198015" cy="4846638"/>
          </a:xfrm>
        </p:spPr>
        <p:txBody>
          <a:bodyPr/>
          <a:lstStyle/>
          <a:p>
            <a:r>
              <a:rPr lang="en-US" altLang="en-US" dirty="0"/>
              <a:t>Communicate with Voltage pulses</a:t>
            </a:r>
          </a:p>
          <a:p>
            <a:pPr lvl="1"/>
            <a:r>
              <a:rPr lang="en-US" altLang="en-US" dirty="0"/>
              <a:t>A pulls line low (0)</a:t>
            </a:r>
          </a:p>
          <a:p>
            <a:pPr lvl="1"/>
            <a:r>
              <a:rPr lang="en-US" altLang="en-US" dirty="0"/>
              <a:t>B senses low (0) line</a:t>
            </a:r>
          </a:p>
          <a:p>
            <a:r>
              <a:rPr lang="en-US" altLang="en-US" dirty="0"/>
              <a:t>Data encoded as series of pulses/voltages on line</a:t>
            </a:r>
          </a:p>
          <a:p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2CB-9860-4FAC-9F0D-D7CAC2F0FD0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4" t="58239" r="18047"/>
          <a:stretch/>
        </p:blipFill>
        <p:spPr bwMode="auto">
          <a:xfrm>
            <a:off x="3692324" y="4045331"/>
            <a:ext cx="949124" cy="10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3159889" y="4907666"/>
            <a:ext cx="706055" cy="601883"/>
          </a:xfrm>
          <a:custGeom>
            <a:avLst/>
            <a:gdLst>
              <a:gd name="connsiteX0" fmla="*/ 706055 w 706055"/>
              <a:gd name="connsiteY0" fmla="*/ 0 h 601883"/>
              <a:gd name="connsiteX1" fmla="*/ 138896 w 706055"/>
              <a:gd name="connsiteY1" fmla="*/ 219919 h 601883"/>
              <a:gd name="connsiteX2" fmla="*/ 0 w 706055"/>
              <a:gd name="connsiteY2" fmla="*/ 601883 h 60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055" h="601883">
                <a:moveTo>
                  <a:pt x="706055" y="0"/>
                </a:moveTo>
                <a:cubicBezTo>
                  <a:pt x="481313" y="59802"/>
                  <a:pt x="256572" y="119605"/>
                  <a:pt x="138896" y="219919"/>
                </a:cubicBezTo>
                <a:cubicBezTo>
                  <a:pt x="21220" y="320233"/>
                  <a:pt x="10610" y="461058"/>
                  <a:pt x="0" y="601883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20100" y="3479224"/>
            <a:ext cx="168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Oscilloscope/</a:t>
            </a:r>
          </a:p>
          <a:p>
            <a:pPr algn="ctr"/>
            <a:r>
              <a:rPr lang="en-US" dirty="0"/>
              <a:t>Logic Analyzer</a:t>
            </a:r>
          </a:p>
        </p:txBody>
      </p:sp>
    </p:spTree>
    <p:extLst>
      <p:ext uri="{BB962C8B-B14F-4D97-AF65-F5344CB8AC3E}">
        <p14:creationId xmlns:p14="http://schemas.microsoft.com/office/powerpoint/2010/main" val="1256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Communication Basic Steps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2763"/>
            <a:ext cx="8839200" cy="48466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Start program on B to receive data (file)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Start program on A to send data (file)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B waits for valid symbols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 sends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B receives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 sends out-of-band signal to end transmission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5BA1-13E4-4896-967D-79A38EB8654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2642" y="4589638"/>
            <a:ext cx="293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(as we did to communicate</a:t>
            </a:r>
          </a:p>
          <a:p>
            <a:r>
              <a:rPr lang="en-US" dirty="0"/>
              <a:t>between Windows PC</a:t>
            </a:r>
          </a:p>
          <a:p>
            <a:r>
              <a:rPr lang="en-US" dirty="0"/>
              <a:t>and </a:t>
            </a:r>
            <a:r>
              <a:rPr lang="en-US" dirty="0" err="1"/>
              <a:t>Arduino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30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computers does your laptop communicate with?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E-mail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Weather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Canvas, Piazza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Source code repositories (</a:t>
            </a:r>
            <a:r>
              <a:rPr lang="en-US" dirty="0" err="1">
                <a:solidFill>
                  <a:schemeClr val="tx1"/>
                </a:solidFill>
              </a:rPr>
              <a:t>svn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git</a:t>
            </a:r>
            <a:r>
              <a:rPr lang="en-US" dirty="0">
                <a:solidFill>
                  <a:schemeClr val="tx1"/>
                </a:solidFill>
              </a:rPr>
              <a:t>, …)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eniac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Web servers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Seas, news, </a:t>
            </a:r>
            <a:r>
              <a:rPr lang="en-US" dirty="0" err="1">
                <a:solidFill>
                  <a:schemeClr val="tx1"/>
                </a:solidFill>
              </a:rPr>
              <a:t>facebook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wikipedia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google</a:t>
            </a:r>
            <a:r>
              <a:rPr lang="en-US" dirty="0">
                <a:solidFill>
                  <a:schemeClr val="tx1"/>
                </a:solidFill>
              </a:rPr>
              <a:t>, ….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Spotify, iTunes, Windows Update </a:t>
            </a:r>
          </a:p>
          <a:p>
            <a:pPr lvl="2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Tasks </a:t>
            </a:r>
            <a:r>
              <a:rPr lang="en-US" altLang="en-US" i="1" dirty="0"/>
              <a:t>– Multiple Wires?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59" y="1141986"/>
            <a:ext cx="8686800" cy="4846638"/>
          </a:xfrm>
        </p:spPr>
        <p:txBody>
          <a:bodyPr/>
          <a:lstStyle/>
          <a:p>
            <a:r>
              <a:rPr lang="en-US" altLang="en-US" dirty="0"/>
              <a:t>Back to wired connections</a:t>
            </a:r>
          </a:p>
          <a:p>
            <a:r>
              <a:rPr lang="en-US" altLang="en-US" dirty="0"/>
              <a:t>E.g. download song and browse</a:t>
            </a:r>
          </a:p>
          <a:p>
            <a:pPr lvl="1"/>
            <a:r>
              <a:rPr lang="en-US" altLang="en-US" dirty="0"/>
              <a:t>Could have a separate interface/wire for each application</a:t>
            </a:r>
          </a:p>
          <a:p>
            <a:pPr lvl="1"/>
            <a:r>
              <a:rPr lang="en-US" altLang="en-US" dirty="0"/>
              <a:t>Process allocates hardware when needs to communicate</a:t>
            </a:r>
          </a:p>
          <a:p>
            <a:pPr lvl="1"/>
            <a:r>
              <a:rPr lang="en-US" altLang="en-US" dirty="0"/>
              <a:t>Holds exclusive access during transfer</a:t>
            </a:r>
          </a:p>
          <a:p>
            <a:pPr lvl="1"/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138-8C0E-4137-8C31-BCE944C33D71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4965"/>
            <a:ext cx="7162800" cy="18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90988"/>
            <a:ext cx="7162800" cy="35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5249-E604-4612-9A5F-B38902C5753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 to Multiple Machines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54" y="1409344"/>
            <a:ext cx="8686800" cy="4846638"/>
          </a:xfrm>
        </p:spPr>
        <p:txBody>
          <a:bodyPr/>
          <a:lstStyle/>
          <a:p>
            <a:r>
              <a:rPr lang="en-US" altLang="en-US" dirty="0"/>
              <a:t>Add interface/wire for every machine want to talk to</a:t>
            </a:r>
          </a:p>
          <a:p>
            <a:pPr lvl="1"/>
            <a:r>
              <a:rPr lang="en-US" altLang="en-US" dirty="0"/>
              <a:t>Talk to machine through its dedicated wire</a:t>
            </a:r>
          </a:p>
          <a:p>
            <a:pPr lvl="1"/>
            <a:endParaRPr lang="en-US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01869"/>
            <a:ext cx="7162800" cy="35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09677" y="1893782"/>
            <a:ext cx="2334323" cy="26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Scalability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Do we like where this </a:t>
            </a:r>
            <a:br>
              <a:rPr lang="en-US" altLang="en-US" sz="2000" dirty="0"/>
            </a:br>
            <a:r>
              <a:rPr lang="en-US" altLang="en-US" sz="2000" dirty="0"/>
              <a:t>is going?</a:t>
            </a:r>
          </a:p>
          <a:p>
            <a:endParaRPr lang="en-US" altLang="en-US" sz="2000" dirty="0"/>
          </a:p>
          <a:p>
            <a:r>
              <a:rPr lang="en-US" altLang="en-US" sz="2000" dirty="0"/>
              <a:t>Hosts on Internet</a:t>
            </a:r>
          </a:p>
          <a:p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>
                <a:solidFill>
                  <a:schemeClr val="tx1"/>
                </a:solidFill>
              </a:rPr>
              <a:t>How many things are connected to Internet?</a:t>
            </a:r>
          </a:p>
          <a:p>
            <a:pPr lvl="1"/>
            <a:r>
              <a:rPr lang="en-US" altLang="en-US" sz="1800" dirty="0"/>
              <a:t>Estimate as of 8 Billion connected devices!</a:t>
            </a:r>
          </a:p>
          <a:p>
            <a:pPr lvl="1"/>
            <a:r>
              <a:rPr lang="en-US" altLang="en-US" sz="1800" dirty="0"/>
              <a:t>Growing to 50—100 Billion in next few years…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272-A30F-4B3E-8B1B-8F8D9AE37D3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8" name="Picture 7" descr="1280px-Internet_Hosts_Count_log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94" y="1006911"/>
            <a:ext cx="5099806" cy="4079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7344" y="635845"/>
            <a:ext cx="449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 err="1"/>
              <a:t>Kopiesperre</a:t>
            </a:r>
            <a:r>
              <a:rPr lang="en-US" dirty="0"/>
              <a:t> CC Share-alike 3.0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wikivisually.com/wiki/File:Internet_Hosts_Count_log.svg</a:t>
            </a:r>
            <a:r>
              <a:rPr lang="en-US" dirty="0"/>
              <a:t>]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6375" y="35870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9B2-16E6-4B03-A2F5-21D9B3B8BDF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many connections?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Conclusion: </a:t>
            </a:r>
            <a:r>
              <a:rPr lang="en-US" altLang="en-US" b="0" dirty="0"/>
              <a:t>need to look at capacity as well as scalability of a network solution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7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Requirements and Costs</a:t>
            </a:r>
          </a:p>
        </p:txBody>
      </p:sp>
    </p:spTree>
    <p:extLst>
      <p:ext uri="{BB962C8B-B14F-4D97-AF65-F5344CB8AC3E}">
        <p14:creationId xmlns:p14="http://schemas.microsoft.com/office/powerpoint/2010/main" val="105705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A2C-BB0D-4939-A3DE-5019295EA48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Wires</a:t>
            </a:r>
          </a:p>
        </p:txBody>
      </p:sp>
      <p:pic>
        <p:nvPicPr>
          <p:cNvPr id="809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7772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How fast can I send data over a wire?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Consider a Category-5 Ethernet cable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Bandwidth (bits/s)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1Gbit/s – 1000Base-T (Gigabit </a:t>
            </a:r>
            <a:r>
              <a:rPr lang="en-US" altLang="en-US" dirty="0" err="1"/>
              <a:t>ethernet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Latency/transit time (distance/time)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0.64 c  [c=speed of light = 3</a:t>
            </a:r>
            <a:r>
              <a:rPr lang="en-US" altLang="en-US" dirty="0">
                <a:cs typeface="Arial" charset="0"/>
              </a:rPr>
              <a:t>×</a:t>
            </a:r>
            <a:r>
              <a:rPr lang="en-US" altLang="en-US" dirty="0"/>
              <a:t>10</a:t>
            </a:r>
            <a:r>
              <a:rPr lang="en-US" altLang="en-US" baseline="30000" dirty="0"/>
              <a:t>8</a:t>
            </a:r>
            <a:r>
              <a:rPr lang="en-US" altLang="en-US" dirty="0"/>
              <a:t> m/s]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0.192 m/ns   or roughly 5ns/m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809989" name="Text Box 5"/>
          <p:cNvSpPr txBox="1">
            <a:spLocks noChangeArrowheads="1"/>
          </p:cNvSpPr>
          <p:nvPr/>
        </p:nvSpPr>
        <p:spPr bwMode="auto">
          <a:xfrm>
            <a:off x="3733800" y="6172200"/>
            <a:ext cx="520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  <a:cs typeface="Arial" charset="0"/>
              </a:rPr>
              <a:t>[image: http://en.wikipedia.org/wiki/File:Cat_5.jpg]</a:t>
            </a:r>
          </a:p>
        </p:txBody>
      </p:sp>
    </p:spTree>
    <p:extLst>
      <p:ext uri="{BB962C8B-B14F-4D97-AF65-F5344CB8AC3E}">
        <p14:creationId xmlns:p14="http://schemas.microsoft.com/office/powerpoint/2010/main" val="37983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4A8-E6C0-4340-81F1-EE32EE5012F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Comparison: Audio  (</a:t>
            </a:r>
            <a:r>
              <a:rPr lang="en-US" altLang="en-US" dirty="0" err="1"/>
              <a:t>Preclass</a:t>
            </a:r>
            <a:r>
              <a:rPr lang="en-US" altLang="en-US" dirty="0"/>
              <a:t> 3)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Real-Time stereo (2-channel) MP3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128Kbits/s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How many can share 1Gbit/s link?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0" dirty="0">
                <a:solidFill>
                  <a:srgbClr val="FF6600"/>
                </a:solidFill>
              </a:rPr>
              <a:t>How long to download 3 minute song at full rate?</a:t>
            </a:r>
          </a:p>
          <a:p>
            <a:pPr>
              <a:lnSpc>
                <a:spcPct val="90000"/>
              </a:lnSpc>
            </a:pPr>
            <a:endParaRPr lang="en-US" altLang="en-US" b="0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0" dirty="0">
                <a:solidFill>
                  <a:srgbClr val="FF6600"/>
                </a:solidFill>
              </a:rPr>
              <a:t>How long for first bit to travel across 4000km wire at 0.6 × speed-of-light?</a:t>
            </a:r>
          </a:p>
          <a:p>
            <a:pPr>
              <a:lnSpc>
                <a:spcPct val="90000"/>
              </a:lnSpc>
            </a:pPr>
            <a:endParaRPr lang="en-US" altLang="en-US" b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Where are we on course map?</a:t>
            </a:r>
            <a:endParaRPr lang="en-US" sz="2000" dirty="0"/>
          </a:p>
          <a:p>
            <a:r>
              <a:rPr lang="en-US" sz="2400" dirty="0"/>
              <a:t>Networks</a:t>
            </a:r>
          </a:p>
          <a:p>
            <a:pPr lvl="1"/>
            <a:r>
              <a:rPr lang="en-US" sz="2000" dirty="0"/>
              <a:t>Communicating Between Machines</a:t>
            </a:r>
          </a:p>
          <a:p>
            <a:pPr lvl="1"/>
            <a:r>
              <a:rPr lang="en-US" sz="2000" dirty="0"/>
              <a:t>Bandwidth Requirements</a:t>
            </a:r>
          </a:p>
          <a:p>
            <a:pPr lvl="1"/>
            <a:r>
              <a:rPr lang="en-US" sz="2000" dirty="0"/>
              <a:t>Technology Costs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Network Layering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Transport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Network – Routing – what can go wrong?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Physical (</a:t>
            </a:r>
            <a:r>
              <a:rPr lang="en-US" altLang="en-US" dirty="0">
                <a:sym typeface="Wingdings" pitchFamily="2" charset="2"/>
              </a:rPr>
              <a:t>physical layer independence)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pitchFamily="2" charset="2"/>
              </a:rPr>
              <a:t>By end: seen TCP/IP basics</a:t>
            </a:r>
          </a:p>
          <a:p>
            <a:r>
              <a:rPr lang="en-US" sz="2400" dirty="0"/>
              <a:t>Next Lab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3C03-DA0B-456E-8738-03EE95CD7B0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Comparison: Video (</a:t>
            </a:r>
            <a:r>
              <a:rPr lang="en-US" altLang="en-US" dirty="0" err="1"/>
              <a:t>Preclass</a:t>
            </a:r>
            <a:r>
              <a:rPr lang="en-US" altLang="en-US" dirty="0"/>
              <a:t> 3)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HDTV compressed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Around 36Mbits/s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How many can share 1 </a:t>
            </a:r>
            <a:r>
              <a:rPr lang="en-US" altLang="en-US" dirty="0" err="1">
                <a:solidFill>
                  <a:srgbClr val="FF6600"/>
                </a:solidFill>
              </a:rPr>
              <a:t>Gbit/s</a:t>
            </a:r>
            <a:r>
              <a:rPr lang="en-US" altLang="en-US" dirty="0">
                <a:solidFill>
                  <a:srgbClr val="FF6600"/>
                </a:solidFill>
              </a:rPr>
              <a:t> link?</a:t>
            </a:r>
          </a:p>
          <a:p>
            <a:pPr lvl="1">
              <a:lnSpc>
                <a:spcPct val="90000"/>
              </a:lnSpc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29489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3A36-63B5-4302-AAA6-93B287F00D6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Costs  (</a:t>
            </a:r>
            <a:r>
              <a:rPr lang="en-US" altLang="en-US" dirty="0" err="1"/>
              <a:t>Preclass</a:t>
            </a:r>
            <a:r>
              <a:rPr lang="en-US" altLang="en-US" dirty="0"/>
              <a:t> 4)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Cat 5e per foot ~ $0.20/foot</a:t>
            </a:r>
          </a:p>
          <a:p>
            <a:pPr lvl="1"/>
            <a:r>
              <a:rPr lang="en-US" altLang="en-US" dirty="0"/>
              <a:t>Say $0.60/m</a:t>
            </a:r>
          </a:p>
          <a:p>
            <a:pPr lvl="1"/>
            <a:r>
              <a:rPr lang="en-US" altLang="en-US" dirty="0"/>
              <a:t>Raw wire</a:t>
            </a:r>
          </a:p>
          <a:p>
            <a:pPr lvl="2"/>
            <a:r>
              <a:rPr lang="en-US" altLang="en-US" dirty="0"/>
              <a:t>Ignoring handling to run</a:t>
            </a:r>
          </a:p>
          <a:p>
            <a:pPr lvl="2"/>
            <a:r>
              <a:rPr lang="en-US" altLang="en-US" dirty="0"/>
              <a:t>Ignoring rent/lease/buy land to run</a:t>
            </a:r>
          </a:p>
          <a:p>
            <a:pPr lvl="1"/>
            <a:r>
              <a:rPr lang="en-US" altLang="en-US" dirty="0"/>
              <a:t>Philly </a:t>
            </a:r>
            <a:r>
              <a:rPr lang="en-US" altLang="en-US" dirty="0" err="1">
                <a:sym typeface="Wingdings" pitchFamily="2" charset="2"/>
              </a:rPr>
              <a:t></a:t>
            </a:r>
            <a:r>
              <a:rPr lang="en-US" altLang="en-US" dirty="0">
                <a:sym typeface="Wingdings" pitchFamily="2" charset="2"/>
              </a:rPr>
              <a:t> San Francisco: ~4,000km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  <a:sym typeface="Wingdings" pitchFamily="2" charset="2"/>
              </a:rPr>
              <a:t>Wire cost?</a:t>
            </a:r>
          </a:p>
        </p:txBody>
      </p:sp>
    </p:spTree>
    <p:extLst>
      <p:ext uri="{BB962C8B-B14F-4D97-AF65-F5344CB8AC3E}">
        <p14:creationId xmlns:p14="http://schemas.microsoft.com/office/powerpoint/2010/main" val="20582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D90-3CAF-4FBC-B3D5-FEA5A25CD62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Implications?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Today’s wire bandwidth </a:t>
            </a:r>
            <a:r>
              <a:rPr lang="en-US" altLang="en-US" dirty="0">
                <a:solidFill>
                  <a:srgbClr val="FF0000"/>
                </a:solidFill>
              </a:rPr>
              <a:t>exceeds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the throughput needs of any real-time single-stream data</a:t>
            </a:r>
          </a:p>
          <a:p>
            <a:pPr lvl="1"/>
            <a:r>
              <a:rPr lang="en-US" altLang="en-US" dirty="0"/>
              <a:t>Can afford to share the wire</a:t>
            </a:r>
          </a:p>
          <a:p>
            <a:r>
              <a:rPr lang="en-US" altLang="en-US" dirty="0"/>
              <a:t>Wires are not cheap</a:t>
            </a:r>
          </a:p>
          <a:p>
            <a:pPr lvl="1"/>
            <a:r>
              <a:rPr lang="en-US" altLang="en-US" dirty="0"/>
              <a:t>Cannot afford not to share the wire</a:t>
            </a:r>
          </a:p>
        </p:txBody>
      </p:sp>
    </p:spTree>
    <p:extLst>
      <p:ext uri="{BB962C8B-B14F-4D97-AF65-F5344CB8AC3E}">
        <p14:creationId xmlns:p14="http://schemas.microsoft.com/office/powerpoint/2010/main" val="42687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44B0-D067-5A4E-81C5-013458D3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DE7CC-058D-A241-97C1-C22856FA8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pipeline simulation as warmup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8D2FC-6117-7545-A654-FBCE6886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6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6797-C018-4369-8341-9259277C070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16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Sharing (Virtualizing) Connections</a:t>
            </a:r>
          </a:p>
        </p:txBody>
      </p:sp>
    </p:spTree>
    <p:extLst>
      <p:ext uri="{BB962C8B-B14F-4D97-AF65-F5344CB8AC3E}">
        <p14:creationId xmlns:p14="http://schemas.microsoft.com/office/powerpoint/2010/main" val="667099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Link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9343"/>
            <a:ext cx="8686800" cy="4846638"/>
          </a:xfrm>
        </p:spPr>
        <p:txBody>
          <a:bodyPr/>
          <a:lstStyle/>
          <a:p>
            <a:r>
              <a:rPr lang="en-US" altLang="en-US" dirty="0"/>
              <a:t>Idea: Tag data with target</a:t>
            </a:r>
          </a:p>
          <a:p>
            <a:pPr lvl="1"/>
            <a:r>
              <a:rPr lang="en-US" altLang="en-US" dirty="0"/>
              <a:t>“this is for process 34”</a:t>
            </a:r>
          </a:p>
          <a:p>
            <a:pPr lvl="1"/>
            <a:r>
              <a:rPr lang="en-US" altLang="en-US" dirty="0"/>
              <a:t>“this is for process 45”</a:t>
            </a:r>
          </a:p>
          <a:p>
            <a:r>
              <a:rPr lang="en-US" altLang="en-US" dirty="0"/>
              <a:t>Have transport layer deal with…</a:t>
            </a:r>
          </a:p>
          <a:p>
            <a:pPr lvl="1"/>
            <a:r>
              <a:rPr lang="en-US" altLang="en-US" dirty="0"/>
              <a:t>Mixing data from separate streams</a:t>
            </a:r>
          </a:p>
          <a:p>
            <a:pPr lvl="1"/>
            <a:r>
              <a:rPr lang="en-US" altLang="en-US" dirty="0"/>
              <a:t>Separating data out into individual streams</a:t>
            </a:r>
          </a:p>
          <a:p>
            <a:pPr lvl="1"/>
            <a:r>
              <a:rPr lang="en-US" altLang="en-US" dirty="0"/>
              <a:t>Delivering to individual processes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6FBF-7EDB-4ED1-9A47-C0E0ACD5FA83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81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9475"/>
            <a:ext cx="5119688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7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Begin to form a packet</a:t>
            </a:r>
          </a:p>
          <a:p>
            <a:pPr lvl="1"/>
            <a:r>
              <a:rPr lang="en-US" altLang="en-US" dirty="0"/>
              <a:t>Header: says where to go</a:t>
            </a:r>
          </a:p>
          <a:p>
            <a:pPr lvl="1"/>
            <a:r>
              <a:rPr lang="en-US" altLang="en-US" dirty="0"/>
              <a:t>Payload: the data to send</a:t>
            </a:r>
          </a:p>
          <a:p>
            <a:r>
              <a:rPr lang="en-US" altLang="en-US" dirty="0"/>
              <a:t>Header: </a:t>
            </a:r>
          </a:p>
          <a:p>
            <a:pPr lvl="1"/>
            <a:r>
              <a:rPr lang="en-US" altLang="en-US" dirty="0"/>
              <a:t>Added, consumed by network handling in routing</a:t>
            </a:r>
          </a:p>
          <a:p>
            <a:r>
              <a:rPr lang="en-US" altLang="en-US" dirty="0"/>
              <a:t>Payload:</a:t>
            </a:r>
          </a:p>
          <a:p>
            <a:pPr lvl="1"/>
            <a:r>
              <a:rPr lang="en-US" altLang="en-US" dirty="0"/>
              <a:t>Only thing seen by the application processes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61DD-218F-4928-9827-C83CC2A89F06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81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4775"/>
            <a:ext cx="3810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4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C579-8445-4418-84BC-FDB4BEB467A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Packets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2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344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234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474-644B-40BF-B1D1-6953209AFE4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Transport Layer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Call this the “Transport” Layer</a:t>
            </a:r>
          </a:p>
          <a:p>
            <a:pPr lvl="1"/>
            <a:r>
              <a:rPr lang="en-US" altLang="en-US" dirty="0"/>
              <a:t>responsible for delivering data to the individual application process on the computer </a:t>
            </a:r>
          </a:p>
        </p:txBody>
      </p:sp>
    </p:spTree>
    <p:extLst>
      <p:ext uri="{BB962C8B-B14F-4D97-AF65-F5344CB8AC3E}">
        <p14:creationId xmlns:p14="http://schemas.microsoft.com/office/powerpoint/2010/main" val="353285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Model of 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56253"/>
            <a:ext cx="8686800" cy="194454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OSI – Open Systems Interconnection Reference Model</a:t>
            </a:r>
          </a:p>
          <a:p>
            <a:pPr lvl="1"/>
            <a:r>
              <a:rPr lang="en-US" sz="2000" dirty="0"/>
              <a:t>Developed in 1980’s; maintained by ISO</a:t>
            </a:r>
          </a:p>
          <a:p>
            <a:pPr lvl="1"/>
            <a:r>
              <a:rPr lang="en-US" sz="2000" dirty="0"/>
              <a:t>Abstract different functions of a network into layers</a:t>
            </a:r>
          </a:p>
          <a:p>
            <a:pPr lvl="2"/>
            <a:r>
              <a:rPr lang="en-US" sz="1600" dirty="0"/>
              <a:t>Each layer only knows about layer above and below (at the interface level)</a:t>
            </a:r>
          </a:p>
          <a:p>
            <a:pPr lvl="1"/>
            <a:r>
              <a:rPr lang="en-US" sz="2000" dirty="0"/>
              <a:t>Think of it like this: your “Application” doesn’t know if its on a wired or wireless network (</a:t>
            </a:r>
            <a:r>
              <a:rPr lang="en-US" sz="2000" i="1" dirty="0"/>
              <a:t>physical layer</a:t>
            </a:r>
            <a:r>
              <a:rPr lang="en-US" sz="2000" dirty="0"/>
              <a:t>)…but it knows it needs a network!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44" y="1281856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3159" y="2685316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Layer we </a:t>
            </a:r>
            <a:r>
              <a:rPr lang="en-US"/>
              <a:t>just </a:t>
            </a:r>
          </a:p>
          <a:p>
            <a:pPr algn="ctr"/>
            <a:r>
              <a:rPr lang="en-US" dirty="0"/>
              <a:t>discussed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6134582" y="3008481"/>
            <a:ext cx="101857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60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1" name="Straight Arrow Connector 70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343354" y="457200"/>
            <a:ext cx="755110" cy="516398"/>
            <a:chOff x="1380954" y="3446002"/>
            <a:chExt cx="755110" cy="516398"/>
          </a:xfrm>
        </p:grpSpPr>
        <p:sp>
          <p:nvSpPr>
            <p:cNvPr id="76" name="Oval 7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80954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8420052" y="4954418"/>
            <a:ext cx="470000" cy="411444"/>
            <a:chOff x="1407375" y="3446002"/>
            <a:chExt cx="624383" cy="546593"/>
          </a:xfrm>
        </p:grpSpPr>
        <p:sp>
          <p:nvSpPr>
            <p:cNvPr id="82" name="Oval 8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pic>
        <p:nvPicPr>
          <p:cNvPr id="108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12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17" name="Straight Connector 116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24" name="TextBox 123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cxnSp>
        <p:nvCxnSpPr>
          <p:cNvPr id="125" name="Straight Arrow Connector 124"/>
          <p:cNvCxnSpPr>
            <a:stCxn id="116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8" name="Oval 12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6" grpId="0" animBg="1"/>
      <p:bldP spid="1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Role Assignment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65-235D-485F-B1D1-8E0676635BC6}" type="slidenum">
              <a:rPr lang="en-US" altLang="en-US"/>
              <a:pPr/>
              <a:t>30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33600" y="1387475"/>
            <a:ext cx="4800600" cy="609600"/>
            <a:chOff x="2133600" y="1905000"/>
            <a:chExt cx="4800600" cy="609600"/>
          </a:xfrm>
        </p:grpSpPr>
        <p:sp>
          <p:nvSpPr>
            <p:cNvPr id="881669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1671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1672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1673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</p:grpSp>
      <p:sp>
        <p:nvSpPr>
          <p:cNvPr id="881674" name="Rectangle 10"/>
          <p:cNvSpPr>
            <a:spLocks noChangeArrowheads="1"/>
          </p:cNvSpPr>
          <p:nvPr/>
        </p:nvSpPr>
        <p:spPr bwMode="auto">
          <a:xfrm>
            <a:off x="2152308" y="2176836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81677" name="Rectangle 13"/>
          <p:cNvSpPr>
            <a:spLocks noChangeArrowheads="1"/>
          </p:cNvSpPr>
          <p:nvPr/>
        </p:nvSpPr>
        <p:spPr bwMode="auto">
          <a:xfrm>
            <a:off x="4724400" y="214203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T3</a:t>
            </a:r>
          </a:p>
        </p:txBody>
      </p:sp>
      <p:sp>
        <p:nvSpPr>
          <p:cNvPr id="881679" name="Rectangle 15"/>
          <p:cNvSpPr>
            <a:spLocks noChangeArrowheads="1"/>
          </p:cNvSpPr>
          <p:nvPr/>
        </p:nvSpPr>
        <p:spPr bwMode="auto">
          <a:xfrm>
            <a:off x="2192345" y="29065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47244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1683" name="Rectangle 19"/>
          <p:cNvSpPr>
            <a:spLocks noChangeArrowheads="1"/>
          </p:cNvSpPr>
          <p:nvPr/>
        </p:nvSpPr>
        <p:spPr bwMode="auto">
          <a:xfrm>
            <a:off x="2192345" y="368016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W1/R2</a:t>
            </a:r>
          </a:p>
        </p:txBody>
      </p:sp>
      <p:sp>
        <p:nvSpPr>
          <p:cNvPr id="881684" name="Rectangle 20"/>
          <p:cNvSpPr>
            <a:spLocks noChangeArrowheads="1"/>
          </p:cNvSpPr>
          <p:nvPr/>
        </p:nvSpPr>
        <p:spPr bwMode="auto">
          <a:xfrm>
            <a:off x="3466508" y="3674813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81685" name="Rectangle 21"/>
          <p:cNvSpPr>
            <a:spLocks noChangeArrowheads="1"/>
          </p:cNvSpPr>
          <p:nvPr/>
        </p:nvSpPr>
        <p:spPr bwMode="auto">
          <a:xfrm>
            <a:off x="4740671" y="3674813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81686" name="Rectangle 22"/>
          <p:cNvSpPr>
            <a:spLocks noChangeArrowheads="1"/>
          </p:cNvSpPr>
          <p:nvPr/>
        </p:nvSpPr>
        <p:spPr bwMode="auto">
          <a:xfrm>
            <a:off x="2167043" y="448223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81687" name="Rectangle 23"/>
          <p:cNvSpPr>
            <a:spLocks noChangeArrowheads="1"/>
          </p:cNvSpPr>
          <p:nvPr/>
        </p:nvSpPr>
        <p:spPr bwMode="auto">
          <a:xfrm>
            <a:off x="2183994" y="521191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1688" name="Rectangle 24"/>
          <p:cNvSpPr>
            <a:spLocks noChangeArrowheads="1"/>
          </p:cNvSpPr>
          <p:nvPr/>
        </p:nvSpPr>
        <p:spPr bwMode="auto">
          <a:xfrm>
            <a:off x="4724400" y="448223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1689" name="Rectangle 25"/>
          <p:cNvSpPr>
            <a:spLocks noChangeArrowheads="1"/>
          </p:cNvSpPr>
          <p:nvPr/>
        </p:nvSpPr>
        <p:spPr bwMode="auto">
          <a:xfrm>
            <a:off x="4733978" y="521191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83994" y="5925312"/>
            <a:ext cx="4800600" cy="609600"/>
            <a:chOff x="2133600" y="1905000"/>
            <a:chExt cx="4800600" cy="609600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CA3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37212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Role Assignment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65-235D-485F-B1D1-8E0676635BC6}" type="slidenum">
              <a:rPr lang="en-US" altLang="en-US"/>
              <a:pPr/>
              <a:t>31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33600" y="1905000"/>
            <a:ext cx="4800600" cy="609600"/>
            <a:chOff x="2133600" y="1905000"/>
            <a:chExt cx="4800600" cy="609600"/>
          </a:xfrm>
        </p:grpSpPr>
        <p:sp>
          <p:nvSpPr>
            <p:cNvPr id="881669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1671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1672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1673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</p:grpSp>
      <p:sp>
        <p:nvSpPr>
          <p:cNvPr id="881674" name="Rectangle 10"/>
          <p:cNvSpPr>
            <a:spLocks noChangeArrowheads="1"/>
          </p:cNvSpPr>
          <p:nvPr/>
        </p:nvSpPr>
        <p:spPr bwMode="auto">
          <a:xfrm>
            <a:off x="21336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81677" name="Rectangle 13"/>
          <p:cNvSpPr>
            <a:spLocks noChangeArrowheads="1"/>
          </p:cNvSpPr>
          <p:nvPr/>
        </p:nvSpPr>
        <p:spPr bwMode="auto">
          <a:xfrm>
            <a:off x="60198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T3</a:t>
            </a:r>
          </a:p>
        </p:txBody>
      </p:sp>
      <p:sp>
        <p:nvSpPr>
          <p:cNvPr id="881679" name="Rectangle 15"/>
          <p:cNvSpPr>
            <a:spLocks noChangeArrowheads="1"/>
          </p:cNvSpPr>
          <p:nvPr/>
        </p:nvSpPr>
        <p:spPr bwMode="auto">
          <a:xfrm>
            <a:off x="3417859" y="282032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47244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1683" name="Rectangle 19"/>
          <p:cNvSpPr>
            <a:spLocks noChangeArrowheads="1"/>
          </p:cNvSpPr>
          <p:nvPr/>
        </p:nvSpPr>
        <p:spPr bwMode="auto">
          <a:xfrm>
            <a:off x="2192345" y="382384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W1/R2</a:t>
            </a:r>
          </a:p>
        </p:txBody>
      </p:sp>
      <p:sp>
        <p:nvSpPr>
          <p:cNvPr id="881684" name="Rectangle 20"/>
          <p:cNvSpPr>
            <a:spLocks noChangeArrowheads="1"/>
          </p:cNvSpPr>
          <p:nvPr/>
        </p:nvSpPr>
        <p:spPr bwMode="auto">
          <a:xfrm>
            <a:off x="3465464" y="381178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81685" name="Rectangle 21"/>
          <p:cNvSpPr>
            <a:spLocks noChangeArrowheads="1"/>
          </p:cNvSpPr>
          <p:nvPr/>
        </p:nvSpPr>
        <p:spPr bwMode="auto">
          <a:xfrm>
            <a:off x="4757823" y="380156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81686" name="Rectangle 22"/>
          <p:cNvSpPr>
            <a:spLocks noChangeArrowheads="1"/>
          </p:cNvSpPr>
          <p:nvPr/>
        </p:nvSpPr>
        <p:spPr bwMode="auto">
          <a:xfrm>
            <a:off x="21670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81687" name="Rectangle 23"/>
          <p:cNvSpPr>
            <a:spLocks noChangeArrowheads="1"/>
          </p:cNvSpPr>
          <p:nvPr/>
        </p:nvSpPr>
        <p:spPr bwMode="auto">
          <a:xfrm>
            <a:off x="34624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1688" name="Rectangle 24"/>
          <p:cNvSpPr>
            <a:spLocks noChangeArrowheads="1"/>
          </p:cNvSpPr>
          <p:nvPr/>
        </p:nvSpPr>
        <p:spPr bwMode="auto">
          <a:xfrm>
            <a:off x="47578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1689" name="Rectangle 25"/>
          <p:cNvSpPr>
            <a:spLocks noChangeArrowheads="1"/>
          </p:cNvSpPr>
          <p:nvPr/>
        </p:nvSpPr>
        <p:spPr bwMode="auto">
          <a:xfrm>
            <a:off x="60532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52308" y="5588748"/>
            <a:ext cx="4800600" cy="609600"/>
            <a:chOff x="2133600" y="1905000"/>
            <a:chExt cx="4800600" cy="609600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CA3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98756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1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330700" cy="4846638"/>
          </a:xfrm>
        </p:spPr>
        <p:txBody>
          <a:bodyPr/>
          <a:lstStyle/>
          <a:p>
            <a:r>
              <a:rPr lang="en-US" altLang="en-US" dirty="0"/>
              <a:t>Send </a:t>
            </a:r>
            <a:r>
              <a:rPr lang="en-US" altLang="en-US" u="sng" dirty="0"/>
              <a:t>4 verses </a:t>
            </a:r>
            <a:r>
              <a:rPr lang="en-US" altLang="en-US" dirty="0"/>
              <a:t>or digits from each</a:t>
            </a:r>
          </a:p>
          <a:p>
            <a:pPr lvl="1"/>
            <a:r>
              <a:rPr lang="en-US" altLang="en-US" dirty="0"/>
              <a:t>from song-server-app, even-server-app</a:t>
            </a:r>
          </a:p>
          <a:p>
            <a:pPr lvl="1"/>
            <a:r>
              <a:rPr lang="en-US" altLang="en-US" dirty="0"/>
              <a:t>to song-listener-app, even-consumer</a:t>
            </a:r>
          </a:p>
          <a:p>
            <a:r>
              <a:rPr lang="en-US" altLang="en-US" b="0" dirty="0"/>
              <a:t>All go through one wire W1</a:t>
            </a:r>
          </a:p>
          <a:p>
            <a:r>
              <a:rPr lang="en-US" altLang="en-US" b="0" dirty="0"/>
              <a:t>T1 – Transport tagging</a:t>
            </a:r>
          </a:p>
          <a:p>
            <a:r>
              <a:rPr lang="en-US" altLang="en-US" b="0" dirty="0"/>
              <a:t>T2 – Transport sorting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3150" y="6544076"/>
            <a:ext cx="758952" cy="246888"/>
          </a:xfrm>
        </p:spPr>
        <p:txBody>
          <a:bodyPr/>
          <a:lstStyle/>
          <a:p>
            <a:fld id="{7D13D233-934E-4C39-8A1B-B4F4A3F0405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39700" name="Rectangle 20"/>
          <p:cNvSpPr>
            <a:spLocks noChangeArrowheads="1"/>
          </p:cNvSpPr>
          <p:nvPr/>
        </p:nvSpPr>
        <p:spPr bwMode="auto">
          <a:xfrm>
            <a:off x="5099050" y="1257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9699" name="Rectangle 19"/>
          <p:cNvSpPr>
            <a:spLocks noChangeArrowheads="1"/>
          </p:cNvSpPr>
          <p:nvPr/>
        </p:nvSpPr>
        <p:spPr bwMode="auto">
          <a:xfrm>
            <a:off x="5099050" y="4305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84" name="Oval 4"/>
          <p:cNvSpPr>
            <a:spLocks noChangeArrowheads="1"/>
          </p:cNvSpPr>
          <p:nvPr/>
        </p:nvSpPr>
        <p:spPr bwMode="auto">
          <a:xfrm>
            <a:off x="5556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SA1</a:t>
            </a:r>
          </a:p>
        </p:txBody>
      </p:sp>
      <p:sp>
        <p:nvSpPr>
          <p:cNvPr id="839686" name="Oval 6"/>
          <p:cNvSpPr>
            <a:spLocks noChangeArrowheads="1"/>
          </p:cNvSpPr>
          <p:nvPr/>
        </p:nvSpPr>
        <p:spPr bwMode="auto">
          <a:xfrm>
            <a:off x="7080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SA2</a:t>
            </a:r>
          </a:p>
        </p:txBody>
      </p:sp>
      <p:sp>
        <p:nvSpPr>
          <p:cNvPr id="839687" name="Oval 7"/>
          <p:cNvSpPr>
            <a:spLocks noChangeArrowheads="1"/>
          </p:cNvSpPr>
          <p:nvPr/>
        </p:nvSpPr>
        <p:spPr bwMode="auto">
          <a:xfrm>
            <a:off x="6394450" y="2247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39688" name="Oval 8"/>
          <p:cNvSpPr>
            <a:spLocks noChangeArrowheads="1"/>
          </p:cNvSpPr>
          <p:nvPr/>
        </p:nvSpPr>
        <p:spPr bwMode="auto">
          <a:xfrm>
            <a:off x="6394450" y="4533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39689" name="Oval 9"/>
          <p:cNvSpPr>
            <a:spLocks noChangeArrowheads="1"/>
          </p:cNvSpPr>
          <p:nvPr/>
        </p:nvSpPr>
        <p:spPr bwMode="auto">
          <a:xfrm>
            <a:off x="55562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CA1</a:t>
            </a:r>
          </a:p>
        </p:txBody>
      </p:sp>
      <p:sp>
        <p:nvSpPr>
          <p:cNvPr id="839690" name="Oval 10"/>
          <p:cNvSpPr>
            <a:spLocks noChangeArrowheads="1"/>
          </p:cNvSpPr>
          <p:nvPr/>
        </p:nvSpPr>
        <p:spPr bwMode="auto">
          <a:xfrm>
            <a:off x="73088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CA2</a:t>
            </a:r>
          </a:p>
        </p:txBody>
      </p:sp>
      <p:sp>
        <p:nvSpPr>
          <p:cNvPr id="839691" name="Oval 11"/>
          <p:cNvSpPr>
            <a:spLocks noChangeArrowheads="1"/>
          </p:cNvSpPr>
          <p:nvPr/>
        </p:nvSpPr>
        <p:spPr bwMode="auto">
          <a:xfrm>
            <a:off x="6394450" y="33909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39693" name="Line 13"/>
          <p:cNvSpPr>
            <a:spLocks noChangeShapeType="1"/>
          </p:cNvSpPr>
          <p:nvPr/>
        </p:nvSpPr>
        <p:spPr bwMode="auto">
          <a:xfrm>
            <a:off x="5861050" y="21717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4" name="Line 14"/>
          <p:cNvSpPr>
            <a:spLocks noChangeShapeType="1"/>
          </p:cNvSpPr>
          <p:nvPr/>
        </p:nvSpPr>
        <p:spPr bwMode="auto">
          <a:xfrm flipH="1">
            <a:off x="7004050" y="21717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5" name="Line 15"/>
          <p:cNvSpPr>
            <a:spLocks noChangeShapeType="1"/>
          </p:cNvSpPr>
          <p:nvPr/>
        </p:nvSpPr>
        <p:spPr bwMode="auto">
          <a:xfrm>
            <a:off x="6775450" y="2933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6" name="Line 16"/>
          <p:cNvSpPr>
            <a:spLocks noChangeShapeType="1"/>
          </p:cNvSpPr>
          <p:nvPr/>
        </p:nvSpPr>
        <p:spPr bwMode="auto">
          <a:xfrm>
            <a:off x="6775450" y="4076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7" name="Line 17"/>
          <p:cNvSpPr>
            <a:spLocks noChangeShapeType="1"/>
          </p:cNvSpPr>
          <p:nvPr/>
        </p:nvSpPr>
        <p:spPr bwMode="auto">
          <a:xfrm flipH="1">
            <a:off x="6165850" y="51435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8" name="Line 18"/>
          <p:cNvSpPr>
            <a:spLocks noChangeShapeType="1"/>
          </p:cNvSpPr>
          <p:nvPr/>
        </p:nvSpPr>
        <p:spPr bwMode="auto">
          <a:xfrm>
            <a:off x="6927850" y="51435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4" name="Freeform 24"/>
          <p:cNvSpPr>
            <a:spLocks/>
          </p:cNvSpPr>
          <p:nvPr/>
        </p:nvSpPr>
        <p:spPr bwMode="auto">
          <a:xfrm>
            <a:off x="4705350" y="1866900"/>
            <a:ext cx="927100" cy="3657600"/>
          </a:xfrm>
          <a:custGeom>
            <a:avLst/>
            <a:gdLst>
              <a:gd name="T0" fmla="*/ 536 w 584"/>
              <a:gd name="T1" fmla="*/ 0 h 2304"/>
              <a:gd name="T2" fmla="*/ 8 w 584"/>
              <a:gd name="T3" fmla="*/ 1008 h 2304"/>
              <a:gd name="T4" fmla="*/ 584 w 584"/>
              <a:gd name="T5" fmla="*/ 2304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4" h="2304">
                <a:moveTo>
                  <a:pt x="536" y="0"/>
                </a:moveTo>
                <a:cubicBezTo>
                  <a:pt x="268" y="312"/>
                  <a:pt x="0" y="624"/>
                  <a:pt x="8" y="1008"/>
                </a:cubicBezTo>
                <a:cubicBezTo>
                  <a:pt x="16" y="1392"/>
                  <a:pt x="300" y="1848"/>
                  <a:pt x="584" y="23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7" name="Freeform 27"/>
          <p:cNvSpPr>
            <a:spLocks/>
          </p:cNvSpPr>
          <p:nvPr/>
        </p:nvSpPr>
        <p:spPr bwMode="auto">
          <a:xfrm>
            <a:off x="7766050" y="1790700"/>
            <a:ext cx="952500" cy="3733800"/>
          </a:xfrm>
          <a:custGeom>
            <a:avLst/>
            <a:gdLst>
              <a:gd name="T0" fmla="*/ 0 w 600"/>
              <a:gd name="T1" fmla="*/ 0 h 2352"/>
              <a:gd name="T2" fmla="*/ 576 w 600"/>
              <a:gd name="T3" fmla="*/ 1104 h 2352"/>
              <a:gd name="T4" fmla="*/ 144 w 600"/>
              <a:gd name="T5" fmla="*/ 2352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0" h="2352">
                <a:moveTo>
                  <a:pt x="0" y="0"/>
                </a:moveTo>
                <a:cubicBezTo>
                  <a:pt x="276" y="356"/>
                  <a:pt x="552" y="712"/>
                  <a:pt x="576" y="1104"/>
                </a:cubicBezTo>
                <a:cubicBezTo>
                  <a:pt x="600" y="1496"/>
                  <a:pt x="372" y="1924"/>
                  <a:pt x="144" y="23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4A195-C170-F544-B0BB-8CC0023E0CF4}"/>
              </a:ext>
            </a:extLst>
          </p:cNvPr>
          <p:cNvSpPr txBox="1"/>
          <p:nvPr/>
        </p:nvSpPr>
        <p:spPr>
          <a:xfrm>
            <a:off x="5397500" y="438533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571EB5-204A-F042-B2E4-8A3C76DC05DC}"/>
              </a:ext>
            </a:extLst>
          </p:cNvPr>
          <p:cNvSpPr txBox="1"/>
          <p:nvPr/>
        </p:nvSpPr>
        <p:spPr>
          <a:xfrm>
            <a:off x="5538445" y="277519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2CB499-12F1-8348-81E3-8DD7E886E7B7}"/>
              </a:ext>
            </a:extLst>
          </p:cNvPr>
          <p:cNvSpPr txBox="1"/>
          <p:nvPr/>
        </p:nvSpPr>
        <p:spPr>
          <a:xfrm>
            <a:off x="6318250" y="124958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D1317-3BAC-964F-ADE5-E9A281FD08F4}"/>
              </a:ext>
            </a:extLst>
          </p:cNvPr>
          <p:cNvSpPr txBox="1"/>
          <p:nvPr/>
        </p:nvSpPr>
        <p:spPr>
          <a:xfrm>
            <a:off x="6343280" y="582319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61291744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25F-5427-4D05-99C7-BB854513A64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Virtualize Physical Wires</a:t>
            </a:r>
          </a:p>
        </p:txBody>
      </p:sp>
    </p:spTree>
    <p:extLst>
      <p:ext uri="{BB962C8B-B14F-4D97-AF65-F5344CB8AC3E}">
        <p14:creationId xmlns:p14="http://schemas.microsoft.com/office/powerpoint/2010/main" val="1039036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 Simple</a:t>
            </a:r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Add more computers to same pair of wires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342900" lvl="1" indent="-342900">
              <a:buFont typeface="Wingdings 2"/>
              <a:buChar char=""/>
            </a:pPr>
            <a:r>
              <a:rPr lang="en-US" altLang="en-US" dirty="0"/>
              <a:t>All computers on wire see all the data on the wire</a:t>
            </a:r>
          </a:p>
          <a:p>
            <a:pPr lvl="1"/>
            <a:r>
              <a:rPr lang="en-US" altLang="en-US" i="1" dirty="0"/>
              <a:t>How do computers know who the message is for?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AE5A-C9B2-4AF1-8E18-1232A908FE74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823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53" y="2751881"/>
            <a:ext cx="62611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9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Packet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Extend our packet header:</a:t>
            </a:r>
          </a:p>
          <a:p>
            <a:pPr lvl="1"/>
            <a:r>
              <a:rPr lang="en-US" altLang="en-US"/>
              <a:t>Destination computer</a:t>
            </a:r>
          </a:p>
          <a:p>
            <a:pPr lvl="1"/>
            <a:r>
              <a:rPr lang="en-US" altLang="en-US"/>
              <a:t>Process on destination computer</a:t>
            </a:r>
          </a:p>
          <a:p>
            <a:pPr lvl="1"/>
            <a:r>
              <a:rPr lang="en-US" altLang="en-US"/>
              <a:t>Sending computer</a:t>
            </a:r>
          </a:p>
          <a:p>
            <a:pPr lvl="1"/>
            <a:r>
              <a:rPr lang="en-US" altLang="en-US"/>
              <a:t>Process on sending computer</a:t>
            </a:r>
          </a:p>
          <a:p>
            <a:pPr lvl="1"/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E84A-C147-43E9-912E-911419B5788C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51957"/>
            <a:ext cx="60198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6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1FB-E8C6-4DCC-AB78-E89A275A802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Layer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responsible for end-to-end (source to destination) packet delivery</a:t>
            </a:r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8" y="3309318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76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59D-2033-4194-9F46-4F0627E4E50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 Effect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Each pair of processes on different computers </a:t>
            </a:r>
          </a:p>
          <a:p>
            <a:pPr lvl="1"/>
            <a:r>
              <a:rPr lang="en-US" altLang="en-US" dirty="0"/>
              <a:t>Has the view of a point-to-point connection</a:t>
            </a:r>
          </a:p>
          <a:p>
            <a:pPr lvl="1"/>
            <a:r>
              <a:rPr lang="en-US" altLang="en-US" dirty="0"/>
              <a:t>Each process, thinks it “owns the network” and has a dedicated connection to the other node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080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22DD-4E0E-4804-8D43-A3B1D1F7DB7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17065" y="4066063"/>
            <a:ext cx="169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[Device Driver]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9409A-A03C-8E4D-9B84-C891012D9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103160"/>
            <a:ext cx="8509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81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</a:t>
            </a:r>
            <a:r>
              <a:rPr lang="en-US" altLang="en-US" u="sng" dirty="0"/>
              <a:t>4 verses </a:t>
            </a:r>
            <a:r>
              <a:rPr lang="en-US" altLang="en-US" dirty="0"/>
              <a:t>or </a:t>
            </a:r>
            <a:r>
              <a:rPr lang="en-US" altLang="en-US" u="sng" dirty="0"/>
              <a:t>digits</a:t>
            </a:r>
            <a:r>
              <a:rPr lang="en-US" altLang="en-US" dirty="0"/>
              <a:t> from each</a:t>
            </a:r>
          </a:p>
          <a:p>
            <a:pPr lvl="1"/>
            <a:r>
              <a:rPr lang="en-US" altLang="en-US" dirty="0"/>
              <a:t>from letter-server serving 2 words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286D-FE88-49D0-88CB-DF10A822A7DA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08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/>
              <a:t>We’ll Cover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75983"/>
            <a:ext cx="8212183" cy="175042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Established can </a:t>
            </a:r>
          </a:p>
          <a:p>
            <a:pPr lvl="1"/>
            <a:r>
              <a:rPr lang="en-US" sz="1600" dirty="0"/>
              <a:t>represent things (sound, computations, images, movies, 3D objects…) as bits</a:t>
            </a:r>
          </a:p>
          <a:p>
            <a:pPr lvl="1"/>
            <a:r>
              <a:rPr lang="en-US" sz="1600" u="sng" dirty="0"/>
              <a:t>Store and reconstruct from bits</a:t>
            </a:r>
          </a:p>
          <a:p>
            <a:r>
              <a:rPr lang="en-US" sz="1800" dirty="0"/>
              <a:t>If we can send bits between machines…</a:t>
            </a:r>
          </a:p>
          <a:p>
            <a:pPr lvl="1"/>
            <a:r>
              <a:rPr lang="en-US" sz="1600" dirty="0"/>
              <a:t>Communicate  (from MP3 player to Cell Phone)</a:t>
            </a:r>
          </a:p>
          <a:p>
            <a:pPr lvl="1"/>
            <a:r>
              <a:rPr lang="en-US" sz="1600" dirty="0"/>
              <a:t>Transport (from scanner and 3D printer to a transporter?)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19" y="1942463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5400000">
            <a:off x="2815831" y="2468311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71648" y="2626674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pic>
        <p:nvPicPr>
          <p:cNvPr id="14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16200000">
            <a:off x="5452390" y="2468311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314978" y="265793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9058" y="2163963"/>
            <a:ext cx="1212590" cy="129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Device 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76978" y="2161194"/>
            <a:ext cx="1212590" cy="129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Device B</a:t>
            </a:r>
          </a:p>
        </p:txBody>
      </p: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29A7-8DC2-4365-9062-24599D5FCB87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73524" name="Rectangle 5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1" name="Group 49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73478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73479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73480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73485" name="Line 13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86" name="Line 14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81" name="Oval 9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3482" name="Oval 10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3483" name="Oval 11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3489" name="Line 17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0" name="Line 18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4" name="Rectangle 22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0" name="Group 4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73495" name="Oval 23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73496" name="Oval 24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73497" name="Oval 25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73498" name="Line 26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99" name="Line 27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3522" name="Group 5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3503" name="Oval 3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3504" name="Oval 3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3505" name="Oval 3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3507" name="Line 35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08" name="Line 36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84" name="Oval 12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73516" name="Oval 44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73517" name="Oval 45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73518" name="Oval 4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3519" name="Oval 4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73526" name="Line 54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8" name="Line 5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9" name="Line 5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0" name="Line 5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1" name="Line 5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2" name="Line 6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3" name="Line 6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4" name="Line 6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3655BD-ACC9-7D45-B245-C617B3ED0A33}"/>
              </a:ext>
            </a:extLst>
          </p:cNvPr>
          <p:cNvSpPr txBox="1"/>
          <p:nvPr/>
        </p:nvSpPr>
        <p:spPr>
          <a:xfrm>
            <a:off x="5156822" y="43111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7B3942-AF74-1749-AE57-7FBD53D168A3}"/>
              </a:ext>
            </a:extLst>
          </p:cNvPr>
          <p:cNvSpPr txBox="1"/>
          <p:nvPr/>
        </p:nvSpPr>
        <p:spPr>
          <a:xfrm>
            <a:off x="5149790" y="32619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D5BE1E-4C09-0C47-99D8-45228F2AF630}"/>
              </a:ext>
            </a:extLst>
          </p:cNvPr>
          <p:cNvSpPr txBox="1"/>
          <p:nvPr/>
        </p:nvSpPr>
        <p:spPr>
          <a:xfrm>
            <a:off x="3379445" y="32619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52BD01-8866-8949-8602-77D79F60A3FA}"/>
              </a:ext>
            </a:extLst>
          </p:cNvPr>
          <p:cNvSpPr txBox="1"/>
          <p:nvPr/>
        </p:nvSpPr>
        <p:spPr>
          <a:xfrm>
            <a:off x="3295443" y="43618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6735CF-0D95-8444-82B3-37701AA5AD4C}"/>
              </a:ext>
            </a:extLst>
          </p:cNvPr>
          <p:cNvSpPr txBox="1"/>
          <p:nvPr/>
        </p:nvSpPr>
        <p:spPr>
          <a:xfrm>
            <a:off x="6146061" y="12631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F1D2B9-AFA3-0649-852E-DF3143800F79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7883F6-3888-A740-A84D-4EE9830DC728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3FBD06-CBC2-AA49-B4F4-CA13C623CCB2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81176088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45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58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066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A0390E-503F-2A4A-AB46-B50E7098132C}"/>
              </a:ext>
            </a:extLst>
          </p:cNvPr>
          <p:cNvSpPr txBox="1"/>
          <p:nvPr/>
        </p:nvSpPr>
        <p:spPr>
          <a:xfrm>
            <a:off x="3295443" y="43618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9B7C14-DFAF-1A45-82A9-B52613CC9107}"/>
              </a:ext>
            </a:extLst>
          </p:cNvPr>
          <p:cNvSpPr txBox="1"/>
          <p:nvPr/>
        </p:nvSpPr>
        <p:spPr>
          <a:xfrm>
            <a:off x="3379445" y="319670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5C8A6E-BA1A-A14A-9A29-E9DB25416FA2}"/>
              </a:ext>
            </a:extLst>
          </p:cNvPr>
          <p:cNvSpPr txBox="1"/>
          <p:nvPr/>
        </p:nvSpPr>
        <p:spPr>
          <a:xfrm>
            <a:off x="5080622" y="325277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B9D664-5B41-2848-8C8C-6BE18DF1DE60}"/>
              </a:ext>
            </a:extLst>
          </p:cNvPr>
          <p:cNvSpPr txBox="1"/>
          <p:nvPr/>
        </p:nvSpPr>
        <p:spPr>
          <a:xfrm>
            <a:off x="5194923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C56453-F2A0-D542-928C-543B969B1E63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EF46B0-0FD9-8C4F-9667-1E7DBAFD178E}"/>
              </a:ext>
            </a:extLst>
          </p:cNvPr>
          <p:cNvSpPr txBox="1"/>
          <p:nvPr/>
        </p:nvSpPr>
        <p:spPr>
          <a:xfrm>
            <a:off x="6172200" y="12472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B322A9A-2A44-DB41-96E7-B1BFFCAAEC00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3DD9D9-2748-9248-868D-70BB6FD59AAA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6482947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N1, N3 </a:t>
            </a:r>
          </a:p>
          <a:p>
            <a:pPr lvl="1"/>
            <a:r>
              <a:rPr lang="en-US" dirty="0"/>
              <a:t>Add network-layer source/destination packet headers</a:t>
            </a:r>
          </a:p>
          <a:p>
            <a:r>
              <a:rPr lang="en-US" dirty="0"/>
              <a:t>W1 – Wire</a:t>
            </a:r>
          </a:p>
          <a:p>
            <a:pPr lvl="1"/>
            <a:r>
              <a:rPr lang="en-US" dirty="0"/>
              <a:t>Duplicate packets to both destinations</a:t>
            </a:r>
          </a:p>
          <a:p>
            <a:pPr lvl="1"/>
            <a:r>
              <a:rPr lang="en-US" dirty="0"/>
              <a:t>Simulate shared wire</a:t>
            </a:r>
          </a:p>
          <a:p>
            <a:r>
              <a:rPr lang="en-US" dirty="0"/>
              <a:t>N2, N4</a:t>
            </a:r>
          </a:p>
          <a:p>
            <a:pPr lvl="1"/>
            <a:r>
              <a:rPr lang="en-US" dirty="0"/>
              <a:t>Look at network-layer source/destination header</a:t>
            </a:r>
          </a:p>
          <a:p>
            <a:pPr lvl="1"/>
            <a:r>
              <a:rPr lang="en-US" dirty="0"/>
              <a:t>Discard packets not destined for this 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834FF0-2F4A-AF4A-87DE-DCA1F5EF84B8}"/>
              </a:ext>
            </a:extLst>
          </p:cNvPr>
          <p:cNvSpPr txBox="1"/>
          <p:nvPr/>
        </p:nvSpPr>
        <p:spPr>
          <a:xfrm>
            <a:off x="5194923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485A6E-DCCC-8941-A21F-BCE9BB78F7C8}"/>
              </a:ext>
            </a:extLst>
          </p:cNvPr>
          <p:cNvSpPr txBox="1"/>
          <p:nvPr/>
        </p:nvSpPr>
        <p:spPr>
          <a:xfrm>
            <a:off x="5069167" y="331023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EC1C10-AB6A-0E4A-A9D1-A816DCE6BB00}"/>
              </a:ext>
            </a:extLst>
          </p:cNvPr>
          <p:cNvSpPr txBox="1"/>
          <p:nvPr/>
        </p:nvSpPr>
        <p:spPr>
          <a:xfrm>
            <a:off x="3214793" y="3212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93DBD4-622D-904D-AE0B-CB76600B0A0F}"/>
              </a:ext>
            </a:extLst>
          </p:cNvPr>
          <p:cNvSpPr txBox="1"/>
          <p:nvPr/>
        </p:nvSpPr>
        <p:spPr>
          <a:xfrm>
            <a:off x="3303245" y="43288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BF6F0E-77A3-434D-992B-4E4EB06B71D0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A3C697-37E3-044A-A80C-B57C844C6272}"/>
              </a:ext>
            </a:extLst>
          </p:cNvPr>
          <p:cNvSpPr txBox="1"/>
          <p:nvPr/>
        </p:nvSpPr>
        <p:spPr>
          <a:xfrm>
            <a:off x="6172200" y="12472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D6CF1E-5863-6E48-8CF9-F974C2BCAE00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8A49AE-D890-C14E-B8BF-2FC0229D2621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64829477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A415-2490-804A-B2F6-E4B3B824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2DA3D-1AB5-814C-AFBA-2AEE4EF4E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  <a:p>
            <a:r>
              <a:rPr lang="en-US" dirty="0"/>
              <a:t>Routing Delays</a:t>
            </a:r>
          </a:p>
          <a:p>
            <a:r>
              <a:rPr lang="en-US" dirty="0"/>
              <a:t>Data Ordering</a:t>
            </a:r>
          </a:p>
          <a:p>
            <a:r>
              <a:rPr lang="en-US" dirty="0"/>
              <a:t>(Un)Reliability</a:t>
            </a:r>
          </a:p>
          <a:p>
            <a:pPr lvl="1"/>
            <a:r>
              <a:rPr lang="en-US" dirty="0"/>
              <a:t>Data corruption</a:t>
            </a:r>
          </a:p>
          <a:p>
            <a:pPr lvl="1"/>
            <a:r>
              <a:rPr lang="en-US" dirty="0"/>
              <a:t>Packet Loss</a:t>
            </a:r>
          </a:p>
          <a:p>
            <a:pPr lvl="1"/>
            <a:r>
              <a:rPr lang="en-US" dirty="0"/>
              <a:t>Data Duplication</a:t>
            </a:r>
          </a:p>
          <a:p>
            <a:r>
              <a:rPr lang="en-US" dirty="0"/>
              <a:t>TCP/IP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7BCF-8A85-7F41-A6A3-41A4B32E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0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8D40-0CB2-450C-9BF8-5C0A6720060D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648200"/>
          </a:xfrm>
        </p:spPr>
        <p:txBody>
          <a:bodyPr/>
          <a:lstStyle/>
          <a:p>
            <a:r>
              <a:rPr lang="en-US" altLang="en-US" dirty="0"/>
              <a:t>Sharing – Network interface, wires</a:t>
            </a:r>
          </a:p>
          <a:p>
            <a:pPr lvl="1"/>
            <a:r>
              <a:rPr lang="en-US" altLang="en-US" dirty="0"/>
              <a:t>Previously gates, processor, memory</a:t>
            </a:r>
          </a:p>
          <a:p>
            <a:r>
              <a:rPr lang="en-US" altLang="en-US" dirty="0"/>
              <a:t>Virtualization – </a:t>
            </a:r>
            <a:r>
              <a:rPr lang="en-US" altLang="en-US" dirty="0" err="1"/>
              <a:t>datastream</a:t>
            </a:r>
            <a:r>
              <a:rPr lang="en-US" altLang="en-US" dirty="0"/>
              <a:t> abstracts physical point-to-point link</a:t>
            </a:r>
          </a:p>
          <a:p>
            <a:r>
              <a:rPr lang="en-US" altLang="en-US" dirty="0"/>
              <a:t>Layering </a:t>
            </a:r>
          </a:p>
        </p:txBody>
      </p:sp>
    </p:spTree>
    <p:extLst>
      <p:ext uri="{BB962C8B-B14F-4D97-AF65-F5344CB8AC3E}">
        <p14:creationId xmlns:p14="http://schemas.microsoft.com/office/powerpoint/2010/main" val="29676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11: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Look at </a:t>
            </a:r>
            <a:r>
              <a:rPr lang="en-US" dirty="0">
                <a:solidFill>
                  <a:schemeClr val="tx1"/>
                </a:solidFill>
              </a:rPr>
              <a:t>naming, addressing, network diagnostics, …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Including a packet sniffer!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…</a:t>
            </a:r>
            <a:r>
              <a:rPr lang="en-US" sz="2000" dirty="0">
                <a:solidFill>
                  <a:schemeClr val="tx1"/>
                </a:solidFill>
              </a:rPr>
              <a:t>see all the bits on the network you aren’t supposed to see!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Get an appreciation for what is going on, on the lower network layers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/>
              <a:t>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2D6-8D88-439B-8D32-BF820DDC4A20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 More @ Penn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923" y="1372751"/>
            <a:ext cx="8686800" cy="4846638"/>
          </a:xfrm>
        </p:spPr>
        <p:txBody>
          <a:bodyPr/>
          <a:lstStyle/>
          <a:p>
            <a:r>
              <a:rPr lang="en-US" altLang="en-US" dirty="0"/>
              <a:t>Courses</a:t>
            </a:r>
          </a:p>
          <a:p>
            <a:pPr lvl="1"/>
            <a:r>
              <a:rPr lang="en-US" altLang="en-US" dirty="0"/>
              <a:t>ESE407 – Intro Networks and Protocols</a:t>
            </a:r>
          </a:p>
          <a:p>
            <a:pPr lvl="1"/>
            <a:r>
              <a:rPr lang="en-US" altLang="en-US" dirty="0"/>
              <a:t>CIS553 – Networked Systems</a:t>
            </a:r>
          </a:p>
          <a:p>
            <a:pPr lvl="1"/>
            <a:r>
              <a:rPr lang="en-US" altLang="en-US" dirty="0"/>
              <a:t>CIS549 – Wireless Mobile Communications</a:t>
            </a:r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30" y="3296361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Brace 8"/>
          <p:cNvSpPr/>
          <p:nvPr/>
        </p:nvSpPr>
        <p:spPr>
          <a:xfrm>
            <a:off x="1399542" y="4885151"/>
            <a:ext cx="375804" cy="1277223"/>
          </a:xfrm>
          <a:prstGeom prst="leftBrace">
            <a:avLst>
              <a:gd name="adj1" fmla="val 8333"/>
              <a:gd name="adj2" fmla="val 50000"/>
            </a:avLst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155392" y="3796681"/>
            <a:ext cx="362846" cy="1619745"/>
          </a:xfrm>
          <a:prstGeom prst="rightBrac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092" y="5299805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ESE407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0639" y="4376694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CIS553</a:t>
            </a:r>
          </a:p>
        </p:txBody>
      </p:sp>
      <p:sp>
        <p:nvSpPr>
          <p:cNvPr id="13" name="Right Triangle 12"/>
          <p:cNvSpPr/>
          <p:nvPr/>
        </p:nvSpPr>
        <p:spPr>
          <a:xfrm>
            <a:off x="6868124" y="4988814"/>
            <a:ext cx="453555" cy="1179176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22810" y="5604605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CIS549</a:t>
            </a:r>
          </a:p>
        </p:txBody>
      </p:sp>
    </p:spTree>
    <p:extLst>
      <p:ext uri="{BB962C8B-B14F-4D97-AF65-F5344CB8AC3E}">
        <p14:creationId xmlns:p14="http://schemas.microsoft.com/office/powerpoint/2010/main" val="1046893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E4E6-DFB1-644D-B61B-44BFC1F5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FB9F1-D863-4F45-8597-4D80357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  <a:p>
            <a:r>
              <a:rPr lang="en-US" dirty="0"/>
              <a:t>Lab 9 </a:t>
            </a:r>
          </a:p>
          <a:p>
            <a:r>
              <a:rPr lang="en-US" dirty="0"/>
              <a:t>Lab 10 out … prelab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0DC36-D79A-2245-8964-2FEF1582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0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2725" y="3750197"/>
            <a:ext cx="8458200" cy="41249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Fundamentals of Networks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722090"/>
          </a:xfrm>
        </p:spPr>
        <p:txBody>
          <a:bodyPr/>
          <a:lstStyle/>
          <a:p>
            <a:r>
              <a:rPr lang="en-US" altLang="en-US" dirty="0"/>
              <a:t>Communicating between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512E-C6A9-43C4-BF32-73DDACB83A4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Networked Systems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Today</a:t>
            </a:r>
          </a:p>
          <a:p>
            <a:pPr lvl="1"/>
            <a:r>
              <a:rPr lang="en-US" altLang="en-US"/>
              <a:t>We expect our computers to be networked</a:t>
            </a:r>
          </a:p>
          <a:p>
            <a:pPr lvl="2"/>
            <a:r>
              <a:rPr lang="en-US" altLang="en-US"/>
              <a:t>Google, wikipedia, Email, IM, …</a:t>
            </a:r>
          </a:p>
          <a:p>
            <a:pPr lvl="1"/>
            <a:r>
              <a:rPr lang="en-US" altLang="en-US"/>
              <a:t>Can work stand alone</a:t>
            </a:r>
          </a:p>
          <a:p>
            <a:pPr lvl="2"/>
            <a:r>
              <a:rPr lang="en-US" altLang="en-US"/>
              <a:t>Airplane mode?</a:t>
            </a:r>
          </a:p>
          <a:p>
            <a:pPr lvl="1"/>
            <a:r>
              <a:rPr lang="en-US" altLang="en-US"/>
              <a:t>But, are crippled when not connected</a:t>
            </a:r>
          </a:p>
          <a:p>
            <a:pPr lvl="1"/>
            <a:r>
              <a:rPr lang="en-US" altLang="en-US"/>
              <a:t>Phone isn’t a phone unless its networked</a:t>
            </a:r>
          </a:p>
        </p:txBody>
      </p:sp>
    </p:spTree>
    <p:extLst>
      <p:ext uri="{BB962C8B-B14F-4D97-AF65-F5344CB8AC3E}">
        <p14:creationId xmlns:p14="http://schemas.microsoft.com/office/powerpoint/2010/main" val="39102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EDFF-8685-49FD-8C4F-A9937083B4E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Minimal Setup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Have two computers</a:t>
            </a:r>
          </a:p>
          <a:p>
            <a:pPr lvl="1"/>
            <a:r>
              <a:rPr lang="en-US" altLang="en-US" dirty="0"/>
              <a:t>think raw processors for the moment</a:t>
            </a:r>
          </a:p>
          <a:p>
            <a:endParaRPr lang="en-US" altLang="en-US" dirty="0"/>
          </a:p>
          <a:p>
            <a:r>
              <a:rPr lang="en-US" altLang="en-US" dirty="0"/>
              <a:t>Want them to communicate</a:t>
            </a:r>
          </a:p>
          <a:p>
            <a:pPr lvl="1"/>
            <a:r>
              <a:rPr lang="en-US" altLang="en-US" dirty="0"/>
              <a:t>Send an mp3 file from A to B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573391"/>
            <a:ext cx="7162801" cy="15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084" y="4850321"/>
            <a:ext cx="72327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.MP3</a:t>
            </a:r>
          </a:p>
        </p:txBody>
      </p:sp>
    </p:spTree>
    <p:extLst>
      <p:ext uri="{BB962C8B-B14F-4D97-AF65-F5344CB8AC3E}">
        <p14:creationId xmlns:p14="http://schemas.microsoft.com/office/powerpoint/2010/main" val="4776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4884E-6 L 0.59236 -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 uiExpand="1" build="p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Connection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Place an I/O </a:t>
            </a:r>
            <a:r>
              <a:rPr lang="en-US" altLang="en-US" dirty="0" err="1"/>
              <a:t>datapath</a:t>
            </a:r>
            <a:r>
              <a:rPr lang="en-US" altLang="en-US" dirty="0"/>
              <a:t> in each computer</a:t>
            </a:r>
          </a:p>
          <a:p>
            <a:r>
              <a:rPr lang="en-US" altLang="en-US" dirty="0"/>
              <a:t>String wire between computer’s IO peripheral</a:t>
            </a:r>
          </a:p>
          <a:p>
            <a:pPr lvl="1"/>
            <a:r>
              <a:rPr lang="en-US" altLang="en-US" dirty="0"/>
              <a:t>E.g. one wire from A</a:t>
            </a:r>
            <a:r>
              <a:rPr lang="en-US" altLang="en-US" dirty="0">
                <a:sym typeface="Wingdings" pitchFamily="2" charset="2"/>
              </a:rPr>
              <a:t>B, another BA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C7BB-D211-4CCC-8440-BF4C72D03774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9364" y="3119170"/>
            <a:ext cx="2767385" cy="3132239"/>
          </a:xfrm>
          <a:prstGeom prst="rect">
            <a:avLst/>
          </a:prstGeom>
        </p:spPr>
      </p:pic>
      <p:pic>
        <p:nvPicPr>
          <p:cNvPr id="9" name="Picture 8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13214" y="3149031"/>
            <a:ext cx="2767385" cy="3132239"/>
          </a:xfrm>
          <a:prstGeom prst="rect">
            <a:avLst/>
          </a:prstGeom>
        </p:spPr>
      </p:pic>
      <p:cxnSp>
        <p:nvCxnSpPr>
          <p:cNvPr id="11" name="Curved Connector 10"/>
          <p:cNvCxnSpPr>
            <a:endCxn id="9" idx="3"/>
          </p:cNvCxnSpPr>
          <p:nvPr/>
        </p:nvCxnSpPr>
        <p:spPr>
          <a:xfrm flipV="1">
            <a:off x="3386873" y="4715151"/>
            <a:ext cx="5193726" cy="765679"/>
          </a:xfrm>
          <a:prstGeom prst="curvedConnector5">
            <a:avLst>
              <a:gd name="adj1" fmla="val 23358"/>
              <a:gd name="adj2" fmla="val -134396"/>
              <a:gd name="adj3" fmla="val 10440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endCxn id="8" idx="3"/>
          </p:cNvCxnSpPr>
          <p:nvPr/>
        </p:nvCxnSpPr>
        <p:spPr>
          <a:xfrm rot="10800000">
            <a:off x="3336749" y="4685290"/>
            <a:ext cx="5241844" cy="8289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Connection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Place an I/O </a:t>
            </a:r>
            <a:r>
              <a:rPr lang="en-US" altLang="en-US" dirty="0" err="1"/>
              <a:t>datapath</a:t>
            </a:r>
            <a:r>
              <a:rPr lang="en-US" altLang="en-US" dirty="0"/>
              <a:t> in each computer</a:t>
            </a:r>
          </a:p>
          <a:p>
            <a:r>
              <a:rPr lang="en-US" altLang="en-US" dirty="0"/>
              <a:t>String wire between computer’s IO peripheral</a:t>
            </a:r>
          </a:p>
          <a:p>
            <a:pPr lvl="1"/>
            <a:r>
              <a:rPr lang="en-US" altLang="en-US" dirty="0"/>
              <a:t>E.g. one wire from A</a:t>
            </a:r>
            <a:r>
              <a:rPr lang="en-US" altLang="en-US" dirty="0">
                <a:sym typeface="Wingdings" pitchFamily="2" charset="2"/>
              </a:rPr>
              <a:t>B, another BA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C7BB-D211-4CCC-8440-BF4C72D0377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92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24509</TotalTime>
  <Words>1500</Words>
  <Application>Microsoft Macintosh PowerPoint</Application>
  <PresentationFormat>On-screen Show (4:3)</PresentationFormat>
  <Paragraphs>462</Paragraphs>
  <Slides>48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Courier New</vt:lpstr>
      <vt:lpstr>Wingdings 2</vt:lpstr>
      <vt:lpstr>ESE 578–</vt:lpstr>
      <vt:lpstr>PowerPoint Presentation</vt:lpstr>
      <vt:lpstr>Lecture Topics</vt:lpstr>
      <vt:lpstr>Course Map – Week 11</vt:lpstr>
      <vt:lpstr>What We’ll Cover Today…</vt:lpstr>
      <vt:lpstr>Communicating between Machines</vt:lpstr>
      <vt:lpstr>Networked Systems</vt:lpstr>
      <vt:lpstr>Minimal Setup</vt:lpstr>
      <vt:lpstr>Physical Connection</vt:lpstr>
      <vt:lpstr>Physical Connection</vt:lpstr>
      <vt:lpstr>Signaling</vt:lpstr>
      <vt:lpstr>Communication Basic Steps</vt:lpstr>
      <vt:lpstr>Preclass 1</vt:lpstr>
      <vt:lpstr>Multiple Tasks – Multiple Wires?</vt:lpstr>
      <vt:lpstr>Connect to Multiple Machines</vt:lpstr>
      <vt:lpstr>Scalability</vt:lpstr>
      <vt:lpstr>How many connections?</vt:lpstr>
      <vt:lpstr>Bandwidth Requirements and Costs</vt:lpstr>
      <vt:lpstr>Wires</vt:lpstr>
      <vt:lpstr>Comparison: Audio  (Preclass 3)</vt:lpstr>
      <vt:lpstr>Comparison: Video (Preclass 3)</vt:lpstr>
      <vt:lpstr>Costs  (Preclass 4)</vt:lpstr>
      <vt:lpstr>Implications?</vt:lpstr>
      <vt:lpstr>Simulation 0</vt:lpstr>
      <vt:lpstr>Sharing (Virtualizing) Connections</vt:lpstr>
      <vt:lpstr>Sharing Link</vt:lpstr>
      <vt:lpstr>Packet</vt:lpstr>
      <vt:lpstr>Packets</vt:lpstr>
      <vt:lpstr>Transport Layer</vt:lpstr>
      <vt:lpstr>OSI Model of a Network</vt:lpstr>
      <vt:lpstr>Possible Role Assignment</vt:lpstr>
      <vt:lpstr>Possible Role Assignment</vt:lpstr>
      <vt:lpstr>Simulation 1</vt:lpstr>
      <vt:lpstr>Virtualize Physical Wires</vt:lpstr>
      <vt:lpstr>Start Simple</vt:lpstr>
      <vt:lpstr>Extended Packet</vt:lpstr>
      <vt:lpstr>Network Layer</vt:lpstr>
      <vt:lpstr>Virtualization Effect</vt:lpstr>
      <vt:lpstr>PowerPoint Presentation</vt:lpstr>
      <vt:lpstr>Simulation 2</vt:lpstr>
      <vt:lpstr>Simulation 2</vt:lpstr>
      <vt:lpstr>Simulation 2</vt:lpstr>
      <vt:lpstr>Simulation 2</vt:lpstr>
      <vt:lpstr>Simulation 2</vt:lpstr>
      <vt:lpstr>More to Come</vt:lpstr>
      <vt:lpstr>Big Ideas</vt:lpstr>
      <vt:lpstr>This Week In Lab</vt:lpstr>
      <vt:lpstr>Learn More @ Penn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737</cp:revision>
  <cp:lastPrinted>2021-04-02T12:07:12Z</cp:lastPrinted>
  <dcterms:created xsi:type="dcterms:W3CDTF">2018-04-17T21:13:53Z</dcterms:created>
  <dcterms:modified xsi:type="dcterms:W3CDTF">2021-04-02T12:07:17Z</dcterms:modified>
</cp:coreProperties>
</file>