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307" r:id="rId2"/>
    <p:sldId id="308" r:id="rId3"/>
    <p:sldId id="311" r:id="rId4"/>
    <p:sldId id="538" r:id="rId5"/>
    <p:sldId id="277" r:id="rId6"/>
    <p:sldId id="539" r:id="rId7"/>
    <p:sldId id="540" r:id="rId8"/>
    <p:sldId id="542" r:id="rId9"/>
    <p:sldId id="556" r:id="rId10"/>
    <p:sldId id="557" r:id="rId11"/>
    <p:sldId id="543" r:id="rId12"/>
    <p:sldId id="541" r:id="rId13"/>
    <p:sldId id="544" r:id="rId14"/>
    <p:sldId id="558" r:id="rId15"/>
    <p:sldId id="559" r:id="rId16"/>
    <p:sldId id="545" r:id="rId17"/>
    <p:sldId id="546" r:id="rId18"/>
    <p:sldId id="560" r:id="rId19"/>
    <p:sldId id="547" r:id="rId20"/>
    <p:sldId id="548" r:id="rId21"/>
    <p:sldId id="549" r:id="rId22"/>
    <p:sldId id="550" r:id="rId23"/>
    <p:sldId id="551" r:id="rId24"/>
    <p:sldId id="552" r:id="rId25"/>
    <p:sldId id="553" r:id="rId26"/>
    <p:sldId id="554" r:id="rId27"/>
    <p:sldId id="555" r:id="rId28"/>
    <p:sldId id="561" r:id="rId29"/>
    <p:sldId id="504" r:id="rId30"/>
    <p:sldId id="53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E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59" autoAdjust="0"/>
    <p:restoredTop sz="92481" autoAdjust="0"/>
  </p:normalViewPr>
  <p:slideViewPr>
    <p:cSldViewPr snapToGrid="0">
      <p:cViewPr varScale="1">
        <p:scale>
          <a:sx n="102" d="100"/>
          <a:sy n="102" d="100"/>
        </p:scale>
        <p:origin x="2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4/2/21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4/2/21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9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B132B-AD63-EA43-93D8-5ABD8A5C34C6}" type="slidenum">
              <a:rPr lang="en-US"/>
              <a:pPr/>
              <a:t>5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dirty="0">
                <a:ea typeface="Arial" pitchFamily="-107" charset="0"/>
                <a:cs typeface="Arial" pitchFamily="-107" charset="0"/>
              </a:rPr>
              <a:t>Δ</a:t>
            </a:r>
            <a:r>
              <a:rPr lang="en-US" dirty="0" err="1">
                <a:ea typeface="Arial" pitchFamily="-107" charset="0"/>
                <a:cs typeface="Arial" pitchFamily="-107" charset="0"/>
              </a:rPr>
              <a:t>d</a:t>
            </a:r>
            <a:r>
              <a:rPr lang="en-US" dirty="0">
                <a:ea typeface="Arial" pitchFamily="-107" charset="0"/>
                <a:cs typeface="Arial" pitchFamily="-107" charset="0"/>
              </a:rPr>
              <a:t> </a:t>
            </a:r>
            <a:r>
              <a:rPr lang="en-US" dirty="0" err="1">
                <a:ea typeface="Arial" pitchFamily="-107" charset="0"/>
                <a:cs typeface="Arial" pitchFamily="-107" charset="0"/>
                <a:sym typeface="Wingdings" pitchFamily="-107" charset="2"/>
              </a:rPr>
              <a:t></a:t>
            </a:r>
            <a:r>
              <a:rPr lang="en-US" dirty="0">
                <a:ea typeface="Arial" pitchFamily="-107" charset="0"/>
                <a:cs typeface="Arial" pitchFamily="-107" charset="0"/>
                <a:sym typeface="Wingdings" pitchFamily="-107" charset="2"/>
              </a:rPr>
              <a:t> </a:t>
            </a:r>
            <a:r>
              <a:rPr lang="el-GR" dirty="0">
                <a:ea typeface="Arial" pitchFamily="-107" charset="0"/>
                <a:cs typeface="Arial" pitchFamily="-107" charset="0"/>
              </a:rPr>
              <a:t>Δ</a:t>
            </a:r>
            <a:r>
              <a:rPr lang="en-US" dirty="0">
                <a:ea typeface="Arial" pitchFamily="-107" charset="0"/>
                <a:cs typeface="Arial" pitchFamily="-107" charset="0"/>
              </a:rPr>
              <a:t>C </a:t>
            </a:r>
            <a:r>
              <a:rPr lang="en-US" dirty="0" err="1">
                <a:ea typeface="Arial" pitchFamily="-107" charset="0"/>
                <a:cs typeface="Arial" pitchFamily="-107" charset="0"/>
                <a:sym typeface="Wingdings" pitchFamily="-107" charset="2"/>
              </a:rPr>
              <a:t></a:t>
            </a:r>
            <a:r>
              <a:rPr lang="en-US" dirty="0">
                <a:ea typeface="Arial" pitchFamily="-107" charset="0"/>
                <a:cs typeface="Arial" pitchFamily="-107" charset="0"/>
                <a:sym typeface="Wingdings" pitchFamily="-107" charset="2"/>
              </a:rPr>
              <a:t> </a:t>
            </a:r>
            <a:r>
              <a:rPr lang="el-GR" dirty="0">
                <a:ea typeface="Arial" pitchFamily="-107" charset="0"/>
                <a:cs typeface="Arial" pitchFamily="-107" charset="0"/>
              </a:rPr>
              <a:t>Δ</a:t>
            </a:r>
            <a:r>
              <a:rPr lang="en-US" dirty="0">
                <a:ea typeface="Arial" pitchFamily="-107" charset="0"/>
                <a:cs typeface="Arial" pitchFamily="-107" charset="0"/>
              </a:rPr>
              <a:t>V </a:t>
            </a:r>
            <a:endParaRPr lang="el-GR" dirty="0">
              <a:ea typeface="Arial" pitchFamily="-107" charset="0"/>
              <a:cs typeface="Arial" pitchFamily="-107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31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014732-B32F-4CB5-8E5B-7881B87913FA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1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C57-0957-47CC-A9CC-809F2EC380BE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ESE 250 - Spring'13 DeHon, Kod &amp; Kadric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950B-F33A-4B73-8777-E024CDA5DE5D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9539-19DC-4B30-B68D-C9110802E52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715E-755C-488E-A7F0-4DC0E3A54954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6805E-1D09-481B-989B-DDCEB6817352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737E-C098-4C72-A5D9-081BF6BEAE62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39E6-083C-427E-BFC5-BAC7B8B12156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8F2D5-EC41-4D26-B054-0AE76096061B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4174-8509-4CC6-B426-0967D399E45D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048D-4375-401E-BA4B-1AF87E096186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7023-D04D-4867-BB4D-A390E03C071C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05A6B6-EAA9-41B8-90C2-42E5107B6818}" type="datetime1">
              <a:rPr lang="en-US" smtClean="0"/>
              <a:pPr/>
              <a:t>4/2/21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da-DK"/>
              <a:t>ESE 250 - Spring'13 DeHon, Kod &amp; Kadric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wm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Relationship Id="rId14" Type="http://schemas.openxmlformats.org/officeDocument/2006/relationships/image" Target="../media/image18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861" y="5943600"/>
            <a:ext cx="3712539" cy="531812"/>
          </a:xfrm>
        </p:spPr>
        <p:txBody>
          <a:bodyPr/>
          <a:lstStyle/>
          <a:p>
            <a:pPr algn="r"/>
            <a:r>
              <a:rPr lang="en-US" sz="1400" b="1" dirty="0">
                <a:solidFill>
                  <a:schemeClr val="tx1"/>
                </a:solidFill>
                <a:latin typeface="+mj-lt"/>
              </a:rPr>
              <a:t>Based on slides © 2021 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DeHon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#21 – Actuation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58E8F-2E98-E640-9278-B7956B79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6324D-303F-104D-B0A9-02CA15D89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Voltage at ADC Input</a:t>
            </a:r>
          </a:p>
          <a:p>
            <a:pPr lvl="1"/>
            <a:r>
              <a:rPr lang="en-US" dirty="0">
                <a:solidFill>
                  <a:srgbClr val="FF8E00"/>
                </a:solidFill>
              </a:rPr>
              <a:t>Rin=10 Ohm ?</a:t>
            </a:r>
          </a:p>
          <a:p>
            <a:pPr lvl="1"/>
            <a:r>
              <a:rPr lang="en-US" dirty="0">
                <a:solidFill>
                  <a:srgbClr val="FF8E00"/>
                </a:solidFill>
              </a:rPr>
              <a:t>Rin=10K Ohm ?</a:t>
            </a:r>
          </a:p>
          <a:p>
            <a:pPr lvl="1"/>
            <a:endParaRPr lang="en-US" dirty="0">
              <a:solidFill>
                <a:srgbClr val="FF8E00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Vdivide</a:t>
            </a:r>
            <a:r>
              <a:rPr lang="en-US" dirty="0">
                <a:solidFill>
                  <a:schemeClr val="tx1"/>
                </a:solidFill>
              </a:rPr>
              <a:t> = 1000 / (Rin+1000)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DFF9B-7BBE-9A4E-948C-536DA11B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513699-BF1A-F64C-96E2-546050448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864" y="2097383"/>
            <a:ext cx="4030336" cy="320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68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02220-31C0-8248-ADA7-724F66F41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Sense 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55720-809A-A346-9903-6FC3DF0E8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Resistance</a:t>
            </a:r>
          </a:p>
          <a:p>
            <a:pPr lvl="1"/>
            <a:r>
              <a:rPr lang="en-US" dirty="0"/>
              <a:t>Based on position, different amount of resistance across</a:t>
            </a:r>
          </a:p>
          <a:p>
            <a:endParaRPr lang="en-US" dirty="0"/>
          </a:p>
          <a:p>
            <a:r>
              <a:rPr lang="en-US" dirty="0"/>
              <a:t>Voltage Divider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Output voltage depends on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potentiometer position/resistance</a:t>
            </a:r>
          </a:p>
          <a:p>
            <a:endParaRPr lang="en-US" dirty="0"/>
          </a:p>
          <a:p>
            <a:r>
              <a:rPr lang="en-US" dirty="0"/>
              <a:t>Get analog voltage out</a:t>
            </a:r>
          </a:p>
          <a:p>
            <a:r>
              <a:rPr lang="en-US" dirty="0"/>
              <a:t>Feed to A2D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D5DEC-A9C6-8041-87FB-7787FC2A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943569-D1A0-C341-A557-1E6E874D3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055" y="604700"/>
            <a:ext cx="1525483" cy="15155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56640A-E89B-3146-A3B4-6EE54A31AA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643" y="2843408"/>
            <a:ext cx="2491571" cy="198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6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3F7CBA-19C8-7A44-B680-23A335FB5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CBF14-1162-164A-BE54-A9A9A263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D1D4C0-E3D5-F44B-B2D3-480696FB1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Actuation</a:t>
            </a:r>
          </a:p>
        </p:txBody>
      </p:sp>
    </p:spTree>
    <p:extLst>
      <p:ext uri="{BB962C8B-B14F-4D97-AF65-F5344CB8AC3E}">
        <p14:creationId xmlns:p14="http://schemas.microsoft.com/office/powerpoint/2010/main" val="3154798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0513-8742-A440-82CE-11CBEB71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On-Off 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72F3B-3D2B-B145-AA29-0C367A149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Logic produces a 0/1</a:t>
            </a:r>
          </a:p>
          <a:p>
            <a:r>
              <a:rPr lang="en-US" dirty="0"/>
              <a:t>Can control flow of much larger current</a:t>
            </a:r>
          </a:p>
          <a:p>
            <a:pPr lvl="1"/>
            <a:r>
              <a:rPr lang="en-US" dirty="0"/>
              <a:t>Stop flow – off</a:t>
            </a:r>
          </a:p>
          <a:p>
            <a:pPr lvl="1"/>
            <a:r>
              <a:rPr lang="en-US" dirty="0"/>
              <a:t>Enable flow – on</a:t>
            </a:r>
          </a:p>
          <a:p>
            <a:r>
              <a:rPr lang="en-US" dirty="0"/>
              <a:t>Transistors</a:t>
            </a:r>
          </a:p>
          <a:p>
            <a:pPr lvl="1"/>
            <a:r>
              <a:rPr lang="en-US" dirty="0"/>
              <a:t>Voltage on input (gate) controls </a:t>
            </a:r>
            <a:br>
              <a:rPr lang="en-US" dirty="0"/>
            </a:br>
            <a:r>
              <a:rPr lang="en-US" dirty="0"/>
              <a:t>current flow (resistance) between </a:t>
            </a:r>
            <a:br>
              <a:rPr lang="en-US" dirty="0"/>
            </a:br>
            <a:r>
              <a:rPr lang="en-US" dirty="0"/>
              <a:t>source and drain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1FC0C-929C-9048-93D0-50AA6D5B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419CAB-A54E-7949-A73C-FCB4D996E5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67" y="3028166"/>
            <a:ext cx="1327324" cy="277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30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0513-8742-A440-82CE-11CBEB71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On-Off 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72F3B-3D2B-B145-AA29-0C367A149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produce 0/1</a:t>
            </a:r>
          </a:p>
          <a:p>
            <a:r>
              <a:rPr lang="en-US" dirty="0"/>
              <a:t>Can control flow of much larger current</a:t>
            </a:r>
          </a:p>
          <a:p>
            <a:pPr lvl="1"/>
            <a:r>
              <a:rPr lang="en-US" dirty="0"/>
              <a:t>Stop flow – off</a:t>
            </a:r>
          </a:p>
          <a:p>
            <a:pPr lvl="1"/>
            <a:r>
              <a:rPr lang="en-US" dirty="0"/>
              <a:t>Enable flow – on</a:t>
            </a:r>
          </a:p>
          <a:p>
            <a:r>
              <a:rPr lang="en-US" dirty="0"/>
              <a:t>Transistors</a:t>
            </a:r>
          </a:p>
          <a:p>
            <a:pPr lvl="1"/>
            <a:r>
              <a:rPr lang="en-US" dirty="0"/>
              <a:t>Voltage on input (gate) controls </a:t>
            </a:r>
            <a:br>
              <a:rPr lang="en-US" dirty="0"/>
            </a:br>
            <a:r>
              <a:rPr lang="en-US" dirty="0"/>
              <a:t>current flow (resistance) between </a:t>
            </a:r>
            <a:br>
              <a:rPr lang="en-US" dirty="0"/>
            </a:br>
            <a:r>
              <a:rPr lang="en-US" dirty="0"/>
              <a:t>source and drain</a:t>
            </a:r>
          </a:p>
          <a:p>
            <a:pPr lvl="1"/>
            <a:r>
              <a:rPr lang="en-US" dirty="0"/>
              <a:t>Simplified model</a:t>
            </a:r>
          </a:p>
          <a:p>
            <a:pPr lvl="2"/>
            <a:r>
              <a:rPr lang="en-US" dirty="0" err="1"/>
              <a:t>Vgate</a:t>
            </a:r>
            <a:r>
              <a:rPr lang="en-US" dirty="0"/>
              <a:t>&gt;</a:t>
            </a:r>
            <a:r>
              <a:rPr lang="en-US" dirty="0" err="1"/>
              <a:t>Vref</a:t>
            </a:r>
            <a:r>
              <a:rPr lang="en-US" dirty="0"/>
              <a:t> – R=</a:t>
            </a:r>
            <a:r>
              <a:rPr lang="en-US" dirty="0" err="1"/>
              <a:t>Rtrans</a:t>
            </a:r>
            <a:endParaRPr lang="en-US" dirty="0"/>
          </a:p>
          <a:p>
            <a:pPr lvl="2"/>
            <a:r>
              <a:rPr lang="en-US" dirty="0" err="1"/>
              <a:t>Vgate</a:t>
            </a:r>
            <a:r>
              <a:rPr lang="en-US" dirty="0"/>
              <a:t>&lt;</a:t>
            </a:r>
            <a:r>
              <a:rPr lang="en-US" dirty="0" err="1"/>
              <a:t>Vref</a:t>
            </a:r>
            <a:r>
              <a:rPr lang="en-US" dirty="0"/>
              <a:t> -- R=infinite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1FC0C-929C-9048-93D0-50AA6D5B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419CAB-A54E-7949-A73C-FCB4D996E5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82" y="4818095"/>
            <a:ext cx="757437" cy="15827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CCCECD-D5D5-DF4D-804D-39698E8AF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856" y="2517732"/>
            <a:ext cx="2080798" cy="377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717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0513-8742-A440-82CE-11CBEB71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On-Off 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72F3B-3D2B-B145-AA29-0C367A149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produce 0/1</a:t>
            </a:r>
          </a:p>
          <a:p>
            <a:r>
              <a:rPr lang="en-US" dirty="0"/>
              <a:t>Can control flow of much larger current</a:t>
            </a:r>
          </a:p>
          <a:p>
            <a:pPr lvl="1"/>
            <a:r>
              <a:rPr lang="en-US" dirty="0"/>
              <a:t>Stop flow – off</a:t>
            </a:r>
          </a:p>
          <a:p>
            <a:pPr lvl="1"/>
            <a:r>
              <a:rPr lang="en-US" dirty="0"/>
              <a:t>Enable flow – on</a:t>
            </a:r>
          </a:p>
          <a:p>
            <a:r>
              <a:rPr lang="en-US" dirty="0"/>
              <a:t>Relay</a:t>
            </a:r>
          </a:p>
          <a:p>
            <a:pPr lvl="1"/>
            <a:r>
              <a:rPr lang="en-US" dirty="0"/>
              <a:t>Similar model</a:t>
            </a:r>
          </a:p>
          <a:p>
            <a:pPr lvl="2"/>
            <a:r>
              <a:rPr lang="en-US" dirty="0"/>
              <a:t>Input voltage controls switch</a:t>
            </a:r>
          </a:p>
          <a:p>
            <a:pPr lvl="1"/>
            <a:r>
              <a:rPr lang="en-US" dirty="0"/>
              <a:t>Mechanical switching</a:t>
            </a:r>
          </a:p>
          <a:p>
            <a:pPr lvl="1"/>
            <a:r>
              <a:rPr lang="en-US" dirty="0"/>
              <a:t>Lower resistance</a:t>
            </a:r>
          </a:p>
          <a:p>
            <a:pPr lvl="1"/>
            <a:r>
              <a:rPr lang="en-US" dirty="0"/>
              <a:t>Different (usually larger) voltage range, current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1FC0C-929C-9048-93D0-50AA6D5B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21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5D15-B108-1D41-ADC5-7858DC7C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On-Off Powerful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3C8B8-0459-224D-9352-07632B60D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things can control just by turning on or off</a:t>
            </a:r>
          </a:p>
          <a:p>
            <a:pPr lvl="1"/>
            <a:r>
              <a:rPr lang="en-US" dirty="0"/>
              <a:t>How often on or off</a:t>
            </a:r>
          </a:p>
          <a:p>
            <a:pPr lvl="1"/>
            <a:r>
              <a:rPr lang="en-US" dirty="0"/>
              <a:t>When turn on or off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Temperature – when turn on heater (cooler)</a:t>
            </a:r>
          </a:p>
          <a:p>
            <a:pPr lvl="1"/>
            <a:r>
              <a:rPr lang="en-US" dirty="0"/>
              <a:t>Position – turning on or off motor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D4E81-6DD6-D844-ACC1-57D86C34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3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BCB90-65D2-714E-8A2A-3CA700A5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 – abstract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DE2F1-C699-4F4E-AA47-ABE678A3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Applying a Voltage (providing current) across a motor causes it to spin</a:t>
            </a:r>
          </a:p>
          <a:p>
            <a:pPr lvl="1"/>
            <a:r>
              <a:rPr lang="en-US" dirty="0"/>
              <a:t>Magnitude of current determines how fast</a:t>
            </a:r>
          </a:p>
          <a:p>
            <a:r>
              <a:rPr lang="en-US" dirty="0"/>
              <a:t>Direction of current controls 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70918-8194-BB49-8EF1-B367187E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89EC15-9B00-1044-A71B-05B122712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561" y="3417696"/>
            <a:ext cx="2521439" cy="25214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F0FE23-AA47-C34C-AFAA-09CDC1A92A73}"/>
              </a:ext>
            </a:extLst>
          </p:cNvPr>
          <p:cNvSpPr txBox="1"/>
          <p:nvPr/>
        </p:nvSpPr>
        <p:spPr>
          <a:xfrm>
            <a:off x="0" y="5477470"/>
            <a:ext cx="76226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Pictures from:</a:t>
            </a:r>
          </a:p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Electric_motor</a:t>
            </a:r>
            <a:r>
              <a:rPr lang="en-US" dirty="0"/>
              <a:t>#/media/</a:t>
            </a:r>
            <a:r>
              <a:rPr lang="en-US" dirty="0" err="1"/>
              <a:t>File:Electric_motor.gif</a:t>
            </a:r>
            <a:endParaRPr lang="en-US" dirty="0"/>
          </a:p>
          <a:p>
            <a:r>
              <a:rPr lang="en-US" dirty="0"/>
              <a:t>    https://</a:t>
            </a:r>
            <a:r>
              <a:rPr lang="en-US" dirty="0" err="1"/>
              <a:t>commons.wikimedia.org</a:t>
            </a:r>
            <a:r>
              <a:rPr lang="en-US" dirty="0"/>
              <a:t>/wiki/File:Electric_motor_cycle_2.png</a:t>
            </a:r>
          </a:p>
        </p:txBody>
      </p:sp>
    </p:spTree>
    <p:extLst>
      <p:ext uri="{BB962C8B-B14F-4D97-AF65-F5344CB8AC3E}">
        <p14:creationId xmlns:p14="http://schemas.microsoft.com/office/powerpoint/2010/main" val="264910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BCB90-65D2-714E-8A2A-3CA700A5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DE2F1-C699-4F4E-AA47-ABE678A3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Exploits magnetic </a:t>
            </a:r>
            <a:br>
              <a:rPr lang="en-US" dirty="0"/>
            </a:br>
            <a:r>
              <a:rPr lang="en-US" dirty="0"/>
              <a:t>attraction/repulsion and </a:t>
            </a:r>
            <a:br>
              <a:rPr lang="en-US" dirty="0"/>
            </a:br>
            <a:r>
              <a:rPr lang="en-US" dirty="0"/>
              <a:t>electro-magnetic fields</a:t>
            </a:r>
          </a:p>
          <a:p>
            <a:r>
              <a:rPr lang="en-US" dirty="0"/>
              <a:t>Run current through wire windings</a:t>
            </a:r>
          </a:p>
          <a:p>
            <a:pPr lvl="1"/>
            <a:r>
              <a:rPr lang="en-US" dirty="0"/>
              <a:t>Induces electromagnet</a:t>
            </a:r>
          </a:p>
          <a:p>
            <a:pPr lvl="1"/>
            <a:r>
              <a:rPr lang="en-US" dirty="0"/>
              <a:t>Motor turn to line up with external</a:t>
            </a:r>
            <a:br>
              <a:rPr lang="en-US" dirty="0"/>
            </a:br>
            <a:r>
              <a:rPr lang="en-US" dirty="0"/>
              <a:t>magnets</a:t>
            </a:r>
          </a:p>
          <a:p>
            <a:r>
              <a:rPr lang="en-US" dirty="0"/>
              <a:t>Switch current direction</a:t>
            </a:r>
          </a:p>
          <a:p>
            <a:pPr lvl="1"/>
            <a:r>
              <a:rPr lang="en-US" dirty="0"/>
              <a:t>Turns again to realign magnet</a:t>
            </a:r>
          </a:p>
          <a:p>
            <a:r>
              <a:rPr lang="en-US" dirty="0"/>
              <a:t>Continue to switch to cause</a:t>
            </a:r>
            <a:br>
              <a:rPr lang="en-US" dirty="0"/>
            </a:br>
            <a:r>
              <a:rPr lang="en-US" dirty="0"/>
              <a:t>continuous rotation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70918-8194-BB49-8EF1-B367187E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89EC15-9B00-1044-A71B-05B122712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967" y="363814"/>
            <a:ext cx="2246585" cy="22465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02EE53-F3F9-7345-BB29-B9AA428922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810" y="3315722"/>
            <a:ext cx="3219189" cy="321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3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03FE-3894-3A41-8098-6DCD26D4C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Servo – basic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23284-A73C-5B46-9A1E-B94ED5CEB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specify a position (0 to 180 degrees)</a:t>
            </a:r>
          </a:p>
          <a:p>
            <a:r>
              <a:rPr lang="en-US" dirty="0"/>
              <a:t>Will rotate shaft to position</a:t>
            </a:r>
          </a:p>
          <a:p>
            <a:endParaRPr lang="en-US" dirty="0"/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Steering</a:t>
            </a:r>
          </a:p>
          <a:p>
            <a:pPr lvl="1"/>
            <a:r>
              <a:rPr lang="en-US" dirty="0"/>
              <a:t>Positioning</a:t>
            </a:r>
          </a:p>
          <a:p>
            <a:pPr lvl="1"/>
            <a:r>
              <a:rPr lang="en-US" dirty="0"/>
              <a:t>Pan/tilt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B8176-BEFB-BE43-9E4F-6B81998BB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7D95CB-11B8-344A-A24E-9359C928E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0" y="3215481"/>
            <a:ext cx="977900" cy="1524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730033E-4648-AC42-B182-99E90C38F7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345" y="2518775"/>
            <a:ext cx="3342855" cy="388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22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/>
              <a:t>Where are we on course map?</a:t>
            </a:r>
            <a:endParaRPr lang="en-US" sz="2000" dirty="0"/>
          </a:p>
          <a:p>
            <a:r>
              <a:rPr lang="en-US" sz="2400" dirty="0"/>
              <a:t>Review Sound</a:t>
            </a:r>
          </a:p>
          <a:p>
            <a:r>
              <a:rPr lang="en-US" sz="2400" dirty="0"/>
              <a:t>Sensing</a:t>
            </a:r>
          </a:p>
          <a:p>
            <a:r>
              <a:rPr lang="en-US" sz="2400" dirty="0"/>
              <a:t>Actuation</a:t>
            </a:r>
          </a:p>
          <a:p>
            <a:pPr lvl="1"/>
            <a:r>
              <a:rPr lang="en-US" sz="2000" dirty="0"/>
              <a:t>Motor</a:t>
            </a:r>
          </a:p>
          <a:p>
            <a:pPr lvl="1"/>
            <a:r>
              <a:rPr lang="en-US" sz="2000" dirty="0"/>
              <a:t>Servo</a:t>
            </a:r>
          </a:p>
          <a:p>
            <a:pPr lvl="1"/>
            <a:r>
              <a:rPr lang="en-US" sz="2000" dirty="0"/>
              <a:t>Control</a:t>
            </a:r>
          </a:p>
          <a:p>
            <a:pPr lvl="1"/>
            <a:r>
              <a:rPr lang="en-US" sz="2000" dirty="0"/>
              <a:t>PWM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E6E0-E7ED-ED40-98CF-B4EBEF2F7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Servo – How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99CED-930B-B94C-A0FE-343F3D4E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Motor + sensor + control</a:t>
            </a:r>
          </a:p>
          <a:p>
            <a:r>
              <a:rPr lang="en-US" dirty="0"/>
              <a:t>Sense if motor in position</a:t>
            </a:r>
          </a:p>
          <a:p>
            <a:pPr lvl="1"/>
            <a:r>
              <a:rPr lang="en-US" dirty="0"/>
              <a:t>If not, turn on motor in appropriate direction to move closer to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9BCF8-CC33-6246-B005-32FB59DA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E2C894-AF94-BF44-BFE2-CBC91E4CE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065" y="3977481"/>
            <a:ext cx="977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8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8911C-770D-0A42-A274-74F9C654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Servo -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8B5FC-668E-8445-BC10-C859E14CA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</a:t>
            </a:r>
            <a:r>
              <a:rPr lang="en-US"/>
              <a:t>analog input</a:t>
            </a:r>
            <a:endParaRPr lang="en-US" dirty="0"/>
          </a:p>
          <a:p>
            <a:r>
              <a:rPr lang="en-US" dirty="0"/>
              <a:t>Sense with potentiometer</a:t>
            </a:r>
          </a:p>
          <a:p>
            <a:r>
              <a:rPr lang="en-US" dirty="0"/>
              <a:t>Is voltage above or below control target?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AFBCE-7F93-8640-922E-8B7E522DA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E88EA4-2709-F146-8D03-43BA9112F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50" y="3429000"/>
            <a:ext cx="977900" cy="15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DBA060-1179-374B-9361-EF242B0AF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88" y="5088287"/>
            <a:ext cx="1160223" cy="1152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C21DDC-38AB-6246-86DD-21079B6ABA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400" y="3310350"/>
            <a:ext cx="4610100" cy="2692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E0119E-7ECC-6F44-9B62-C51BFD9F1C6E}"/>
              </a:ext>
            </a:extLst>
          </p:cNvPr>
          <p:cNvSpPr txBox="1"/>
          <p:nvPr/>
        </p:nvSpPr>
        <p:spPr>
          <a:xfrm>
            <a:off x="7825244" y="4471884"/>
            <a:ext cx="108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Motor</a:t>
            </a:r>
          </a:p>
        </p:txBody>
      </p:sp>
    </p:spTree>
    <p:extLst>
      <p:ext uri="{BB962C8B-B14F-4D97-AF65-F5344CB8AC3E}">
        <p14:creationId xmlns:p14="http://schemas.microsoft.com/office/powerpoint/2010/main" val="2977907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EA467-4BE9-114D-BC7E-F7DB9C5F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Motivate Digital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61BD1-BA37-9B40-98A1-6B3D161D4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provide Analog output from microcontroller with D2A</a:t>
            </a:r>
          </a:p>
          <a:p>
            <a:r>
              <a:rPr lang="en-US" dirty="0"/>
              <a:t>…but, D2A is somewhat expensive</a:t>
            </a:r>
          </a:p>
          <a:p>
            <a:r>
              <a:rPr lang="en-US" dirty="0"/>
              <a:t>Communicate position using single </a:t>
            </a:r>
            <a:r>
              <a:rPr lang="en-US" i="1" dirty="0"/>
              <a:t>digital</a:t>
            </a:r>
            <a:r>
              <a:rPr lang="en-US" dirty="0"/>
              <a:t> output</a:t>
            </a:r>
          </a:p>
          <a:p>
            <a:pPr lvl="1"/>
            <a:r>
              <a:rPr lang="en-US" dirty="0"/>
              <a:t>Look at output over time period</a:t>
            </a:r>
          </a:p>
          <a:p>
            <a:pPr lvl="1"/>
            <a:r>
              <a:rPr lang="en-US" dirty="0"/>
              <a:t>How much of the time period is it high/low?</a:t>
            </a:r>
          </a:p>
          <a:p>
            <a:pPr lvl="1"/>
            <a:r>
              <a:rPr lang="en-US" dirty="0"/>
              <a:t>Use to communicate more than 1 bit of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C52C4-F2C1-CA4B-AA2E-1DDFE0367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5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F1E29-740F-D648-9256-650B9292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PWM – Pulse Width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A3FE3-9174-3848-B9CF-2A6895773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pulses at some fixed frequency (490Hz)</a:t>
            </a:r>
          </a:p>
          <a:p>
            <a:r>
              <a:rPr lang="en-US" dirty="0"/>
              <a:t>Vary how long the pulse is high</a:t>
            </a:r>
          </a:p>
          <a:p>
            <a:pPr lvl="1"/>
            <a:r>
              <a:rPr lang="en-US" dirty="0"/>
              <a:t>Vary the </a:t>
            </a:r>
            <a:r>
              <a:rPr lang="en-US" i="1" dirty="0"/>
              <a:t>width</a:t>
            </a:r>
            <a:r>
              <a:rPr lang="en-US" dirty="0"/>
              <a:t> of the high pulse</a:t>
            </a:r>
          </a:p>
          <a:p>
            <a:r>
              <a:rPr lang="en-US" dirty="0"/>
              <a:t>Use that to communicate value (position)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8694F-6F04-5C43-B265-E5E53B75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959618-5877-9048-BD89-441298605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618" y="3906054"/>
            <a:ext cx="4232144" cy="6893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E6F17E-E5C8-2C4F-9301-9030686FAC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618" y="4673448"/>
            <a:ext cx="4232144" cy="6893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F8EAD6-08BE-824C-9B0B-D3AEAD94F1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618" y="5528012"/>
            <a:ext cx="4232144" cy="6893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1EC96F-68BE-7B40-B71F-C298CDE80AE7}"/>
              </a:ext>
            </a:extLst>
          </p:cNvPr>
          <p:cNvSpPr txBox="1"/>
          <p:nvPr/>
        </p:nvSpPr>
        <p:spPr>
          <a:xfrm>
            <a:off x="2392471" y="6165580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23031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2DD90-84D7-7D4E-81C2-41DCA375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BC7B7-2B4D-6E46-BF37-CBFE089B8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Puts some control smarts in servo package</a:t>
            </a:r>
          </a:p>
          <a:p>
            <a:r>
              <a:rPr lang="en-US" dirty="0"/>
              <a:t>Takes PWM input to specify position</a:t>
            </a:r>
          </a:p>
          <a:p>
            <a:r>
              <a:rPr lang="en-US" dirty="0"/>
              <a:t>Senses shaft rotation and engages motor to move to specified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6BFE5-DB67-4043-8E1A-C99D86DA6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AC118F-DC39-034A-8B2F-50B21867B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88" y="3977481"/>
            <a:ext cx="4232144" cy="6893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7A4C47-F8E0-0644-9E78-ED0BFC0BE9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388" y="4250118"/>
            <a:ext cx="19685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53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C30B-DDEF-1648-9758-57AD5A234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Servo Smarts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9317A-141B-FC4B-8A89-9A923F752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just do all this control from processor</a:t>
            </a:r>
          </a:p>
          <a:p>
            <a:pPr lvl="1"/>
            <a:r>
              <a:rPr lang="en-US" dirty="0"/>
              <a:t>Sense position, drive motor</a:t>
            </a:r>
          </a:p>
          <a:p>
            <a:r>
              <a:rPr lang="en-US" dirty="0"/>
              <a:t>Often cheaper to offload that little control from processor</a:t>
            </a:r>
          </a:p>
          <a:p>
            <a:pPr lvl="1"/>
            <a:r>
              <a:rPr lang="en-US" dirty="0"/>
              <a:t>Including saves pins on (wires to) processor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46875-9DDF-2742-87E2-8044E5103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AEAFBC-7002-AF49-B760-A3F99177E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388" y="4250118"/>
            <a:ext cx="19685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08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378C7-E67C-1745-99B8-141087AE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PWM encoding with Digital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D4AAB-FBC4-BE48-A381-8EED0A2B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E00"/>
                </a:solidFill>
              </a:rPr>
              <a:t>How convert digital number to PWM?</a:t>
            </a:r>
          </a:p>
          <a:p>
            <a:endParaRPr lang="en-US" dirty="0">
              <a:solidFill>
                <a:srgbClr val="FF8E00"/>
              </a:solidFill>
            </a:endParaRPr>
          </a:p>
          <a:p>
            <a:endParaRPr lang="en-US" dirty="0">
              <a:solidFill>
                <a:srgbClr val="FF8E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always @ (</a:t>
            </a:r>
            <a:r>
              <a:rPr lang="en-US" dirty="0" err="1">
                <a:solidFill>
                  <a:schemeClr val="tx1"/>
                </a:solidFill>
              </a:rPr>
              <a:t>posedge</a:t>
            </a:r>
            <a:r>
              <a:rPr lang="en-US" dirty="0">
                <a:solidFill>
                  <a:schemeClr val="tx1"/>
                </a:solidFill>
              </a:rPr>
              <a:t> PWM_CLK)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cnt</a:t>
            </a:r>
            <a:r>
              <a:rPr lang="en-US" dirty="0">
                <a:solidFill>
                  <a:schemeClr val="tx1"/>
                </a:solidFill>
              </a:rPr>
              <a:t>&lt;=cnt+1;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PWM&lt;=(</a:t>
            </a:r>
            <a:r>
              <a:rPr lang="en-US" dirty="0" err="1">
                <a:solidFill>
                  <a:schemeClr val="tx1"/>
                </a:solidFill>
              </a:rPr>
              <a:t>cnt</a:t>
            </a:r>
            <a:r>
              <a:rPr lang="en-US" dirty="0">
                <a:solidFill>
                  <a:schemeClr val="tx1"/>
                </a:solidFill>
              </a:rPr>
              <a:t>&lt;=</a:t>
            </a:r>
            <a:r>
              <a:rPr lang="en-US" dirty="0" err="1">
                <a:solidFill>
                  <a:schemeClr val="tx1"/>
                </a:solidFill>
              </a:rPr>
              <a:t>digital_value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2F360-31DE-654C-B286-D7088B32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9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378C7-E67C-1745-99B8-141087AE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PWM Decoding with Digital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D4AAB-FBC4-BE48-A381-8EED0A2B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E00"/>
                </a:solidFill>
              </a:rPr>
              <a:t>How convert PWM input to digital number?</a:t>
            </a:r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always @ (</a:t>
            </a:r>
            <a:r>
              <a:rPr lang="en-US" dirty="0" err="1">
                <a:solidFill>
                  <a:schemeClr val="tx1"/>
                </a:solidFill>
              </a:rPr>
              <a:t>posedge</a:t>
            </a:r>
            <a:r>
              <a:rPr lang="en-US" dirty="0">
                <a:solidFill>
                  <a:schemeClr val="tx1"/>
                </a:solidFill>
              </a:rPr>
              <a:t> PWM_CLK)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pwm_pos</a:t>
            </a:r>
            <a:r>
              <a:rPr lang="en-US" dirty="0">
                <a:solidFill>
                  <a:schemeClr val="tx1"/>
                </a:solidFill>
              </a:rPr>
              <a:t>&lt;=pwm_pos+1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(PWM) </a:t>
            </a:r>
            <a:r>
              <a:rPr lang="en-US" dirty="0" err="1">
                <a:solidFill>
                  <a:schemeClr val="tx1"/>
                </a:solidFill>
              </a:rPr>
              <a:t>cnt</a:t>
            </a:r>
            <a:r>
              <a:rPr lang="en-US" dirty="0">
                <a:solidFill>
                  <a:schemeClr val="tx1"/>
                </a:solidFill>
              </a:rPr>
              <a:t>&lt;=cnt+1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(</a:t>
            </a:r>
            <a:r>
              <a:rPr lang="en-US" dirty="0" err="1">
                <a:solidFill>
                  <a:schemeClr val="tx1"/>
                </a:solidFill>
              </a:rPr>
              <a:t>pwm_pos</a:t>
            </a:r>
            <a:r>
              <a:rPr lang="en-US" dirty="0">
                <a:solidFill>
                  <a:schemeClr val="tx1"/>
                </a:solidFill>
              </a:rPr>
              <a:t>==max)</a:t>
            </a:r>
          </a:p>
          <a:p>
            <a:pPr lvl="2"/>
            <a:r>
              <a:rPr lang="en-US" dirty="0" err="1">
                <a:solidFill>
                  <a:schemeClr val="tx1"/>
                </a:solidFill>
              </a:rPr>
              <a:t>digital_out</a:t>
            </a:r>
            <a:r>
              <a:rPr lang="en-US" dirty="0">
                <a:solidFill>
                  <a:schemeClr val="tx1"/>
                </a:solidFill>
              </a:rPr>
              <a:t>&lt;=</a:t>
            </a:r>
            <a:r>
              <a:rPr lang="en-US" dirty="0" err="1">
                <a:solidFill>
                  <a:schemeClr val="tx1"/>
                </a:solidFill>
              </a:rPr>
              <a:t>cnt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lvl="2"/>
            <a:r>
              <a:rPr lang="en-US" dirty="0" err="1">
                <a:solidFill>
                  <a:schemeClr val="tx1"/>
                </a:solidFill>
              </a:rPr>
              <a:t>cnt</a:t>
            </a:r>
            <a:r>
              <a:rPr lang="en-US" dirty="0">
                <a:solidFill>
                  <a:schemeClr val="tx1"/>
                </a:solidFill>
              </a:rPr>
              <a:t>&lt;=0;</a:t>
            </a:r>
          </a:p>
          <a:p>
            <a:pPr lvl="2"/>
            <a:r>
              <a:rPr lang="en-US" dirty="0" err="1">
                <a:solidFill>
                  <a:schemeClr val="tx1"/>
                </a:solidFill>
              </a:rPr>
              <a:t>pwm_pos</a:t>
            </a:r>
            <a:r>
              <a:rPr lang="en-US" dirty="0">
                <a:solidFill>
                  <a:schemeClr val="tx1"/>
                </a:solidFill>
              </a:rPr>
              <a:t>&lt;=0;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2F360-31DE-654C-B286-D7088B32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2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B0E2-96CF-3D4E-BBBC-765ED99F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3B8EA-6A06-AE4F-B4CD-7A685EEBC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world can interact with physical world</a:t>
            </a:r>
          </a:p>
          <a:p>
            <a:pPr lvl="1"/>
            <a:r>
              <a:rPr lang="en-US" dirty="0"/>
              <a:t>Sense – read state of physical world into bits for computation</a:t>
            </a:r>
          </a:p>
          <a:p>
            <a:pPr lvl="1"/>
            <a:r>
              <a:rPr lang="en-US" dirty="0"/>
              <a:t>Actuate – have bits control physical world</a:t>
            </a:r>
          </a:p>
          <a:p>
            <a:pPr lvl="2"/>
            <a:r>
              <a:rPr lang="en-US" dirty="0"/>
              <a:t>Turn on/off, move, position</a:t>
            </a:r>
          </a:p>
          <a:p>
            <a:r>
              <a:rPr lang="en-US" dirty="0"/>
              <a:t>Connect sensing and actuation to control</a:t>
            </a:r>
          </a:p>
          <a:p>
            <a:pPr lvl="1"/>
            <a:r>
              <a:rPr lang="en-US" dirty="0"/>
              <a:t>Even with noisy actuators and external disturbances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24DFE-1F4D-984A-9014-1627C4A9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77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B2D6-8D88-439B-8D32-BF820DDC4A20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 More @ Penn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923" y="1372751"/>
            <a:ext cx="8686800" cy="4846638"/>
          </a:xfrm>
        </p:spPr>
        <p:txBody>
          <a:bodyPr/>
          <a:lstStyle/>
          <a:p>
            <a:r>
              <a:rPr lang="en-US" altLang="en-US" dirty="0"/>
              <a:t>Courses</a:t>
            </a:r>
          </a:p>
          <a:p>
            <a:pPr lvl="1"/>
            <a:r>
              <a:rPr lang="en-US" altLang="en-US" dirty="0"/>
              <a:t>ESE350 – Embedded Systems</a:t>
            </a:r>
          </a:p>
          <a:p>
            <a:pPr lvl="1"/>
            <a:r>
              <a:rPr lang="en-US" altLang="en-US" dirty="0"/>
              <a:t>ESE421 – Control for Autonomous Robots</a:t>
            </a:r>
          </a:p>
        </p:txBody>
      </p:sp>
    </p:spTree>
    <p:extLst>
      <p:ext uri="{BB962C8B-B14F-4D97-AF65-F5344CB8AC3E}">
        <p14:creationId xmlns:p14="http://schemas.microsoft.com/office/powerpoint/2010/main" val="102130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12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3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540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2,5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5209701" y="3170178"/>
            <a:ext cx="410521" cy="411444"/>
            <a:chOff x="1447800" y="3446002"/>
            <a:chExt cx="545367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6</a:t>
              </a:r>
            </a:p>
          </p:txBody>
        </p:sp>
      </p:grpSp>
      <p:pic>
        <p:nvPicPr>
          <p:cNvPr id="60" name="Picture 5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" name="Rectangle 60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pic>
        <p:nvPicPr>
          <p:cNvPr id="70" name="Picture 5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1" name="Straight Arrow Connector 70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5343354" y="457200"/>
            <a:ext cx="755110" cy="516398"/>
            <a:chOff x="1380954" y="3446002"/>
            <a:chExt cx="755110" cy="516398"/>
          </a:xfrm>
        </p:grpSpPr>
        <p:sp>
          <p:nvSpPr>
            <p:cNvPr id="76" name="Oval 7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80954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cxnSp>
        <p:nvCxnSpPr>
          <p:cNvPr id="67" name="Straight Arrow Connector 66"/>
          <p:cNvCxnSpPr/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8753551" y="5125139"/>
            <a:ext cx="450957" cy="411444"/>
            <a:chOff x="1407375" y="3446002"/>
            <a:chExt cx="599085" cy="546593"/>
          </a:xfrm>
        </p:grpSpPr>
        <p:sp>
          <p:nvSpPr>
            <p:cNvPr id="82" name="Oval 8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407375" y="3461059"/>
              <a:ext cx="59908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11</a:t>
              </a:r>
            </a:p>
          </p:txBody>
        </p:sp>
      </p:grpSp>
      <p:pic>
        <p:nvPicPr>
          <p:cNvPr id="108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" name="Rectangle 10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2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Rectangle 115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17" name="Straight Connector 116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24" name="TextBox 123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cxnSp>
        <p:nvCxnSpPr>
          <p:cNvPr id="125" name="Straight Arrow Connector 124"/>
          <p:cNvCxnSpPr>
            <a:stCxn id="116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8" name="Oval 12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96E10BD9-6F8D-1D44-8032-73AEFE5782D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857" y="5134049"/>
            <a:ext cx="631013" cy="983397"/>
          </a:xfrm>
          <a:prstGeom prst="rect">
            <a:avLst/>
          </a:prstGeom>
        </p:spPr>
      </p:pic>
      <p:grpSp>
        <p:nvGrpSpPr>
          <p:cNvPr id="85" name="Group 84">
            <a:extLst>
              <a:ext uri="{FF2B5EF4-FFF2-40B4-BE49-F238E27FC236}">
                <a16:creationId xmlns:a16="http://schemas.microsoft.com/office/drawing/2014/main" id="{D82F5AD5-A222-1D42-803F-918AA022990D}"/>
              </a:ext>
            </a:extLst>
          </p:cNvPr>
          <p:cNvGrpSpPr/>
          <p:nvPr/>
        </p:nvGrpSpPr>
        <p:grpSpPr>
          <a:xfrm>
            <a:off x="8392537" y="1958271"/>
            <a:ext cx="470000" cy="411444"/>
            <a:chOff x="1407375" y="3446002"/>
            <a:chExt cx="624383" cy="546593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B073F9B-2F9E-7E48-8F85-FAB1E76B5E64}"/>
                </a:ext>
              </a:extLst>
            </p:cNvPr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137CDEA-7596-F54A-BD28-6B66C4581D58}"/>
                </a:ext>
              </a:extLst>
            </p:cNvPr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405E1B9-D87F-334C-9302-28022137D19C}"/>
              </a:ext>
            </a:extLst>
          </p:cNvPr>
          <p:cNvCxnSpPr/>
          <p:nvPr/>
        </p:nvCxnSpPr>
        <p:spPr>
          <a:xfrm>
            <a:off x="6322474" y="5893875"/>
            <a:ext cx="17303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3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07A05-77B1-1E4D-815D-1F4914D2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A4869-71E1-214C-8212-32E974E4A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Lab 10 due today</a:t>
            </a:r>
          </a:p>
          <a:p>
            <a:r>
              <a:rPr lang="en-US" dirty="0"/>
              <a:t>Monday (4/12) Engagement Day</a:t>
            </a:r>
          </a:p>
          <a:p>
            <a:pPr lvl="1"/>
            <a:r>
              <a:rPr lang="en-US" dirty="0"/>
              <a:t>No class</a:t>
            </a:r>
          </a:p>
          <a:p>
            <a:r>
              <a:rPr lang="en-US" dirty="0"/>
              <a:t>Actuation Lab will be following Monday (4/19)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E3947-3BB3-2E45-A8FD-35BDC72F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36CAF1-B330-DD4F-B2BE-2C71E3FD23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2446C-3A4A-4A42-99B0-95479ED7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1390CBA-3417-364E-94E3-D05DB29DB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36449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1: Pressure to Voltage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1342C-25A3-154E-A04E-38F2CE4AC67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96012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Microphones convert pressure to voltage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(speakers/headphones voltage to pressure)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Physical position to voltage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Reason as parallel place capacitor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ESE 112 or PHYS 151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grpSp>
        <p:nvGrpSpPr>
          <p:cNvPr id="176145" name="Group 17"/>
          <p:cNvGrpSpPr>
            <a:grpSpLocks/>
          </p:cNvGrpSpPr>
          <p:nvPr/>
        </p:nvGrpSpPr>
        <p:grpSpPr bwMode="auto">
          <a:xfrm flipH="1" flipV="1">
            <a:off x="7879788" y="3315923"/>
            <a:ext cx="1046163" cy="1549400"/>
            <a:chOff x="4944" y="1232"/>
            <a:chExt cx="659" cy="976"/>
          </a:xfrm>
        </p:grpSpPr>
        <p:sp>
          <p:nvSpPr>
            <p:cNvPr id="176138" name="Line 10"/>
            <p:cNvSpPr>
              <a:spLocks noChangeShapeType="1"/>
            </p:cNvSpPr>
            <p:nvPr/>
          </p:nvSpPr>
          <p:spPr bwMode="auto">
            <a:xfrm>
              <a:off x="4944" y="124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139" name="Arc 11"/>
            <p:cNvSpPr>
              <a:spLocks/>
            </p:cNvSpPr>
            <p:nvPr/>
          </p:nvSpPr>
          <p:spPr bwMode="auto">
            <a:xfrm rot="34853851">
              <a:off x="4992" y="1344"/>
              <a:ext cx="611" cy="708"/>
            </a:xfrm>
            <a:custGeom>
              <a:avLst/>
              <a:gdLst>
                <a:gd name="G0" fmla="+- 253 0 0"/>
                <a:gd name="G1" fmla="+- 21600 0 0"/>
                <a:gd name="G2" fmla="+- 21600 0 0"/>
                <a:gd name="T0" fmla="*/ 0 w 21853"/>
                <a:gd name="T1" fmla="*/ 1 h 21600"/>
                <a:gd name="T2" fmla="*/ 21853 w 21853"/>
                <a:gd name="T3" fmla="*/ 21600 h 21600"/>
                <a:gd name="T4" fmla="*/ 253 w 2185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53" h="21600" fill="none" extrusionOk="0">
                  <a:moveTo>
                    <a:pt x="0" y="1"/>
                  </a:moveTo>
                  <a:cubicBezTo>
                    <a:pt x="84" y="0"/>
                    <a:pt x="168" y="-1"/>
                    <a:pt x="253" y="-1"/>
                  </a:cubicBezTo>
                  <a:cubicBezTo>
                    <a:pt x="12182" y="-1"/>
                    <a:pt x="21853" y="9670"/>
                    <a:pt x="21853" y="21600"/>
                  </a:cubicBezTo>
                </a:path>
                <a:path w="21853" h="21600" stroke="0" extrusionOk="0">
                  <a:moveTo>
                    <a:pt x="0" y="1"/>
                  </a:moveTo>
                  <a:cubicBezTo>
                    <a:pt x="84" y="0"/>
                    <a:pt x="168" y="-1"/>
                    <a:pt x="253" y="-1"/>
                  </a:cubicBezTo>
                  <a:cubicBezTo>
                    <a:pt x="12182" y="-1"/>
                    <a:pt x="21853" y="9670"/>
                    <a:pt x="21853" y="21600"/>
                  </a:cubicBezTo>
                  <a:lnTo>
                    <a:pt x="253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141" name="Line 13"/>
            <p:cNvSpPr>
              <a:spLocks noChangeShapeType="1"/>
            </p:cNvSpPr>
            <p:nvPr/>
          </p:nvSpPr>
          <p:spPr bwMode="auto">
            <a:xfrm>
              <a:off x="5296" y="1232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8458200" y="2971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76146" name="Line 18"/>
          <p:cNvSpPr>
            <a:spLocks noChangeShapeType="1"/>
          </p:cNvSpPr>
          <p:nvPr/>
        </p:nvSpPr>
        <p:spPr bwMode="auto">
          <a:xfrm>
            <a:off x="8686800" y="4191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147" name="Text Box 19"/>
          <p:cNvSpPr txBox="1">
            <a:spLocks noChangeArrowheads="1"/>
          </p:cNvSpPr>
          <p:nvPr/>
        </p:nvSpPr>
        <p:spPr bwMode="auto">
          <a:xfrm>
            <a:off x="85344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76153" name="Freeform 25"/>
          <p:cNvSpPr>
            <a:spLocks/>
          </p:cNvSpPr>
          <p:nvPr/>
        </p:nvSpPr>
        <p:spPr bwMode="auto">
          <a:xfrm>
            <a:off x="6781800" y="3784600"/>
            <a:ext cx="1447800" cy="901700"/>
          </a:xfrm>
          <a:custGeom>
            <a:avLst/>
            <a:gdLst/>
            <a:ahLst/>
            <a:cxnLst>
              <a:cxn ang="0">
                <a:pos x="912" y="256"/>
              </a:cxn>
              <a:cxn ang="0">
                <a:pos x="816" y="496"/>
              </a:cxn>
              <a:cxn ang="0">
                <a:pos x="624" y="544"/>
              </a:cxn>
              <a:cxn ang="0">
                <a:pos x="528" y="352"/>
              </a:cxn>
              <a:cxn ang="0">
                <a:pos x="432" y="64"/>
              </a:cxn>
              <a:cxn ang="0">
                <a:pos x="240" y="16"/>
              </a:cxn>
              <a:cxn ang="0">
                <a:pos x="96" y="160"/>
              </a:cxn>
              <a:cxn ang="0">
                <a:pos x="0" y="304"/>
              </a:cxn>
            </a:cxnLst>
            <a:rect l="0" t="0" r="r" b="b"/>
            <a:pathLst>
              <a:path w="912" h="568">
                <a:moveTo>
                  <a:pt x="912" y="256"/>
                </a:moveTo>
                <a:cubicBezTo>
                  <a:pt x="888" y="352"/>
                  <a:pt x="864" y="448"/>
                  <a:pt x="816" y="496"/>
                </a:cubicBezTo>
                <a:cubicBezTo>
                  <a:pt x="768" y="544"/>
                  <a:pt x="672" y="568"/>
                  <a:pt x="624" y="544"/>
                </a:cubicBezTo>
                <a:cubicBezTo>
                  <a:pt x="576" y="520"/>
                  <a:pt x="560" y="432"/>
                  <a:pt x="528" y="352"/>
                </a:cubicBezTo>
                <a:cubicBezTo>
                  <a:pt x="496" y="272"/>
                  <a:pt x="480" y="120"/>
                  <a:pt x="432" y="64"/>
                </a:cubicBezTo>
                <a:cubicBezTo>
                  <a:pt x="384" y="8"/>
                  <a:pt x="296" y="0"/>
                  <a:pt x="240" y="16"/>
                </a:cubicBezTo>
                <a:cubicBezTo>
                  <a:pt x="184" y="32"/>
                  <a:pt x="136" y="112"/>
                  <a:pt x="96" y="160"/>
                </a:cubicBezTo>
                <a:cubicBezTo>
                  <a:pt x="56" y="208"/>
                  <a:pt x="28" y="256"/>
                  <a:pt x="0" y="304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Content Placeholder 9" descr="loudspkr.gif"/>
          <p:cNvPicPr>
            <a:picLocks noChangeAspect="1"/>
          </p:cNvPicPr>
          <p:nvPr/>
        </p:nvPicPr>
        <p:blipFill>
          <a:blip r:embed="rId3"/>
          <a:srcRect l="-20833" r="-20833"/>
          <a:stretch>
            <a:fillRect/>
          </a:stretch>
        </p:blipFill>
        <p:spPr bwMode="auto">
          <a:xfrm flipH="1">
            <a:off x="6781800" y="1143000"/>
            <a:ext cx="24463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18312" y="4446834"/>
                <a:ext cx="1345176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𝜀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en-US" b="0" dirty="0">
                  <a:ea typeface="Cambria Math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312" y="4446834"/>
                <a:ext cx="1345176" cy="786177"/>
              </a:xfrm>
              <a:prstGeom prst="rect">
                <a:avLst/>
              </a:prstGeom>
              <a:blipFill>
                <a:blip r:embed="rId4"/>
                <a:stretch>
                  <a:fillRect r="-935" b="-6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2281" y="5432262"/>
                <a:ext cx="12656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𝑄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𝐶𝑉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281" y="5432262"/>
                <a:ext cx="1265666" cy="461665"/>
              </a:xfrm>
              <a:prstGeom prst="rect">
                <a:avLst/>
              </a:prstGeom>
              <a:blipFill>
                <a:blip r:embed="rId5"/>
                <a:stretch>
                  <a:fillRect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9567" y="5338583"/>
                <a:ext cx="1081322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567" y="5338583"/>
                <a:ext cx="1081322" cy="786177"/>
              </a:xfrm>
              <a:prstGeom prst="rect">
                <a:avLst/>
              </a:prstGeom>
              <a:blipFill>
                <a:blip r:embed="rId6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927957" y="2765879"/>
            <a:ext cx="230595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0" lvl="3">
              <a:spcBef>
                <a:spcPct val="30000"/>
              </a:spcBef>
              <a:defRPr/>
            </a:pPr>
            <a:r>
              <a:rPr lang="el-GR" dirty="0">
                <a:solidFill>
                  <a:srgbClr val="FF0000"/>
                </a:solidFill>
                <a:ea typeface="Arial" pitchFamily="-107" charset="0"/>
                <a:cs typeface="Arial" pitchFamily="-107" charset="0"/>
              </a:rPr>
              <a:t>Δ</a:t>
            </a:r>
            <a:r>
              <a:rPr lang="en-US" dirty="0">
                <a:solidFill>
                  <a:srgbClr val="FF0000"/>
                </a:solidFill>
                <a:ea typeface="Arial" pitchFamily="-107" charset="0"/>
                <a:cs typeface="Arial" pitchFamily="-107" charset="0"/>
              </a:rPr>
              <a:t>d </a:t>
            </a:r>
            <a:r>
              <a:rPr lang="en-US" dirty="0">
                <a:solidFill>
                  <a:srgbClr val="FF0000"/>
                </a:solidFill>
                <a:ea typeface="Arial" pitchFamily="-107" charset="0"/>
                <a:cs typeface="Arial" pitchFamily="-107" charset="0"/>
                <a:sym typeface="Wingdings" pitchFamily="-107" charset="2"/>
              </a:rPr>
              <a:t> </a:t>
            </a:r>
            <a:r>
              <a:rPr lang="el-GR" dirty="0">
                <a:solidFill>
                  <a:srgbClr val="FF0000"/>
                </a:solidFill>
                <a:ea typeface="Arial" pitchFamily="-107" charset="0"/>
                <a:cs typeface="Arial" pitchFamily="-107" charset="0"/>
              </a:rPr>
              <a:t>Δ</a:t>
            </a:r>
            <a:r>
              <a:rPr lang="en-US" dirty="0">
                <a:solidFill>
                  <a:srgbClr val="FF0000"/>
                </a:solidFill>
                <a:ea typeface="Arial" pitchFamily="-107" charset="0"/>
                <a:cs typeface="Arial" pitchFamily="-107" charset="0"/>
              </a:rPr>
              <a:t>C </a:t>
            </a:r>
            <a:r>
              <a:rPr lang="en-US" dirty="0">
                <a:solidFill>
                  <a:srgbClr val="FF0000"/>
                </a:solidFill>
                <a:ea typeface="Arial" pitchFamily="-107" charset="0"/>
                <a:cs typeface="Arial" pitchFamily="-107" charset="0"/>
                <a:sym typeface="Wingdings" pitchFamily="-107" charset="2"/>
              </a:rPr>
              <a:t> </a:t>
            </a:r>
            <a:r>
              <a:rPr lang="el-GR" dirty="0">
                <a:solidFill>
                  <a:srgbClr val="FF0000"/>
                </a:solidFill>
                <a:ea typeface="Arial" pitchFamily="-107" charset="0"/>
                <a:cs typeface="Arial" pitchFamily="-107" charset="0"/>
              </a:rPr>
              <a:t>Δ</a:t>
            </a:r>
            <a:r>
              <a:rPr lang="en-US" dirty="0">
                <a:solidFill>
                  <a:srgbClr val="FF0000"/>
                </a:solidFill>
                <a:ea typeface="Arial" pitchFamily="-107" charset="0"/>
                <a:cs typeface="Arial" pitchFamily="-107" charset="0"/>
              </a:rPr>
              <a:t>V </a:t>
            </a:r>
            <a:endParaRPr lang="el-GR" dirty="0">
              <a:solidFill>
                <a:srgbClr val="FF0000"/>
              </a:solidFill>
              <a:ea typeface="Arial" pitchFamily="-107" charset="0"/>
              <a:cs typeface="Arial" pitchFamily="-107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82F1D9-9979-0A48-B96A-5A7D52EEA077}"/>
              </a:ext>
            </a:extLst>
          </p:cNvPr>
          <p:cNvSpPr txBox="1"/>
          <p:nvPr/>
        </p:nvSpPr>
        <p:spPr>
          <a:xfrm>
            <a:off x="5946617" y="5627323"/>
            <a:ext cx="33672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Voltage is a function of </a:t>
            </a:r>
          </a:p>
          <a:p>
            <a:r>
              <a:rPr lang="en-US" dirty="0">
                <a:latin typeface="+mn-lt"/>
              </a:rPr>
              <a:t>   distance (pressure)</a:t>
            </a:r>
          </a:p>
        </p:txBody>
      </p:sp>
    </p:spTree>
    <p:extLst>
      <p:ext uri="{BB962C8B-B14F-4D97-AF65-F5344CB8AC3E}">
        <p14:creationId xmlns:p14="http://schemas.microsoft.com/office/powerpoint/2010/main" val="366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2" grpId="0"/>
      <p:bldP spid="176146" grpId="0" animBg="1"/>
      <p:bldP spid="176147" grpId="0"/>
      <p:bldP spid="176153" grpId="0" animBg="1"/>
      <p:bldP spid="6" grpId="0" animBg="1"/>
      <p:bldP spid="7" grpId="0" animBg="1"/>
      <p:bldP spid="24" grpId="0" animBg="1"/>
      <p:bldP spid="9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88FA3-ED99-A841-8932-084FA0C03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Speakers/Microphones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43347-717B-9442-9473-12623B840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sense the world</a:t>
            </a:r>
          </a:p>
          <a:p>
            <a:pPr lvl="1"/>
            <a:r>
              <a:rPr lang="en-US" dirty="0"/>
              <a:t>Physical effect (position)</a:t>
            </a:r>
          </a:p>
          <a:p>
            <a:pPr lvl="1"/>
            <a:r>
              <a:rPr lang="en-US" dirty="0"/>
              <a:t>Convert to voltage … to bits</a:t>
            </a:r>
          </a:p>
          <a:p>
            <a:r>
              <a:rPr lang="en-US" dirty="0"/>
              <a:t>Can manipulate the world</a:t>
            </a:r>
          </a:p>
          <a:p>
            <a:pPr lvl="1"/>
            <a:r>
              <a:rPr lang="en-US" dirty="0"/>
              <a:t>Bits </a:t>
            </a:r>
            <a:r>
              <a:rPr lang="en-US" dirty="0">
                <a:sym typeface="Wingdings" pitchFamily="2" charset="2"/>
              </a:rPr>
              <a:t> voltage</a:t>
            </a:r>
          </a:p>
          <a:p>
            <a:pPr lvl="1"/>
            <a:r>
              <a:rPr lang="en-US" dirty="0">
                <a:sym typeface="Wingdings" pitchFamily="2" charset="2"/>
              </a:rPr>
              <a:t>Voltage causes physical movement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EFDEE-254F-2341-A64A-3FF905129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9" descr="loudspkr.gif">
            <a:extLst>
              <a:ext uri="{FF2B5EF4-FFF2-40B4-BE49-F238E27FC236}">
                <a16:creationId xmlns:a16="http://schemas.microsoft.com/office/drawing/2014/main" id="{31C3E7AF-F912-FC45-9BC5-8F1A24868B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20833" r="-20833"/>
          <a:stretch>
            <a:fillRect/>
          </a:stretch>
        </p:blipFill>
        <p:spPr bwMode="auto">
          <a:xfrm flipH="1">
            <a:off x="6781800" y="1143000"/>
            <a:ext cx="24463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781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7428C6-600E-1E46-95C2-9FB8A69D0E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DBB8B6-62C1-3C4A-8404-B5EBE3CE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667A2B-0C5C-424A-BFDF-9D33A5FC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</a:t>
            </a:r>
          </a:p>
        </p:txBody>
      </p:sp>
    </p:spTree>
    <p:extLst>
      <p:ext uri="{BB962C8B-B14F-4D97-AF65-F5344CB8AC3E}">
        <p14:creationId xmlns:p14="http://schemas.microsoft.com/office/powerpoint/2010/main" val="72917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EF9CA-3D53-AF48-A2B8-363E0566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90706-4104-9D49-8A2E-4EEEE6FFF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2" y="1399878"/>
            <a:ext cx="8686800" cy="4846638"/>
          </a:xfrm>
        </p:spPr>
        <p:txBody>
          <a:bodyPr/>
          <a:lstStyle/>
          <a:p>
            <a:r>
              <a:rPr lang="en-US" dirty="0"/>
              <a:t>Can easily give a high or low input</a:t>
            </a:r>
          </a:p>
          <a:p>
            <a:pPr lvl="1"/>
            <a:r>
              <a:rPr lang="en-US" dirty="0"/>
              <a:t>Connected short to ground (0)</a:t>
            </a:r>
          </a:p>
          <a:p>
            <a:pPr lvl="1"/>
            <a:r>
              <a:rPr lang="en-US" dirty="0"/>
              <a:t>Unconnected, weakly pulled up to high (1)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Read on input pin</a:t>
            </a:r>
          </a:p>
          <a:p>
            <a:r>
              <a:rPr lang="en-US" dirty="0"/>
              <a:t>Use to sense position</a:t>
            </a:r>
          </a:p>
          <a:p>
            <a:pPr lvl="1"/>
            <a:r>
              <a:rPr lang="en-US" dirty="0"/>
              <a:t>Did something make content to actuate switch?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AE16-3AC7-944A-9CC6-CFF989EA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C6DD67-5A23-504C-A8AA-305982D55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529" y="2732008"/>
            <a:ext cx="2524639" cy="25776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3E91AD-B54E-744B-9C87-0208981DD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83537"/>
            <a:ext cx="2423700" cy="247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6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02220-31C0-8248-ADA7-724F66F41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Potentiometer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55720-809A-A346-9903-6FC3DF0E8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Resistance</a:t>
            </a:r>
          </a:p>
          <a:p>
            <a:pPr lvl="1"/>
            <a:r>
              <a:rPr lang="en-US" dirty="0"/>
              <a:t>Based on position, different amount of resistance across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 = R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* length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 ~= R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* 2</a:t>
            </a:r>
            <a:r>
              <a:rPr lang="en-US" dirty="0">
                <a:solidFill>
                  <a:schemeClr val="tx1"/>
                </a:solidFill>
                <a:latin typeface="Symbol" pitchFamily="2" charset="2"/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r * (degrees/360)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D5DEC-A9C6-8041-87FB-7787FC2A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95BE16-2FD4-2E4A-9890-5F9BDF956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606" y="3268542"/>
            <a:ext cx="2900558" cy="288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9A84A5-F1BC-F04A-A23E-E16775A5A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09" y="3612843"/>
            <a:ext cx="1576452" cy="26205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143EC0-005A-EC4D-9F77-EAD6AB80A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115" y="3612843"/>
            <a:ext cx="2966713" cy="26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46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33301</TotalTime>
  <Words>946</Words>
  <Application>Microsoft Macintosh PowerPoint</Application>
  <PresentationFormat>On-screen Show (4:3)</PresentationFormat>
  <Paragraphs>255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 Math</vt:lpstr>
      <vt:lpstr>Courier New</vt:lpstr>
      <vt:lpstr>Symbol</vt:lpstr>
      <vt:lpstr>Wingdings 2</vt:lpstr>
      <vt:lpstr>ESE 578–</vt:lpstr>
      <vt:lpstr>PowerPoint Presentation</vt:lpstr>
      <vt:lpstr>Lecture Topics</vt:lpstr>
      <vt:lpstr>Course Map – Week 12</vt:lpstr>
      <vt:lpstr>Review</vt:lpstr>
      <vt:lpstr>Week 1: Pressure to Voltage</vt:lpstr>
      <vt:lpstr>Speakers/Microphones</vt:lpstr>
      <vt:lpstr>Sensing</vt:lpstr>
      <vt:lpstr>Switch</vt:lpstr>
      <vt:lpstr>Potentiometer</vt:lpstr>
      <vt:lpstr>Preclass 1</vt:lpstr>
      <vt:lpstr>Sense Position</vt:lpstr>
      <vt:lpstr>Actuation</vt:lpstr>
      <vt:lpstr>On-Off Switch</vt:lpstr>
      <vt:lpstr>On-Off Switch</vt:lpstr>
      <vt:lpstr>On-Off Switch</vt:lpstr>
      <vt:lpstr>On-Off Powerful</vt:lpstr>
      <vt:lpstr>Motor – abstract view</vt:lpstr>
      <vt:lpstr>Motor</vt:lpstr>
      <vt:lpstr>Servo – basic function</vt:lpstr>
      <vt:lpstr>Servo – How work</vt:lpstr>
      <vt:lpstr>Servo - Control</vt:lpstr>
      <vt:lpstr>Motivate Digital Input</vt:lpstr>
      <vt:lpstr>PWM – Pulse Width Modulation</vt:lpstr>
      <vt:lpstr>Servo</vt:lpstr>
      <vt:lpstr>Servo Smarts</vt:lpstr>
      <vt:lpstr>PWM encoding with Digital Logic</vt:lpstr>
      <vt:lpstr>PWM Decoding with Digital Logic</vt:lpstr>
      <vt:lpstr>Big Ideas</vt:lpstr>
      <vt:lpstr>Learn More @ Penn</vt:lpstr>
      <vt:lpstr>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775</cp:revision>
  <cp:lastPrinted>2020-04-15T01:20:31Z</cp:lastPrinted>
  <dcterms:created xsi:type="dcterms:W3CDTF">2018-04-17T21:13:53Z</dcterms:created>
  <dcterms:modified xsi:type="dcterms:W3CDTF">2021-04-09T02:26:11Z</dcterms:modified>
</cp:coreProperties>
</file>