
<file path=[Content_Types].xml><?xml version="1.0" encoding="utf-8"?>
<Types xmlns="http://schemas.openxmlformats.org/package/2006/content-types">
  <Default Extension="emf" ContentType="image/x-emf"/>
  <Default Extension="gif" ContentType="image/gif"/>
  <Default Extension="jpeg" ContentType="image/jpeg"/>
  <Default Extension="pdf" ContentType="application/pd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307" r:id="rId2"/>
    <p:sldId id="517" r:id="rId3"/>
    <p:sldId id="590" r:id="rId4"/>
    <p:sldId id="308" r:id="rId5"/>
    <p:sldId id="309" r:id="rId6"/>
    <p:sldId id="518" r:id="rId7"/>
    <p:sldId id="526" r:id="rId8"/>
    <p:sldId id="519" r:id="rId9"/>
    <p:sldId id="520" r:id="rId10"/>
    <p:sldId id="521" r:id="rId11"/>
    <p:sldId id="523" r:id="rId12"/>
    <p:sldId id="524" r:id="rId13"/>
    <p:sldId id="587" r:id="rId14"/>
    <p:sldId id="525" r:id="rId15"/>
    <p:sldId id="528" r:id="rId16"/>
    <p:sldId id="529" r:id="rId17"/>
    <p:sldId id="560" r:id="rId18"/>
    <p:sldId id="561" r:id="rId19"/>
    <p:sldId id="562" r:id="rId20"/>
    <p:sldId id="530" r:id="rId21"/>
    <p:sldId id="564" r:id="rId22"/>
    <p:sldId id="531" r:id="rId23"/>
    <p:sldId id="588" r:id="rId24"/>
    <p:sldId id="533" r:id="rId25"/>
    <p:sldId id="536" r:id="rId26"/>
    <p:sldId id="534" r:id="rId27"/>
    <p:sldId id="565" r:id="rId28"/>
    <p:sldId id="566" r:id="rId29"/>
    <p:sldId id="592" r:id="rId30"/>
    <p:sldId id="567" r:id="rId31"/>
    <p:sldId id="575" r:id="rId32"/>
    <p:sldId id="597" r:id="rId33"/>
    <p:sldId id="514" r:id="rId34"/>
    <p:sldId id="5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7F00"/>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59" autoAdjust="0"/>
    <p:restoredTop sz="92478" autoAdjust="0"/>
  </p:normalViewPr>
  <p:slideViewPr>
    <p:cSldViewPr snapToGrid="0">
      <p:cViewPr varScale="1">
        <p:scale>
          <a:sx n="104" d="100"/>
          <a:sy n="104" d="100"/>
        </p:scale>
        <p:origin x="192"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4/11/21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4/11/21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87258-13AC-4839-B033-A978A2F110AC}" type="slidenum">
              <a:rPr lang="en-US" altLang="en-US"/>
              <a:pPr/>
              <a:t>32</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28451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0FF75C57-0957-47CC-A9CC-809F2EC380BE}" type="datetime1">
              <a:rPr lang="en-US" smtClean="0"/>
              <a:pPr/>
              <a:t>4/11/21</a:t>
            </a:fld>
            <a:endParaRPr lang="en-US"/>
          </a:p>
        </p:txBody>
      </p:sp>
      <p:sp>
        <p:nvSpPr>
          <p:cNvPr id="2" name="Footer Placeholder 1"/>
          <p:cNvSpPr>
            <a:spLocks noGrp="1"/>
          </p:cNvSpPr>
          <p:nvPr>
            <p:ph type="ftr" sz="quarter" idx="11"/>
          </p:nvPr>
        </p:nvSpPr>
        <p:spPr/>
        <p:txBody>
          <a:bodyPr/>
          <a:lstStyle/>
          <a:p>
            <a:r>
              <a:rPr lang="da-DK"/>
              <a:t>ESE 250 - Spring'13 DeHon, Kod &amp; Kadric</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2F950B-F33A-4B73-8777-E024CDA5DE5D}" type="datetime1">
              <a:rPr lang="en-US" smtClean="0"/>
              <a:pPr/>
              <a:t>4/11/21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769539-19DC-4B30-B68D-C9110802E528}" type="datetime1">
              <a:rPr lang="en-US" smtClean="0"/>
              <a:pPr/>
              <a:t>4/11/21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fld id="{906A715E-755C-488E-A7F0-4DC0E3A54954}" type="datetime1">
              <a:rPr lang="en-US" smtClean="0"/>
              <a:pPr/>
              <a:t>4/11/21</a:t>
            </a:fld>
            <a:endParaRPr lang="en-US"/>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4/11/21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D7E6805E-1D09-481B-989B-DDCEB6817352}" type="datetime1">
              <a:rPr lang="en-US" smtClean="0"/>
              <a:pPr/>
              <a:t>4/11/21</a:t>
            </a:fld>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B53A737E-C098-4C72-A5D9-081BF6BEAE62}" type="datetime1">
              <a:rPr lang="en-US" smtClean="0"/>
              <a:pPr/>
              <a:t>4/11/21</a:t>
            </a:fld>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FBCB39E6-083C-427E-BFC5-BAC7B8B12156}" type="datetime1">
              <a:rPr lang="en-US" smtClean="0"/>
              <a:pPr/>
              <a:t>4/11/21</a:t>
            </a:fld>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A1A8F2D5-EC41-4D26-B054-0AE76096061B}" type="datetime1">
              <a:rPr lang="en-US" smtClean="0"/>
              <a:pPr/>
              <a:t>4/11/21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F74174-8509-4CC6-B426-0967D399E45D}" type="datetime1">
              <a:rPr lang="en-US" smtClean="0"/>
              <a:pPr/>
              <a:t>4/11/21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51C048D-4375-401E-BA4B-1AF87E096186}" type="datetime1">
              <a:rPr lang="en-US" smtClean="0"/>
              <a:pPr/>
              <a:t>4/11/21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53B97023-D04D-4867-BB4D-A390E03C071C}" type="datetime1">
              <a:rPr lang="en-US" smtClean="0"/>
              <a:pPr/>
              <a:t>4/11/21</a:t>
            </a:fld>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305A6B6-EAA9-41B8-90C2-42E5107B6818}" type="datetime1">
              <a:rPr lang="en-US" smtClean="0"/>
              <a:pPr/>
              <a:t>4/11/21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da-DK"/>
              <a:t>ESE 250 - Spring'13 DeHon, Kod &amp; Kadric</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hf hdr="0" dt="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d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7.pdf"/></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d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mbysoft.com/essays/userInterfaceDesign.html" TargetMode="External"/><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ilbert.com/strip/2002-09-2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gif"/><Relationship Id="rId7" Type="http://schemas.openxmlformats.org/officeDocument/2006/relationships/image" Target="../media/image12.png"/><Relationship Id="rId12"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wmf"/><Relationship Id="rId10" Type="http://schemas.openxmlformats.org/officeDocument/2006/relationships/image" Target="../media/image15.jpeg"/><Relationship Id="rId4" Type="http://schemas.openxmlformats.org/officeDocument/2006/relationships/image" Target="../media/image9.gif"/><Relationship Id="rId9" Type="http://schemas.openxmlformats.org/officeDocument/2006/relationships/image" Target="../media/image14.jpeg"/><Relationship Id="rId1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ilbert.com/strip/2002-09-2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evtron.si/borderline/archive2/intuiti.gi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evtron.si/borderline/delete.gif"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202861" y="5943600"/>
            <a:ext cx="3712539" cy="531812"/>
          </a:xfrm>
        </p:spPr>
        <p:txBody>
          <a:bodyPr/>
          <a:lstStyle/>
          <a:p>
            <a:pPr algn="r"/>
            <a:r>
              <a:rPr lang="en-US" sz="1400" b="1" dirty="0">
                <a:solidFill>
                  <a:schemeClr val="tx1"/>
                </a:solidFill>
                <a:latin typeface="+mj-lt"/>
              </a:rPr>
              <a:t>Some contributions </a:t>
            </a:r>
            <a:r>
              <a:rPr lang="en-US" sz="1400" b="1" dirty="0">
                <a:solidFill>
                  <a:schemeClr val="tx1"/>
                </a:solidFill>
              </a:rPr>
              <a:t>© </a:t>
            </a:r>
            <a:r>
              <a:rPr lang="en-US" sz="1400" b="1" dirty="0">
                <a:solidFill>
                  <a:schemeClr val="tx1"/>
                </a:solidFill>
                <a:latin typeface="+mj-lt"/>
              </a:rPr>
              <a:t>2018--2021 DeHon</a:t>
            </a:r>
          </a:p>
          <a:p>
            <a:pPr algn="r"/>
            <a:r>
              <a:rPr lang="en-US" sz="1400" b="1" dirty="0">
                <a:solidFill>
                  <a:schemeClr val="tx1"/>
                </a:solidFill>
                <a:latin typeface="+mj-lt"/>
              </a:rPr>
              <a:t>Based on slides © 2009--2017 </a:t>
            </a:r>
            <a:r>
              <a:rPr lang="en-US" sz="1400" b="1" dirty="0" err="1">
                <a:solidFill>
                  <a:schemeClr val="tx1"/>
                </a:solidFill>
                <a:latin typeface="+mj-lt"/>
              </a:rPr>
              <a:t>Badler</a:t>
            </a:r>
            <a:endParaRPr lang="en-US" sz="1400" b="1" dirty="0">
              <a:solidFill>
                <a:schemeClr val="tx1"/>
              </a:solidFill>
              <a:latin typeface="+mj-lt"/>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#22 – User Interface 1</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6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a:t>And it’s not just about our Workstation Interfaces…</a:t>
            </a:r>
          </a:p>
        </p:txBody>
      </p:sp>
      <p:sp>
        <p:nvSpPr>
          <p:cNvPr id="15363" name="Content Placeholder 2"/>
          <p:cNvSpPr>
            <a:spLocks noGrp="1"/>
          </p:cNvSpPr>
          <p:nvPr>
            <p:ph idx="1"/>
          </p:nvPr>
        </p:nvSpPr>
        <p:spPr/>
        <p:txBody>
          <a:bodyPr/>
          <a:lstStyle/>
          <a:p>
            <a:pPr eaLnBrk="1" hangingPunct="1"/>
            <a:endParaRPr lang="en-US"/>
          </a:p>
        </p:txBody>
      </p:sp>
      <p:pic>
        <p:nvPicPr>
          <p:cNvPr id="15364" name="Picture 2"/>
          <p:cNvPicPr>
            <a:picLocks noChangeAspect="1" noChangeArrowheads="1"/>
          </p:cNvPicPr>
          <p:nvPr/>
        </p:nvPicPr>
        <p:blipFill>
          <a:blip r:embed="rId2"/>
          <a:srcRect/>
          <a:stretch>
            <a:fillRect/>
          </a:stretch>
        </p:blipFill>
        <p:spPr bwMode="auto">
          <a:xfrm>
            <a:off x="1600200" y="1828800"/>
            <a:ext cx="5943600" cy="4457700"/>
          </a:xfrm>
          <a:prstGeom prst="rect">
            <a:avLst/>
          </a:prstGeom>
          <a:noFill/>
          <a:ln w="9525">
            <a:noFill/>
            <a:miter lim="800000"/>
            <a:headEnd/>
            <a:tailEnd/>
          </a:ln>
        </p:spPr>
      </p:pic>
      <p:sp>
        <p:nvSpPr>
          <p:cNvPr id="15365" name="TextBox 4"/>
          <p:cNvSpPr txBox="1">
            <a:spLocks noChangeArrowheads="1"/>
          </p:cNvSpPr>
          <p:nvPr/>
        </p:nvSpPr>
        <p:spPr bwMode="auto">
          <a:xfrm>
            <a:off x="796925" y="6488112"/>
            <a:ext cx="7550150" cy="36988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http://www.uselog.com/2008/11/users-fix-parking-ticket-machine-ui.html</a:t>
            </a:r>
          </a:p>
        </p:txBody>
      </p:sp>
      <p:sp>
        <p:nvSpPr>
          <p:cNvPr id="15366" name="Slide Number Placeholder 6"/>
          <p:cNvSpPr>
            <a:spLocks noGrp="1"/>
          </p:cNvSpPr>
          <p:nvPr>
            <p:ph type="sldNum" sz="quarter" idx="12"/>
          </p:nvPr>
        </p:nvSpPr>
        <p:spPr bwMode="auto">
          <a:noFill/>
          <a:ln>
            <a:miter lim="800000"/>
            <a:headEnd/>
            <a:tailEnd/>
          </a:ln>
        </p:spPr>
        <p:txBody>
          <a:bodyPr/>
          <a:lstStyle/>
          <a:p>
            <a:fld id="{9E0D79CD-E889-7145-81D9-241FE2200681}"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a:t>Who’s to Blame for Usability Failures?</a:t>
            </a:r>
          </a:p>
        </p:txBody>
      </p:sp>
      <p:sp>
        <p:nvSpPr>
          <p:cNvPr id="3" name="Content Placeholder 2"/>
          <p:cNvSpPr>
            <a:spLocks noGrp="1"/>
          </p:cNvSpPr>
          <p:nvPr>
            <p:ph idx="1"/>
          </p:nvPr>
        </p:nvSpPr>
        <p:spPr>
          <a:xfrm>
            <a:off x="457200" y="1774448"/>
            <a:ext cx="8686800" cy="4846638"/>
          </a:xfrm>
        </p:spPr>
        <p:txBody>
          <a:bodyPr>
            <a:normAutofit/>
          </a:bodyPr>
          <a:lstStyle/>
          <a:p>
            <a:pPr eaLnBrk="1" hangingPunct="1">
              <a:lnSpc>
                <a:spcPct val="90000"/>
              </a:lnSpc>
            </a:pPr>
            <a:r>
              <a:rPr lang="en-US" sz="2400" b="1" dirty="0"/>
              <a:t>Most Returned Products Work Fine: </a:t>
            </a:r>
            <a:r>
              <a:rPr lang="en-US" sz="2400" b="0" dirty="0"/>
              <a:t>Study Says Only 5 percent of returned products are genuinely defective:</a:t>
            </a:r>
            <a:r>
              <a:rPr lang="en-US" sz="2400" b="1" dirty="0"/>
              <a:t> </a:t>
            </a:r>
            <a:r>
              <a:rPr lang="en-US" sz="2400" b="0" dirty="0" err="1"/>
              <a:t>Yardena</a:t>
            </a:r>
            <a:r>
              <a:rPr lang="en-US" sz="2400" b="0" dirty="0"/>
              <a:t> </a:t>
            </a:r>
            <a:r>
              <a:rPr lang="en-US" sz="2400" b="0" dirty="0" err="1"/>
              <a:t>Arar</a:t>
            </a:r>
            <a:r>
              <a:rPr lang="en-US" sz="2400" b="0" dirty="0"/>
              <a:t>, </a:t>
            </a:r>
            <a:r>
              <a:rPr lang="en-US" sz="2400" b="0" i="1" dirty="0"/>
              <a:t>PC World</a:t>
            </a:r>
            <a:r>
              <a:rPr lang="en-US" sz="2400" b="0" dirty="0"/>
              <a:t>, June 2, 2008 4:00 pm</a:t>
            </a:r>
          </a:p>
          <a:p>
            <a:pPr eaLnBrk="1" hangingPunct="1">
              <a:lnSpc>
                <a:spcPct val="90000"/>
              </a:lnSpc>
            </a:pPr>
            <a:r>
              <a:rPr lang="en-US" sz="2400" dirty="0"/>
              <a:t>Only 5 percent of consumer electronics products returned to retailers are malfunctioning --</a:t>
            </a:r>
            <a:r>
              <a:rPr lang="en-US" sz="2400" b="0" dirty="0"/>
              <a:t>yet many people who return working products think they are broken, a new study indicates. </a:t>
            </a:r>
          </a:p>
          <a:p>
            <a:pPr eaLnBrk="1" hangingPunct="1">
              <a:lnSpc>
                <a:spcPct val="90000"/>
              </a:lnSpc>
            </a:pPr>
            <a:r>
              <a:rPr lang="en-US" sz="2400" b="0" dirty="0"/>
              <a:t>The report by technology consulting and outsourcing firm Accenture pegs the costs of consumer electronics returns in 2007 at </a:t>
            </a:r>
            <a:r>
              <a:rPr lang="en-US" sz="2400" dirty="0"/>
              <a:t>$13.8 billion </a:t>
            </a:r>
            <a:r>
              <a:rPr lang="en-US" sz="2400" b="0" dirty="0"/>
              <a:t>in the United States alone, </a:t>
            </a:r>
            <a:r>
              <a:rPr lang="en-US" sz="2400" b="0" i="1" dirty="0"/>
              <a:t>with return rates ranging from 11 percent to 20 percent</a:t>
            </a:r>
            <a:r>
              <a:rPr lang="en-US" sz="2400" b="0" dirty="0"/>
              <a:t>, depending on the type of product. </a:t>
            </a:r>
          </a:p>
        </p:txBody>
      </p:sp>
      <p:sp>
        <p:nvSpPr>
          <p:cNvPr id="17412" name="TextBox 3"/>
          <p:cNvSpPr txBox="1">
            <a:spLocks noChangeArrowheads="1"/>
          </p:cNvSpPr>
          <p:nvPr/>
        </p:nvSpPr>
        <p:spPr bwMode="auto">
          <a:xfrm>
            <a:off x="296863" y="6519862"/>
            <a:ext cx="8550275" cy="33813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sz="1600" dirty="0">
                <a:solidFill>
                  <a:schemeClr val="bg1"/>
                </a:solidFill>
                <a:latin typeface="Constantia" pitchFamily="-101" charset="0"/>
              </a:rPr>
              <a:t>http://www.pcworld.com/article/146576/most_returned_products_work_fine_study_says.html</a:t>
            </a:r>
          </a:p>
        </p:txBody>
      </p:sp>
      <p:sp>
        <p:nvSpPr>
          <p:cNvPr id="17413" name="Slide Number Placeholder 5"/>
          <p:cNvSpPr>
            <a:spLocks noGrp="1"/>
          </p:cNvSpPr>
          <p:nvPr>
            <p:ph type="sldNum" sz="quarter" idx="12"/>
          </p:nvPr>
        </p:nvSpPr>
        <p:spPr bwMode="auto">
          <a:noFill/>
          <a:ln>
            <a:miter lim="800000"/>
            <a:headEnd/>
            <a:tailEnd/>
          </a:ln>
        </p:spPr>
        <p:txBody>
          <a:bodyPr/>
          <a:lstStyle/>
          <a:p>
            <a:fld id="{509B0BFA-B285-8F49-8ECA-573143B219C8}" type="slidenum">
              <a:rPr lang="en-US"/>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Examples: BAD</a:t>
            </a:r>
          </a:p>
        </p:txBody>
      </p:sp>
      <p:sp>
        <p:nvSpPr>
          <p:cNvPr id="3" name="Content Placeholder 2"/>
          <p:cNvSpPr>
            <a:spLocks noGrp="1"/>
          </p:cNvSpPr>
          <p:nvPr>
            <p:ph idx="1"/>
          </p:nvPr>
        </p:nvSpPr>
        <p:spPr/>
        <p:txBody>
          <a:bodyPr/>
          <a:lstStyle/>
          <a:p>
            <a:r>
              <a:rPr lang="en-US" dirty="0">
                <a:solidFill>
                  <a:srgbClr val="FF6600"/>
                </a:solidFill>
              </a:rPr>
              <a:t>Examples of infuriating / bad UIs?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FC56-9C61-924A-B9B8-576A5014653D}"/>
              </a:ext>
            </a:extLst>
          </p:cNvPr>
          <p:cNvSpPr>
            <a:spLocks noGrp="1"/>
          </p:cNvSpPr>
          <p:nvPr>
            <p:ph type="title"/>
          </p:nvPr>
        </p:nvSpPr>
        <p:spPr/>
        <p:txBody>
          <a:bodyPr/>
          <a:lstStyle/>
          <a:p>
            <a:r>
              <a:rPr lang="en-US" dirty="0"/>
              <a:t>Local Example</a:t>
            </a:r>
          </a:p>
        </p:txBody>
      </p:sp>
      <p:pic>
        <p:nvPicPr>
          <p:cNvPr id="6" name="Content Placeholder 5" descr="A screen shot of a computer&#13;&#10;&#13;&#10;Description automatically generated">
            <a:extLst>
              <a:ext uri="{FF2B5EF4-FFF2-40B4-BE49-F238E27FC236}">
                <a16:creationId xmlns:a16="http://schemas.microsoft.com/office/drawing/2014/main" id="{87848F59-B6E0-C946-9FB4-213A390F8D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7109" y="1554163"/>
            <a:ext cx="6462182" cy="4846637"/>
          </a:xfrm>
        </p:spPr>
      </p:pic>
      <p:sp>
        <p:nvSpPr>
          <p:cNvPr id="4" name="Slide Number Placeholder 3">
            <a:extLst>
              <a:ext uri="{FF2B5EF4-FFF2-40B4-BE49-F238E27FC236}">
                <a16:creationId xmlns:a16="http://schemas.microsoft.com/office/drawing/2014/main" id="{7DA600A0-FFAA-DB41-9BD7-F6267FC27A28}"/>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168183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Examples: Good</a:t>
            </a:r>
          </a:p>
        </p:txBody>
      </p:sp>
      <p:sp>
        <p:nvSpPr>
          <p:cNvPr id="3" name="Content Placeholder 2"/>
          <p:cNvSpPr>
            <a:spLocks noGrp="1"/>
          </p:cNvSpPr>
          <p:nvPr>
            <p:ph idx="1"/>
          </p:nvPr>
        </p:nvSpPr>
        <p:spPr/>
        <p:txBody>
          <a:bodyPr/>
          <a:lstStyle/>
          <a:p>
            <a:r>
              <a:rPr lang="en-US" dirty="0">
                <a:solidFill>
                  <a:srgbClr val="FF6600"/>
                </a:solidFill>
              </a:rPr>
              <a:t>Examples of pleasant/good UIs?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6600"/>
                </a:solidFill>
              </a:rPr>
              <a:t>Preclass</a:t>
            </a:r>
            <a:r>
              <a:rPr lang="en-US" dirty="0">
                <a:solidFill>
                  <a:srgbClr val="FF6600"/>
                </a:solidFill>
              </a:rPr>
              <a:t> 2</a:t>
            </a:r>
          </a:p>
        </p:txBody>
      </p:sp>
      <p:sp>
        <p:nvSpPr>
          <p:cNvPr id="3" name="Content Placeholder 2"/>
          <p:cNvSpPr>
            <a:spLocks noGrp="1"/>
          </p:cNvSpPr>
          <p:nvPr>
            <p:ph idx="1"/>
          </p:nvPr>
        </p:nvSpPr>
        <p:spPr/>
        <p:txBody>
          <a:bodyPr>
            <a:normAutofit fontScale="92500" lnSpcReduction="10000"/>
          </a:bodyPr>
          <a:lstStyle/>
          <a:p>
            <a:r>
              <a:rPr lang="en-US" dirty="0">
                <a:solidFill>
                  <a:srgbClr val="FF6600"/>
                </a:solidFill>
              </a:rPr>
              <a:t>Which interface easier? Why?</a:t>
            </a:r>
          </a:p>
          <a:p>
            <a:pPr lvl="1"/>
            <a:r>
              <a:rPr lang="en-US" dirty="0">
                <a:solidFill>
                  <a:srgbClr val="FF6600"/>
                </a:solidFill>
              </a:rPr>
              <a:t>Limit to vend $20, $300/day</a:t>
            </a: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r>
              <a:rPr lang="en-US" dirty="0">
                <a:solidFill>
                  <a:srgbClr val="FF6600"/>
                </a:solidFill>
              </a:rPr>
              <a:t>How much do you use ATMs today?</a:t>
            </a:r>
          </a:p>
          <a:p>
            <a:pPr lvl="1"/>
            <a:r>
              <a:rPr lang="en-US" dirty="0">
                <a:solidFill>
                  <a:srgbClr val="FF6600"/>
                </a:solidFill>
              </a:rPr>
              <a:t>Why not?</a:t>
            </a:r>
          </a:p>
          <a:p>
            <a:pPr lvl="1"/>
            <a:r>
              <a:rPr lang="en-US" dirty="0">
                <a:solidFill>
                  <a:srgbClr val="FF6600"/>
                </a:solidFill>
              </a:rPr>
              <a:t>What’s replaced it?   What’s better?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Picture 4" descr="atm_keyboard.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017709" y="2596254"/>
            <a:ext cx="2362200" cy="2133600"/>
          </a:xfrm>
          <a:prstGeom prst="rect">
            <a:avLst/>
          </a:prstGeom>
        </p:spPr>
      </p:pic>
      <p:pic>
        <p:nvPicPr>
          <p:cNvPr id="6" name="Picture 5" descr="atm_menu.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092818" y="2596254"/>
            <a:ext cx="2362200"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Hot/Cold Water Interface</a:t>
            </a:r>
          </a:p>
        </p:txBody>
      </p:sp>
      <p:sp>
        <p:nvSpPr>
          <p:cNvPr id="5" name="Content Placeholder 4"/>
          <p:cNvSpPr>
            <a:spLocks noGrp="1"/>
          </p:cNvSpPr>
          <p:nvPr>
            <p:ph sz="half" idx="1"/>
          </p:nvPr>
        </p:nvSpPr>
        <p:spPr>
          <a:xfrm>
            <a:off x="304800" y="1600200"/>
            <a:ext cx="4191000" cy="3051707"/>
          </a:xfrm>
        </p:spPr>
        <p:txBody>
          <a:bodyPr/>
          <a:lstStyle/>
          <a:p>
            <a:r>
              <a:rPr lang="en-US" dirty="0"/>
              <a:t>Old: two knobs</a:t>
            </a:r>
          </a:p>
          <a:p>
            <a:pPr lvl="1"/>
            <a:r>
              <a:rPr lang="en-US" dirty="0"/>
              <a:t>Hot</a:t>
            </a:r>
          </a:p>
          <a:p>
            <a:pPr lvl="1"/>
            <a:r>
              <a:rPr lang="en-US" dirty="0"/>
              <a:t>Cold</a:t>
            </a:r>
          </a:p>
          <a:p>
            <a:pPr lvl="1"/>
            <a:endParaRPr lang="en-US" dirty="0"/>
          </a:p>
        </p:txBody>
      </p:sp>
      <p:sp>
        <p:nvSpPr>
          <p:cNvPr id="6" name="Content Placeholder 5"/>
          <p:cNvSpPr>
            <a:spLocks noGrp="1"/>
          </p:cNvSpPr>
          <p:nvPr>
            <p:ph sz="half" idx="2"/>
          </p:nvPr>
        </p:nvSpPr>
        <p:spPr/>
        <p:txBody>
          <a:bodyPr/>
          <a:lstStyle/>
          <a:p>
            <a:r>
              <a:rPr lang="en-US" dirty="0"/>
              <a:t>Newer: one knob</a:t>
            </a:r>
          </a:p>
          <a:p>
            <a:pPr lvl="1"/>
            <a:r>
              <a:rPr lang="en-US" dirty="0"/>
              <a:t>Tune heat</a:t>
            </a:r>
          </a:p>
          <a:p>
            <a:pPr lvl="1"/>
            <a:r>
              <a:rPr lang="en-US" dirty="0"/>
              <a:t>(maybe also volume)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8" name="Picture 7" descr="dual_knob_faucet.png"/>
          <p:cNvPicPr>
            <a:picLocks noChangeAspect="1"/>
          </p:cNvPicPr>
          <p:nvPr/>
        </p:nvPicPr>
        <p:blipFill>
          <a:blip r:embed="rId2"/>
          <a:stretch>
            <a:fillRect/>
          </a:stretch>
        </p:blipFill>
        <p:spPr>
          <a:xfrm>
            <a:off x="641683" y="3117071"/>
            <a:ext cx="4378157" cy="2918771"/>
          </a:xfrm>
          <a:prstGeom prst="rect">
            <a:avLst/>
          </a:prstGeom>
        </p:spPr>
      </p:pic>
      <p:pic>
        <p:nvPicPr>
          <p:cNvPr id="9" name="Picture 8" descr="shower_mixer.jpg"/>
          <p:cNvPicPr>
            <a:picLocks noChangeAspect="1"/>
          </p:cNvPicPr>
          <p:nvPr/>
        </p:nvPicPr>
        <p:blipFill>
          <a:blip r:embed="rId3"/>
          <a:stretch>
            <a:fillRect/>
          </a:stretch>
        </p:blipFill>
        <p:spPr>
          <a:xfrm>
            <a:off x="5735053" y="3112617"/>
            <a:ext cx="2598485" cy="3464646"/>
          </a:xfrm>
          <a:prstGeom prst="rect">
            <a:avLst/>
          </a:prstGeom>
        </p:spPr>
      </p:pic>
      <p:sp>
        <p:nvSpPr>
          <p:cNvPr id="10" name="TextBox 9"/>
          <p:cNvSpPr txBox="1"/>
          <p:nvPr/>
        </p:nvSpPr>
        <p:spPr>
          <a:xfrm>
            <a:off x="1042737" y="6229685"/>
            <a:ext cx="2160267" cy="369332"/>
          </a:xfrm>
          <a:prstGeom prst="rect">
            <a:avLst/>
          </a:prstGeom>
          <a:noFill/>
        </p:spPr>
        <p:txBody>
          <a:bodyPr wrap="none" rtlCol="0">
            <a:spAutoFit/>
          </a:bodyPr>
          <a:lstStyle/>
          <a:p>
            <a:r>
              <a:rPr lang="en-US" dirty="0">
                <a:solidFill>
                  <a:srgbClr val="FF6600"/>
                </a:solidFill>
              </a:rPr>
              <a:t>Why built this way?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Make common case fast</a:t>
            </a:r>
          </a:p>
        </p:txBody>
      </p:sp>
      <p:sp>
        <p:nvSpPr>
          <p:cNvPr id="7" name="Content Placeholder 6"/>
          <p:cNvSpPr>
            <a:spLocks noGrp="1"/>
          </p:cNvSpPr>
          <p:nvPr>
            <p:ph idx="1"/>
          </p:nvPr>
        </p:nvSpPr>
        <p:spPr/>
        <p:txBody>
          <a:bodyPr/>
          <a:lstStyle/>
          <a:p>
            <a:r>
              <a:rPr lang="en-US" dirty="0"/>
              <a:t>…not buried deep in menus</a:t>
            </a:r>
          </a:p>
          <a:p>
            <a:pPr lvl="1"/>
            <a:r>
              <a:rPr lang="en-US" dirty="0"/>
              <a:t>Minimize mouse clicks?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solidFill>
                  <a:srgbClr val="FF7F00"/>
                </a:solidFill>
              </a:rPr>
              <a:t>Modern examples?</a:t>
            </a:r>
          </a:p>
          <a:p>
            <a:pPr lvl="1"/>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pic>
        <p:nvPicPr>
          <p:cNvPr id="10" name="Picture 9" descr="deep_menu.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862825" y="3061155"/>
            <a:ext cx="4165600"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Hawaii </a:t>
            </a:r>
            <a:r>
              <a:rPr lang="en-US" dirty="0" err="1"/>
              <a:t>Missle</a:t>
            </a:r>
            <a:r>
              <a:rPr lang="en-US" dirty="0"/>
              <a:t> Warning January 2018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TextBox 4"/>
          <p:cNvSpPr txBox="1"/>
          <p:nvPr/>
        </p:nvSpPr>
        <p:spPr>
          <a:xfrm>
            <a:off x="0" y="6488668"/>
            <a:ext cx="7420270" cy="369332"/>
          </a:xfrm>
          <a:prstGeom prst="rect">
            <a:avLst/>
          </a:prstGeom>
          <a:noFill/>
        </p:spPr>
        <p:txBody>
          <a:bodyPr wrap="none" rtlCol="0">
            <a:spAutoFit/>
          </a:bodyPr>
          <a:lstStyle/>
          <a:p>
            <a:r>
              <a:rPr lang="en-US" dirty="0">
                <a:solidFill>
                  <a:schemeClr val="bg1"/>
                </a:solidFill>
              </a:rPr>
              <a:t>https://commons.wikimedia.org/wiki/File:2018_Hawaii_missile_alert.jpg</a:t>
            </a:r>
          </a:p>
        </p:txBody>
      </p:sp>
      <p:pic>
        <p:nvPicPr>
          <p:cNvPr id="10" name="Content Placeholder 9" descr="2018_Hawaii_missile_alert.jpg"/>
          <p:cNvPicPr>
            <a:picLocks noGrp="1" noChangeAspect="1"/>
          </p:cNvPicPr>
          <p:nvPr>
            <p:ph idx="1"/>
          </p:nvPr>
        </p:nvPicPr>
        <p:blipFill>
          <a:blip r:embed="rId2"/>
          <a:srcRect l="-13479" r="-13479"/>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Hawaii </a:t>
            </a:r>
            <a:r>
              <a:rPr lang="en-US" dirty="0" err="1"/>
              <a:t>Missle</a:t>
            </a:r>
            <a:r>
              <a:rPr lang="en-US" dirty="0"/>
              <a:t> Warning False Alarm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TextBox 4"/>
          <p:cNvSpPr txBox="1"/>
          <p:nvPr/>
        </p:nvSpPr>
        <p:spPr>
          <a:xfrm>
            <a:off x="0" y="6488668"/>
            <a:ext cx="9165866" cy="307777"/>
          </a:xfrm>
          <a:prstGeom prst="rect">
            <a:avLst/>
          </a:prstGeom>
          <a:noFill/>
        </p:spPr>
        <p:txBody>
          <a:bodyPr wrap="none" rtlCol="0">
            <a:spAutoFit/>
          </a:bodyPr>
          <a:lstStyle/>
          <a:p>
            <a:r>
              <a:rPr lang="en-US" sz="1400" dirty="0">
                <a:solidFill>
                  <a:schemeClr val="bg1"/>
                </a:solidFill>
              </a:rPr>
              <a:t>https://www.theverge.com/2018/1/16/16896368/hawaii-false-missile-alert-system-confusing-interface-poor-design</a:t>
            </a:r>
          </a:p>
        </p:txBody>
      </p:sp>
      <p:pic>
        <p:nvPicPr>
          <p:cNvPr id="8" name="Content Placeholder 7" descr="hawaii_screen.jpg"/>
          <p:cNvPicPr>
            <a:picLocks noGrp="1" noChangeAspect="1"/>
          </p:cNvPicPr>
          <p:nvPr>
            <p:ph idx="1"/>
          </p:nvPr>
        </p:nvPicPr>
        <p:blipFill>
          <a:blip r:embed="rId2"/>
          <a:srcRect l="-17213" r="-17213"/>
          <a:stretch>
            <a:fillRect/>
          </a:stretch>
        </p:blipFill>
        <p:spPr>
          <a:xfrm>
            <a:off x="-257000" y="1524572"/>
            <a:ext cx="8686800" cy="4782470"/>
          </a:xfrm>
        </p:spPr>
      </p:pic>
      <p:grpSp>
        <p:nvGrpSpPr>
          <p:cNvPr id="15" name="Group 14">
            <a:extLst>
              <a:ext uri="{FF2B5EF4-FFF2-40B4-BE49-F238E27FC236}">
                <a16:creationId xmlns:a16="http://schemas.microsoft.com/office/drawing/2014/main" id="{5DD71413-C3CE-9C41-9D23-0E2B8174A5CD}"/>
              </a:ext>
            </a:extLst>
          </p:cNvPr>
          <p:cNvGrpSpPr/>
          <p:nvPr/>
        </p:nvGrpSpPr>
        <p:grpSpPr>
          <a:xfrm>
            <a:off x="6137910" y="3707368"/>
            <a:ext cx="2970806" cy="369332"/>
            <a:chOff x="6137910" y="3707368"/>
            <a:chExt cx="2970806" cy="369332"/>
          </a:xfrm>
        </p:grpSpPr>
        <p:sp>
          <p:nvSpPr>
            <p:cNvPr id="3" name="TextBox 2">
              <a:extLst>
                <a:ext uri="{FF2B5EF4-FFF2-40B4-BE49-F238E27FC236}">
                  <a16:creationId xmlns:a16="http://schemas.microsoft.com/office/drawing/2014/main" id="{C8FB27D8-9CCE-574F-9743-5C7BB12007F3}"/>
                </a:ext>
              </a:extLst>
            </p:cNvPr>
            <p:cNvSpPr txBox="1"/>
            <p:nvPr/>
          </p:nvSpPr>
          <p:spPr>
            <a:xfrm>
              <a:off x="7462111" y="3707368"/>
              <a:ext cx="1646605" cy="369332"/>
            </a:xfrm>
            <a:prstGeom prst="rect">
              <a:avLst/>
            </a:prstGeom>
            <a:noFill/>
          </p:spPr>
          <p:txBody>
            <a:bodyPr wrap="none" rtlCol="0">
              <a:spAutoFit/>
            </a:bodyPr>
            <a:lstStyle/>
            <a:p>
              <a:r>
                <a:rPr lang="en-US" dirty="0">
                  <a:solidFill>
                    <a:srgbClr val="FF0000"/>
                  </a:solidFill>
                </a:rPr>
                <a:t>What selected</a:t>
              </a:r>
            </a:p>
          </p:txBody>
        </p:sp>
        <p:cxnSp>
          <p:nvCxnSpPr>
            <p:cNvPr id="10" name="Straight Arrow Connector 9">
              <a:extLst>
                <a:ext uri="{FF2B5EF4-FFF2-40B4-BE49-F238E27FC236}">
                  <a16:creationId xmlns:a16="http://schemas.microsoft.com/office/drawing/2014/main" id="{048C97E7-5DC9-824A-BB56-161AC5C24215}"/>
                </a:ext>
              </a:extLst>
            </p:cNvPr>
            <p:cNvCxnSpPr/>
            <p:nvPr/>
          </p:nvCxnSpPr>
          <p:spPr>
            <a:xfrm flipH="1">
              <a:off x="6137910" y="3868260"/>
              <a:ext cx="1297216"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9FE52B23-CF23-9E4E-A867-7CF79B55A82A}"/>
              </a:ext>
            </a:extLst>
          </p:cNvPr>
          <p:cNvGrpSpPr/>
          <p:nvPr/>
        </p:nvGrpSpPr>
        <p:grpSpPr>
          <a:xfrm>
            <a:off x="6164895" y="4320806"/>
            <a:ext cx="2942484" cy="369332"/>
            <a:chOff x="6164895" y="4320806"/>
            <a:chExt cx="2942484" cy="369332"/>
          </a:xfrm>
        </p:grpSpPr>
        <p:sp>
          <p:nvSpPr>
            <p:cNvPr id="7" name="TextBox 6">
              <a:extLst>
                <a:ext uri="{FF2B5EF4-FFF2-40B4-BE49-F238E27FC236}">
                  <a16:creationId xmlns:a16="http://schemas.microsoft.com/office/drawing/2014/main" id="{5C74177C-5910-E546-BF69-A4A5CADB3F76}"/>
                </a:ext>
              </a:extLst>
            </p:cNvPr>
            <p:cNvSpPr txBox="1"/>
            <p:nvPr/>
          </p:nvSpPr>
          <p:spPr>
            <a:xfrm>
              <a:off x="7435126" y="4320806"/>
              <a:ext cx="1672253" cy="369332"/>
            </a:xfrm>
            <a:prstGeom prst="rect">
              <a:avLst/>
            </a:prstGeom>
            <a:noFill/>
          </p:spPr>
          <p:txBody>
            <a:bodyPr wrap="none" rtlCol="0">
              <a:spAutoFit/>
            </a:bodyPr>
            <a:lstStyle/>
            <a:p>
              <a:r>
                <a:rPr lang="en-US" dirty="0">
                  <a:solidFill>
                    <a:srgbClr val="FF0000"/>
                  </a:solidFill>
                </a:rPr>
                <a:t>What intended</a:t>
              </a:r>
            </a:p>
          </p:txBody>
        </p:sp>
        <p:cxnSp>
          <p:nvCxnSpPr>
            <p:cNvPr id="11" name="Straight Arrow Connector 10">
              <a:extLst>
                <a:ext uri="{FF2B5EF4-FFF2-40B4-BE49-F238E27FC236}">
                  <a16:creationId xmlns:a16="http://schemas.microsoft.com/office/drawing/2014/main" id="{36B1668D-1682-804F-B601-ED33A5E10923}"/>
                </a:ext>
              </a:extLst>
            </p:cNvPr>
            <p:cNvCxnSpPr/>
            <p:nvPr/>
          </p:nvCxnSpPr>
          <p:spPr>
            <a:xfrm flipH="1">
              <a:off x="6164895" y="4505472"/>
              <a:ext cx="1297216"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4B48EB45-1695-4640-A4D5-12A4962F9782}"/>
              </a:ext>
            </a:extLst>
          </p:cNvPr>
          <p:cNvGrpSpPr/>
          <p:nvPr/>
        </p:nvGrpSpPr>
        <p:grpSpPr>
          <a:xfrm>
            <a:off x="4448432" y="1890863"/>
            <a:ext cx="4455099" cy="646331"/>
            <a:chOff x="4448432" y="1890863"/>
            <a:chExt cx="4455099" cy="646331"/>
          </a:xfrm>
        </p:grpSpPr>
        <p:sp>
          <p:nvSpPr>
            <p:cNvPr id="9" name="TextBox 8">
              <a:extLst>
                <a:ext uri="{FF2B5EF4-FFF2-40B4-BE49-F238E27FC236}">
                  <a16:creationId xmlns:a16="http://schemas.microsoft.com/office/drawing/2014/main" id="{BD57CBEE-514C-2E4A-BC18-6FB995CF12AA}"/>
                </a:ext>
              </a:extLst>
            </p:cNvPr>
            <p:cNvSpPr txBox="1"/>
            <p:nvPr/>
          </p:nvSpPr>
          <p:spPr>
            <a:xfrm>
              <a:off x="7462111" y="1890863"/>
              <a:ext cx="1441420" cy="646331"/>
            </a:xfrm>
            <a:prstGeom prst="rect">
              <a:avLst/>
            </a:prstGeom>
            <a:noFill/>
          </p:spPr>
          <p:txBody>
            <a:bodyPr wrap="none" rtlCol="0">
              <a:spAutoFit/>
            </a:bodyPr>
            <a:lstStyle/>
            <a:p>
              <a:r>
                <a:rPr lang="en-US" dirty="0">
                  <a:solidFill>
                    <a:srgbClr val="FF0000"/>
                  </a:solidFill>
                </a:rPr>
                <a:t>Added after </a:t>
              </a:r>
            </a:p>
            <a:p>
              <a:r>
                <a:rPr lang="en-US" dirty="0">
                  <a:solidFill>
                    <a:srgbClr val="FF0000"/>
                  </a:solidFill>
                </a:rPr>
                <a:t>  incident</a:t>
              </a:r>
            </a:p>
          </p:txBody>
        </p:sp>
        <p:cxnSp>
          <p:nvCxnSpPr>
            <p:cNvPr id="12" name="Straight Arrow Connector 11">
              <a:extLst>
                <a:ext uri="{FF2B5EF4-FFF2-40B4-BE49-F238E27FC236}">
                  <a16:creationId xmlns:a16="http://schemas.microsoft.com/office/drawing/2014/main" id="{ECBA5E92-F72D-CD41-A785-94DE0F2A4AE8}"/>
                </a:ext>
              </a:extLst>
            </p:cNvPr>
            <p:cNvCxnSpPr>
              <a:cxnSpLocks/>
            </p:cNvCxnSpPr>
            <p:nvPr/>
          </p:nvCxnSpPr>
          <p:spPr>
            <a:xfrm flipH="1">
              <a:off x="4448432" y="2115278"/>
              <a:ext cx="2986694"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a:t>
            </a:r>
          </a:p>
        </p:txBody>
      </p:sp>
      <p:sp>
        <p:nvSpPr>
          <p:cNvPr id="3" name="Content Placeholder 2"/>
          <p:cNvSpPr>
            <a:spLocks noGrp="1"/>
          </p:cNvSpPr>
          <p:nvPr>
            <p:ph idx="1"/>
          </p:nvPr>
        </p:nvSpPr>
        <p:spPr/>
        <p:txBody>
          <a:bodyPr/>
          <a:lstStyle/>
          <a:p>
            <a:r>
              <a:rPr lang="en-US" dirty="0"/>
              <a:t>When a user sees a product</a:t>
            </a:r>
          </a:p>
          <a:p>
            <a:pPr lvl="1"/>
            <a:r>
              <a:rPr lang="en-US" dirty="0"/>
              <a:t>See the interface</a:t>
            </a:r>
          </a:p>
          <a:p>
            <a:pPr lvl="1"/>
            <a:r>
              <a:rPr lang="en-US" dirty="0"/>
              <a:t>Not the underlying design</a:t>
            </a:r>
          </a:p>
          <a:p>
            <a:pPr lvl="2"/>
            <a:r>
              <a:rPr lang="en-US" dirty="0"/>
              <a:t>….and that’s the way it should be</a:t>
            </a:r>
          </a:p>
          <a:p>
            <a:r>
              <a:rPr lang="en-US" dirty="0"/>
              <a:t>Interface determines if the user can get job done</a:t>
            </a:r>
          </a:p>
          <a:p>
            <a:pPr lvl="1"/>
            <a:r>
              <a:rPr lang="en-US" dirty="0"/>
              <a:t>…or will walk away frustrated</a:t>
            </a:r>
          </a:p>
          <a:p>
            <a:r>
              <a:rPr lang="en-US" dirty="0"/>
              <a:t>Successful interface</a:t>
            </a:r>
          </a:p>
          <a:p>
            <a:pPr lvl="1"/>
            <a:r>
              <a:rPr lang="en-US" dirty="0"/>
              <a:t>Make it easy, pleasant to use</a:t>
            </a:r>
          </a:p>
          <a:p>
            <a:pPr lvl="1"/>
            <a:r>
              <a:rPr lang="en-US" dirty="0"/>
              <a:t>Hide all the complexity that makes it work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71243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096962"/>
          </a:xfrm>
        </p:spPr>
        <p:txBody>
          <a:bodyPr>
            <a:normAutofit fontScale="90000"/>
          </a:bodyPr>
          <a:lstStyle/>
          <a:p>
            <a:r>
              <a:rPr lang="en-US" dirty="0">
                <a:solidFill>
                  <a:srgbClr val="FF7F00"/>
                </a:solidFill>
              </a:rPr>
              <a:t>Issues to be concerned with? </a:t>
            </a:r>
            <a:br>
              <a:rPr lang="en-US" dirty="0">
                <a:solidFill>
                  <a:srgbClr val="FF7F00"/>
                </a:solidFill>
              </a:rPr>
            </a:br>
            <a:r>
              <a:rPr lang="en-US" dirty="0">
                <a:solidFill>
                  <a:srgbClr val="FF7F00"/>
                </a:solidFill>
              </a:rPr>
              <a:t>(goals, things-to-optimize)</a:t>
            </a:r>
          </a:p>
        </p:txBody>
      </p:sp>
      <p:sp>
        <p:nvSpPr>
          <p:cNvPr id="3" name="Content Placeholder 2"/>
          <p:cNvSpPr>
            <a:spLocks noGrp="1"/>
          </p:cNvSpPr>
          <p:nvPr>
            <p:ph idx="1"/>
          </p:nvPr>
        </p:nvSpPr>
        <p:spPr>
          <a:xfrm>
            <a:off x="304800" y="1915296"/>
            <a:ext cx="8686800" cy="4485503"/>
          </a:xfrm>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r>
              <a:rPr lang="en-US" dirty="0"/>
              <a:t>Time to learn</a:t>
            </a:r>
          </a:p>
          <a:p>
            <a:r>
              <a:rPr lang="en-US" dirty="0"/>
              <a:t>Easy to figure out how to use</a:t>
            </a:r>
          </a:p>
          <a:p>
            <a:r>
              <a:rPr lang="en-US" dirty="0"/>
              <a:t>Clarity of what happened</a:t>
            </a:r>
          </a:p>
          <a:p>
            <a:pPr lvl="1"/>
            <a:r>
              <a:rPr lang="en-US" dirty="0"/>
              <a:t>Why something didn’t happen</a:t>
            </a:r>
          </a:p>
          <a:p>
            <a:r>
              <a:rPr lang="en-US" dirty="0"/>
              <a:t>Safety</a:t>
            </a:r>
          </a:p>
          <a:p>
            <a:r>
              <a:rPr lang="en-US" dirty="0"/>
              <a:t>Time to perform task</a:t>
            </a:r>
          </a:p>
          <a:p>
            <a:r>
              <a:rPr lang="en-US" dirty="0"/>
              <a:t>Ease of recovery</a:t>
            </a:r>
          </a:p>
          <a:p>
            <a:r>
              <a:rPr lang="en-US" dirty="0"/>
              <a:t>User stress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t>Donald Norman: UI Guru</a:t>
            </a:r>
          </a:p>
        </p:txBody>
      </p:sp>
      <p:sp>
        <p:nvSpPr>
          <p:cNvPr id="3" name="Content Placeholder 2"/>
          <p:cNvSpPr>
            <a:spLocks noGrp="1"/>
          </p:cNvSpPr>
          <p:nvPr>
            <p:ph idx="1"/>
          </p:nvPr>
        </p:nvSpPr>
        <p:spPr/>
        <p:txBody>
          <a:bodyPr>
            <a:normAutofit/>
          </a:bodyPr>
          <a:lstStyle/>
          <a:p>
            <a:pPr eaLnBrk="1" hangingPunct="1">
              <a:lnSpc>
                <a:spcPct val="80000"/>
              </a:lnSpc>
              <a:buFont typeface="Wingdings 2" pitchFamily="-101" charset="2"/>
              <a:buNone/>
            </a:pPr>
            <a:r>
              <a:rPr lang="en-US" sz="2200" dirty="0"/>
              <a:t>Referring to Norman’s book: </a:t>
            </a:r>
            <a:r>
              <a:rPr lang="en-US" sz="2200" i="1" dirty="0"/>
              <a:t>Design of Everyday Things</a:t>
            </a:r>
          </a:p>
          <a:p>
            <a:pPr eaLnBrk="1" hangingPunct="1">
              <a:lnSpc>
                <a:spcPct val="80000"/>
              </a:lnSpc>
            </a:pPr>
            <a:r>
              <a:rPr lang="en-US" sz="2200" b="1" dirty="0"/>
              <a:t>Visibility</a:t>
            </a:r>
            <a:r>
              <a:rPr lang="en-US" sz="2200" dirty="0"/>
              <a:t> – </a:t>
            </a:r>
            <a:r>
              <a:rPr lang="en-US" sz="2200" b="0" dirty="0"/>
              <a:t>visible functions aid user awareness; invisible functions are more difficult to find and know how to use.</a:t>
            </a:r>
          </a:p>
          <a:p>
            <a:pPr eaLnBrk="1" hangingPunct="1">
              <a:lnSpc>
                <a:spcPct val="80000"/>
              </a:lnSpc>
            </a:pPr>
            <a:r>
              <a:rPr lang="en-US" sz="2200" b="1" dirty="0"/>
              <a:t>Feedback</a:t>
            </a:r>
            <a:r>
              <a:rPr lang="en-US" sz="2200" dirty="0"/>
              <a:t> – </a:t>
            </a:r>
            <a:r>
              <a:rPr lang="en-US" sz="2200" b="0" dirty="0"/>
              <a:t>return information about what action has been done and what has been accomplished.</a:t>
            </a:r>
          </a:p>
          <a:p>
            <a:pPr eaLnBrk="1" hangingPunct="1">
              <a:lnSpc>
                <a:spcPct val="80000"/>
              </a:lnSpc>
            </a:pPr>
            <a:r>
              <a:rPr lang="en-US" sz="2200" b="1" dirty="0"/>
              <a:t>Constraints</a:t>
            </a:r>
            <a:r>
              <a:rPr lang="en-US" sz="2200" dirty="0"/>
              <a:t> – </a:t>
            </a:r>
            <a:r>
              <a:rPr lang="en-US" sz="2200" b="0" dirty="0"/>
              <a:t>restricting the kind of user interaction that can take place at a given moment.</a:t>
            </a:r>
          </a:p>
          <a:p>
            <a:pPr eaLnBrk="1" hangingPunct="1">
              <a:lnSpc>
                <a:spcPct val="80000"/>
              </a:lnSpc>
            </a:pPr>
            <a:r>
              <a:rPr lang="en-US" sz="2200" b="1" dirty="0"/>
              <a:t>Mapping</a:t>
            </a:r>
            <a:r>
              <a:rPr lang="en-US" sz="2200" dirty="0"/>
              <a:t> – </a:t>
            </a:r>
            <a:r>
              <a:rPr lang="en-US" sz="2200" b="0" dirty="0"/>
              <a:t>the (functional, geometric, appearance) relationship between controls and their effects in the world.</a:t>
            </a:r>
          </a:p>
          <a:p>
            <a:pPr eaLnBrk="1" hangingPunct="1">
              <a:lnSpc>
                <a:spcPct val="80000"/>
              </a:lnSpc>
            </a:pPr>
            <a:r>
              <a:rPr lang="en-US" sz="2200" b="1" dirty="0"/>
              <a:t>Consistency</a:t>
            </a:r>
            <a:r>
              <a:rPr lang="en-US" sz="2200" dirty="0"/>
              <a:t> – </a:t>
            </a:r>
            <a:r>
              <a:rPr lang="en-US" sz="2200" b="0" dirty="0"/>
              <a:t>use similar operations and use similar elements for achieving similar tasks. </a:t>
            </a:r>
          </a:p>
          <a:p>
            <a:pPr eaLnBrk="1" hangingPunct="1">
              <a:lnSpc>
                <a:spcPct val="80000"/>
              </a:lnSpc>
            </a:pPr>
            <a:r>
              <a:rPr lang="en-US" sz="2200" b="1" dirty="0"/>
              <a:t>Affordance</a:t>
            </a:r>
            <a:r>
              <a:rPr lang="en-US" sz="2200" dirty="0"/>
              <a:t> – </a:t>
            </a:r>
            <a:r>
              <a:rPr lang="en-US" sz="2200" b="0" dirty="0"/>
              <a:t>an attribute of an object that allows people to know how to use it. </a:t>
            </a:r>
          </a:p>
        </p:txBody>
      </p:sp>
      <p:sp>
        <p:nvSpPr>
          <p:cNvPr id="41988" name="Slide Number Placeholder 4"/>
          <p:cNvSpPr>
            <a:spLocks noGrp="1"/>
          </p:cNvSpPr>
          <p:nvPr>
            <p:ph type="sldNum" sz="quarter" idx="12"/>
          </p:nvPr>
        </p:nvSpPr>
        <p:spPr bwMode="auto">
          <a:noFill/>
          <a:ln>
            <a:miter lim="800000"/>
            <a:headEnd/>
            <a:tailEnd/>
          </a:ln>
        </p:spPr>
        <p:txBody>
          <a:bodyPr/>
          <a:lstStyle/>
          <a:p>
            <a:fld id="{B4E6466C-929F-994E-9550-1BD6EB55F9FE}" type="slidenum">
              <a:rPr lang="en-US"/>
              <a:pPr/>
              <a:t>22</a:t>
            </a:fld>
            <a:endParaRPr lang="en-US"/>
          </a:p>
        </p:txBody>
      </p:sp>
      <p:sp>
        <p:nvSpPr>
          <p:cNvPr id="41989" name="Action Button: Custom 8">
            <a:hlinkClick r:id="rId2" highlightClick="1"/>
          </p:cNvPr>
          <p:cNvSpPr>
            <a:spLocks noChangeArrowheads="1"/>
          </p:cNvSpPr>
          <p:nvPr/>
        </p:nvSpPr>
        <p:spPr bwMode="auto">
          <a:xfrm>
            <a:off x="1363663" y="6473825"/>
            <a:ext cx="64166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chemeClr val="bg1"/>
                </a:solidFill>
                <a:latin typeface="Constantia" pitchFamily="-101" charset="0"/>
              </a:rPr>
              <a:t>http://twobenches.wordpress.com/2008/06/05/don-normans-design-principles/</a:t>
            </a:r>
          </a:p>
        </p:txBody>
      </p:sp>
      <p:sp>
        <p:nvSpPr>
          <p:cNvPr id="2" name="TextBox 1">
            <a:extLst>
              <a:ext uri="{FF2B5EF4-FFF2-40B4-BE49-F238E27FC236}">
                <a16:creationId xmlns:a16="http://schemas.microsoft.com/office/drawing/2014/main" id="{253F6827-D30C-5A42-9A00-FC61B74530F3}"/>
              </a:ext>
            </a:extLst>
          </p:cNvPr>
          <p:cNvSpPr txBox="1"/>
          <p:nvPr/>
        </p:nvSpPr>
        <p:spPr>
          <a:xfrm>
            <a:off x="380832" y="5714272"/>
            <a:ext cx="8763168" cy="461665"/>
          </a:xfrm>
          <a:prstGeom prst="rect">
            <a:avLst/>
          </a:prstGeom>
          <a:noFill/>
        </p:spPr>
        <p:txBody>
          <a:bodyPr wrap="none" rtlCol="0">
            <a:spAutoFit/>
          </a:bodyPr>
          <a:lstStyle/>
          <a:p>
            <a:r>
              <a:rPr lang="en-US" sz="2400" i="1" dirty="0"/>
              <a:t>Add: </a:t>
            </a:r>
            <a:r>
              <a:rPr lang="en-US" sz="2400" b="1" dirty="0"/>
              <a:t>Tolerance</a:t>
            </a:r>
            <a:r>
              <a:rPr lang="en-US" sz="2400" dirty="0"/>
              <a:t> – reducing cost of mistakes, allowing recovery.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60FC-EDE8-3A48-97CD-F08F94A1FD38}"/>
              </a:ext>
            </a:extLst>
          </p:cNvPr>
          <p:cNvSpPr>
            <a:spLocks noGrp="1"/>
          </p:cNvSpPr>
          <p:nvPr>
            <p:ph type="title"/>
          </p:nvPr>
        </p:nvSpPr>
        <p:spPr/>
        <p:txBody>
          <a:bodyPr/>
          <a:lstStyle/>
          <a:p>
            <a:r>
              <a:rPr lang="en-US" dirty="0"/>
              <a:t>Interface Design</a:t>
            </a:r>
          </a:p>
        </p:txBody>
      </p:sp>
      <p:pic>
        <p:nvPicPr>
          <p:cNvPr id="6" name="Content Placeholder 5" descr="A picture containing text&#13;&#10;&#13;&#10;Description automatically generated">
            <a:extLst>
              <a:ext uri="{FF2B5EF4-FFF2-40B4-BE49-F238E27FC236}">
                <a16:creationId xmlns:a16="http://schemas.microsoft.com/office/drawing/2014/main" id="{ECF3621C-35CC-6440-9B35-22DE0E06F9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492" y="2280069"/>
            <a:ext cx="8516589" cy="2699703"/>
          </a:xfrm>
        </p:spPr>
      </p:pic>
      <p:sp>
        <p:nvSpPr>
          <p:cNvPr id="4" name="Slide Number Placeholder 3">
            <a:extLst>
              <a:ext uri="{FF2B5EF4-FFF2-40B4-BE49-F238E27FC236}">
                <a16:creationId xmlns:a16="http://schemas.microsoft.com/office/drawing/2014/main" id="{CD14B2B7-3799-224C-9559-0DAECBD5DA3B}"/>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009269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81000"/>
            <a:ext cx="8229600" cy="1143000"/>
          </a:xfrm>
        </p:spPr>
        <p:txBody>
          <a:bodyPr/>
          <a:lstStyle/>
          <a:p>
            <a:pPr eaLnBrk="1" hangingPunct="1"/>
            <a:r>
              <a:rPr lang="en-US"/>
              <a:t>Constantine and Lockwood</a:t>
            </a:r>
          </a:p>
        </p:txBody>
      </p:sp>
      <p:sp>
        <p:nvSpPr>
          <p:cNvPr id="3" name="Content Placeholder 2"/>
          <p:cNvSpPr>
            <a:spLocks noGrp="1"/>
          </p:cNvSpPr>
          <p:nvPr>
            <p:ph idx="1"/>
          </p:nvPr>
        </p:nvSpPr>
        <p:spPr>
          <a:xfrm>
            <a:off x="392406" y="1522452"/>
            <a:ext cx="8229600" cy="4876800"/>
          </a:xfrm>
        </p:spPr>
        <p:txBody>
          <a:bodyPr>
            <a:normAutofit lnSpcReduction="10000"/>
          </a:bodyPr>
          <a:lstStyle/>
          <a:p>
            <a:pPr eaLnBrk="1" hangingPunct="1">
              <a:lnSpc>
                <a:spcPct val="80000"/>
              </a:lnSpc>
            </a:pPr>
            <a:r>
              <a:rPr lang="en-US" sz="1600" b="1" dirty="0"/>
              <a:t>The structure principle</a:t>
            </a:r>
            <a:r>
              <a:rPr lang="en-US" sz="1600" dirty="0"/>
              <a:t>. </a:t>
            </a:r>
            <a:r>
              <a:rPr lang="en-US" sz="1600" b="0" dirty="0"/>
              <a:t>Your design should organize the user interface purposefully, in meaningful and useful ways based on clear, consistent models that are apparent and recognizable to users, putting related things together and separating unrelated things, differentiating dissimilar things and making similar things resemble one another. The structure principle is concerned with your overall user interface architecture. </a:t>
            </a:r>
          </a:p>
          <a:p>
            <a:pPr eaLnBrk="1" hangingPunct="1">
              <a:lnSpc>
                <a:spcPct val="80000"/>
              </a:lnSpc>
            </a:pPr>
            <a:r>
              <a:rPr lang="en-US" sz="1600" b="1" dirty="0"/>
              <a:t>The simplicity principle</a:t>
            </a:r>
            <a:r>
              <a:rPr lang="en-US" sz="1600" dirty="0"/>
              <a:t>. </a:t>
            </a:r>
            <a:r>
              <a:rPr lang="en-US" sz="1600" b="0" dirty="0"/>
              <a:t>Your design should make simple, common tasks simple to do, communicating clearly and simply in the user’s own language, and providing good shortcuts that are meaningfully related to longer procedures. </a:t>
            </a:r>
          </a:p>
          <a:p>
            <a:pPr eaLnBrk="1" hangingPunct="1">
              <a:lnSpc>
                <a:spcPct val="80000"/>
              </a:lnSpc>
            </a:pPr>
            <a:r>
              <a:rPr lang="en-US" sz="1600" b="1" dirty="0"/>
              <a:t>The visibility principle</a:t>
            </a:r>
            <a:r>
              <a:rPr lang="en-US" sz="1600" dirty="0"/>
              <a:t>. </a:t>
            </a:r>
            <a:r>
              <a:rPr lang="en-US" sz="1600" b="0" dirty="0"/>
              <a:t>Your design should keep all needed options and materials for a given task visible without distracting the user with extraneous or redundant information. Good designs don’t overwhelm users with too many alternatives or confuse them with unneeded information. </a:t>
            </a:r>
          </a:p>
          <a:p>
            <a:pPr eaLnBrk="1" hangingPunct="1">
              <a:lnSpc>
                <a:spcPct val="80000"/>
              </a:lnSpc>
            </a:pPr>
            <a:r>
              <a:rPr lang="en-US" sz="1600" b="1" dirty="0"/>
              <a:t>The feedback principle</a:t>
            </a:r>
            <a:r>
              <a:rPr lang="en-US" sz="1600" dirty="0"/>
              <a:t>. </a:t>
            </a:r>
            <a:r>
              <a:rPr lang="en-US" sz="1600" b="0" dirty="0"/>
              <a:t>Your design should keep users informed of actions or interpretations, changes of state or condition, and errors or exceptions that are relevant and of interest to the user through clear, concise, and unambiguous language familiar to users. </a:t>
            </a:r>
          </a:p>
          <a:p>
            <a:pPr eaLnBrk="1" hangingPunct="1">
              <a:lnSpc>
                <a:spcPct val="80000"/>
              </a:lnSpc>
            </a:pPr>
            <a:r>
              <a:rPr lang="en-US" sz="1600" b="1" dirty="0"/>
              <a:t>The tolerance principle</a:t>
            </a:r>
            <a:r>
              <a:rPr lang="en-US" sz="1600" dirty="0"/>
              <a:t>. </a:t>
            </a:r>
            <a:r>
              <a:rPr lang="en-US" sz="1600" b="0" dirty="0"/>
              <a:t>Your design should be flexible and tolerant, reducing the cost of mistakes and misuse by allowing undoing and redoing, while also preventing errors wherever possible by tolerating varied inputs and sequences and by interpreting all reasonable actions reasonable. </a:t>
            </a:r>
          </a:p>
          <a:p>
            <a:pPr eaLnBrk="1" hangingPunct="1">
              <a:lnSpc>
                <a:spcPct val="80000"/>
              </a:lnSpc>
            </a:pPr>
            <a:r>
              <a:rPr lang="en-US" sz="1600" b="1" dirty="0"/>
              <a:t>The reuse principle</a:t>
            </a:r>
            <a:r>
              <a:rPr lang="en-US" sz="1600" dirty="0"/>
              <a:t>. </a:t>
            </a:r>
            <a:r>
              <a:rPr lang="en-US" sz="1600" b="0" dirty="0"/>
              <a:t>Your design should reuse internal and external components and behaviors, maintaining consistency with purpose rather than merely arbitrary consistency, thus reducing the need for users to rethink and remember. </a:t>
            </a:r>
          </a:p>
          <a:p>
            <a:pPr eaLnBrk="1" hangingPunct="1">
              <a:lnSpc>
                <a:spcPct val="80000"/>
              </a:lnSpc>
            </a:pPr>
            <a:endParaRPr lang="en-US" sz="1600" dirty="0"/>
          </a:p>
        </p:txBody>
      </p:sp>
      <p:sp>
        <p:nvSpPr>
          <p:cNvPr id="45060" name="Slide Number Placeholder 4"/>
          <p:cNvSpPr>
            <a:spLocks noGrp="1"/>
          </p:cNvSpPr>
          <p:nvPr>
            <p:ph type="sldNum" sz="quarter" idx="12"/>
          </p:nvPr>
        </p:nvSpPr>
        <p:spPr bwMode="auto">
          <a:noFill/>
          <a:ln>
            <a:miter lim="800000"/>
            <a:headEnd/>
            <a:tailEnd/>
          </a:ln>
        </p:spPr>
        <p:txBody>
          <a:bodyPr/>
          <a:lstStyle/>
          <a:p>
            <a:fld id="{847517B5-E046-DE4B-9687-D7AE3A9E9FB9}" type="slidenum">
              <a:rPr lang="en-US"/>
              <a:pPr/>
              <a:t>24</a:t>
            </a:fld>
            <a:endParaRPr lang="en-US"/>
          </a:p>
        </p:txBody>
      </p:sp>
      <p:sp>
        <p:nvSpPr>
          <p:cNvPr id="45061" name="Action Button: Custom 8">
            <a:hlinkClick r:id="rId2" highlightClick="1"/>
          </p:cNvPr>
          <p:cNvSpPr>
            <a:spLocks noChangeArrowheads="1"/>
          </p:cNvSpPr>
          <p:nvPr/>
        </p:nvSpPr>
        <p:spPr bwMode="auto">
          <a:xfrm>
            <a:off x="2159000" y="6473825"/>
            <a:ext cx="482600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hlinkClick r:id="rId3"/>
              </a:rPr>
              <a:t>http://www.ambysoft.com/essays/userInterfaceDesign.html</a:t>
            </a:r>
            <a:endParaRPr lang="en-US" sz="1400">
              <a:latin typeface="Constantia" pitchFamily="-101"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81000"/>
            <a:ext cx="8229600" cy="636838"/>
          </a:xfrm>
        </p:spPr>
        <p:txBody>
          <a:bodyPr>
            <a:normAutofit fontScale="90000"/>
          </a:bodyPr>
          <a:lstStyle/>
          <a:p>
            <a:pPr eaLnBrk="1" hangingPunct="1"/>
            <a:r>
              <a:rPr lang="en-US" dirty="0"/>
              <a:t>Interaction Styles</a:t>
            </a:r>
          </a:p>
        </p:txBody>
      </p:sp>
      <p:sp>
        <p:nvSpPr>
          <p:cNvPr id="66563"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chemeClr val="bg1"/>
                </a:solidFill>
                <a:latin typeface="Constantia" pitchFamily="-101" charset="0"/>
              </a:rPr>
              <a:t>Ian </a:t>
            </a:r>
            <a:r>
              <a:rPr lang="en-US" sz="1400" u="sng" dirty="0" err="1">
                <a:solidFill>
                  <a:schemeClr val="bg1"/>
                </a:solidFill>
                <a:latin typeface="Constantia" pitchFamily="-101" charset="0"/>
              </a:rPr>
              <a:t>Sommerville</a:t>
            </a:r>
            <a:r>
              <a:rPr lang="en-US" sz="1400" u="sng" dirty="0">
                <a:solidFill>
                  <a:schemeClr val="bg1"/>
                </a:solidFill>
                <a:latin typeface="Constantia" pitchFamily="-101" charset="0"/>
              </a:rPr>
              <a:t>: Software Engineering, 7</a:t>
            </a:r>
            <a:r>
              <a:rPr lang="en-US" sz="1400" u="sng" baseline="30000" dirty="0">
                <a:solidFill>
                  <a:schemeClr val="bg1"/>
                </a:solidFill>
                <a:latin typeface="Constantia" pitchFamily="-101" charset="0"/>
              </a:rPr>
              <a:t>th</a:t>
            </a:r>
            <a:r>
              <a:rPr lang="en-US" sz="1400" u="sng" dirty="0">
                <a:solidFill>
                  <a:schemeClr val="bg1"/>
                </a:solidFill>
                <a:latin typeface="Constantia" pitchFamily="-101" charset="0"/>
              </a:rPr>
              <a:t> Ed., 2004</a:t>
            </a:r>
            <a:endParaRPr lang="en-US" sz="1400" dirty="0">
              <a:solidFill>
                <a:schemeClr val="bg1"/>
              </a:solidFill>
              <a:latin typeface="Constantia" pitchFamily="-101"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37353229"/>
              </p:ext>
            </p:extLst>
          </p:nvPr>
        </p:nvGraphicFramePr>
        <p:xfrm>
          <a:off x="457200" y="1228615"/>
          <a:ext cx="8458200" cy="4563128"/>
        </p:xfrm>
        <a:graphic>
          <a:graphicData uri="http://schemas.openxmlformats.org/drawingml/2006/table">
            <a:tbl>
              <a:tblPr/>
              <a:tblGrid>
                <a:gridCol w="1447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Style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Main 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nstantia" pitchFamily="-101" charset="0"/>
                        </a:rPr>
                        <a:t>Main Disadvantages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Applications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Direct manipulation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Fast and intuitive interaction; easy to learn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Only suitable where there is a visual metaphor for tasks and objects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Video games; CAD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Menu selection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Avoids user error; little typing required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Slow for experienced user; can become complex if many menu options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Most general purpose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Form fill-in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Simple data entry; easy to learn; checkable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Takes up much screen space; causes problems where user options do not match the form fields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Ordering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Command language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Powerful and flexible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Hard to learn; poor error management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Operating systems, command and control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Natural language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Accessible to casual user; easily extended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Requires typing; NL understanding systems may be unreliable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Information retrieval and Q/A systems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6601" name="Slide Number Placeholder 6"/>
          <p:cNvSpPr>
            <a:spLocks noGrp="1"/>
          </p:cNvSpPr>
          <p:nvPr>
            <p:ph type="sldNum" sz="quarter" idx="12"/>
          </p:nvPr>
        </p:nvSpPr>
        <p:spPr bwMode="auto">
          <a:noFill/>
          <a:ln>
            <a:miter lim="800000"/>
            <a:headEnd/>
            <a:tailEnd/>
          </a:ln>
        </p:spPr>
        <p:txBody>
          <a:bodyPr/>
          <a:lstStyle/>
          <a:p>
            <a:fld id="{4C7F37A1-E76D-A040-B236-35D7BC5D1661}" type="slidenum">
              <a:rPr lang="en-US"/>
              <a:pPr/>
              <a:t>25</a:t>
            </a:fld>
            <a:endParaRPr lang="en-US"/>
          </a:p>
        </p:txBody>
      </p:sp>
      <p:sp>
        <p:nvSpPr>
          <p:cNvPr id="4" name="TextBox 3">
            <a:extLst>
              <a:ext uri="{FF2B5EF4-FFF2-40B4-BE49-F238E27FC236}">
                <a16:creationId xmlns:a16="http://schemas.microsoft.com/office/drawing/2014/main" id="{E84906A8-4F27-2245-BC8A-AF559CFBB9C3}"/>
              </a:ext>
            </a:extLst>
          </p:cNvPr>
          <p:cNvSpPr txBox="1"/>
          <p:nvPr/>
        </p:nvSpPr>
        <p:spPr>
          <a:xfrm>
            <a:off x="5132839" y="5444719"/>
            <a:ext cx="2608406" cy="369332"/>
          </a:xfrm>
          <a:prstGeom prst="rect">
            <a:avLst/>
          </a:prstGeom>
          <a:noFill/>
        </p:spPr>
        <p:txBody>
          <a:bodyPr wrap="none" rtlCol="0">
            <a:spAutoFit/>
          </a:bodyPr>
          <a:lstStyle/>
          <a:p>
            <a:r>
              <a:rPr lang="en-US" dirty="0">
                <a:solidFill>
                  <a:srgbClr val="0070C0"/>
                </a:solidFill>
              </a:rPr>
              <a:t>Becoming more reliable</a:t>
            </a:r>
          </a:p>
        </p:txBody>
      </p:sp>
      <p:graphicFrame>
        <p:nvGraphicFramePr>
          <p:cNvPr id="5" name="Table 4">
            <a:extLst>
              <a:ext uri="{FF2B5EF4-FFF2-40B4-BE49-F238E27FC236}">
                <a16:creationId xmlns:a16="http://schemas.microsoft.com/office/drawing/2014/main" id="{EB4C73FF-E302-AB43-9D04-ADE0633DA3D9}"/>
              </a:ext>
            </a:extLst>
          </p:cNvPr>
          <p:cNvGraphicFramePr>
            <a:graphicFrameLocks noGrp="1"/>
          </p:cNvGraphicFramePr>
          <p:nvPr>
            <p:extLst>
              <p:ext uri="{D42A27DB-BD31-4B8C-83A1-F6EECF244321}">
                <p14:modId xmlns:p14="http://schemas.microsoft.com/office/powerpoint/2010/main" val="3854639781"/>
              </p:ext>
            </p:extLst>
          </p:nvPr>
        </p:nvGraphicFramePr>
        <p:xfrm>
          <a:off x="457200" y="5817100"/>
          <a:ext cx="8458201" cy="914400"/>
        </p:xfrm>
        <a:graphic>
          <a:graphicData uri="http://schemas.openxmlformats.org/drawingml/2006/table">
            <a:tbl>
              <a:tblPr bandRow="1">
                <a:tableStyleId>{5C22544A-7EE6-4342-B048-85BDC9FD1C3A}</a:tableStyleId>
              </a:tblPr>
              <a:tblGrid>
                <a:gridCol w="1501456">
                  <a:extLst>
                    <a:ext uri="{9D8B030D-6E8A-4147-A177-3AD203B41FA5}">
                      <a16:colId xmlns:a16="http://schemas.microsoft.com/office/drawing/2014/main" val="3958288146"/>
                    </a:ext>
                  </a:extLst>
                </a:gridCol>
                <a:gridCol w="2239671">
                  <a:extLst>
                    <a:ext uri="{9D8B030D-6E8A-4147-A177-3AD203B41FA5}">
                      <a16:colId xmlns:a16="http://schemas.microsoft.com/office/drawing/2014/main" val="2539218881"/>
                    </a:ext>
                  </a:extLst>
                </a:gridCol>
                <a:gridCol w="2602524">
                  <a:extLst>
                    <a:ext uri="{9D8B030D-6E8A-4147-A177-3AD203B41FA5}">
                      <a16:colId xmlns:a16="http://schemas.microsoft.com/office/drawing/2014/main" val="1179889289"/>
                    </a:ext>
                  </a:extLst>
                </a:gridCol>
                <a:gridCol w="2114550">
                  <a:extLst>
                    <a:ext uri="{9D8B030D-6E8A-4147-A177-3AD203B41FA5}">
                      <a16:colId xmlns:a16="http://schemas.microsoft.com/office/drawing/2014/main" val="3158808709"/>
                    </a:ext>
                  </a:extLst>
                </a:gridCol>
              </a:tblGrid>
              <a:tr h="370840">
                <a:tc>
                  <a:txBody>
                    <a:bodyPr/>
                    <a:lstStyle/>
                    <a:p>
                      <a:r>
                        <a:rPr lang="en-US" dirty="0">
                          <a:solidFill>
                            <a:srgbClr val="0070C0"/>
                          </a:solidFill>
                        </a:rPr>
                        <a:t>Voice </a:t>
                      </a:r>
                      <a:br>
                        <a:rPr lang="en-US" dirty="0">
                          <a:solidFill>
                            <a:srgbClr val="0070C0"/>
                          </a:solidFill>
                        </a:rPr>
                      </a:br>
                      <a:r>
                        <a:rPr lang="en-US" dirty="0">
                          <a:solidFill>
                            <a:srgbClr val="0070C0"/>
                          </a:solidFill>
                        </a:rPr>
                        <a:t>with NL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70C0"/>
                          </a:solidFill>
                        </a:rPr>
                        <a:t>Hands-free, no size constraint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70C0"/>
                          </a:solidFill>
                        </a:rPr>
                        <a:t>Some unreliability; can’t do quietly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70C0"/>
                          </a:solidFill>
                        </a:rPr>
                        <a:t>Digital Assistants, Dialing, remote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72941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7" name="Title 6"/>
          <p:cNvSpPr>
            <a:spLocks noGrp="1"/>
          </p:cNvSpPr>
          <p:nvPr>
            <p:ph type="title"/>
          </p:nvPr>
        </p:nvSpPr>
        <p:spPr/>
        <p:txBody>
          <a:bodyPr/>
          <a:lstStyle/>
          <a:p>
            <a:r>
              <a:rPr lang="en-US" dirty="0"/>
              <a:t>Implementer vs. User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User vs. Implementer</a:t>
            </a:r>
          </a:p>
        </p:txBody>
      </p:sp>
      <p:sp>
        <p:nvSpPr>
          <p:cNvPr id="6" name="Content Placeholder 5"/>
          <p:cNvSpPr>
            <a:spLocks noGrp="1"/>
          </p:cNvSpPr>
          <p:nvPr>
            <p:ph idx="1"/>
          </p:nvPr>
        </p:nvSpPr>
        <p:spPr/>
        <p:txBody>
          <a:bodyPr/>
          <a:lstStyle/>
          <a:p>
            <a:r>
              <a:rPr lang="en-US" dirty="0"/>
              <a:t>Thesis: </a:t>
            </a:r>
            <a:r>
              <a:rPr lang="en-US" b="0" dirty="0"/>
              <a:t>Engineer who implements something is seldom the right person to judge the goodness of the user interface</a:t>
            </a:r>
          </a:p>
          <a:p>
            <a:pPr lvl="1"/>
            <a:r>
              <a:rPr lang="en-US" dirty="0"/>
              <a:t>Knows how should work</a:t>
            </a:r>
          </a:p>
          <a:p>
            <a:pPr lvl="1"/>
            <a:r>
              <a:rPr lang="en-US" b="0" dirty="0"/>
              <a:t>Has a mental model of inner workings</a:t>
            </a:r>
          </a:p>
          <a:p>
            <a:pPr lvl="1"/>
            <a:r>
              <a:rPr lang="en-US" dirty="0"/>
              <a:t>Motivated to reduce implementation complexity</a:t>
            </a:r>
          </a:p>
          <a:p>
            <a:r>
              <a:rPr lang="en-US" b="0" dirty="0"/>
              <a:t>Contrast user</a:t>
            </a:r>
          </a:p>
          <a:p>
            <a:pPr lvl="1"/>
            <a:r>
              <a:rPr lang="en-US" dirty="0"/>
              <a:t>Doesn’t know how works – shouldn’t have to!</a:t>
            </a:r>
          </a:p>
          <a:p>
            <a:pPr lvl="1"/>
            <a:r>
              <a:rPr lang="en-US" b="0" dirty="0"/>
              <a:t>Benefit from reduced use complexity</a:t>
            </a:r>
          </a:p>
          <a:p>
            <a:pPr lvl="2"/>
            <a:r>
              <a:rPr lang="en-US" dirty="0"/>
              <a:t>Reduced cognitive load</a:t>
            </a:r>
            <a:endParaRPr lang="en-US" b="0" dirty="0"/>
          </a:p>
          <a:p>
            <a:pPr lvl="1"/>
            <a:endParaRPr lang="en-US" b="0" dirty="0"/>
          </a:p>
          <a:p>
            <a:endParaRPr lang="en-US" b="0" dirty="0"/>
          </a:p>
          <a:p>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Foolproof quote</a:t>
            </a:r>
          </a:p>
        </p:txBody>
      </p:sp>
      <p:sp>
        <p:nvSpPr>
          <p:cNvPr id="3" name="Content Placeholder 2"/>
          <p:cNvSpPr>
            <a:spLocks noGrp="1"/>
          </p:cNvSpPr>
          <p:nvPr>
            <p:ph idx="1"/>
          </p:nvPr>
        </p:nvSpPr>
        <p:spPr/>
        <p:txBody>
          <a:bodyPr/>
          <a:lstStyle/>
          <a:p>
            <a:r>
              <a:rPr lang="en-US" dirty="0"/>
              <a:t>You cannot make something foolproof, </a:t>
            </a:r>
            <a:br>
              <a:rPr lang="en-US" dirty="0"/>
            </a:br>
            <a:r>
              <a:rPr lang="en-US" dirty="0"/>
              <a:t>       because fools are so ingenious!</a:t>
            </a:r>
          </a:p>
          <a:p>
            <a:pPr lvl="1"/>
            <a:r>
              <a:rPr lang="en-US" dirty="0"/>
              <a:t>George Cox</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B71D-065D-0944-B9B3-FD20D96E4A53}"/>
              </a:ext>
            </a:extLst>
          </p:cNvPr>
          <p:cNvSpPr>
            <a:spLocks noGrp="1"/>
          </p:cNvSpPr>
          <p:nvPr>
            <p:ph type="title"/>
          </p:nvPr>
        </p:nvSpPr>
        <p:spPr/>
        <p:txBody>
          <a:bodyPr/>
          <a:lstStyle/>
          <a:p>
            <a:r>
              <a:rPr lang="en-US" dirty="0">
                <a:solidFill>
                  <a:schemeClr val="tx1"/>
                </a:solidFill>
              </a:rPr>
              <a:t>example (Foolproof)</a:t>
            </a:r>
          </a:p>
        </p:txBody>
      </p:sp>
      <p:sp>
        <p:nvSpPr>
          <p:cNvPr id="3" name="Content Placeholder 2">
            <a:extLst>
              <a:ext uri="{FF2B5EF4-FFF2-40B4-BE49-F238E27FC236}">
                <a16:creationId xmlns:a16="http://schemas.microsoft.com/office/drawing/2014/main" id="{2F1E31B8-32AB-4642-83C3-6AABA53BA145}"/>
              </a:ext>
            </a:extLst>
          </p:cNvPr>
          <p:cNvSpPr>
            <a:spLocks noGrp="1"/>
          </p:cNvSpPr>
          <p:nvPr>
            <p:ph idx="1"/>
          </p:nvPr>
        </p:nvSpPr>
        <p:spPr/>
        <p:txBody>
          <a:bodyPr>
            <a:normAutofit fontScale="85000" lnSpcReduction="20000"/>
          </a:bodyPr>
          <a:lstStyle/>
          <a:p>
            <a:r>
              <a:rPr lang="en-US" b="0" i="1" dirty="0"/>
              <a:t>Coders: The Making of a New Tribe and the Remaking of the World</a:t>
            </a:r>
            <a:r>
              <a:rPr lang="en-US" b="0" dirty="0"/>
              <a:t> </a:t>
            </a:r>
          </a:p>
          <a:p>
            <a:pPr lvl="1"/>
            <a:r>
              <a:rPr lang="en-US" b="0" dirty="0"/>
              <a:t>Clive Thompson</a:t>
            </a:r>
          </a:p>
          <a:p>
            <a:pPr lvl="1"/>
            <a:br>
              <a:rPr lang="en-US" dirty="0"/>
            </a:br>
            <a:r>
              <a:rPr lang="en-US" b="0" dirty="0"/>
              <a:t>"It turns out a user had made a mistake. Someone out there had used the service to find their balance, as is normal. But instead of inputting their </a:t>
            </a:r>
            <a:r>
              <a:rPr lang="en-US" strike="sngStrike" dirty="0"/>
              <a:t>card</a:t>
            </a:r>
            <a:r>
              <a:rPr lang="en-US" dirty="0"/>
              <a:t> [phone]</a:t>
            </a:r>
            <a:r>
              <a:rPr lang="en-US" b="0" dirty="0"/>
              <a:t> number—which is what they were supposed to do—the user had accidentally sent in the number of the </a:t>
            </a:r>
            <a:r>
              <a:rPr lang="en-US" b="0" dirty="0" err="1"/>
              <a:t>phonebot</a:t>
            </a:r>
            <a:r>
              <a:rPr lang="en-US" b="0" dirty="0"/>
              <a:t> service itself. So the software got stuck in a loop. “The service was texting itself back and forth, back and forth, back and forth,” Guarino says. It was, he admits, ultimately his mistake, a flaw in how he’d written the code for the </a:t>
            </a:r>
            <a:r>
              <a:rPr lang="en-US" b="0" dirty="0" err="1"/>
              <a:t>textbot</a:t>
            </a:r>
            <a:r>
              <a:rPr lang="en-US" b="0" dirty="0"/>
              <a:t>. He could have easily written a rule checking to make sure that someone didn’t accidentally text the bot its own phone number. But it never occurred to him that a real live person would ever do that. “Users,” he says ruefully, “will find a way.” You might think you’ve stamped out your bugs, but they find new ones."</a:t>
            </a:r>
            <a:br>
              <a:rPr lang="en-US" dirty="0"/>
            </a:br>
            <a:endParaRPr lang="en-US" dirty="0"/>
          </a:p>
        </p:txBody>
      </p:sp>
      <p:sp>
        <p:nvSpPr>
          <p:cNvPr id="4" name="Slide Number Placeholder 3">
            <a:extLst>
              <a:ext uri="{FF2B5EF4-FFF2-40B4-BE49-F238E27FC236}">
                <a16:creationId xmlns:a16="http://schemas.microsoft.com/office/drawing/2014/main" id="{ABBC745C-B857-1C4C-8D0B-DBDCED5D72C5}"/>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62890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Dilbert Diagnosis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7" name="Content Placeholder 6"/>
          <p:cNvSpPr>
            <a:spLocks noGrp="1"/>
          </p:cNvSpPr>
          <p:nvPr>
            <p:ph idx="1"/>
          </p:nvPr>
        </p:nvSpPr>
        <p:spPr/>
        <p:txBody>
          <a:bodyPr/>
          <a:lstStyle/>
          <a:p>
            <a:endParaRPr lang="en-US" dirty="0">
              <a:hlinkClick r:id="rId2"/>
            </a:endParaRPr>
          </a:p>
          <a:p>
            <a:r>
              <a:rPr lang="en-US" dirty="0">
                <a:hlinkClick r:id="rId2"/>
              </a:rPr>
              <a:t>http://dilbert.com/strip/2002-09-23</a:t>
            </a:r>
            <a:endParaRPr lang="en-US" dirty="0"/>
          </a:p>
          <a:p>
            <a:endParaRPr lang="en-US" dirty="0"/>
          </a:p>
          <a:p>
            <a:endParaRPr lang="en-US" dirty="0"/>
          </a:p>
          <a:p>
            <a:r>
              <a:rPr lang="en-US" dirty="0"/>
              <a:t>http://dilbert.com/strip/2002-09-24</a:t>
            </a:r>
          </a:p>
        </p:txBody>
      </p:sp>
      <p:pic>
        <p:nvPicPr>
          <p:cNvPr id="8" name="Content Placeholder 4" descr="interfacepoisoning_color.png"/>
          <p:cNvPicPr>
            <a:picLocks noChangeAspect="1"/>
          </p:cNvPicPr>
          <p:nvPr/>
        </p:nvPicPr>
        <p:blipFill>
          <a:blip r:embed="rId3"/>
          <a:srcRect l="-4204" r="-4204"/>
          <a:stretch>
            <a:fillRect/>
          </a:stretch>
        </p:blipFill>
        <p:spPr>
          <a:xfrm>
            <a:off x="243305" y="1465930"/>
            <a:ext cx="8686800" cy="4846638"/>
          </a:xfrm>
          <a:prstGeom prst="rect">
            <a:avLst/>
          </a:prstGeom>
        </p:spPr>
      </p:pic>
    </p:spTree>
    <p:extLst>
      <p:ext uri="{BB962C8B-B14F-4D97-AF65-F5344CB8AC3E}">
        <p14:creationId xmlns:p14="http://schemas.microsoft.com/office/powerpoint/2010/main" val="3375953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a:t>
            </a:r>
          </a:p>
        </p:txBody>
      </p:sp>
      <p:sp>
        <p:nvSpPr>
          <p:cNvPr id="3" name="Content Placeholder 2"/>
          <p:cNvSpPr>
            <a:spLocks noGrp="1"/>
          </p:cNvSpPr>
          <p:nvPr>
            <p:ph idx="1"/>
          </p:nvPr>
        </p:nvSpPr>
        <p:spPr/>
        <p:txBody>
          <a:bodyPr>
            <a:normAutofit lnSpcReduction="10000"/>
          </a:bodyPr>
          <a:lstStyle/>
          <a:p>
            <a:r>
              <a:rPr lang="en-US" dirty="0"/>
              <a:t>Hard to put aside what you know and see how it will look to an uninitiated user</a:t>
            </a:r>
          </a:p>
          <a:p>
            <a:r>
              <a:rPr lang="en-US" dirty="0"/>
              <a:t>How could anyone not know?</a:t>
            </a:r>
          </a:p>
          <a:p>
            <a:pPr lvl="1"/>
            <a:r>
              <a:rPr lang="en-US" dirty="0"/>
              <a:t>When program crashes, it leaves a lock file around that needs to be cleaned up…</a:t>
            </a:r>
          </a:p>
          <a:p>
            <a:pPr lvl="2"/>
            <a:r>
              <a:rPr lang="en-US" dirty="0"/>
              <a:t>Happens to ESE150 students in </a:t>
            </a:r>
            <a:r>
              <a:rPr lang="en-US" dirty="0" err="1"/>
              <a:t>Detkin</a:t>
            </a:r>
            <a:r>
              <a:rPr lang="en-US" dirty="0"/>
              <a:t>! </a:t>
            </a:r>
          </a:p>
          <a:p>
            <a:pPr lvl="1"/>
            <a:r>
              <a:rPr lang="en-US" dirty="0"/>
              <a:t>Naming a variable “foo-bar” might be interpreted as subtraction</a:t>
            </a:r>
          </a:p>
          <a:p>
            <a:pPr lvl="1"/>
            <a:r>
              <a:rPr lang="en-US" dirty="0"/>
              <a:t>“NC” means not connected</a:t>
            </a:r>
          </a:p>
          <a:p>
            <a:pPr lvl="2"/>
            <a:r>
              <a:rPr lang="en-US" dirty="0"/>
              <a:t>(user named their next state variables NA NB NC ND)</a:t>
            </a:r>
          </a:p>
          <a:p>
            <a:r>
              <a:rPr lang="en-US" dirty="0"/>
              <a:t>Why would anyone</a:t>
            </a:r>
          </a:p>
          <a:p>
            <a:pPr lvl="1"/>
            <a:r>
              <a:rPr lang="en-US" dirty="0"/>
              <a:t>Put a ’ in a name?</a:t>
            </a:r>
          </a:p>
          <a:p>
            <a:pPr lvl="2"/>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anyone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6" name="Content Placeholder 5"/>
          <p:cNvSpPr>
            <a:spLocks noGrp="1"/>
          </p:cNvSpPr>
          <p:nvPr>
            <p:ph idx="1"/>
          </p:nvPr>
        </p:nvSpPr>
        <p:spPr/>
        <p:txBody>
          <a:bodyPr/>
          <a:lstStyle/>
          <a:p>
            <a:r>
              <a:rPr lang="en-US" dirty="0"/>
              <a:t>https://xkcd.com/327/</a:t>
            </a:r>
          </a:p>
        </p:txBody>
      </p:sp>
      <p:pic>
        <p:nvPicPr>
          <p:cNvPr id="7" name="Picture 6" descr="exploits_of_a_mom.png"/>
          <p:cNvPicPr>
            <a:picLocks noChangeAspect="1"/>
          </p:cNvPicPr>
          <p:nvPr/>
        </p:nvPicPr>
        <p:blipFill>
          <a:blip r:embed="rId2"/>
          <a:stretch>
            <a:fillRect/>
          </a:stretch>
        </p:blipFill>
        <p:spPr>
          <a:xfrm>
            <a:off x="472487" y="2710358"/>
            <a:ext cx="8458200" cy="26035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6CFD8D40-0CB2-450C-9BF8-5C0A6720060D}" type="slidenum">
              <a:rPr lang="en-US" altLang="en-US"/>
              <a:pPr/>
              <a:t>32</a:t>
            </a:fld>
            <a:endParaRPr lang="en-US" altLang="en-US"/>
          </a:p>
        </p:txBody>
      </p:sp>
      <p:sp>
        <p:nvSpPr>
          <p:cNvPr id="412674" name="Rectangle 2"/>
          <p:cNvSpPr>
            <a:spLocks noGrp="1" noChangeArrowheads="1"/>
          </p:cNvSpPr>
          <p:nvPr>
            <p:ph type="title"/>
          </p:nvPr>
        </p:nvSpPr>
        <p:spPr/>
        <p:txBody>
          <a:bodyPr/>
          <a:lstStyle/>
          <a:p>
            <a:r>
              <a:rPr lang="en-US" altLang="en-US"/>
              <a:t>Big Ideas</a:t>
            </a:r>
          </a:p>
        </p:txBody>
      </p:sp>
      <p:sp>
        <p:nvSpPr>
          <p:cNvPr id="412675" name="Rectangle 3"/>
          <p:cNvSpPr>
            <a:spLocks noGrp="1" noChangeArrowheads="1"/>
          </p:cNvSpPr>
          <p:nvPr>
            <p:ph type="body" idx="1"/>
          </p:nvPr>
        </p:nvSpPr>
        <p:spPr>
          <a:xfrm>
            <a:off x="92122" y="1535604"/>
            <a:ext cx="9051878" cy="4648200"/>
          </a:xfrm>
        </p:spPr>
        <p:txBody>
          <a:bodyPr>
            <a:normAutofit/>
          </a:bodyPr>
          <a:lstStyle/>
          <a:p>
            <a:r>
              <a:rPr lang="en-US" altLang="en-US" dirty="0"/>
              <a:t>User Interface essential</a:t>
            </a:r>
          </a:p>
          <a:p>
            <a:pPr lvl="1"/>
            <a:r>
              <a:rPr lang="en-US" altLang="en-US" dirty="0"/>
              <a:t>And worth designing carefully and deliberately</a:t>
            </a:r>
          </a:p>
          <a:p>
            <a:r>
              <a:rPr lang="en-US" altLang="en-US" dirty="0"/>
              <a:t>View should match user goals, not internal design</a:t>
            </a:r>
          </a:p>
          <a:p>
            <a:pPr lvl="1"/>
            <a:r>
              <a:rPr lang="en-US" altLang="en-US" dirty="0"/>
              <a:t>Spend computing cycles to bridge </a:t>
            </a:r>
          </a:p>
          <a:p>
            <a:pPr lvl="1"/>
            <a:r>
              <a:rPr lang="en-US" altLang="en-US" dirty="0"/>
              <a:t>Make simple, safe, intuitive</a:t>
            </a:r>
          </a:p>
          <a:p>
            <a:r>
              <a:rPr lang="en-US" altLang="en-US" dirty="0"/>
              <a:t>Implementer seldom a good judge of interface goodness</a:t>
            </a:r>
          </a:p>
          <a:p>
            <a:pPr lvl="1"/>
            <a:r>
              <a:rPr lang="en-US" altLang="en-US" dirty="0"/>
              <a:t>Knows too much about how should work</a:t>
            </a:r>
          </a:p>
          <a:p>
            <a:pPr lvl="1"/>
            <a:r>
              <a:rPr lang="en-US" altLang="en-US" dirty="0"/>
              <a:t>Conflict of goals</a:t>
            </a:r>
          </a:p>
        </p:txBody>
      </p:sp>
    </p:spTree>
    <p:extLst>
      <p:ext uri="{BB962C8B-B14F-4D97-AF65-F5344CB8AC3E}">
        <p14:creationId xmlns:p14="http://schemas.microsoft.com/office/powerpoint/2010/main" val="2375260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26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26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rmAutofit lnSpcReduction="10000"/>
          </a:bodyPr>
          <a:lstStyle/>
          <a:p>
            <a:r>
              <a:rPr lang="en-US" b="0" i="1" dirty="0"/>
              <a:t>The Design of Everyday Things</a:t>
            </a:r>
            <a:r>
              <a:rPr lang="en-US" dirty="0"/>
              <a:t>, </a:t>
            </a:r>
            <a:r>
              <a:rPr lang="en-US" b="0" dirty="0"/>
              <a:t>Donald Norman -- a classic book on design for usability (broader than just hardware and software)</a:t>
            </a:r>
          </a:p>
          <a:p>
            <a:r>
              <a:rPr lang="en-US" b="0" i="1" dirty="0"/>
              <a:t>The Inmates are Running the Asylum</a:t>
            </a:r>
            <a:r>
              <a:rPr lang="en-US" b="0" dirty="0"/>
              <a:t>, Alan Cooper -- a manifesto calling out computer/software industry for poor design</a:t>
            </a:r>
          </a:p>
          <a:p>
            <a:r>
              <a:rPr lang="en-US" b="0" i="1" dirty="0"/>
              <a:t>Set </a:t>
            </a:r>
            <a:r>
              <a:rPr lang="en-US" b="0" i="1" dirty="0" err="1"/>
              <a:t>Phasers</a:t>
            </a:r>
            <a:r>
              <a:rPr lang="en-US" b="0" i="1" dirty="0"/>
              <a:t> on Stun: And Other True Tales of Design, Technology, and Human Error</a:t>
            </a:r>
            <a:r>
              <a:rPr lang="en-US" b="0" dirty="0"/>
              <a:t>, Steven M. Casey -- a series of anecdotes (case-studies) on how bad design and interfaces can go wrong, perhaps even killing people.</a:t>
            </a:r>
          </a:p>
          <a:p>
            <a:endParaRPr lang="en-US"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CC9D-20A9-AD4D-9F69-198A3D94D4AA}"/>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11E6C1FB-BDFE-8646-8680-88ADBC9AD43A}"/>
              </a:ext>
            </a:extLst>
          </p:cNvPr>
          <p:cNvSpPr>
            <a:spLocks noGrp="1"/>
          </p:cNvSpPr>
          <p:nvPr>
            <p:ph idx="1"/>
          </p:nvPr>
        </p:nvSpPr>
        <p:spPr/>
        <p:txBody>
          <a:bodyPr/>
          <a:lstStyle/>
          <a:p>
            <a:r>
              <a:rPr lang="en-US" dirty="0"/>
              <a:t>Feedback</a:t>
            </a:r>
          </a:p>
          <a:p>
            <a:r>
              <a:rPr lang="en-US" dirty="0"/>
              <a:t>Lab 11 is posted</a:t>
            </a:r>
          </a:p>
          <a:p>
            <a:pPr lvl="1"/>
            <a:r>
              <a:rPr lang="en-US" dirty="0"/>
              <a:t>Does have some prelab</a:t>
            </a:r>
          </a:p>
          <a:p>
            <a:pPr lvl="1"/>
            <a:r>
              <a:rPr lang="en-US" dirty="0"/>
              <a:t>Suggestion for those on campus to work Section 1</a:t>
            </a:r>
          </a:p>
          <a:p>
            <a:r>
              <a:rPr lang="en-US" dirty="0"/>
              <a:t>No lab due this week</a:t>
            </a:r>
          </a:p>
          <a:p>
            <a:endParaRPr lang="en-US" dirty="0"/>
          </a:p>
        </p:txBody>
      </p:sp>
      <p:sp>
        <p:nvSpPr>
          <p:cNvPr id="4" name="Slide Number Placeholder 3">
            <a:extLst>
              <a:ext uri="{FF2B5EF4-FFF2-40B4-BE49-F238E27FC236}">
                <a16:creationId xmlns:a16="http://schemas.microsoft.com/office/drawing/2014/main" id="{9D9A86D6-FEAA-7942-8F21-B0880039AE07}"/>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50066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Where are we on course map?</a:t>
            </a:r>
            <a:endParaRPr lang="en-US" sz="2000" dirty="0"/>
          </a:p>
          <a:p>
            <a:r>
              <a:rPr lang="en-US" sz="2400" dirty="0"/>
              <a:t>User Interface</a:t>
            </a:r>
          </a:p>
          <a:p>
            <a:pPr lvl="1"/>
            <a:r>
              <a:rPr lang="en-US" sz="2000" dirty="0"/>
              <a:t>Motivation</a:t>
            </a:r>
          </a:p>
          <a:p>
            <a:pPr lvl="1"/>
            <a:r>
              <a:rPr lang="en-US" sz="2000" dirty="0"/>
              <a:t>Issues and Principals</a:t>
            </a:r>
          </a:p>
          <a:p>
            <a:pPr lvl="1"/>
            <a:r>
              <a:rPr lang="en-US" sz="2000" dirty="0"/>
              <a:t>Developer vs. User</a:t>
            </a:r>
          </a:p>
          <a:p>
            <a:pPr lvl="1"/>
            <a:r>
              <a:rPr lang="en-US" sz="2000" dirty="0"/>
              <a:t>Design Choices</a:t>
            </a:r>
          </a:p>
          <a:p>
            <a:pPr lvl="1"/>
            <a:r>
              <a:rPr lang="en-US" sz="2000" dirty="0">
                <a:solidFill>
                  <a:schemeClr val="accent2"/>
                </a:solidFill>
              </a:rPr>
              <a:t>Approaches and Prototyping</a:t>
            </a:r>
          </a:p>
          <a:p>
            <a:pPr lvl="1"/>
            <a:r>
              <a:rPr lang="en-US" sz="2000" dirty="0">
                <a:solidFill>
                  <a:schemeClr val="accent2"/>
                </a:solidFill>
              </a:rPr>
              <a:t>Advancing/Enabling Technology</a:t>
            </a:r>
          </a:p>
          <a:p>
            <a:pPr lvl="1"/>
            <a:endParaRPr lang="en-US" sz="2000" b="1" dirty="0"/>
          </a:p>
          <a:p>
            <a:pPr lvl="1"/>
            <a:endParaRPr lang="en-US" sz="2000" b="1" dirty="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52469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5</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0" name="Picture 18" descr="http://www.mushroomsys.com/websiteContent/graphics/DAP/cloudcomputi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2"/>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a:latin typeface="+mj-lt"/>
                </a:rPr>
                <a:t>2,5</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332213" y="457200"/>
            <a:ext cx="755110" cy="516398"/>
            <a:chOff x="1369813"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369813"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691379" y="3059210"/>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786931" y="5445046"/>
            <a:ext cx="450957" cy="411444"/>
            <a:chOff x="1407374" y="3446002"/>
            <a:chExt cx="599084"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4" y="3461059"/>
              <a:ext cx="599084"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31" y="4556854"/>
            <a:ext cx="470000" cy="411444"/>
            <a:chOff x="1407375" y="3446002"/>
            <a:chExt cx="624381"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1"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pic>
        <p:nvPicPr>
          <p:cNvPr id="85" name="Picture 84">
            <a:extLst>
              <a:ext uri="{FF2B5EF4-FFF2-40B4-BE49-F238E27FC236}">
                <a16:creationId xmlns:a16="http://schemas.microsoft.com/office/drawing/2014/main" id="{F44A2C77-16EB-394A-BD1C-E17DFB5A16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52857" y="5134049"/>
            <a:ext cx="631013" cy="983397"/>
          </a:xfrm>
          <a:prstGeom prst="rect">
            <a:avLst/>
          </a:prstGeom>
        </p:spPr>
      </p:pic>
      <p:cxnSp>
        <p:nvCxnSpPr>
          <p:cNvPr id="87" name="Straight Arrow Connector 86">
            <a:extLst>
              <a:ext uri="{FF2B5EF4-FFF2-40B4-BE49-F238E27FC236}">
                <a16:creationId xmlns:a16="http://schemas.microsoft.com/office/drawing/2014/main" id="{34BACE6A-EDDF-A741-9002-7E04314ED154}"/>
              </a:ext>
            </a:extLst>
          </p:cNvPr>
          <p:cNvCxnSpPr/>
          <p:nvPr/>
        </p:nvCxnSpPr>
        <p:spPr>
          <a:xfrm>
            <a:off x="6322474" y="5893875"/>
            <a:ext cx="17303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742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Dilbert Diagnosis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7" name="Content Placeholder 6"/>
          <p:cNvSpPr>
            <a:spLocks noGrp="1"/>
          </p:cNvSpPr>
          <p:nvPr>
            <p:ph idx="1"/>
          </p:nvPr>
        </p:nvSpPr>
        <p:spPr/>
        <p:txBody>
          <a:bodyPr/>
          <a:lstStyle/>
          <a:p>
            <a:endParaRPr lang="en-US" dirty="0">
              <a:hlinkClick r:id="rId2"/>
            </a:endParaRPr>
          </a:p>
          <a:p>
            <a:r>
              <a:rPr lang="en-US" dirty="0">
                <a:hlinkClick r:id="rId2"/>
              </a:rPr>
              <a:t>http://dilbert.com/strip/2002-09-23</a:t>
            </a:r>
            <a:endParaRPr lang="en-US" dirty="0"/>
          </a:p>
          <a:p>
            <a:endParaRPr lang="en-US" dirty="0"/>
          </a:p>
          <a:p>
            <a:endParaRPr lang="en-US" dirty="0"/>
          </a:p>
          <a:p>
            <a:r>
              <a:rPr lang="en-US" dirty="0"/>
              <a:t>http://dilbert.com/strip/2002-09-24</a:t>
            </a:r>
          </a:p>
        </p:txBody>
      </p:sp>
      <p:pic>
        <p:nvPicPr>
          <p:cNvPr id="8" name="Content Placeholder 4" descr="interfacepoisoning_color.png"/>
          <p:cNvPicPr>
            <a:picLocks noChangeAspect="1"/>
          </p:cNvPicPr>
          <p:nvPr/>
        </p:nvPicPr>
        <p:blipFill>
          <a:blip r:embed="rId3"/>
          <a:srcRect l="-4204" r="-4204"/>
          <a:stretch>
            <a:fillRect/>
          </a:stretch>
        </p:blipFill>
        <p:spPr>
          <a:xfrm>
            <a:off x="243305" y="1465930"/>
            <a:ext cx="8686800" cy="48466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Awareness</a:t>
            </a:r>
          </a:p>
        </p:txBody>
      </p:sp>
      <p:sp>
        <p:nvSpPr>
          <p:cNvPr id="3" name="Content Placeholder 2"/>
          <p:cNvSpPr>
            <a:spLocks noGrp="1"/>
          </p:cNvSpPr>
          <p:nvPr>
            <p:ph idx="1"/>
          </p:nvPr>
        </p:nvSpPr>
        <p:spPr>
          <a:xfrm>
            <a:off x="304800" y="1253385"/>
            <a:ext cx="8686800" cy="5225595"/>
          </a:xfrm>
        </p:spPr>
        <p:txBody>
          <a:bodyPr>
            <a:normAutofit fontScale="92500" lnSpcReduction="20000"/>
          </a:bodyPr>
          <a:lstStyle/>
          <a:p>
            <a:r>
              <a:rPr lang="en-US" dirty="0"/>
              <a:t>I’m an Engineer</a:t>
            </a:r>
          </a:p>
          <a:p>
            <a:r>
              <a:rPr lang="en-US" dirty="0"/>
              <a:t>I have a different perspective and understanding of technology than lay public</a:t>
            </a:r>
          </a:p>
          <a:p>
            <a:r>
              <a:rPr lang="en-US" dirty="0"/>
              <a:t>My view of what’s obvious/non-obvious probably not representative of intended user base</a:t>
            </a:r>
          </a:p>
          <a:p>
            <a:r>
              <a:rPr lang="en-US" dirty="0"/>
              <a:t>…how do I (or team I’m in) compensate for that?</a:t>
            </a:r>
          </a:p>
          <a:p>
            <a:r>
              <a:rPr lang="en-US" dirty="0"/>
              <a:t>This lecture, I’m talking about my weakness</a:t>
            </a:r>
          </a:p>
          <a:p>
            <a:pPr lvl="1"/>
            <a:r>
              <a:rPr lang="en-US" dirty="0"/>
              <a:t>And need for help</a:t>
            </a:r>
          </a:p>
          <a:p>
            <a:pPr lvl="1"/>
            <a:r>
              <a:rPr lang="en-US" dirty="0"/>
              <a:t>Not my strength</a:t>
            </a:r>
          </a:p>
          <a:p>
            <a:pPr lvl="1"/>
            <a:r>
              <a:rPr lang="en-US" dirty="0"/>
              <a:t>Won’t do justice with solution…but maybe in raising issues, need for help</a:t>
            </a:r>
          </a:p>
          <a:p>
            <a:r>
              <a:rPr lang="en-US" dirty="0"/>
              <a:t>Nonetheless, I am frustrated by bad design from others as much as anyone else…</a:t>
            </a:r>
          </a:p>
          <a:p>
            <a:pPr lvl="1"/>
            <a:r>
              <a:rPr lang="en-US" dirty="0"/>
              <a:t>I want “us” to do better.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The Problem is that Humans are </a:t>
            </a:r>
            <a:r>
              <a:rPr lang="en-US" b="1" dirty="0"/>
              <a:t>Half</a:t>
            </a:r>
            <a:r>
              <a:rPr lang="en-US" dirty="0"/>
              <a:t> of the User Interface</a:t>
            </a:r>
          </a:p>
        </p:txBody>
      </p:sp>
      <p:sp>
        <p:nvSpPr>
          <p:cNvPr id="13315" name="Content Placeholder 2"/>
          <p:cNvSpPr>
            <a:spLocks noGrp="1"/>
          </p:cNvSpPr>
          <p:nvPr>
            <p:ph idx="1"/>
          </p:nvPr>
        </p:nvSpPr>
        <p:spPr/>
        <p:txBody>
          <a:bodyPr/>
          <a:lstStyle/>
          <a:p>
            <a:pPr eaLnBrk="1" hangingPunct="1"/>
            <a:endParaRPr lang="en-US" dirty="0"/>
          </a:p>
        </p:txBody>
      </p:sp>
      <p:pic>
        <p:nvPicPr>
          <p:cNvPr id="13316" name="Picture 2"/>
          <p:cNvPicPr>
            <a:picLocks noChangeAspect="1" noChangeArrowheads="1"/>
          </p:cNvPicPr>
          <p:nvPr/>
        </p:nvPicPr>
        <p:blipFill>
          <a:blip r:embed="rId2"/>
          <a:srcRect/>
          <a:stretch>
            <a:fillRect/>
          </a:stretch>
        </p:blipFill>
        <p:spPr bwMode="auto">
          <a:xfrm>
            <a:off x="2300288" y="1914525"/>
            <a:ext cx="4545012" cy="4333875"/>
          </a:xfrm>
          <a:prstGeom prst="rect">
            <a:avLst/>
          </a:prstGeom>
          <a:noFill/>
          <a:ln w="9525">
            <a:noFill/>
            <a:miter lim="800000"/>
            <a:headEnd/>
            <a:tailEnd/>
          </a:ln>
        </p:spPr>
      </p:pic>
      <p:sp>
        <p:nvSpPr>
          <p:cNvPr id="13317" name="TextBox 4"/>
          <p:cNvSpPr txBox="1">
            <a:spLocks noChangeArrowheads="1"/>
          </p:cNvSpPr>
          <p:nvPr/>
        </p:nvSpPr>
        <p:spPr bwMode="auto">
          <a:xfrm>
            <a:off x="1825625" y="6488113"/>
            <a:ext cx="5492750" cy="369887"/>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u="sng" dirty="0">
                <a:latin typeface="Constantia" pitchFamily="-101" charset="0"/>
                <a:hlinkClick r:id="rId3"/>
              </a:rPr>
              <a:t>http://www.nevtron.si/borderline/archive2/intuiti.gif</a:t>
            </a:r>
            <a:endParaRPr lang="en-US" dirty="0">
              <a:latin typeface="Constantia" pitchFamily="-101" charset="0"/>
            </a:endParaRPr>
          </a:p>
        </p:txBody>
      </p:sp>
      <p:sp>
        <p:nvSpPr>
          <p:cNvPr id="13318" name="Slide Number Placeholder 6"/>
          <p:cNvSpPr>
            <a:spLocks noGrp="1"/>
          </p:cNvSpPr>
          <p:nvPr>
            <p:ph type="sldNum" sz="quarter" idx="12"/>
          </p:nvPr>
        </p:nvSpPr>
        <p:spPr bwMode="auto">
          <a:noFill/>
          <a:ln>
            <a:miter lim="800000"/>
            <a:headEnd/>
            <a:tailEnd/>
          </a:ln>
        </p:spPr>
        <p:txBody>
          <a:bodyPr/>
          <a:lstStyle/>
          <a:p>
            <a:fld id="{A32F0E5F-867A-984D-A94F-5770B40CEEA2}" type="slidenum">
              <a:rPr lang="en-US"/>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25" y="549878"/>
            <a:ext cx="8534400" cy="1143000"/>
          </a:xfrm>
        </p:spPr>
        <p:txBody>
          <a:bodyPr>
            <a:normAutofit fontScale="90000"/>
          </a:bodyPr>
          <a:lstStyle/>
          <a:p>
            <a:pPr eaLnBrk="1" hangingPunct="1"/>
            <a:r>
              <a:rPr lang="en-US" sz="4500" dirty="0"/>
              <a:t>And Even if Intuitive and Clear, User Interface Might not be so Good…</a:t>
            </a:r>
          </a:p>
        </p:txBody>
      </p:sp>
      <p:sp>
        <p:nvSpPr>
          <p:cNvPr id="14339" name="Content Placeholder 2"/>
          <p:cNvSpPr>
            <a:spLocks noGrp="1"/>
          </p:cNvSpPr>
          <p:nvPr>
            <p:ph idx="1"/>
          </p:nvPr>
        </p:nvSpPr>
        <p:spPr/>
        <p:txBody>
          <a:bodyPr/>
          <a:lstStyle/>
          <a:p>
            <a:pPr eaLnBrk="1" hangingPunct="1"/>
            <a:endParaRPr lang="en-US"/>
          </a:p>
        </p:txBody>
      </p:sp>
      <p:pic>
        <p:nvPicPr>
          <p:cNvPr id="14340" name="Picture 2"/>
          <p:cNvPicPr>
            <a:picLocks noChangeAspect="1" noChangeArrowheads="1"/>
          </p:cNvPicPr>
          <p:nvPr/>
        </p:nvPicPr>
        <p:blipFill>
          <a:blip r:embed="rId2"/>
          <a:srcRect/>
          <a:stretch>
            <a:fillRect/>
          </a:stretch>
        </p:blipFill>
        <p:spPr bwMode="auto">
          <a:xfrm>
            <a:off x="1938423" y="1771842"/>
            <a:ext cx="4791075" cy="4554537"/>
          </a:xfrm>
          <a:prstGeom prst="rect">
            <a:avLst/>
          </a:prstGeom>
          <a:noFill/>
          <a:ln w="9525">
            <a:noFill/>
            <a:miter lim="800000"/>
            <a:headEnd/>
            <a:tailEnd/>
          </a:ln>
        </p:spPr>
      </p:pic>
      <p:sp>
        <p:nvSpPr>
          <p:cNvPr id="14341" name="TextBox 4"/>
          <p:cNvSpPr txBox="1">
            <a:spLocks noChangeArrowheads="1"/>
          </p:cNvSpPr>
          <p:nvPr/>
        </p:nvSpPr>
        <p:spPr bwMode="auto">
          <a:xfrm>
            <a:off x="2239820" y="6488113"/>
            <a:ext cx="4552950" cy="369887"/>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u="sng">
                <a:latin typeface="Constantia" pitchFamily="-101" charset="0"/>
                <a:hlinkClick r:id="rId3"/>
              </a:rPr>
              <a:t>http://www.nevtron.si/borderline/delete.gif</a:t>
            </a:r>
            <a:endParaRPr lang="en-US">
              <a:latin typeface="Constantia" pitchFamily="-101" charset="0"/>
            </a:endParaRPr>
          </a:p>
        </p:txBody>
      </p:sp>
      <p:sp>
        <p:nvSpPr>
          <p:cNvPr id="14342" name="Slide Number Placeholder 6"/>
          <p:cNvSpPr>
            <a:spLocks noGrp="1"/>
          </p:cNvSpPr>
          <p:nvPr>
            <p:ph type="sldNum" sz="quarter" idx="12"/>
          </p:nvPr>
        </p:nvSpPr>
        <p:spPr bwMode="auto">
          <a:noFill/>
          <a:ln>
            <a:miter lim="800000"/>
            <a:headEnd/>
            <a:tailEnd/>
          </a:ln>
        </p:spPr>
        <p:txBody>
          <a:bodyPr/>
          <a:lstStyle/>
          <a:p>
            <a:fld id="{6548FD63-6A1B-E64D-A7E1-31E7D1158D88}" type="slidenum">
              <a:rPr lang="en-US"/>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26831</TotalTime>
  <Words>1689</Words>
  <Application>Microsoft Macintosh PowerPoint</Application>
  <PresentationFormat>On-screen Show (4:3)</PresentationFormat>
  <Paragraphs>281</Paragraphs>
  <Slides>34</Slides>
  <Notes>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Constantia</vt:lpstr>
      <vt:lpstr>Courier New</vt:lpstr>
      <vt:lpstr>Wingdings 2</vt:lpstr>
      <vt:lpstr>ESE 578–</vt:lpstr>
      <vt:lpstr>PowerPoint Presentation</vt:lpstr>
      <vt:lpstr>User Interface</vt:lpstr>
      <vt:lpstr>Dilbert Diagnosis</vt:lpstr>
      <vt:lpstr>Lecture Topics</vt:lpstr>
      <vt:lpstr>Course Map</vt:lpstr>
      <vt:lpstr>Dilbert Diagnosis</vt:lpstr>
      <vt:lpstr>Self Awareness</vt:lpstr>
      <vt:lpstr>The Problem is that Humans are Half of the User Interface</vt:lpstr>
      <vt:lpstr>And Even if Intuitive and Clear, User Interface Might not be so Good…</vt:lpstr>
      <vt:lpstr>And it’s not just about our Workstation Interfaces…</vt:lpstr>
      <vt:lpstr>Who’s to Blame for Usability Failures?</vt:lpstr>
      <vt:lpstr>UI Examples: BAD</vt:lpstr>
      <vt:lpstr>Local Example</vt:lpstr>
      <vt:lpstr>UI Examples: Good</vt:lpstr>
      <vt:lpstr>Preclass 2</vt:lpstr>
      <vt:lpstr>Hot/Cold Water Interface</vt:lpstr>
      <vt:lpstr>Make common case fast</vt:lpstr>
      <vt:lpstr>Hawaii Missle Warning January 2018</vt:lpstr>
      <vt:lpstr>Hawaii Missle Warning False Alarm</vt:lpstr>
      <vt:lpstr>Issues to be concerned with?  (goals, things-to-optimize)</vt:lpstr>
      <vt:lpstr>Issues</vt:lpstr>
      <vt:lpstr>Donald Norman: UI Guru</vt:lpstr>
      <vt:lpstr>Interface Design</vt:lpstr>
      <vt:lpstr>Constantine and Lockwood</vt:lpstr>
      <vt:lpstr>Interaction Styles</vt:lpstr>
      <vt:lpstr>Implementer vs. User</vt:lpstr>
      <vt:lpstr>User vs. Implementer</vt:lpstr>
      <vt:lpstr>Foolproof quote</vt:lpstr>
      <vt:lpstr>example (Foolproof)</vt:lpstr>
      <vt:lpstr>Issue</vt:lpstr>
      <vt:lpstr>Why would anyone</vt:lpstr>
      <vt:lpstr>Big Ideas</vt:lpstr>
      <vt:lpstr>Reading</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Dehon, Andre</cp:lastModifiedBy>
  <cp:revision>786</cp:revision>
  <cp:lastPrinted>2019-04-24T12:28:27Z</cp:lastPrinted>
  <dcterms:created xsi:type="dcterms:W3CDTF">2018-04-25T12:40:53Z</dcterms:created>
  <dcterms:modified xsi:type="dcterms:W3CDTF">2021-04-13T18:46:10Z</dcterms:modified>
</cp:coreProperties>
</file>