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07" r:id="rId2"/>
    <p:sldId id="308" r:id="rId3"/>
    <p:sldId id="605" r:id="rId4"/>
    <p:sldId id="547" r:id="rId5"/>
    <p:sldId id="548" r:id="rId6"/>
    <p:sldId id="553" r:id="rId7"/>
    <p:sldId id="554" r:id="rId8"/>
    <p:sldId id="555" r:id="rId9"/>
    <p:sldId id="556" r:id="rId10"/>
    <p:sldId id="557" r:id="rId11"/>
    <p:sldId id="558" r:id="rId12"/>
    <p:sldId id="559" r:id="rId13"/>
    <p:sldId id="560" r:id="rId14"/>
    <p:sldId id="561" r:id="rId15"/>
    <p:sldId id="563" r:id="rId16"/>
    <p:sldId id="564" r:id="rId17"/>
    <p:sldId id="565" r:id="rId18"/>
    <p:sldId id="566" r:id="rId19"/>
    <p:sldId id="567" r:id="rId20"/>
    <p:sldId id="568" r:id="rId21"/>
    <p:sldId id="569" r:id="rId22"/>
    <p:sldId id="570" r:id="rId23"/>
    <p:sldId id="571" r:id="rId24"/>
    <p:sldId id="584" r:id="rId25"/>
    <p:sldId id="585" r:id="rId26"/>
    <p:sldId id="586" r:id="rId27"/>
    <p:sldId id="572" r:id="rId28"/>
    <p:sldId id="573" r:id="rId29"/>
    <p:sldId id="574" r:id="rId30"/>
    <p:sldId id="606" r:id="rId31"/>
    <p:sldId id="607" r:id="rId32"/>
    <p:sldId id="587" r:id="rId33"/>
    <p:sldId id="582" r:id="rId34"/>
    <p:sldId id="575" r:id="rId35"/>
    <p:sldId id="576" r:id="rId36"/>
    <p:sldId id="577" r:id="rId37"/>
    <p:sldId id="578" r:id="rId38"/>
    <p:sldId id="579" r:id="rId39"/>
    <p:sldId id="580" r:id="rId40"/>
    <p:sldId id="28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9" autoAdjust="0"/>
    <p:restoredTop sz="92481" autoAdjust="0"/>
  </p:normalViewPr>
  <p:slideViewPr>
    <p:cSldViewPr snapToGrid="0">
      <p:cViewPr varScale="1">
        <p:scale>
          <a:sx n="102" d="100"/>
          <a:sy n="102" d="100"/>
        </p:scale>
        <p:origin x="2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4/27/21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4/27/21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9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161CC-E74A-0846-96E4-69959AC91593}" type="slidenum">
              <a:rPr lang="en-US"/>
              <a:pPr/>
              <a:t>4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161CC-E74A-0846-96E4-69959AC91593}" type="slidenum">
              <a:rPr lang="en-US"/>
              <a:pPr/>
              <a:t>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161CC-E74A-0846-96E4-69959AC91593}" type="slidenum">
              <a:rPr lang="en-US"/>
              <a:pPr/>
              <a:t>12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13DBD-CB27-A946-9E75-6D1D66FCBF9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7478D-3A1B-E543-8B08-5183BF78A406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36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21552-2D0B-8049-9E53-DEF61E603976}" type="slidenum">
              <a:rPr lang="en-US"/>
              <a:pPr/>
              <a:t>39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57-0957-47CC-A9CC-809F2EC380BE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950B-F33A-4B73-8777-E024CDA5DE5D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9539-19DC-4B30-B68D-C9110802E52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715E-755C-488E-A7F0-4DC0E3A54954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805E-1D09-481B-989B-DDCEB6817352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737E-C098-4C72-A5D9-081BF6BEAE62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39E6-083C-427E-BFC5-BAC7B8B12156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F2D5-EC41-4D26-B054-0AE76096061B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4174-8509-4CC6-B426-0967D399E45D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8D-4375-401E-BA4B-1AF87E096186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023-D04D-4867-BB4D-A390E03C071C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5A6B6-EAA9-41B8-90C2-42E5107B6818}" type="datetime1">
              <a:rPr lang="en-US" smtClean="0"/>
              <a:pPr/>
              <a:t>4/27/21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hys.org/news/2011-02-3d-bio-printers-skin-body.html" TargetMode="External"/><Relationship Id="rId2" Type="http://schemas.openxmlformats.org/officeDocument/2006/relationships/hyperlink" Target="http://news.cnet.com/8301-27083_3-20079504-247/prosthetic-dentistry-print-your-own-teeth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pm.csail.mit.edu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8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747365" y="5943600"/>
            <a:ext cx="4168036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2013, 2019--2021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DeHon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/>
              <a:t>ESE 150 </a:t>
            </a:r>
            <a:r>
              <a:rPr lang="en-US" sz="3200" b="1" dirty="0"/>
              <a:t>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#26– Wrap Up!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 we compress images?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Lossless?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Lossy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1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Pictures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signal</a:t>
            </a:r>
          </a:p>
          <a:p>
            <a:r>
              <a:rPr lang="en-US" dirty="0"/>
              <a:t>Sample in time</a:t>
            </a:r>
          </a:p>
          <a:p>
            <a:r>
              <a:rPr lang="en-US" dirty="0"/>
              <a:t>Quantize in space into pixels</a:t>
            </a:r>
          </a:p>
          <a:p>
            <a:r>
              <a:rPr lang="en-US" dirty="0"/>
              <a:t>Quantize amplitude of pixels</a:t>
            </a:r>
          </a:p>
          <a:p>
            <a:r>
              <a:rPr lang="en-US" dirty="0"/>
              <a:t>Sample fine enough</a:t>
            </a:r>
          </a:p>
          <a:p>
            <a:pPr lvl="1"/>
            <a:r>
              <a:rPr lang="en-US" dirty="0"/>
              <a:t>Lose no information human can perceive </a:t>
            </a:r>
          </a:p>
          <a:p>
            <a:pPr lvl="1"/>
            <a:r>
              <a:rPr lang="en-US" dirty="0"/>
              <a:t>30 frames per second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990600"/>
            <a:ext cx="252888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Processing One Slide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98257"/>
            <a:ext cx="6447099" cy="48382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Motion can be converted to/from bits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And compressed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Without loss of information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More information can be discarded without humans noticing </a:t>
            </a:r>
            <a:r>
              <a:rPr lang="en-US" sz="2400" dirty="0">
                <a:sym typeface="Wingdings" pitchFamily="-107" charset="2"/>
              </a:rPr>
              <a:t> fewer bits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-107" charset="2"/>
              </a:rPr>
              <a:t>Process this information with inexpensive machines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-107" charset="2"/>
              </a:rPr>
              <a:t>Store it for retrieval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Send it between machines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Even if not directly connected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12A-928C-8949-8B90-0F8EF43F40B4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 we compress videos?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Lossless?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Lossy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3D Object Capture and Reproduction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makerbot replicator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268" y="3429000"/>
            <a:ext cx="5248732" cy="2955036"/>
          </a:xfrm>
          <a:prstGeom prst="rect">
            <a:avLst/>
          </a:prstGeom>
        </p:spPr>
      </p:pic>
      <p:pic>
        <p:nvPicPr>
          <p:cNvPr id="6" name="Content Placeholder 5" descr="Screen Shot 2013-03-09 at 12.14.06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2912" r="-12912"/>
          <a:stretch>
            <a:fillRect/>
          </a:stretch>
        </p:blipFill>
        <p:spPr>
          <a:xfrm>
            <a:off x="-609600" y="1371600"/>
            <a:ext cx="6400800" cy="3388659"/>
          </a:xfrm>
        </p:spPr>
      </p:pic>
      <p:sp>
        <p:nvSpPr>
          <p:cNvPr id="8" name="TextBox 7"/>
          <p:cNvSpPr txBox="1"/>
          <p:nvPr/>
        </p:nvSpPr>
        <p:spPr>
          <a:xfrm>
            <a:off x="762000" y="5562600"/>
            <a:ext cx="1988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makerbot.com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8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Virtualization of the </a:t>
            </a:r>
            <a:br>
              <a:rPr lang="en-US">
                <a:ea typeface="ＭＳ Ｐゴシック" pitchFamily="1" charset="-128"/>
                <a:cs typeface="ＭＳ Ｐゴシック" pitchFamily="1" charset="-128"/>
              </a:rPr>
            </a:br>
            <a:r>
              <a:rPr lang="en-US">
                <a:ea typeface="ＭＳ Ｐゴシック" pitchFamily="1" charset="-128"/>
                <a:cs typeface="ＭＳ Ｐゴシック" pitchFamily="1" charset="-128"/>
              </a:rPr>
              <a:t>World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Can represent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</a:rPr>
              <a:t>things</a:t>
            </a:r>
            <a:r>
              <a:rPr lang="en-US" dirty="0">
                <a:solidFill>
                  <a:srgbClr val="660066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 bits</a:t>
            </a:r>
          </a:p>
          <a:p>
            <a:pPr lvl="1"/>
            <a:r>
              <a:rPr lang="en-US" dirty="0"/>
              <a:t>Sound, pictures, movies</a:t>
            </a:r>
          </a:p>
          <a:p>
            <a:pPr lvl="1"/>
            <a:r>
              <a:rPr lang="en-US" dirty="0"/>
              <a:t>Location, situation, …</a:t>
            </a:r>
          </a:p>
          <a:p>
            <a:pPr lvl="1"/>
            <a:r>
              <a:rPr lang="en-US" dirty="0"/>
              <a:t>shapes, circuits, drugs, DNA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Cheap/powerful ways to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automatically manipulate </a:t>
            </a:r>
          </a:p>
          <a:p>
            <a:pPr lvl="1"/>
            <a:r>
              <a:rPr lang="en-US" dirty="0"/>
              <a:t>…and reproduce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46B249-27EE-CF49-9DCB-F4E3FE451FEC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15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072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200775" y="809625"/>
            <a:ext cx="3752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16788" y="3810000"/>
            <a:ext cx="18272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TRON 1982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0" y="4191000"/>
            <a:ext cx="30226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of 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else can we capture as bits?</a:t>
            </a:r>
          </a:p>
          <a:p>
            <a:r>
              <a:rPr lang="en-US" dirty="0">
                <a:solidFill>
                  <a:srgbClr val="FF6600"/>
                </a:solidFill>
              </a:rPr>
              <a:t>Reproduce from bits?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http://news.cnet.com/8301-27083_3-20079504-247/prosthetic-dentistry-print-your-own-teeth/</a:t>
            </a:r>
            <a:endParaRPr lang="en-US" u="sng" dirty="0"/>
          </a:p>
          <a:p>
            <a:r>
              <a:rPr lang="en-US" u="sng" dirty="0">
                <a:hlinkClick r:id="rId3"/>
              </a:rPr>
              <a:t>http://phys.org/news/2011-02-3d-bio-printers-skin-body.html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Natures </a:t>
            </a:r>
            <a:r>
              <a:rPr lang="en-US" dirty="0" err="1"/>
              <a:t>bitstream</a:t>
            </a:r>
            <a:endParaRPr lang="en-US" dirty="0"/>
          </a:p>
          <a:p>
            <a:r>
              <a:rPr lang="en-US" dirty="0"/>
              <a:t>Can read into bits</a:t>
            </a:r>
          </a:p>
          <a:p>
            <a:r>
              <a:rPr lang="en-US" dirty="0"/>
              <a:t>Can reproduce from bits</a:t>
            </a:r>
          </a:p>
          <a:p>
            <a:r>
              <a:rPr lang="en-US" dirty="0"/>
              <a:t>Digitize organisms….</a:t>
            </a:r>
          </a:p>
          <a:p>
            <a:r>
              <a:rPr lang="en-US" dirty="0"/>
              <a:t>Those bits control behavior</a:t>
            </a:r>
          </a:p>
          <a:p>
            <a:r>
              <a:rPr lang="en-US" dirty="0"/>
              <a:t>Control function of cells</a:t>
            </a:r>
          </a:p>
          <a:p>
            <a:pPr lvl="1"/>
            <a:r>
              <a:rPr lang="en-US" dirty="0"/>
              <a:t>Even what the cells manufacture and produce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23911" y="6096000"/>
            <a:ext cx="413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http://</a:t>
            </a:r>
            <a:r>
              <a:rPr lang="en-US" sz="1800" dirty="0" err="1"/>
              <a:t>www.astrochem.org/sci_img/dna.jpg</a:t>
            </a:r>
            <a:endParaRPr lang="en-US" sz="1800" dirty="0"/>
          </a:p>
        </p:txBody>
      </p:sp>
      <p:pic>
        <p:nvPicPr>
          <p:cNvPr id="7" name="Picture 6" descr="d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447800"/>
            <a:ext cx="2438400" cy="31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457200"/>
            <a:ext cx="9093843" cy="8382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Programming the Physical World (DNA)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pPr>
              <a:buFontTx/>
              <a:buNone/>
            </a:pPr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sz="2800" dirty="0">
                <a:ea typeface="ＭＳ Ｐゴシック" pitchFamily="1" charset="-128"/>
                <a:cs typeface="ＭＳ Ｐゴシック" pitchFamily="1" charset="-128"/>
              </a:rPr>
              <a:t>How do we program DNA?</a:t>
            </a:r>
          </a:p>
          <a:p>
            <a:pPr lvl="1"/>
            <a:r>
              <a:rPr lang="en-US" sz="2000" dirty="0"/>
              <a:t>Self-assemble into arbitrary useful structures?</a:t>
            </a:r>
          </a:p>
          <a:p>
            <a:pPr lvl="1"/>
            <a:r>
              <a:rPr lang="en-US" sz="2000" dirty="0"/>
              <a:t>Perform specific functions in cells?</a:t>
            </a:r>
          </a:p>
          <a:p>
            <a:pPr lvl="1"/>
            <a:r>
              <a:rPr lang="en-US" sz="2000" dirty="0"/>
              <a:t>…becoming a problem of information and computation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A9BD-BD65-054D-A875-8CE63F494A1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5605" name="Picture 8" descr="dna_origami_show_d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2675" y="1600200"/>
            <a:ext cx="29813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dna_origami_bit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47800"/>
            <a:ext cx="5578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dna_origami_til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971800"/>
            <a:ext cx="5519738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4270375" y="66436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59550" y="4800600"/>
            <a:ext cx="25844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[</a:t>
            </a:r>
            <a:r>
              <a:rPr lang="en-US" sz="1800" dirty="0" err="1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Winfree</a:t>
            </a:r>
            <a:r>
              <a:rPr lang="en-US" sz="1800" dirty="0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 &amp; </a:t>
            </a:r>
            <a:r>
              <a:rPr lang="en-US" sz="1800" dirty="0" err="1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Rothemund</a:t>
            </a:r>
            <a:r>
              <a:rPr lang="en-US" sz="1800" dirty="0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,</a:t>
            </a:r>
          </a:p>
          <a:p>
            <a:pPr>
              <a:defRPr/>
            </a:pPr>
            <a:r>
              <a:rPr lang="en-US" sz="1800" dirty="0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     CALTECH]</a:t>
            </a:r>
          </a:p>
        </p:txBody>
      </p:sp>
    </p:spTree>
    <p:extLst>
      <p:ext uri="{BB962C8B-B14F-4D97-AF65-F5344CB8AC3E}">
        <p14:creationId xmlns:p14="http://schemas.microsoft.com/office/powerpoint/2010/main" val="94198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Course map review</a:t>
            </a:r>
            <a:endParaRPr lang="en-US" sz="2000" dirty="0"/>
          </a:p>
          <a:p>
            <a:r>
              <a:rPr lang="en-US" sz="2400" dirty="0"/>
              <a:t>Generalize</a:t>
            </a:r>
          </a:p>
          <a:p>
            <a:r>
              <a:rPr lang="en-US" sz="2400" dirty="0"/>
              <a:t>Final</a:t>
            </a:r>
          </a:p>
          <a:p>
            <a:r>
              <a:rPr lang="en-US" sz="2400" dirty="0"/>
              <a:t>Engineering Disciplines</a:t>
            </a:r>
          </a:p>
          <a:p>
            <a:r>
              <a:rPr lang="en-US" sz="2400" dirty="0"/>
              <a:t>What’s Next?</a:t>
            </a:r>
          </a:p>
          <a:p>
            <a:endParaRPr lang="en-US" sz="2400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457200"/>
            <a:ext cx="9348486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Printable Programmable Robots (Machines)</a:t>
            </a:r>
          </a:p>
        </p:txBody>
      </p:sp>
      <p:pic>
        <p:nvPicPr>
          <p:cNvPr id="9" name="Content Placeholder 8" descr="340699-printable-rob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345" y="1879449"/>
            <a:ext cx="4058976" cy="405897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/>
          <a:lstStyle/>
          <a:p>
            <a:r>
              <a:rPr lang="en-US" dirty="0"/>
              <a:t>Print out mechanisms</a:t>
            </a:r>
          </a:p>
          <a:p>
            <a:r>
              <a:rPr lang="en-US" dirty="0"/>
              <a:t>With integrated</a:t>
            </a:r>
          </a:p>
          <a:p>
            <a:pPr lvl="1"/>
            <a:r>
              <a:rPr lang="en-US" dirty="0"/>
              <a:t>Mechanics</a:t>
            </a:r>
          </a:p>
          <a:p>
            <a:pPr lvl="1"/>
            <a:r>
              <a:rPr lang="en-US" dirty="0"/>
              <a:t>Sensing, actuation</a:t>
            </a:r>
          </a:p>
          <a:p>
            <a:pPr lvl="1"/>
            <a:r>
              <a:rPr lang="en-US" dirty="0"/>
              <a:t>Electronics</a:t>
            </a:r>
          </a:p>
          <a:p>
            <a:pPr lvl="1"/>
            <a:r>
              <a:rPr lang="en-US" dirty="0"/>
              <a:t>Computation </a:t>
            </a:r>
          </a:p>
          <a:p>
            <a:pPr lvl="1">
              <a:buNone/>
            </a:pPr>
            <a:r>
              <a:rPr lang="en-US" dirty="0">
                <a:hlinkClick r:id="rId3"/>
              </a:rPr>
              <a:t>http://ppm.csail.mit.edu</a:t>
            </a:r>
            <a:endParaRPr lang="en-US" dirty="0"/>
          </a:p>
          <a:p>
            <a:pPr lvl="1">
              <a:buNone/>
            </a:pPr>
            <a:r>
              <a:rPr lang="en-US" dirty="0"/>
              <a:t>MIT, Penn, Harvard</a:t>
            </a:r>
          </a:p>
        </p:txBody>
      </p:sp>
    </p:spTree>
    <p:extLst>
      <p:ext uri="{BB962C8B-B14F-4D97-AF65-F5344CB8AC3E}">
        <p14:creationId xmlns:p14="http://schemas.microsoft.com/office/powerpoint/2010/main" val="3446010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gets Easier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3D Printing, contract manufacturing</a:t>
            </a:r>
          </a:p>
          <a:p>
            <a:pPr lvl="1"/>
            <a:r>
              <a:rPr lang="en-US" dirty="0"/>
              <a:t>Low volume production, mechanical things</a:t>
            </a:r>
          </a:p>
          <a:p>
            <a:r>
              <a:rPr lang="en-US" dirty="0"/>
              <a:t>Processors – deploy code</a:t>
            </a:r>
          </a:p>
          <a:p>
            <a:r>
              <a:rPr lang="en-US" dirty="0" err="1"/>
              <a:t>FPGAs</a:t>
            </a:r>
            <a:r>
              <a:rPr lang="en-US" dirty="0"/>
              <a:t>, FPAA, </a:t>
            </a:r>
            <a:r>
              <a:rPr lang="en-US" dirty="0" err="1"/>
              <a:t>PSoC</a:t>
            </a:r>
            <a:r>
              <a:rPr lang="en-US" dirty="0"/>
              <a:t> – deploy circuits</a:t>
            </a:r>
          </a:p>
          <a:p>
            <a:r>
              <a:rPr lang="en-US" dirty="0"/>
              <a:t>Internet – transfer designs, orders, advertise</a:t>
            </a:r>
          </a:p>
          <a:p>
            <a:r>
              <a:rPr lang="en-US" dirty="0"/>
              <a:t>FedEx – global shipment</a:t>
            </a:r>
          </a:p>
          <a:p>
            <a:r>
              <a:rPr lang="en-US" dirty="0"/>
              <a:t>Lowering Barriers</a:t>
            </a:r>
          </a:p>
          <a:p>
            <a:pPr lvl="1"/>
            <a:r>
              <a:rPr lang="en-US" dirty="0"/>
              <a:t>Production, distribution, deployment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can’t we capture and reproduce from bits?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00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Clarke’s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When a distinguished but elderly scientist states that something is possible, he is almost certainly right.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When he states that something is impossible, he is very probably wrong. The only way of discovering the limits of the possible is to venture a little way past them into the impossible.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sufficiently advanced technology is indistinguishable from magic.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7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4FDDAB-4789-9349-BDF8-907925C4D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927F4-5F26-4147-9EE4-F4425B17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B61D2-DAA6-414D-9EF3-08C80B5F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AD36A7-4B4E-0B4C-B1E8-FC624D69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Interlude: Final</a:t>
            </a:r>
          </a:p>
        </p:txBody>
      </p:sp>
    </p:spTree>
    <p:extLst>
      <p:ext uri="{BB962C8B-B14F-4D97-AF65-F5344CB8AC3E}">
        <p14:creationId xmlns:p14="http://schemas.microsoft.com/office/powerpoint/2010/main" val="162144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Final Office Hours: (see piazza)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Sunday 5/2, Monday 5/3, Tuesday 5/4</a:t>
            </a:r>
          </a:p>
          <a:p>
            <a:r>
              <a:rPr lang="en-US" b="1" dirty="0">
                <a:solidFill>
                  <a:schemeClr val="tx1"/>
                </a:solidFill>
              </a:rPr>
              <a:t>Final: Wednesday</a:t>
            </a:r>
            <a:r>
              <a:rPr lang="en-US" dirty="0">
                <a:solidFill>
                  <a:schemeClr val="tx1"/>
                </a:solidFill>
              </a:rPr>
              <a:t> (5/5) Online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Regulations posted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Like Midterm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12 hour window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15% of grade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Comprehensive (intent…does tend to weight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half)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Last few years final and answers linked to syllabus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Probably mix ideas from first and second half</a:t>
            </a:r>
          </a:p>
          <a:p>
            <a:pPr lvl="2"/>
            <a:endParaRPr lang="en-US" b="1" dirty="0">
              <a:solidFill>
                <a:schemeClr val="tx1"/>
              </a:solidFill>
            </a:endParaRP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841A4-0B8D-4848-83FC-CAADE897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  <p:extLst>
      <p:ext uri="{BB962C8B-B14F-4D97-AF65-F5344CB8AC3E}">
        <p14:creationId xmlns:p14="http://schemas.microsoft.com/office/powerpoint/2010/main" val="2013959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2311" y="1387948"/>
            <a:ext cx="4481689" cy="48466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dirty="0">
                <a:solidFill>
                  <a:schemeClr val="tx2"/>
                </a:solidFill>
              </a:rPr>
              <a:t>Post midterm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Combinational Logic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Finite-State Machines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Stored-Program Processors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Processing Requirements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Process Virtualization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Networking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Sensing, Actuation,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User Interface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2400" dirty="0">
                <a:solidFill>
                  <a:schemeClr val="tx2"/>
                </a:solidFill>
              </a:rPr>
              <a:t>Intellectual Property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06" y="1406663"/>
            <a:ext cx="4481689" cy="48466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dirty="0">
                <a:solidFill>
                  <a:schemeClr val="tx2"/>
                </a:solidFill>
              </a:rPr>
              <a:t>Pre Midterm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Data representation in bits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Sounds waves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Sampling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 err="1">
                <a:solidFill>
                  <a:schemeClr val="tx2"/>
                </a:solidFill>
              </a:rPr>
              <a:t>Nyquist</a:t>
            </a:r>
            <a:endParaRPr lang="en-US" sz="2400" dirty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noProof="0" dirty="0" err="1">
                <a:solidFill>
                  <a:schemeClr val="tx2"/>
                </a:solidFill>
              </a:rPr>
              <a:t>Lossy</a:t>
            </a:r>
            <a:r>
              <a:rPr lang="en-US" sz="2400" noProof="0" dirty="0">
                <a:solidFill>
                  <a:schemeClr val="tx2"/>
                </a:solidFill>
              </a:rPr>
              <a:t>/lossless compression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Common case</a:t>
            </a:r>
            <a:endParaRPr lang="en-US" sz="2400" noProof="0" dirty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noProof="0" dirty="0">
                <a:solidFill>
                  <a:schemeClr val="tx2"/>
                </a:solidFill>
              </a:rPr>
              <a:t>Frequency domain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Psychoacoustics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Perceptual coding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109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Disciplines</a:t>
            </a:r>
          </a:p>
        </p:txBody>
      </p:sp>
    </p:spTree>
    <p:extLst>
      <p:ext uri="{BB962C8B-B14F-4D97-AF65-F5344CB8AC3E}">
        <p14:creationId xmlns:p14="http://schemas.microsoft.com/office/powerpoint/2010/main" val="3859775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Engineering</a:t>
            </a:r>
          </a:p>
          <a:p>
            <a:r>
              <a:rPr lang="en-US" dirty="0"/>
              <a:t>Electrical Engineering</a:t>
            </a:r>
          </a:p>
          <a:p>
            <a:r>
              <a:rPr lang="en-US" dirty="0"/>
              <a:t>Computer Science</a:t>
            </a:r>
          </a:p>
          <a:p>
            <a:r>
              <a:rPr lang="en-US" dirty="0"/>
              <a:t>Systems Science and Engineering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14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as Unifier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EE</a:t>
            </a:r>
          </a:p>
          <a:p>
            <a:pPr lvl="1"/>
            <a:r>
              <a:rPr lang="en-US" dirty="0"/>
              <a:t>Signal processing, control</a:t>
            </a:r>
          </a:p>
          <a:p>
            <a:pPr lvl="1"/>
            <a:r>
              <a:rPr lang="en-US" dirty="0"/>
              <a:t>Electrical systems to process</a:t>
            </a:r>
          </a:p>
          <a:p>
            <a:r>
              <a:rPr lang="en-US" dirty="0"/>
              <a:t>CIS </a:t>
            </a:r>
          </a:p>
          <a:p>
            <a:pPr lvl="1"/>
            <a:r>
              <a:rPr lang="en-US" dirty="0"/>
              <a:t>Algorithms, software, strategy</a:t>
            </a:r>
          </a:p>
          <a:p>
            <a:r>
              <a:rPr lang="en-US" dirty="0"/>
              <a:t>MEAM</a:t>
            </a:r>
          </a:p>
          <a:p>
            <a:pPr lvl="1"/>
            <a:r>
              <a:rPr lang="en-US" dirty="0"/>
              <a:t>Capture, reproduce, control</a:t>
            </a:r>
          </a:p>
          <a:p>
            <a:r>
              <a:rPr lang="en-US" dirty="0"/>
              <a:t>BE</a:t>
            </a:r>
          </a:p>
          <a:p>
            <a:pPr lvl="1"/>
            <a:r>
              <a:rPr lang="en-US" dirty="0"/>
              <a:t>Cellular behavior, synthetic Biology</a:t>
            </a:r>
          </a:p>
          <a:p>
            <a:r>
              <a:rPr lang="en-US" dirty="0"/>
              <a:t>SSE</a:t>
            </a:r>
          </a:p>
          <a:p>
            <a:pPr lvl="1"/>
            <a:r>
              <a:rPr lang="en-US" dirty="0" err="1"/>
              <a:t>Resuable</a:t>
            </a:r>
            <a:r>
              <a:rPr lang="en-US" dirty="0"/>
              <a:t> math and information processing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2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2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2,5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332213" y="457200"/>
            <a:ext cx="755110" cy="516398"/>
            <a:chOff x="1369813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369813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691379" y="3059210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786931" y="5445046"/>
            <a:ext cx="450957" cy="411444"/>
            <a:chOff x="1407374" y="3446002"/>
            <a:chExt cx="599084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4" y="3461059"/>
              <a:ext cx="599084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31" y="4556854"/>
            <a:ext cx="470000" cy="411444"/>
            <a:chOff x="1407375" y="3446002"/>
            <a:chExt cx="624381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8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14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0" y="6446556"/>
            <a:ext cx="470000" cy="411444"/>
            <a:chOff x="1407375" y="3446002"/>
            <a:chExt cx="624383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F44A2C77-16EB-394A-BD1C-E17DFB5A16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57" y="5134049"/>
            <a:ext cx="631013" cy="983397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4BACE6A-EDDF-A741-9002-7E04314ED154}"/>
              </a:ext>
            </a:extLst>
          </p:cNvPr>
          <p:cNvCxnSpPr/>
          <p:nvPr/>
        </p:nvCxnSpPr>
        <p:spPr>
          <a:xfrm>
            <a:off x="6322474" y="5893875"/>
            <a:ext cx="17303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13B12-92C6-034A-9B65-46DD3295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  <p:extLst>
      <p:ext uri="{BB962C8B-B14F-4D97-AF65-F5344CB8AC3E}">
        <p14:creationId xmlns:p14="http://schemas.microsoft.com/office/powerpoint/2010/main" val="2234706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DA12-BC24-384B-B2E4-B9B5533A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and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B3E27-2C2C-2B4A-8C42-48670636A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5441"/>
            <a:ext cx="8686800" cy="49853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do we make sense of raw data?</a:t>
            </a:r>
          </a:p>
          <a:p>
            <a:r>
              <a:rPr lang="en-US" dirty="0"/>
              <a:t>Turn it into useful information?</a:t>
            </a:r>
          </a:p>
          <a:p>
            <a:r>
              <a:rPr lang="en-US" dirty="0"/>
              <a:t>Use it to control things?</a:t>
            </a:r>
          </a:p>
          <a:p>
            <a:r>
              <a:rPr lang="en-US" dirty="0"/>
              <a:t>Automate the processing and adaptation (learning)</a:t>
            </a:r>
          </a:p>
          <a:p>
            <a:r>
              <a:rPr lang="en-US" dirty="0"/>
              <a:t>Mathematics developed in </a:t>
            </a:r>
          </a:p>
          <a:p>
            <a:pPr lvl="1"/>
            <a:r>
              <a:rPr lang="en-US" dirty="0"/>
              <a:t>EE, Systems, Statistics, Operations Management, …</a:t>
            </a:r>
          </a:p>
          <a:p>
            <a:r>
              <a:rPr lang="en-US" dirty="0"/>
              <a:t>Implemented in</a:t>
            </a:r>
          </a:p>
          <a:p>
            <a:pPr lvl="1"/>
            <a:r>
              <a:rPr lang="en-US" dirty="0"/>
              <a:t>Programming languages and algorithms – CIS</a:t>
            </a:r>
          </a:p>
          <a:p>
            <a:r>
              <a:rPr lang="en-US" dirty="0"/>
              <a:t>Implemented on and enabled by</a:t>
            </a:r>
          </a:p>
          <a:p>
            <a:pPr lvl="1"/>
            <a:r>
              <a:rPr lang="en-US" dirty="0"/>
              <a:t>Computer hardware designed and optimized by CMPEs</a:t>
            </a:r>
          </a:p>
          <a:p>
            <a:r>
              <a:rPr lang="en-US" dirty="0"/>
              <a:t>Enables </a:t>
            </a:r>
          </a:p>
          <a:p>
            <a:pPr lvl="1"/>
            <a:r>
              <a:rPr lang="en-US" dirty="0"/>
              <a:t>Autonomous Vehicles, Robots, Assistance, Business, Science, Engineering, 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9BD92-CBA2-8644-9F34-DC416475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6C9D-7F64-AA44-A1C3-A202B9D4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for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AE63F-4AAD-8542-9506-0E439FAD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core Linear Algebra</a:t>
            </a:r>
          </a:p>
          <a:p>
            <a:pPr lvl="1"/>
            <a:r>
              <a:rPr lang="en-US" dirty="0"/>
              <a:t>Dot Products</a:t>
            </a:r>
          </a:p>
          <a:p>
            <a:pPr lvl="1"/>
            <a:r>
              <a:rPr lang="en-US" dirty="0"/>
              <a:t>Matrix Operations</a:t>
            </a:r>
          </a:p>
          <a:p>
            <a:pPr lvl="2"/>
            <a:r>
              <a:rPr lang="en-US" dirty="0"/>
              <a:t>matrix-vector multiplication, matrix-matrix multiplication</a:t>
            </a:r>
          </a:p>
          <a:p>
            <a:r>
              <a:rPr lang="en-US" dirty="0"/>
              <a:t>Same computation we have been using for Audio processing</a:t>
            </a:r>
          </a:p>
          <a:p>
            <a:pPr lvl="1"/>
            <a:r>
              <a:rPr lang="en-US" dirty="0"/>
              <a:t>Dot Products, Fourier Transforms</a:t>
            </a:r>
          </a:p>
          <a:p>
            <a:r>
              <a:rPr lang="en-US" dirty="0"/>
              <a:t>Hardware we explored in Lab 7, 8 </a:t>
            </a:r>
            <a:r>
              <a:rPr lang="en-US" dirty="0" err="1"/>
              <a:t>postlabs</a:t>
            </a:r>
            <a:r>
              <a:rPr lang="en-US" dirty="0"/>
              <a:t> is a relevant starting point</a:t>
            </a:r>
          </a:p>
          <a:p>
            <a:r>
              <a:rPr lang="en-US" dirty="0"/>
              <a:t>Learn more: ESE539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FF715-4289-4241-A7AF-E5DC2A38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287055"/>
              </p:ext>
            </p:extLst>
          </p:nvPr>
        </p:nvGraphicFramePr>
        <p:xfrm>
          <a:off x="228600" y="365125"/>
          <a:ext cx="8686800" cy="607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Analog Circuits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ESE215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Nyquist</a:t>
                      </a:r>
                      <a:r>
                        <a:rPr lang="en-US" dirty="0"/>
                        <a:t>, Fourier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ESE224</a:t>
                      </a:r>
                      <a:r>
                        <a:rPr lang="en-US" dirty="0"/>
                        <a:t>, ESE325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ESE224</a:t>
                      </a:r>
                      <a:r>
                        <a:rPr lang="en-US" dirty="0"/>
                        <a:t>, ESE325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(many)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Digital 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CIS240, ESE370,</a:t>
                      </a:r>
                      <a:r>
                        <a:rPr lang="en-US" b="1" baseline="0" dirty="0"/>
                        <a:t> </a:t>
                      </a:r>
                      <a:r>
                        <a:rPr lang="en-US" baseline="0" dirty="0"/>
                        <a:t>ESE532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CIS471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CIS380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Embedded, Actuation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ESE350</a:t>
                      </a:r>
                    </a:p>
                    <a:p>
                      <a:r>
                        <a:rPr lang="en-US" b="0" i="0" dirty="0"/>
                        <a:t>ESE421</a:t>
                      </a:r>
                    </a:p>
                    <a:p>
                      <a:r>
                        <a:rPr lang="en-US" b="1" i="0" dirty="0"/>
                        <a:t>CIS441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ESE350 ESE421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ESE350 ESE421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ESE545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ESE407</a:t>
                      </a:r>
                      <a:r>
                        <a:rPr lang="en-US" dirty="0"/>
                        <a:t> or</a:t>
                      </a:r>
                      <a:r>
                        <a:rPr lang="en-US" baseline="0" dirty="0"/>
                        <a:t> </a:t>
                      </a:r>
                      <a:r>
                        <a:rPr lang="en-US" b="1" baseline="0" dirty="0"/>
                        <a:t>CIS553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ESE407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ESE543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431D4-A3E5-9F45-BB56-B0F1C6F8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  <p:extLst>
      <p:ext uri="{BB962C8B-B14F-4D97-AF65-F5344CB8AC3E}">
        <p14:creationId xmlns:p14="http://schemas.microsoft.com/office/powerpoint/2010/main" val="2641823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(Notes for previous slide)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Bold – required</a:t>
            </a:r>
          </a:p>
          <a:p>
            <a:r>
              <a:rPr lang="en-US" b="0" dirty="0"/>
              <a:t>Not bold – restricted elective</a:t>
            </a:r>
          </a:p>
          <a:p>
            <a:endParaRPr lang="en-US" b="0" dirty="0"/>
          </a:p>
          <a:p>
            <a:r>
              <a:rPr lang="en-US" b="0" dirty="0"/>
              <a:t>Simplified to fit on one slide</a:t>
            </a:r>
          </a:p>
          <a:p>
            <a:pPr lvl="1"/>
            <a:r>
              <a:rPr lang="en-US" dirty="0"/>
              <a:t>(e.g. should show many more analog circuits courses as restricted-electives for EE)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23EEF-9A52-0F4A-A2E0-FC05EFF6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  <p:extLst>
      <p:ext uri="{BB962C8B-B14F-4D97-AF65-F5344CB8AC3E}">
        <p14:creationId xmlns:p14="http://schemas.microsoft.com/office/powerpoint/2010/main" val="2960180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Holistic/Unified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Today’s devices and products crosscutting</a:t>
            </a:r>
          </a:p>
          <a:p>
            <a:r>
              <a:rPr lang="en-US" dirty="0"/>
              <a:t>Fewer that fit in one silo</a:t>
            </a:r>
          </a:p>
          <a:p>
            <a:r>
              <a:rPr lang="en-US" dirty="0"/>
              <a:t>Harder to draw boundary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3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632639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mooreslaw_intel_1970to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828800"/>
            <a:ext cx="549433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“Moore’s Law” Today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38100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Exponential growth in Integrated Circuit (IC) capacity</a:t>
            </a:r>
          </a:p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Driven by a geometric shrink in transistor feature size</a:t>
            </a:r>
          </a:p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12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5715000"/>
            <a:ext cx="5549900" cy="876300"/>
            <a:chOff x="1132" y="2808"/>
            <a:chExt cx="3496" cy="552"/>
          </a:xfrm>
        </p:grpSpPr>
        <p:sp>
          <p:nvSpPr>
            <p:cNvPr id="51207" name="Rectangle 6"/>
            <p:cNvSpPr>
              <a:spLocks noChangeArrowheads="1"/>
            </p:cNvSpPr>
            <p:nvPr/>
          </p:nvSpPr>
          <p:spPr bwMode="auto">
            <a:xfrm>
              <a:off x="1132" y="2808"/>
              <a:ext cx="3496" cy="5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81" y="2856"/>
              <a:ext cx="1358" cy="423"/>
              <a:chOff x="1181" y="2856"/>
              <a:chExt cx="1358" cy="423"/>
            </a:xfrm>
          </p:grpSpPr>
          <p:sp>
            <p:nvSpPr>
              <p:cNvPr id="51212" name="Rectangle 8"/>
              <p:cNvSpPr>
                <a:spLocks noChangeArrowheads="1"/>
              </p:cNvSpPr>
              <p:nvPr/>
            </p:nvSpPr>
            <p:spPr bwMode="auto">
              <a:xfrm>
                <a:off x="1185" y="2857"/>
                <a:ext cx="1354" cy="142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13" name="Rectangle 9"/>
              <p:cNvSpPr>
                <a:spLocks noChangeArrowheads="1"/>
              </p:cNvSpPr>
              <p:nvPr/>
            </p:nvSpPr>
            <p:spPr bwMode="auto">
              <a:xfrm>
                <a:off x="1181" y="3137"/>
                <a:ext cx="1354" cy="142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14" name="Line 10"/>
              <p:cNvSpPr>
                <a:spLocks noChangeShapeType="1"/>
              </p:cNvSpPr>
              <p:nvPr/>
            </p:nvSpPr>
            <p:spPr bwMode="auto">
              <a:xfrm>
                <a:off x="1924" y="2856"/>
                <a:ext cx="0" cy="2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209" name="Text Box 11"/>
            <p:cNvSpPr txBox="1">
              <a:spLocks noChangeArrowheads="1"/>
            </p:cNvSpPr>
            <p:nvPr/>
          </p:nvSpPr>
          <p:spPr bwMode="auto">
            <a:xfrm>
              <a:off x="2544" y="2893"/>
              <a:ext cx="6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Arial" pitchFamily="1" charset="0"/>
                </a:rPr>
                <a:t>Pitch</a:t>
              </a:r>
              <a:endParaRPr lang="en-US" b="1">
                <a:solidFill>
                  <a:schemeClr val="bg1"/>
                </a:solidFill>
                <a:latin typeface="Arial" pitchFamily="1" charset="0"/>
              </a:endParaRPr>
            </a:p>
          </p:txBody>
        </p:sp>
        <p:sp>
          <p:nvSpPr>
            <p:cNvPr id="51210" name="Rectangle 12"/>
            <p:cNvSpPr>
              <a:spLocks noChangeArrowheads="1"/>
            </p:cNvSpPr>
            <p:nvPr/>
          </p:nvSpPr>
          <p:spPr bwMode="auto">
            <a:xfrm>
              <a:off x="3548" y="3191"/>
              <a:ext cx="1016" cy="9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1" name="Text Box 13"/>
            <p:cNvSpPr txBox="1">
              <a:spLocks noChangeArrowheads="1"/>
            </p:cNvSpPr>
            <p:nvPr/>
          </p:nvSpPr>
          <p:spPr bwMode="auto">
            <a:xfrm>
              <a:off x="3578" y="2904"/>
              <a:ext cx="8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Arial" pitchFamily="1" charset="0"/>
                </a:rPr>
                <a:t>   Gate</a:t>
              </a: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8B5F9-3309-D64F-882C-BA13031B59B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17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Enabled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MP3 players</a:t>
            </a:r>
          </a:p>
          <a:p>
            <a:r>
              <a:rPr lang="en-US" dirty="0"/>
              <a:t>Smart phones and tablets</a:t>
            </a:r>
          </a:p>
          <a:p>
            <a:r>
              <a:rPr lang="en-US" dirty="0"/>
              <a:t>Digital cameras</a:t>
            </a:r>
          </a:p>
          <a:p>
            <a:r>
              <a:rPr lang="en-US" dirty="0"/>
              <a:t>Digital video recorders and players</a:t>
            </a:r>
          </a:p>
          <a:p>
            <a:r>
              <a:rPr lang="en-US" dirty="0"/>
              <a:t>Realistic Games</a:t>
            </a:r>
          </a:p>
          <a:p>
            <a:r>
              <a:rPr lang="en-US" dirty="0"/>
              <a:t>Skype, Zoom</a:t>
            </a:r>
          </a:p>
          <a:p>
            <a:r>
              <a:rPr lang="en-US" dirty="0"/>
              <a:t>DNA sequencing</a:t>
            </a:r>
          </a:p>
          <a:p>
            <a:r>
              <a:rPr lang="en-US" dirty="0"/>
              <a:t>Autonomous Vehicles</a:t>
            </a:r>
          </a:p>
          <a:p>
            <a:r>
              <a:rPr lang="en-US" dirty="0"/>
              <a:t>Alexa, Siri</a:t>
            </a:r>
          </a:p>
          <a:p>
            <a:r>
              <a:rPr lang="en-US" dirty="0"/>
              <a:t>Ubiquitous Machine Learning, Data Analytics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88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will continued Moore’s Law Scaling enable next?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4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B409-0CFB-4E46-8A40-994D2122D3FB}" type="slidenum">
              <a:rPr lang="en-US"/>
              <a:pPr/>
              <a:t>39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Parting Thought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1</a:t>
            </a:r>
            <a:r>
              <a:rPr lang="en-US" baseline="30000"/>
              <a:t>st</a:t>
            </a:r>
            <a:r>
              <a:rPr lang="en-US"/>
              <a:t> computer to PCs in 30 years</a:t>
            </a:r>
          </a:p>
          <a:p>
            <a:pPr lvl="1"/>
            <a:r>
              <a:rPr lang="en-US"/>
              <a:t>Eniac 1946</a:t>
            </a:r>
            <a:r>
              <a:rPr lang="en-US">
                <a:sym typeface="Wingdings" pitchFamily="-107" charset="2"/>
              </a:rPr>
              <a:t> Apple 1976</a:t>
            </a:r>
          </a:p>
          <a:p>
            <a:r>
              <a:rPr lang="en-US">
                <a:sym typeface="Wingdings" pitchFamily="-107" charset="2"/>
              </a:rPr>
              <a:t>From first PCs to iPhone next 30 years</a:t>
            </a:r>
          </a:p>
          <a:p>
            <a:pPr lvl="1"/>
            <a:r>
              <a:rPr lang="en-US">
                <a:sym typeface="Wingdings" pitchFamily="-107" charset="2"/>
              </a:rPr>
              <a:t>Apple 1976iPhone 2007</a:t>
            </a:r>
          </a:p>
          <a:p>
            <a:r>
              <a:rPr lang="en-US">
                <a:sym typeface="Wingdings" pitchFamily="-107" charset="2"/>
              </a:rPr>
              <a:t>What will next 30 years hold? </a:t>
            </a:r>
          </a:p>
          <a:p>
            <a:pPr lvl="1"/>
            <a:r>
              <a:rPr lang="en-US">
                <a:sym typeface="Wingdings" pitchFamily="-107" charset="2"/>
              </a:rPr>
              <a:t>Beginning of your career</a:t>
            </a:r>
          </a:p>
          <a:p>
            <a:r>
              <a:rPr lang="en-US">
                <a:sym typeface="Wingdings" pitchFamily="-107" charset="2"/>
              </a:rPr>
              <a:t>What will </a:t>
            </a:r>
            <a:r>
              <a:rPr lang="en-US" b="1">
                <a:sym typeface="Wingdings" pitchFamily="-107" charset="2"/>
              </a:rPr>
              <a:t>you</a:t>
            </a:r>
            <a:r>
              <a:rPr lang="en-US">
                <a:sym typeface="Wingdings" pitchFamily="-107" charset="2"/>
              </a:rPr>
              <a:t> imagine, create, enable?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Story: One Slide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6310313" cy="4846638"/>
          </a:xfrm>
        </p:spPr>
        <p:txBody>
          <a:bodyPr>
            <a:normAutofit fontScale="92500"/>
          </a:bodyPr>
          <a:lstStyle/>
          <a:p>
            <a:r>
              <a:rPr lang="en-US" dirty="0"/>
              <a:t>Sound can be converted to/from bits</a:t>
            </a:r>
          </a:p>
          <a:p>
            <a:pPr lvl="1"/>
            <a:r>
              <a:rPr lang="en-US" dirty="0"/>
              <a:t>And compressed</a:t>
            </a:r>
          </a:p>
          <a:p>
            <a:pPr lvl="1"/>
            <a:r>
              <a:rPr lang="en-US" dirty="0"/>
              <a:t>Without loss of information</a:t>
            </a:r>
          </a:p>
          <a:p>
            <a:r>
              <a:rPr lang="en-US" dirty="0"/>
              <a:t>More information can be discarded without humans noticing </a:t>
            </a:r>
            <a:r>
              <a:rPr lang="en-US" dirty="0">
                <a:sym typeface="Wingdings" pitchFamily="-107" charset="2"/>
              </a:rPr>
              <a:t> fewer bits</a:t>
            </a:r>
          </a:p>
          <a:p>
            <a:r>
              <a:rPr lang="en-US" dirty="0">
                <a:sym typeface="Wingdings" pitchFamily="-107" charset="2"/>
              </a:rPr>
              <a:t>Process this information with inexpensive machines</a:t>
            </a:r>
          </a:p>
          <a:p>
            <a:r>
              <a:rPr lang="en-US" dirty="0">
                <a:sym typeface="Wingdings" pitchFamily="-107" charset="2"/>
              </a:rPr>
              <a:t>Store it for retrieval</a:t>
            </a:r>
          </a:p>
          <a:p>
            <a:r>
              <a:rPr lang="en-US" dirty="0"/>
              <a:t>Send it between machines</a:t>
            </a:r>
          </a:p>
          <a:p>
            <a:pPr lvl="1"/>
            <a:r>
              <a:rPr lang="en-US" dirty="0"/>
              <a:t>Even if not directly connected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12A-928C-8949-8B90-0F8EF43F40B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990600"/>
            <a:ext cx="252888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4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Due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Note: Lab due Thursday (by midnight)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Last day of classes (not have due during reading period)</a:t>
            </a:r>
          </a:p>
          <a:p>
            <a:pPr lvl="1"/>
            <a:endParaRPr lang="en-US" b="1" i="1" dirty="0"/>
          </a:p>
          <a:p>
            <a:pPr lvl="1"/>
            <a:endParaRPr lang="en-US" b="1" i="1" dirty="0"/>
          </a:p>
          <a:p>
            <a:r>
              <a:rPr lang="en-US" dirty="0"/>
              <a:t>Remember Lecture and Lab feedback form</a:t>
            </a:r>
            <a:endParaRPr lang="en-US" b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30984-BE45-3940-A0C6-4261C71F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  <p:extLst>
      <p:ext uri="{BB962C8B-B14F-4D97-AF65-F5344CB8AC3E}">
        <p14:creationId xmlns:p14="http://schemas.microsoft.com/office/powerpoint/2010/main" val="323357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Process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  <a:p>
            <a:r>
              <a:rPr lang="en-US" dirty="0"/>
              <a:t>Signal Processing</a:t>
            </a:r>
          </a:p>
          <a:p>
            <a:r>
              <a:rPr lang="en-US" dirty="0"/>
              <a:t>Frequency Domain</a:t>
            </a:r>
          </a:p>
          <a:p>
            <a:r>
              <a:rPr lang="en-US" dirty="0"/>
              <a:t>Compression</a:t>
            </a:r>
          </a:p>
          <a:p>
            <a:r>
              <a:rPr lang="en-US" dirty="0"/>
              <a:t>Human Hearing</a:t>
            </a:r>
          </a:p>
          <a:p>
            <a:r>
              <a:rPr lang="en-US" dirty="0"/>
              <a:t>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384110" y="1295400"/>
            <a:ext cx="4759890" cy="5029200"/>
          </a:xfrm>
        </p:spPr>
        <p:txBody>
          <a:bodyPr>
            <a:normAutofit/>
          </a:bodyPr>
          <a:lstStyle/>
          <a:p>
            <a:r>
              <a:rPr lang="en-US" sz="2800" b="1" dirty="0"/>
              <a:t>Processing Requirements</a:t>
            </a:r>
          </a:p>
          <a:p>
            <a:r>
              <a:rPr lang="en-US" sz="2800" b="1" dirty="0"/>
              <a:t>Sharing hardware (OS)</a:t>
            </a:r>
          </a:p>
          <a:p>
            <a:r>
              <a:rPr lang="en-US" sz="2800" b="1" dirty="0"/>
              <a:t>Networking</a:t>
            </a:r>
          </a:p>
          <a:p>
            <a:r>
              <a:rPr lang="en-US" sz="2800" b="1" dirty="0"/>
              <a:t>Sensing and Actuation</a:t>
            </a:r>
          </a:p>
          <a:p>
            <a:r>
              <a:rPr lang="en-US" sz="2800" b="1" dirty="0"/>
              <a:t>User Interfaces</a:t>
            </a:r>
          </a:p>
          <a:p>
            <a:r>
              <a:rPr lang="en-US" sz="2800" b="1" dirty="0"/>
              <a:t>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1254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Virtualization of the </a:t>
            </a:r>
            <a:br>
              <a:rPr lang="en-US">
                <a:ea typeface="ＭＳ Ｐゴシック" pitchFamily="1" charset="-128"/>
                <a:cs typeface="ＭＳ Ｐゴシック" pitchFamily="1" charset="-128"/>
              </a:rPr>
            </a:br>
            <a:r>
              <a:rPr lang="en-US">
                <a:ea typeface="ＭＳ Ｐゴシック" pitchFamily="1" charset="-128"/>
                <a:cs typeface="ＭＳ Ｐゴシック" pitchFamily="1" charset="-128"/>
              </a:rPr>
              <a:t>World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Can represent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</a:rPr>
              <a:t>things</a:t>
            </a:r>
            <a:r>
              <a:rPr lang="en-US" dirty="0">
                <a:solidFill>
                  <a:srgbClr val="660066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 bits</a:t>
            </a:r>
          </a:p>
          <a:p>
            <a:pPr lvl="1"/>
            <a:r>
              <a:rPr lang="en-US" dirty="0"/>
              <a:t>Sound, pictures, movies</a:t>
            </a:r>
          </a:p>
          <a:p>
            <a:pPr lvl="1"/>
            <a:r>
              <a:rPr lang="en-US" dirty="0"/>
              <a:t>Location, situation, …</a:t>
            </a:r>
          </a:p>
          <a:p>
            <a:pPr lvl="1"/>
            <a:r>
              <a:rPr lang="en-US" dirty="0"/>
              <a:t>shapes, circuits, drugs, DNA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Cheap/powerful ways to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automatically manipulate </a:t>
            </a:r>
          </a:p>
          <a:p>
            <a:pPr lvl="1"/>
            <a:r>
              <a:rPr lang="en-US" dirty="0"/>
              <a:t>…and reproduce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46B249-27EE-CF49-9DCB-F4E3FE451FEC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6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072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200775" y="809625"/>
            <a:ext cx="3752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16788" y="3810000"/>
            <a:ext cx="18272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TRON 1982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0" y="4191000"/>
            <a:ext cx="30226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9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Told detail story in terms of Audio</a:t>
            </a:r>
          </a:p>
          <a:p>
            <a:r>
              <a:rPr lang="en-US" dirty="0"/>
              <a:t>1D signal</a:t>
            </a:r>
          </a:p>
          <a:p>
            <a:r>
              <a:rPr lang="en-US" dirty="0"/>
              <a:t>Sample in time</a:t>
            </a:r>
          </a:p>
          <a:p>
            <a:r>
              <a:rPr lang="en-US" dirty="0"/>
              <a:t>Quantize amplitude</a:t>
            </a:r>
          </a:p>
          <a:p>
            <a:r>
              <a:rPr lang="en-US" dirty="0"/>
              <a:t>Quantize fine enough</a:t>
            </a:r>
          </a:p>
          <a:p>
            <a:pPr lvl="1"/>
            <a:r>
              <a:rPr lang="en-US" dirty="0"/>
              <a:t>Lose no information that humans can perceive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2D signal</a:t>
            </a:r>
          </a:p>
          <a:p>
            <a:r>
              <a:rPr lang="en-US" dirty="0"/>
              <a:t>Quantize in space into pixels</a:t>
            </a:r>
          </a:p>
          <a:p>
            <a:r>
              <a:rPr lang="en-US" dirty="0"/>
              <a:t>Quantize amplitude of pixels</a:t>
            </a:r>
          </a:p>
          <a:p>
            <a:r>
              <a:rPr lang="en-US" dirty="0"/>
              <a:t>Quantize fine enough</a:t>
            </a:r>
          </a:p>
          <a:p>
            <a:pPr lvl="1"/>
            <a:r>
              <a:rPr lang="en-US" dirty="0"/>
              <a:t>Lose no information human can perceive </a:t>
            </a:r>
          </a:p>
          <a:p>
            <a:pPr lvl="1"/>
            <a:r>
              <a:rPr lang="en-US" dirty="0"/>
              <a:t>0.1 mm at 30cm (50 cycles per degree)</a:t>
            </a:r>
          </a:p>
          <a:p>
            <a:pPr lvl="1"/>
            <a:r>
              <a:rPr lang="en-US" dirty="0"/>
              <a:t>“Retina” Display 57 pixels per degree</a:t>
            </a:r>
          </a:p>
          <a:p>
            <a:pPr lvl="2"/>
            <a:r>
              <a:rPr lang="en-US" dirty="0"/>
              <a:t>128 pixels/cm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6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Processing One Slide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6431666" cy="4846638"/>
          </a:xfrm>
        </p:spPr>
        <p:txBody>
          <a:bodyPr>
            <a:normAutofit fontScale="92500"/>
          </a:bodyPr>
          <a:lstStyle/>
          <a:p>
            <a:r>
              <a:rPr lang="en-US" dirty="0"/>
              <a:t>Images can be converted to/from bits</a:t>
            </a:r>
          </a:p>
          <a:p>
            <a:pPr lvl="1"/>
            <a:r>
              <a:rPr lang="en-US" dirty="0"/>
              <a:t>And compressed</a:t>
            </a:r>
          </a:p>
          <a:p>
            <a:pPr lvl="1"/>
            <a:r>
              <a:rPr lang="en-US" dirty="0"/>
              <a:t>Without loss of information</a:t>
            </a:r>
          </a:p>
          <a:p>
            <a:r>
              <a:rPr lang="en-US" dirty="0"/>
              <a:t>More information can be discarded without humans noticing </a:t>
            </a:r>
            <a:r>
              <a:rPr lang="en-US" dirty="0">
                <a:sym typeface="Wingdings" pitchFamily="-107" charset="2"/>
              </a:rPr>
              <a:t> fewer bits</a:t>
            </a:r>
          </a:p>
          <a:p>
            <a:r>
              <a:rPr lang="en-US" dirty="0">
                <a:sym typeface="Wingdings" pitchFamily="-107" charset="2"/>
              </a:rPr>
              <a:t>Process this information with inexpensive machines</a:t>
            </a:r>
          </a:p>
          <a:p>
            <a:r>
              <a:rPr lang="en-US" dirty="0">
                <a:sym typeface="Wingdings" pitchFamily="-107" charset="2"/>
              </a:rPr>
              <a:t>Store it for retrieval</a:t>
            </a:r>
          </a:p>
          <a:p>
            <a:r>
              <a:rPr lang="en-US" dirty="0"/>
              <a:t>Send it between machines</a:t>
            </a:r>
          </a:p>
          <a:p>
            <a:pPr lvl="1"/>
            <a:r>
              <a:rPr lang="en-US" dirty="0"/>
              <a:t>Even if not directly connected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12A-928C-8949-8B90-0F8EF43F40B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990600"/>
            <a:ext cx="252888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4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9442</TotalTime>
  <Words>1360</Words>
  <Application>Microsoft Macintosh PowerPoint</Application>
  <PresentationFormat>On-screen Show (4:3)</PresentationFormat>
  <Paragraphs>406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Course Map</vt:lpstr>
      <vt:lpstr>Class Story: One Slide</vt:lpstr>
      <vt:lpstr>In the Process</vt:lpstr>
      <vt:lpstr>Virtualization of the  World</vt:lpstr>
      <vt:lpstr>Audio</vt:lpstr>
      <vt:lpstr>Images</vt:lpstr>
      <vt:lpstr>Image Processing One Slide</vt:lpstr>
      <vt:lpstr>Compress Images</vt:lpstr>
      <vt:lpstr>Motion Pictures</vt:lpstr>
      <vt:lpstr>Video Processing One Slide</vt:lpstr>
      <vt:lpstr>Compress Videos</vt:lpstr>
      <vt:lpstr>3D Object Capture and Reproduction</vt:lpstr>
      <vt:lpstr>Virtualization of the  World</vt:lpstr>
      <vt:lpstr>World of Bits</vt:lpstr>
      <vt:lpstr>PowerPoint Presentation</vt:lpstr>
      <vt:lpstr>DNA</vt:lpstr>
      <vt:lpstr>Programming the Physical World (DNA)</vt:lpstr>
      <vt:lpstr>Printable Programmable Robots (Machines)</vt:lpstr>
      <vt:lpstr>It gets Easier</vt:lpstr>
      <vt:lpstr>Limits?</vt:lpstr>
      <vt:lpstr>Clarke’s Laws</vt:lpstr>
      <vt:lpstr>Administrative Interlude: Final</vt:lpstr>
      <vt:lpstr>Final</vt:lpstr>
      <vt:lpstr>Final Topics</vt:lpstr>
      <vt:lpstr>Engineering Disciplines</vt:lpstr>
      <vt:lpstr>Understanding </vt:lpstr>
      <vt:lpstr>Information as Unifier</vt:lpstr>
      <vt:lpstr>Data Science and Machine Learning</vt:lpstr>
      <vt:lpstr>Processing for Machine Learning</vt:lpstr>
      <vt:lpstr>PowerPoint Presentation</vt:lpstr>
      <vt:lpstr>(Notes for previous slide)</vt:lpstr>
      <vt:lpstr>Holistic/Unified Engineering</vt:lpstr>
      <vt:lpstr>What’s Next?</vt:lpstr>
      <vt:lpstr>“Moore’s Law” Today</vt:lpstr>
      <vt:lpstr>Moore’s Law Enabled</vt:lpstr>
      <vt:lpstr>Continued Scaling</vt:lpstr>
      <vt:lpstr>Parting Thought</vt:lpstr>
      <vt:lpstr>Lab Due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764</cp:revision>
  <cp:lastPrinted>2021-04-28T12:31:55Z</cp:lastPrinted>
  <dcterms:created xsi:type="dcterms:W3CDTF">2006-08-16T00:00:00Z</dcterms:created>
  <dcterms:modified xsi:type="dcterms:W3CDTF">2021-04-28T14:03:16Z</dcterms:modified>
</cp:coreProperties>
</file>