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41"/>
  </p:notesMasterIdLst>
  <p:handoutMasterIdLst>
    <p:handoutMasterId r:id="rId42"/>
  </p:handoutMasterIdLst>
  <p:sldIdLst>
    <p:sldId id="256" r:id="rId2"/>
    <p:sldId id="342" r:id="rId3"/>
    <p:sldId id="275" r:id="rId4"/>
    <p:sldId id="378" r:id="rId5"/>
    <p:sldId id="379" r:id="rId6"/>
    <p:sldId id="427" r:id="rId7"/>
    <p:sldId id="428" r:id="rId8"/>
    <p:sldId id="323" r:id="rId9"/>
    <p:sldId id="436" r:id="rId10"/>
    <p:sldId id="277" r:id="rId11"/>
    <p:sldId id="431" r:id="rId12"/>
    <p:sldId id="380" r:id="rId13"/>
    <p:sldId id="381" r:id="rId14"/>
    <p:sldId id="432" r:id="rId15"/>
    <p:sldId id="433" r:id="rId16"/>
    <p:sldId id="434" r:id="rId17"/>
    <p:sldId id="435" r:id="rId18"/>
    <p:sldId id="383" r:id="rId19"/>
    <p:sldId id="385" r:id="rId20"/>
    <p:sldId id="417" r:id="rId21"/>
    <p:sldId id="460" r:id="rId22"/>
    <p:sldId id="384" r:id="rId23"/>
    <p:sldId id="388" r:id="rId24"/>
    <p:sldId id="389" r:id="rId25"/>
    <p:sldId id="390" r:id="rId26"/>
    <p:sldId id="391" r:id="rId27"/>
    <p:sldId id="392" r:id="rId28"/>
    <p:sldId id="393" r:id="rId29"/>
    <p:sldId id="461" r:id="rId30"/>
    <p:sldId id="394" r:id="rId31"/>
    <p:sldId id="457" r:id="rId32"/>
    <p:sldId id="395" r:id="rId33"/>
    <p:sldId id="396" r:id="rId34"/>
    <p:sldId id="405" r:id="rId35"/>
    <p:sldId id="458" r:id="rId36"/>
    <p:sldId id="437" r:id="rId37"/>
    <p:sldId id="438" r:id="rId38"/>
    <p:sldId id="439" r:id="rId39"/>
    <p:sldId id="420" r:id="rId40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hiddenSlides="1" frameSlides="1"/>
  <p:clrMru>
    <a:srgbClr val="FF0000"/>
    <a:srgbClr val="990099"/>
    <a:srgbClr val="33CC33"/>
    <a:srgbClr val="00CC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3566" autoAdjust="0"/>
  </p:normalViewPr>
  <p:slideViewPr>
    <p:cSldViewPr snapToGrid="0">
      <p:cViewPr varScale="1">
        <p:scale>
          <a:sx n="104" d="100"/>
          <a:sy n="104" d="100"/>
        </p:scale>
        <p:origin x="68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1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t" anchorCtr="0" compatLnSpc="1">
            <a:prstTxWarp prst="textNoShape">
              <a:avLst/>
            </a:prstTxWarp>
          </a:bodyPr>
          <a:lstStyle>
            <a:lvl1pPr defTabSz="965200">
              <a:defRPr sz="14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t" anchorCtr="0" compatLnSpc="1">
            <a:prstTxWarp prst="textNoShape">
              <a:avLst/>
            </a:prstTxWarp>
          </a:bodyPr>
          <a:lstStyle>
            <a:lvl1pPr algn="r" defTabSz="965200">
              <a:defRPr sz="14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b" anchorCtr="0" compatLnSpc="1">
            <a:prstTxWarp prst="textNoShape">
              <a:avLst/>
            </a:prstTxWarp>
          </a:bodyPr>
          <a:lstStyle>
            <a:lvl1pPr defTabSz="965200">
              <a:defRPr sz="1400"/>
            </a:lvl1pPr>
          </a:lstStyle>
          <a:p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b" anchorCtr="0" compatLnSpc="1">
            <a:prstTxWarp prst="textNoShape">
              <a:avLst/>
            </a:prstTxWarp>
          </a:bodyPr>
          <a:lstStyle>
            <a:lvl1pPr algn="r" defTabSz="965200">
              <a:defRPr sz="1400"/>
            </a:lvl1pPr>
          </a:lstStyle>
          <a:p>
            <a:fld id="{72A8F11D-69C1-674A-BBF5-023D4A1FFF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4933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t" anchorCtr="0" compatLnSpc="1">
            <a:prstTxWarp prst="textNoShape">
              <a:avLst/>
            </a:prstTxWarp>
          </a:bodyPr>
          <a:lstStyle>
            <a:lvl1pPr defTabSz="965200">
              <a:defRPr sz="14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t" anchorCtr="0" compatLnSpc="1">
            <a:prstTxWarp prst="textNoShape">
              <a:avLst/>
            </a:prstTxWarp>
          </a:bodyPr>
          <a:lstStyle>
            <a:lvl1pPr algn="r" defTabSz="965200">
              <a:defRPr sz="14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b" anchorCtr="0" compatLnSpc="1">
            <a:prstTxWarp prst="textNoShape">
              <a:avLst/>
            </a:prstTxWarp>
          </a:bodyPr>
          <a:lstStyle>
            <a:lvl1pPr defTabSz="965200">
              <a:defRPr sz="14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b" anchorCtr="0" compatLnSpc="1">
            <a:prstTxWarp prst="textNoShape">
              <a:avLst/>
            </a:prstTxWarp>
          </a:bodyPr>
          <a:lstStyle>
            <a:lvl1pPr algn="r" defTabSz="965200">
              <a:defRPr sz="1400"/>
            </a:lvl1pPr>
          </a:lstStyle>
          <a:p>
            <a:fld id="{D7F0D612-15EE-A040-B4A9-79F594D46E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1027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F583F7-7D16-AE46-97B7-605414FECD42}" type="slidenum">
              <a:rPr lang="en-US"/>
              <a:pPr/>
              <a:t>1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D38E9C-B7A5-2C40-9679-2B03633F8580}" type="slidenum">
              <a:rPr lang="en-US"/>
              <a:pPr/>
              <a:t>3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D38E9C-B7A5-2C40-9679-2B03633F8580}" type="slidenum">
              <a:rPr lang="en-US"/>
              <a:pPr/>
              <a:t>4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304263-6D11-D04F-981E-604CCD1E91D8}" type="slidenum">
              <a:rPr lang="en-US"/>
              <a:pPr/>
              <a:t>7</a:t>
            </a:fld>
            <a:endParaRPr lang="en-US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8B132B-AD63-EA43-93D8-5ABD8A5C34C6}" type="slidenum">
              <a:rPr lang="en-US"/>
              <a:pPr/>
              <a:t>10</a:t>
            </a:fld>
            <a:endParaRPr lang="en-U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dirty="0">
                <a:ea typeface="Arial" pitchFamily="-107" charset="0"/>
                <a:cs typeface="Arial" pitchFamily="-107" charset="0"/>
              </a:rPr>
              <a:t>Δ</a:t>
            </a:r>
            <a:r>
              <a:rPr lang="en-US" dirty="0" err="1">
                <a:ea typeface="Arial" pitchFamily="-107" charset="0"/>
                <a:cs typeface="Arial" pitchFamily="-107" charset="0"/>
              </a:rPr>
              <a:t>d</a:t>
            </a:r>
            <a:r>
              <a:rPr lang="en-US" dirty="0">
                <a:ea typeface="Arial" pitchFamily="-107" charset="0"/>
                <a:cs typeface="Arial" pitchFamily="-107" charset="0"/>
              </a:rPr>
              <a:t> </a:t>
            </a:r>
            <a:r>
              <a:rPr lang="en-US" dirty="0" err="1">
                <a:ea typeface="Arial" pitchFamily="-107" charset="0"/>
                <a:cs typeface="Arial" pitchFamily="-107" charset="0"/>
                <a:sym typeface="Wingdings" pitchFamily="-107" charset="2"/>
              </a:rPr>
              <a:t></a:t>
            </a:r>
            <a:r>
              <a:rPr lang="en-US" dirty="0">
                <a:ea typeface="Arial" pitchFamily="-107" charset="0"/>
                <a:cs typeface="Arial" pitchFamily="-107" charset="0"/>
                <a:sym typeface="Wingdings" pitchFamily="-107" charset="2"/>
              </a:rPr>
              <a:t> </a:t>
            </a:r>
            <a:r>
              <a:rPr lang="el-GR" dirty="0">
                <a:ea typeface="Arial" pitchFamily="-107" charset="0"/>
                <a:cs typeface="Arial" pitchFamily="-107" charset="0"/>
              </a:rPr>
              <a:t>Δ</a:t>
            </a:r>
            <a:r>
              <a:rPr lang="en-US" dirty="0">
                <a:ea typeface="Arial" pitchFamily="-107" charset="0"/>
                <a:cs typeface="Arial" pitchFamily="-107" charset="0"/>
              </a:rPr>
              <a:t>C </a:t>
            </a:r>
            <a:r>
              <a:rPr lang="en-US" dirty="0" err="1">
                <a:ea typeface="Arial" pitchFamily="-107" charset="0"/>
                <a:cs typeface="Arial" pitchFamily="-107" charset="0"/>
                <a:sym typeface="Wingdings" pitchFamily="-107" charset="2"/>
              </a:rPr>
              <a:t></a:t>
            </a:r>
            <a:r>
              <a:rPr lang="en-US" dirty="0">
                <a:ea typeface="Arial" pitchFamily="-107" charset="0"/>
                <a:cs typeface="Arial" pitchFamily="-107" charset="0"/>
                <a:sym typeface="Wingdings" pitchFamily="-107" charset="2"/>
              </a:rPr>
              <a:t> </a:t>
            </a:r>
            <a:r>
              <a:rPr lang="el-GR" dirty="0">
                <a:ea typeface="Arial" pitchFamily="-107" charset="0"/>
                <a:cs typeface="Arial" pitchFamily="-107" charset="0"/>
              </a:rPr>
              <a:t>Δ</a:t>
            </a:r>
            <a:r>
              <a:rPr lang="en-US" dirty="0">
                <a:ea typeface="Arial" pitchFamily="-107" charset="0"/>
                <a:cs typeface="Arial" pitchFamily="-107" charset="0"/>
              </a:rPr>
              <a:t>V </a:t>
            </a:r>
            <a:endParaRPr lang="el-GR" dirty="0">
              <a:ea typeface="Arial" pitchFamily="-107" charset="0"/>
              <a:cs typeface="Arial" pitchFamily="-107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306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Capacitors will come in ESE112/Physics151 (not had yet), and filtering to come in ESE215.  </a:t>
            </a:r>
          </a:p>
          <a:p>
            <a:r>
              <a:rPr lang="en-US" dirty="0"/>
              <a:t>So, this story is more than we’re generally ready for in ESE 150.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0D612-15EE-A040-B4A9-79F594D46E5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274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5CA289D-335E-C54F-95D9-EA6D30BE215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" y="-48260"/>
            <a:ext cx="9151620" cy="103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D9375-8E71-DB4B-BA9A-C3090F0FE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35EF-5563-4E46-A67B-E35691CD81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</p:cSld>
  <p:clrMapOvr>
    <a:masterClrMapping/>
  </p:clrMapOvr>
  <p:transition>
    <p:fade/>
  </p:transition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9928781"/>
      </p:ext>
    </p:extLst>
  </p:cSld>
  <p:clrMapOvr>
    <a:masterClrMapping/>
  </p:clrMapOvr>
  <p:transition>
    <p:fade/>
  </p:transition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7018719"/>
      </p:ext>
    </p:extLst>
  </p:cSld>
  <p:clrMapOvr>
    <a:masterClrMapping/>
  </p:clrMapOvr>
  <p:transition>
    <p:fade/>
  </p:transition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8804470"/>
      </p:ext>
    </p:extLst>
  </p:cSld>
  <p:clrMapOvr>
    <a:masterClrMapping/>
  </p:clrMapOvr>
  <p:transition>
    <p:fade/>
  </p:transition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  <p:hf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  <p:hf hdr="0" ft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gradFill flip="none" rotWithShape="1">
            <a:gsLst>
              <a:gs pos="0">
                <a:srgbClr val="011B4E"/>
              </a:gs>
              <a:gs pos="50000">
                <a:srgbClr val="011F5B"/>
              </a:gs>
              <a:gs pos="100000">
                <a:srgbClr val="011F5B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small" baseline="0"/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4663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534912"/>
            <a:ext cx="758952" cy="246888"/>
          </a:xfrm>
        </p:spPr>
        <p:txBody>
          <a:bodyPr/>
          <a:lstStyle>
            <a:lvl1pPr>
              <a:defRPr sz="1400" b="1"/>
            </a:lvl1pPr>
          </a:lstStyle>
          <a:p>
            <a:fld id="{6D69B03B-8166-0F42-B8CE-697A119A2B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gradFill flip="none" rotWithShape="1">
            <a:gsLst>
              <a:gs pos="0">
                <a:srgbClr val="011B4E"/>
              </a:gs>
              <a:gs pos="50000">
                <a:srgbClr val="011F5B"/>
              </a:gs>
              <a:gs pos="100000">
                <a:srgbClr val="011F5B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ft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ft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ft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ft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ft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5B70-20AF-4648-ADF6-C570F96CDA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B1896-A125-F04D-9917-767713DEED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3061DBD-2296-F24D-8096-73EE8DEE1B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BCF6-B891-9447-AB65-A73C020A7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37190-C5FD-D346-854C-BAD5744576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3C97C-884F-CC47-BAC2-413E218398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D212D-FD86-394B-BA46-A23229C7A5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3600" kern="1200" cap="sm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gif"/><Relationship Id="rId3" Type="http://schemas.openxmlformats.org/officeDocument/2006/relationships/image" Target="../media/image7.gif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wmf"/><Relationship Id="rId10" Type="http://schemas.openxmlformats.org/officeDocument/2006/relationships/image" Target="../media/image14.jpeg"/><Relationship Id="rId4" Type="http://schemas.openxmlformats.org/officeDocument/2006/relationships/image" Target="../media/image8.gif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ulse-code_modulation" TargetMode="External"/><Relationship Id="rId2" Type="http://schemas.openxmlformats.org/officeDocument/2006/relationships/hyperlink" Target="http://en.wikipedia.org/wiki/Analog-to-digital_converter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gif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png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8" name="Picture 6" descr="http://cdn6.igeeksblog.com/wp-content/uploads/Bose-SoundDock-Series-III-Best-iPhone-5-Speaker-Docks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25"/>
            <a:ext cx="3419475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487848" y="5826125"/>
            <a:ext cx="4541109" cy="914400"/>
          </a:xfrm>
        </p:spPr>
        <p:txBody>
          <a:bodyPr/>
          <a:lstStyle/>
          <a:p>
            <a:pPr algn="r"/>
            <a:r>
              <a:rPr lang="en-US" sz="1400" b="1" dirty="0">
                <a:solidFill>
                  <a:schemeClr val="tx1"/>
                </a:solidFill>
                <a:latin typeface="+mj-lt"/>
              </a:rPr>
              <a:t>Based on slides © 2009--2022 </a:t>
            </a:r>
            <a:r>
              <a:rPr lang="en-US" sz="1400" b="1" dirty="0" err="1">
                <a:solidFill>
                  <a:schemeClr val="tx1"/>
                </a:solidFill>
                <a:latin typeface="+mj-lt"/>
              </a:rPr>
              <a:t>Koditschek</a:t>
            </a:r>
            <a:r>
              <a:rPr lang="en-US" sz="1400" b="1" dirty="0">
                <a:solidFill>
                  <a:schemeClr val="tx1"/>
                </a:solidFill>
                <a:latin typeface="+mj-lt"/>
              </a:rPr>
              <a:t> &amp; DeHon</a:t>
            </a:r>
          </a:p>
          <a:p>
            <a:pPr algn="r"/>
            <a:r>
              <a:rPr lang="en-US" sz="1400" b="1" dirty="0">
                <a:solidFill>
                  <a:schemeClr val="tx1"/>
                </a:solidFill>
                <a:latin typeface="+mj-lt"/>
              </a:rPr>
              <a:t>Additional Material © 2014--2017 Farmer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C20A-B789-3C45-8C0A-FDB5AD81E208}" type="slidenum">
              <a:rPr lang="en-US"/>
              <a:pPr/>
              <a:t>1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1000" y="5410200"/>
            <a:ext cx="8458200" cy="1222375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sm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b="1" dirty="0"/>
              <a:t>ESE 150 – </a:t>
            </a:r>
            <a:br>
              <a:rPr lang="en-US" sz="3200" b="1" dirty="0"/>
            </a:br>
            <a:r>
              <a:rPr lang="en-US" sz="3200" b="1" dirty="0"/>
              <a:t>Digital Audio Basics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381000" y="4419600"/>
            <a:ext cx="8458200" cy="9144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000" dirty="0"/>
              <a:t>Lecture #2 – A2D</a:t>
            </a:r>
          </a:p>
        </p:txBody>
      </p:sp>
      <p:pic>
        <p:nvPicPr>
          <p:cNvPr id="177156" name="Picture 4" descr="http://3.bp.blogspot.com/_CB5_yShYrgU/TPQ2GWHjoGI/AAAAAAAACAE/0eKUBuVC1Ls/s1600/digital%2Baudio_wav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817" y="2697162"/>
            <a:ext cx="2906183" cy="217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4" name="Picture 2" descr="http://www.sageaudio.com/blog/wp-content/uploads/2012/09/audio-mastering-digital-qualit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1493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 1: Pressure to Voltage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1342C-25A3-154E-A04E-38F2CE4AC67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76400"/>
            <a:ext cx="9601200" cy="4114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Microphones convert pressure to voltage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(speakers/headphones voltage to pressure)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Physical position to voltage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Reason as </a:t>
            </a:r>
            <a:r>
              <a:rPr lang="en-US" sz="2800"/>
              <a:t>parallel plate </a:t>
            </a:r>
            <a:r>
              <a:rPr lang="en-US" sz="2800" dirty="0"/>
              <a:t>capacitor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ESE 112 or PHYS 151</a:t>
            </a:r>
          </a:p>
          <a:p>
            <a:pPr lvl="1">
              <a:lnSpc>
                <a:spcPct val="90000"/>
              </a:lnSpc>
            </a:pPr>
            <a:endParaRPr lang="en-US" dirty="0"/>
          </a:p>
        </p:txBody>
      </p:sp>
      <p:grpSp>
        <p:nvGrpSpPr>
          <p:cNvPr id="176145" name="Group 17"/>
          <p:cNvGrpSpPr>
            <a:grpSpLocks/>
          </p:cNvGrpSpPr>
          <p:nvPr/>
        </p:nvGrpSpPr>
        <p:grpSpPr bwMode="auto">
          <a:xfrm flipH="1" flipV="1">
            <a:off x="7879788" y="3315923"/>
            <a:ext cx="1046163" cy="1549400"/>
            <a:chOff x="4944" y="1232"/>
            <a:chExt cx="659" cy="976"/>
          </a:xfrm>
        </p:grpSpPr>
        <p:sp>
          <p:nvSpPr>
            <p:cNvPr id="176138" name="Line 10"/>
            <p:cNvSpPr>
              <a:spLocks noChangeShapeType="1"/>
            </p:cNvSpPr>
            <p:nvPr/>
          </p:nvSpPr>
          <p:spPr bwMode="auto">
            <a:xfrm>
              <a:off x="4944" y="1248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39" name="Arc 11"/>
            <p:cNvSpPr>
              <a:spLocks/>
            </p:cNvSpPr>
            <p:nvPr/>
          </p:nvSpPr>
          <p:spPr bwMode="auto">
            <a:xfrm rot="34853851">
              <a:off x="4992" y="1344"/>
              <a:ext cx="611" cy="708"/>
            </a:xfrm>
            <a:custGeom>
              <a:avLst/>
              <a:gdLst>
                <a:gd name="G0" fmla="+- 253 0 0"/>
                <a:gd name="G1" fmla="+- 21600 0 0"/>
                <a:gd name="G2" fmla="+- 21600 0 0"/>
                <a:gd name="T0" fmla="*/ 0 w 21853"/>
                <a:gd name="T1" fmla="*/ 1 h 21600"/>
                <a:gd name="T2" fmla="*/ 21853 w 21853"/>
                <a:gd name="T3" fmla="*/ 21600 h 21600"/>
                <a:gd name="T4" fmla="*/ 253 w 21853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53" h="21600" fill="none" extrusionOk="0">
                  <a:moveTo>
                    <a:pt x="0" y="1"/>
                  </a:moveTo>
                  <a:cubicBezTo>
                    <a:pt x="84" y="0"/>
                    <a:pt x="168" y="-1"/>
                    <a:pt x="253" y="-1"/>
                  </a:cubicBezTo>
                  <a:cubicBezTo>
                    <a:pt x="12182" y="-1"/>
                    <a:pt x="21853" y="9670"/>
                    <a:pt x="21853" y="21600"/>
                  </a:cubicBezTo>
                </a:path>
                <a:path w="21853" h="21600" stroke="0" extrusionOk="0">
                  <a:moveTo>
                    <a:pt x="0" y="1"/>
                  </a:moveTo>
                  <a:cubicBezTo>
                    <a:pt x="84" y="0"/>
                    <a:pt x="168" y="-1"/>
                    <a:pt x="253" y="-1"/>
                  </a:cubicBezTo>
                  <a:cubicBezTo>
                    <a:pt x="12182" y="-1"/>
                    <a:pt x="21853" y="9670"/>
                    <a:pt x="21853" y="21600"/>
                  </a:cubicBezTo>
                  <a:lnTo>
                    <a:pt x="253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141" name="Line 13"/>
            <p:cNvSpPr>
              <a:spLocks noChangeShapeType="1"/>
            </p:cNvSpPr>
            <p:nvPr/>
          </p:nvSpPr>
          <p:spPr bwMode="auto">
            <a:xfrm>
              <a:off x="5296" y="1232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6142" name="Text Box 14"/>
          <p:cNvSpPr txBox="1">
            <a:spLocks noChangeArrowheads="1"/>
          </p:cNvSpPr>
          <p:nvPr/>
        </p:nvSpPr>
        <p:spPr bwMode="auto">
          <a:xfrm>
            <a:off x="8458200" y="29718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V</a:t>
            </a:r>
          </a:p>
        </p:txBody>
      </p:sp>
      <p:sp>
        <p:nvSpPr>
          <p:cNvPr id="176146" name="Line 18"/>
          <p:cNvSpPr>
            <a:spLocks noChangeShapeType="1"/>
          </p:cNvSpPr>
          <p:nvPr/>
        </p:nvSpPr>
        <p:spPr bwMode="auto">
          <a:xfrm>
            <a:off x="8686800" y="4191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6147" name="Text Box 19"/>
          <p:cNvSpPr txBox="1">
            <a:spLocks noChangeArrowheads="1"/>
          </p:cNvSpPr>
          <p:nvPr/>
        </p:nvSpPr>
        <p:spPr bwMode="auto">
          <a:xfrm>
            <a:off x="8534400" y="4267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d</a:t>
            </a:r>
          </a:p>
        </p:txBody>
      </p:sp>
      <p:sp>
        <p:nvSpPr>
          <p:cNvPr id="176153" name="Freeform 25"/>
          <p:cNvSpPr>
            <a:spLocks/>
          </p:cNvSpPr>
          <p:nvPr/>
        </p:nvSpPr>
        <p:spPr bwMode="auto">
          <a:xfrm>
            <a:off x="6781800" y="3784600"/>
            <a:ext cx="1447800" cy="901700"/>
          </a:xfrm>
          <a:custGeom>
            <a:avLst/>
            <a:gdLst/>
            <a:ahLst/>
            <a:cxnLst>
              <a:cxn ang="0">
                <a:pos x="912" y="256"/>
              </a:cxn>
              <a:cxn ang="0">
                <a:pos x="816" y="496"/>
              </a:cxn>
              <a:cxn ang="0">
                <a:pos x="624" y="544"/>
              </a:cxn>
              <a:cxn ang="0">
                <a:pos x="528" y="352"/>
              </a:cxn>
              <a:cxn ang="0">
                <a:pos x="432" y="64"/>
              </a:cxn>
              <a:cxn ang="0">
                <a:pos x="240" y="16"/>
              </a:cxn>
              <a:cxn ang="0">
                <a:pos x="96" y="160"/>
              </a:cxn>
              <a:cxn ang="0">
                <a:pos x="0" y="304"/>
              </a:cxn>
            </a:cxnLst>
            <a:rect l="0" t="0" r="r" b="b"/>
            <a:pathLst>
              <a:path w="912" h="568">
                <a:moveTo>
                  <a:pt x="912" y="256"/>
                </a:moveTo>
                <a:cubicBezTo>
                  <a:pt x="888" y="352"/>
                  <a:pt x="864" y="448"/>
                  <a:pt x="816" y="496"/>
                </a:cubicBezTo>
                <a:cubicBezTo>
                  <a:pt x="768" y="544"/>
                  <a:pt x="672" y="568"/>
                  <a:pt x="624" y="544"/>
                </a:cubicBezTo>
                <a:cubicBezTo>
                  <a:pt x="576" y="520"/>
                  <a:pt x="560" y="432"/>
                  <a:pt x="528" y="352"/>
                </a:cubicBezTo>
                <a:cubicBezTo>
                  <a:pt x="496" y="272"/>
                  <a:pt x="480" y="120"/>
                  <a:pt x="432" y="64"/>
                </a:cubicBezTo>
                <a:cubicBezTo>
                  <a:pt x="384" y="8"/>
                  <a:pt x="296" y="0"/>
                  <a:pt x="240" y="16"/>
                </a:cubicBezTo>
                <a:cubicBezTo>
                  <a:pt x="184" y="32"/>
                  <a:pt x="136" y="112"/>
                  <a:pt x="96" y="160"/>
                </a:cubicBezTo>
                <a:cubicBezTo>
                  <a:pt x="56" y="208"/>
                  <a:pt x="28" y="256"/>
                  <a:pt x="0" y="304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" name="Content Placeholder 9" descr="loudspkr.gif"/>
          <p:cNvPicPr>
            <a:picLocks noChangeAspect="1"/>
          </p:cNvPicPr>
          <p:nvPr/>
        </p:nvPicPr>
        <p:blipFill>
          <a:blip r:embed="rId3"/>
          <a:srcRect l="-20833" r="-20833"/>
          <a:stretch>
            <a:fillRect/>
          </a:stretch>
        </p:blipFill>
        <p:spPr bwMode="auto">
          <a:xfrm flipH="1">
            <a:off x="6781800" y="1143000"/>
            <a:ext cx="24463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718312" y="4446834"/>
                <a:ext cx="1345176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𝜀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 </m:t>
                      </m:r>
                    </m:oMath>
                  </m:oMathPara>
                </a14:m>
                <a:endParaRPr lang="en-US" b="0" dirty="0">
                  <a:ea typeface="Cambria Math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8312" y="4446834"/>
                <a:ext cx="1345176" cy="786177"/>
              </a:xfrm>
              <a:prstGeom prst="rect">
                <a:avLst/>
              </a:prstGeom>
              <a:blipFill>
                <a:blip r:embed="rId4"/>
                <a:stretch>
                  <a:fillRect r="-935"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72281" y="5432262"/>
                <a:ext cx="12656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𝑄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𝐶𝑉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281" y="5432262"/>
                <a:ext cx="1265666" cy="461665"/>
              </a:xfrm>
              <a:prstGeom prst="rect">
                <a:avLst/>
              </a:prstGeom>
              <a:blipFill>
                <a:blip r:embed="rId5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069567" y="5338583"/>
                <a:ext cx="1081322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𝑄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9567" y="5338583"/>
                <a:ext cx="1081322" cy="786177"/>
              </a:xfrm>
              <a:prstGeom prst="rect">
                <a:avLst/>
              </a:prstGeom>
              <a:blipFill>
                <a:blip r:embed="rId6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4927957" y="2765879"/>
            <a:ext cx="2305952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0" lvl="3">
              <a:spcBef>
                <a:spcPct val="30000"/>
              </a:spcBef>
              <a:defRPr/>
            </a:pPr>
            <a:r>
              <a:rPr lang="el-GR" dirty="0">
                <a:solidFill>
                  <a:srgbClr val="FF0000"/>
                </a:solidFill>
                <a:ea typeface="Arial" pitchFamily="-107" charset="0"/>
                <a:cs typeface="Arial" pitchFamily="-107" charset="0"/>
              </a:rPr>
              <a:t>Δ</a:t>
            </a:r>
            <a:r>
              <a:rPr lang="en-US" dirty="0">
                <a:solidFill>
                  <a:srgbClr val="FF0000"/>
                </a:solidFill>
                <a:ea typeface="Arial" pitchFamily="-107" charset="0"/>
                <a:cs typeface="Arial" pitchFamily="-107" charset="0"/>
              </a:rPr>
              <a:t>d </a:t>
            </a:r>
            <a:r>
              <a:rPr lang="en-US" dirty="0">
                <a:solidFill>
                  <a:srgbClr val="FF0000"/>
                </a:solidFill>
                <a:ea typeface="Arial" pitchFamily="-107" charset="0"/>
                <a:cs typeface="Arial" pitchFamily="-107" charset="0"/>
                <a:sym typeface="Wingdings" pitchFamily="-107" charset="2"/>
              </a:rPr>
              <a:t> </a:t>
            </a:r>
            <a:r>
              <a:rPr lang="el-GR" dirty="0">
                <a:solidFill>
                  <a:srgbClr val="FF0000"/>
                </a:solidFill>
                <a:ea typeface="Arial" pitchFamily="-107" charset="0"/>
                <a:cs typeface="Arial" pitchFamily="-107" charset="0"/>
              </a:rPr>
              <a:t>Δ</a:t>
            </a:r>
            <a:r>
              <a:rPr lang="en-US" dirty="0">
                <a:solidFill>
                  <a:srgbClr val="FF0000"/>
                </a:solidFill>
                <a:ea typeface="Arial" pitchFamily="-107" charset="0"/>
                <a:cs typeface="Arial" pitchFamily="-107" charset="0"/>
              </a:rPr>
              <a:t>C </a:t>
            </a:r>
            <a:r>
              <a:rPr lang="en-US" dirty="0">
                <a:solidFill>
                  <a:srgbClr val="FF0000"/>
                </a:solidFill>
                <a:ea typeface="Arial" pitchFamily="-107" charset="0"/>
                <a:cs typeface="Arial" pitchFamily="-107" charset="0"/>
                <a:sym typeface="Wingdings" pitchFamily="-107" charset="2"/>
              </a:rPr>
              <a:t> </a:t>
            </a:r>
            <a:r>
              <a:rPr lang="el-GR" dirty="0">
                <a:solidFill>
                  <a:srgbClr val="FF0000"/>
                </a:solidFill>
                <a:ea typeface="Arial" pitchFamily="-107" charset="0"/>
                <a:cs typeface="Arial" pitchFamily="-107" charset="0"/>
              </a:rPr>
              <a:t>Δ</a:t>
            </a:r>
            <a:r>
              <a:rPr lang="en-US" dirty="0">
                <a:solidFill>
                  <a:srgbClr val="FF0000"/>
                </a:solidFill>
                <a:ea typeface="Arial" pitchFamily="-107" charset="0"/>
                <a:cs typeface="Arial" pitchFamily="-107" charset="0"/>
              </a:rPr>
              <a:t>V </a:t>
            </a:r>
            <a:endParaRPr lang="el-GR" dirty="0">
              <a:solidFill>
                <a:srgbClr val="FF0000"/>
              </a:solidFill>
              <a:ea typeface="Arial" pitchFamily="-107" charset="0"/>
              <a:cs typeface="Arial" pitchFamily="-107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82F1D9-9979-0A48-B96A-5A7D52EEA077}"/>
              </a:ext>
            </a:extLst>
          </p:cNvPr>
          <p:cNvSpPr txBox="1"/>
          <p:nvPr/>
        </p:nvSpPr>
        <p:spPr>
          <a:xfrm>
            <a:off x="5946617" y="5627323"/>
            <a:ext cx="33672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Voltage is a function of </a:t>
            </a:r>
          </a:p>
          <a:p>
            <a:r>
              <a:rPr lang="en-US" dirty="0">
                <a:latin typeface="+mn-lt"/>
              </a:rPr>
              <a:t>   distance (pressure)</a:t>
            </a:r>
          </a:p>
        </p:txBody>
      </p:sp>
    </p:spTree>
    <p:extLst>
      <p:ext uri="{BB962C8B-B14F-4D97-AF65-F5344CB8AC3E}">
        <p14:creationId xmlns:p14="http://schemas.microsoft.com/office/powerpoint/2010/main" val="43244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6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6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42" grpId="0"/>
      <p:bldP spid="176146" grpId="0" animBg="1"/>
      <p:bldP spid="176147" grpId="0"/>
      <p:bldP spid="176153" grpId="0" animBg="1"/>
      <p:bldP spid="6" grpId="0" animBg="1"/>
      <p:bldP spid="7" grpId="0" animBg="1"/>
      <p:bldP spid="24" grpId="0" animBg="1"/>
      <p:bldP spid="9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Signals</a:t>
            </a:r>
          </a:p>
        </p:txBody>
      </p:sp>
    </p:spTree>
    <p:extLst>
      <p:ext uri="{BB962C8B-B14F-4D97-AF65-F5344CB8AC3E}">
        <p14:creationId xmlns:p14="http://schemas.microsoft.com/office/powerpoint/2010/main" val="2637855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need to define some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292" y="1290935"/>
            <a:ext cx="9220200" cy="4846638"/>
          </a:xfrm>
        </p:spPr>
        <p:txBody>
          <a:bodyPr>
            <a:normAutofit/>
          </a:bodyPr>
          <a:lstStyle/>
          <a:p>
            <a:r>
              <a:rPr lang="en-US" dirty="0"/>
              <a:t>What is a signal?</a:t>
            </a:r>
          </a:p>
          <a:p>
            <a:pPr lvl="1"/>
            <a:r>
              <a:rPr lang="en-US" dirty="0"/>
              <a:t>Something that carries information</a:t>
            </a:r>
          </a:p>
          <a:p>
            <a:pPr lvl="1"/>
            <a:r>
              <a:rPr lang="en-US" dirty="0"/>
              <a:t>A description of how one parameter depends on another</a:t>
            </a:r>
          </a:p>
          <a:p>
            <a:pPr lvl="2"/>
            <a:r>
              <a:rPr lang="en-US" dirty="0"/>
              <a:t>Common Engineering Example:</a:t>
            </a:r>
          </a:p>
          <a:p>
            <a:pPr lvl="3"/>
            <a:r>
              <a:rPr lang="en-US" dirty="0"/>
              <a:t>Voltage that varies with time</a:t>
            </a:r>
          </a:p>
          <a:p>
            <a:pPr lvl="4"/>
            <a:r>
              <a:rPr lang="en-US" dirty="0"/>
              <a:t>E.g. Amplitude of voltage changes as time moves forward</a:t>
            </a:r>
          </a:p>
          <a:p>
            <a:pPr lvl="3"/>
            <a:r>
              <a:rPr lang="en-US" dirty="0">
                <a:solidFill>
                  <a:srgbClr val="00B050"/>
                </a:solidFill>
              </a:rPr>
              <a:t>Time</a:t>
            </a:r>
            <a:r>
              <a:rPr lang="en-US" dirty="0"/>
              <a:t> = </a:t>
            </a:r>
            <a:r>
              <a:rPr lang="en-US" b="1" i="1" dirty="0"/>
              <a:t>independent</a:t>
            </a:r>
            <a:r>
              <a:rPr lang="en-US" dirty="0"/>
              <a:t> variable (x-axis): time</a:t>
            </a:r>
          </a:p>
          <a:p>
            <a:pPr lvl="4"/>
            <a:r>
              <a:rPr lang="en-US" dirty="0"/>
              <a:t>Depends on nothing!</a:t>
            </a:r>
          </a:p>
          <a:p>
            <a:pPr lvl="3"/>
            <a:r>
              <a:rPr lang="en-US" dirty="0">
                <a:solidFill>
                  <a:srgbClr val="FF0000"/>
                </a:solidFill>
              </a:rPr>
              <a:t>Voltage</a:t>
            </a:r>
            <a:r>
              <a:rPr lang="en-US" dirty="0"/>
              <a:t> = </a:t>
            </a:r>
            <a:r>
              <a:rPr lang="en-US" b="1" i="1" dirty="0"/>
              <a:t>dependent</a:t>
            </a:r>
            <a:r>
              <a:rPr lang="en-US" dirty="0"/>
              <a:t> variable (y-axis):  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v(</a:t>
            </a:r>
            <a:r>
              <a:rPr 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4"/>
            <a:r>
              <a:rPr lang="en-US" dirty="0"/>
              <a:t>Voltage’s amplitude depends on time</a:t>
            </a:r>
          </a:p>
          <a:p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4" t="11285" b="11413"/>
          <a:stretch/>
        </p:blipFill>
        <p:spPr bwMode="auto">
          <a:xfrm>
            <a:off x="2389536" y="4971395"/>
            <a:ext cx="3810000" cy="1563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60838" y="5105400"/>
            <a:ext cx="62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v(</a:t>
            </a:r>
            <a:r>
              <a:rPr 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23336" y="5426548"/>
            <a:ext cx="7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336541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need to define some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640"/>
            <a:ext cx="9220200" cy="531226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Most signals encountered in nature…</a:t>
            </a:r>
          </a:p>
          <a:p>
            <a:pPr lvl="1"/>
            <a:r>
              <a:rPr lang="en-US" dirty="0"/>
              <a:t>…are “</a:t>
            </a:r>
            <a:r>
              <a:rPr lang="en-US" b="1" u="sng" dirty="0"/>
              <a:t>continuous</a:t>
            </a:r>
            <a:r>
              <a:rPr lang="en-US" dirty="0"/>
              <a:t>” / analog</a:t>
            </a:r>
          </a:p>
          <a:p>
            <a:pPr lvl="2"/>
            <a:r>
              <a:rPr lang="en-US" dirty="0"/>
              <a:t>Continuous range of values (any real #)</a:t>
            </a:r>
          </a:p>
          <a:p>
            <a:pPr lvl="2"/>
            <a:r>
              <a:rPr lang="en-US" dirty="0"/>
              <a:t>Examples: 1) Light intensity that changes with distance</a:t>
            </a:r>
          </a:p>
          <a:p>
            <a:pPr lvl="2"/>
            <a:r>
              <a:rPr lang="en-US" dirty="0"/>
              <a:t>2) Voltage that varies over time 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v(t)</a:t>
            </a:r>
          </a:p>
          <a:p>
            <a:pPr lvl="3"/>
            <a:r>
              <a:rPr lang="en-US" i="1" dirty="0">
                <a:solidFill>
                  <a:srgbClr val="FF0000"/>
                </a:solidFill>
              </a:rPr>
              <a:t>We will see in lab this week: MUSIC signal represented with voltage</a:t>
            </a:r>
          </a:p>
          <a:p>
            <a:pPr lvl="2"/>
            <a:r>
              <a:rPr lang="en-US" dirty="0"/>
              <a:t>3) Chemical reaction rate that depends on temperature</a:t>
            </a:r>
          </a:p>
          <a:p>
            <a:pPr lvl="1"/>
            <a:r>
              <a:rPr lang="en-US" dirty="0"/>
              <a:t>as opposed to “</a:t>
            </a:r>
            <a:r>
              <a:rPr lang="en-US" b="1" u="sng" dirty="0"/>
              <a:t>non-continuous</a:t>
            </a:r>
            <a:r>
              <a:rPr lang="en-US" dirty="0"/>
              <a:t>” / discrete signals</a:t>
            </a:r>
          </a:p>
          <a:p>
            <a:pPr lvl="2"/>
            <a:r>
              <a:rPr lang="en-US" dirty="0"/>
              <a:t>Only a discrete range of values possible (limited subset of real #s)</a:t>
            </a:r>
          </a:p>
          <a:p>
            <a:pPr lvl="2"/>
            <a:r>
              <a:rPr lang="en-US" dirty="0"/>
              <a:t>How a computer must represent signals</a:t>
            </a:r>
          </a:p>
          <a:p>
            <a:pPr lvl="3"/>
            <a:r>
              <a:rPr lang="en-US" dirty="0"/>
              <a:t>Fundamental unit of information: </a:t>
            </a:r>
            <a:r>
              <a:rPr lang="en-US" b="1" dirty="0"/>
              <a:t>bit</a:t>
            </a:r>
          </a:p>
          <a:p>
            <a:pPr lvl="3"/>
            <a:r>
              <a:rPr lang="en-US" dirty="0"/>
              <a:t>Cannot represent all possible real #’s</a:t>
            </a:r>
          </a:p>
          <a:p>
            <a:pPr lvl="3"/>
            <a:r>
              <a:rPr lang="en-US" dirty="0"/>
              <a:t>Uses binary digit (bit) to represent #’s:</a:t>
            </a:r>
          </a:p>
          <a:p>
            <a:pPr lvl="4"/>
            <a:r>
              <a:rPr lang="en-US" dirty="0"/>
              <a:t>1-bit, represents 2 things…2-bits, represents 4 things</a:t>
            </a:r>
          </a:p>
          <a:p>
            <a:pPr lvl="4"/>
            <a:r>
              <a:rPr lang="en-US" dirty="0">
                <a:solidFill>
                  <a:srgbClr val="FF6600"/>
                </a:solidFill>
              </a:rPr>
              <a:t>What’s the generalization? (</a:t>
            </a:r>
            <a:r>
              <a:rPr lang="en-US" dirty="0" err="1">
                <a:solidFill>
                  <a:srgbClr val="FF6600"/>
                </a:solidFill>
              </a:rPr>
              <a:t>n</a:t>
            </a:r>
            <a:r>
              <a:rPr lang="en-US" dirty="0">
                <a:solidFill>
                  <a:srgbClr val="FF6600"/>
                </a:solidFill>
              </a:rPr>
              <a:t>-bits </a:t>
            </a:r>
            <a:r>
              <a:rPr lang="en-US" dirty="0" err="1">
                <a:solidFill>
                  <a:srgbClr val="FF6600"/>
                </a:solidFill>
                <a:sym typeface="Wingdings"/>
              </a:rPr>
              <a:t></a:t>
            </a:r>
            <a:r>
              <a:rPr lang="en-US" dirty="0">
                <a:solidFill>
                  <a:srgbClr val="FF6600"/>
                </a:solidFill>
                <a:sym typeface="Wingdings"/>
              </a:rPr>
              <a:t> how many things?)</a:t>
            </a:r>
            <a:endParaRPr lang="en-US" dirty="0">
              <a:solidFill>
                <a:srgbClr val="FF6600"/>
              </a:solidFill>
            </a:endParaRPr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3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4450"/>
            <a:ext cx="8686800" cy="4846638"/>
          </a:xfrm>
        </p:spPr>
        <p:txBody>
          <a:bodyPr/>
          <a:lstStyle/>
          <a:p>
            <a:r>
              <a:rPr lang="en-US" dirty="0"/>
              <a:t>How represent and process </a:t>
            </a:r>
            <a:r>
              <a:rPr lang="en-US" i="1" dirty="0"/>
              <a:t>continuous</a:t>
            </a:r>
            <a:r>
              <a:rPr lang="en-US" dirty="0"/>
              <a:t> information on a digital computer with </a:t>
            </a:r>
            <a:r>
              <a:rPr lang="en-US" i="1" dirty="0"/>
              <a:t>finite</a:t>
            </a:r>
            <a:r>
              <a:rPr lang="en-US" dirty="0"/>
              <a:t> memory?</a:t>
            </a:r>
          </a:p>
          <a:p>
            <a:pPr lvl="1"/>
            <a:r>
              <a:rPr lang="en-US" dirty="0"/>
              <a:t>Note: continuous means signal may take on infinite number of values between any T</a:t>
            </a:r>
            <a:r>
              <a:rPr lang="en-US" baseline="-25000" dirty="0"/>
              <a:t>1</a:t>
            </a:r>
            <a:r>
              <a:rPr lang="en-US" dirty="0"/>
              <a:t> and T</a:t>
            </a:r>
            <a:r>
              <a:rPr lang="en-US" baseline="-25000" dirty="0"/>
              <a:t>2</a:t>
            </a:r>
            <a:endParaRPr lang="en-US" dirty="0"/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3638" y="3845497"/>
            <a:ext cx="4145296" cy="240052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rot="16200000" flipH="1">
            <a:off x="3461547" y="5068346"/>
            <a:ext cx="2371222" cy="1123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6200000" flipH="1">
            <a:off x="3782527" y="5074652"/>
            <a:ext cx="2371222" cy="1123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641539" y="4113114"/>
            <a:ext cx="348396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147041" y="5989863"/>
            <a:ext cx="47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baseline="-25000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52426" y="6052358"/>
            <a:ext cx="47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baseline="-25000" dirty="0"/>
              <a:t>2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 the Dots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06926"/>
            <a:ext cx="8686800" cy="484663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Intuition, with enough dots, not hard to “connect-the-dots” to reconstruct (understand) the continuous signal.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What is the continuous signal here? (</a:t>
            </a:r>
            <a:r>
              <a:rPr lang="en-US" dirty="0" err="1">
                <a:solidFill>
                  <a:srgbClr val="FF6600"/>
                </a:solidFill>
              </a:rPr>
              <a:t>preclass</a:t>
            </a:r>
            <a:r>
              <a:rPr lang="en-US" dirty="0">
                <a:solidFill>
                  <a:srgbClr val="FF6600"/>
                </a:solidFill>
              </a:rPr>
              <a:t> 3)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Assumes certain regularity conditions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What is enough?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Not unlike calculus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Limit as △x</a:t>
            </a:r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0</a:t>
            </a:r>
          </a:p>
          <a:p>
            <a:pPr lvl="1"/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Discrete sum </a:t>
            </a:r>
            <a:br>
              <a:rPr lang="en-US" dirty="0">
                <a:solidFill>
                  <a:schemeClr val="tx1"/>
                </a:solidFill>
                <a:sym typeface="Wingdings" pitchFamily="2" charset="2"/>
              </a:rPr>
            </a:br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approaches Integral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0814" y="3554631"/>
            <a:ext cx="4852371" cy="28461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9067800" cy="4846638"/>
          </a:xfrm>
        </p:spPr>
        <p:txBody>
          <a:bodyPr>
            <a:normAutofit/>
          </a:bodyPr>
          <a:lstStyle/>
          <a:p>
            <a:r>
              <a:rPr lang="en-US" dirty="0"/>
              <a:t>Analog-to-Digital (ADC) Conversion </a:t>
            </a:r>
          </a:p>
          <a:p>
            <a:pPr lvl="1"/>
            <a:r>
              <a:rPr lang="en-US" dirty="0"/>
              <a:t>Process of converting </a:t>
            </a:r>
            <a:r>
              <a:rPr lang="en-US" i="1" u="sng" dirty="0"/>
              <a:t>continuous</a:t>
            </a:r>
            <a:r>
              <a:rPr lang="en-US" dirty="0"/>
              <a:t> signal to </a:t>
            </a:r>
            <a:r>
              <a:rPr lang="en-US" i="1" u="sng" dirty="0"/>
              <a:t>discrete</a:t>
            </a:r>
            <a:r>
              <a:rPr lang="en-US" dirty="0"/>
              <a:t> signal</a:t>
            </a:r>
          </a:p>
          <a:p>
            <a:pPr lvl="1"/>
            <a:r>
              <a:rPr lang="en-US" dirty="0"/>
              <a:t>Going from analog to digital “domain”</a:t>
            </a:r>
          </a:p>
          <a:p>
            <a:pPr lvl="1"/>
            <a:r>
              <a:rPr lang="en-US" dirty="0"/>
              <a:t>Often called: </a:t>
            </a:r>
            <a:r>
              <a:rPr lang="en-US" u="sng" dirty="0"/>
              <a:t>digitization</a:t>
            </a:r>
          </a:p>
          <a:p>
            <a:pPr lvl="1"/>
            <a:r>
              <a:rPr lang="en-US" dirty="0"/>
              <a:t>Use a subset of real #’s to represent all real #’s</a:t>
            </a:r>
          </a:p>
          <a:p>
            <a:pPr lvl="2"/>
            <a:r>
              <a:rPr lang="en-US" dirty="0"/>
              <a:t>Involves a lot of approximation (lots of room for error!)</a:t>
            </a:r>
          </a:p>
          <a:p>
            <a:r>
              <a:rPr lang="en-US" dirty="0"/>
              <a:t>…collecting </a:t>
            </a:r>
            <a:r>
              <a:rPr lang="en-US" b="0" dirty="0"/>
              <a:t>the dots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1448" y="4296246"/>
            <a:ext cx="3649840" cy="214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72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9067800" cy="4846638"/>
          </a:xfrm>
        </p:spPr>
        <p:txBody>
          <a:bodyPr>
            <a:normAutofit/>
          </a:bodyPr>
          <a:lstStyle/>
          <a:p>
            <a:r>
              <a:rPr lang="en-US" dirty="0"/>
              <a:t>Digital-to-Analog (DAC) Conversion</a:t>
            </a:r>
          </a:p>
          <a:p>
            <a:pPr lvl="1"/>
            <a:r>
              <a:rPr lang="en-US" dirty="0"/>
              <a:t>Process of converting </a:t>
            </a:r>
            <a:r>
              <a:rPr lang="en-US" i="1" u="sng" dirty="0"/>
              <a:t>discrete</a:t>
            </a:r>
            <a:r>
              <a:rPr lang="en-US" u="sng" dirty="0"/>
              <a:t> </a:t>
            </a:r>
            <a:r>
              <a:rPr lang="en-US" dirty="0"/>
              <a:t>signal to </a:t>
            </a:r>
            <a:r>
              <a:rPr lang="en-US" i="1" u="sng" dirty="0"/>
              <a:t>continuous</a:t>
            </a:r>
            <a:r>
              <a:rPr lang="en-US" dirty="0"/>
              <a:t> signal</a:t>
            </a:r>
          </a:p>
          <a:p>
            <a:pPr lvl="1"/>
            <a:r>
              <a:rPr lang="en-US" dirty="0"/>
              <a:t>Going from digital to analog “domain”</a:t>
            </a:r>
          </a:p>
          <a:p>
            <a:pPr lvl="1"/>
            <a:r>
              <a:rPr lang="en-US" dirty="0"/>
              <a:t>Converting “bits” to a continuous waveform</a:t>
            </a:r>
          </a:p>
          <a:p>
            <a:pPr lvl="2"/>
            <a:r>
              <a:rPr lang="en-US" dirty="0"/>
              <a:t>Our MP3/Music players do this all the time (will do in lab2)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97" y="4169304"/>
            <a:ext cx="3502232" cy="20542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3674" y="4158066"/>
            <a:ext cx="3275638" cy="1896909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4439244" y="4989680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US" sz="20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4837" y="4034448"/>
            <a:ext cx="19790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re)connecting</a:t>
            </a:r>
            <a:endParaRPr lang="en-US" dirty="0"/>
          </a:p>
          <a:p>
            <a:r>
              <a:rPr lang="en-US" dirty="0"/>
              <a:t>   the dots</a:t>
            </a:r>
          </a:p>
        </p:txBody>
      </p:sp>
    </p:spTree>
    <p:extLst>
      <p:ext uri="{BB962C8B-B14F-4D97-AF65-F5344CB8AC3E}">
        <p14:creationId xmlns:p14="http://schemas.microsoft.com/office/powerpoint/2010/main" val="164672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Part 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&amp; Quantization</a:t>
            </a:r>
          </a:p>
        </p:txBody>
      </p:sp>
    </p:spTree>
    <p:extLst>
      <p:ext uri="{BB962C8B-B14F-4D97-AF65-F5344CB8AC3E}">
        <p14:creationId xmlns:p14="http://schemas.microsoft.com/office/powerpoint/2010/main" val="3769337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ADC – Sampling &amp; Quantization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7022"/>
            <a:ext cx="9067800" cy="48466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Analog-to-Digital (ADC) Conversion </a:t>
            </a:r>
          </a:p>
          <a:p>
            <a:pPr lvl="1"/>
            <a:r>
              <a:rPr lang="en-US" dirty="0"/>
              <a:t>Converting analog (continuous) signal to digital signal </a:t>
            </a:r>
          </a:p>
          <a:p>
            <a:pPr lvl="1"/>
            <a:r>
              <a:rPr lang="en-US" dirty="0"/>
              <a:t>Digitization process has two important aspects:</a:t>
            </a:r>
          </a:p>
          <a:p>
            <a:pPr lvl="2"/>
            <a:r>
              <a:rPr lang="en-US" i="1" dirty="0"/>
              <a:t>1) Sampling</a:t>
            </a:r>
          </a:p>
          <a:p>
            <a:pPr lvl="3"/>
            <a:r>
              <a:rPr lang="en-US" dirty="0"/>
              <a:t>Converting </a:t>
            </a:r>
            <a:r>
              <a:rPr lang="en-US" b="1" i="1" dirty="0"/>
              <a:t>independent</a:t>
            </a:r>
            <a:r>
              <a:rPr lang="en-US" dirty="0"/>
              <a:t> variable of signal from continuous to discrete</a:t>
            </a:r>
          </a:p>
          <a:p>
            <a:pPr lvl="3"/>
            <a:r>
              <a:rPr lang="en-US" dirty="0"/>
              <a:t>e.g.: breaking continuous </a:t>
            </a:r>
            <a:r>
              <a:rPr lang="en-US" i="1" dirty="0"/>
              <a:t>time</a:t>
            </a:r>
            <a:r>
              <a:rPr lang="en-US" dirty="0"/>
              <a:t> down into intervals</a:t>
            </a:r>
          </a:p>
          <a:p>
            <a:pPr lvl="3"/>
            <a:r>
              <a:rPr lang="en-US" dirty="0"/>
              <a:t>Pick △x</a:t>
            </a:r>
          </a:p>
          <a:p>
            <a:pPr lvl="3"/>
            <a:r>
              <a:rPr lang="en-US" dirty="0"/>
              <a:t>Look at value ever 1 </a:t>
            </a:r>
            <a:r>
              <a:rPr lang="en-US" dirty="0" err="1"/>
              <a:t>ms</a:t>
            </a:r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2"/>
            <a:r>
              <a:rPr lang="en-US" i="1" dirty="0"/>
              <a:t>2) Quantization</a:t>
            </a:r>
          </a:p>
          <a:p>
            <a:pPr lvl="3"/>
            <a:r>
              <a:rPr lang="en-US" dirty="0"/>
              <a:t>Converting </a:t>
            </a:r>
            <a:r>
              <a:rPr lang="en-US" b="1" i="1" dirty="0"/>
              <a:t>dependent</a:t>
            </a:r>
            <a:r>
              <a:rPr lang="en-US" dirty="0"/>
              <a:t> variable of signal from continuous to discrete</a:t>
            </a:r>
          </a:p>
          <a:p>
            <a:pPr lvl="3"/>
            <a:r>
              <a:rPr lang="en-US" dirty="0"/>
              <a:t>e.g.: breaking continuous </a:t>
            </a:r>
            <a:r>
              <a:rPr lang="en-US" i="1" dirty="0"/>
              <a:t>voltage </a:t>
            </a:r>
            <a:r>
              <a:rPr lang="en-US" dirty="0"/>
              <a:t>down into levels</a:t>
            </a:r>
          </a:p>
          <a:p>
            <a:pPr lvl="3"/>
            <a:r>
              <a:rPr lang="en-US" dirty="0"/>
              <a:t>Round value to nearest 0.25 volts</a:t>
            </a:r>
          </a:p>
          <a:p>
            <a:pPr lvl="3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7699" y="3276560"/>
            <a:ext cx="3502735" cy="1778673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4817943" y="3361746"/>
            <a:ext cx="2491460" cy="1608300"/>
            <a:chOff x="3483170" y="2433704"/>
            <a:chExt cx="3354388" cy="2469382"/>
          </a:xfrm>
        </p:grpSpPr>
        <p:cxnSp>
          <p:nvCxnSpPr>
            <p:cNvPr id="15" name="Straight Connector 14"/>
            <p:cNvCxnSpPr/>
            <p:nvPr/>
          </p:nvCxnSpPr>
          <p:spPr>
            <a:xfrm rot="5400000">
              <a:off x="2270258" y="3686070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2422658" y="3647424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2575058" y="3653730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2727458" y="3660036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2879858" y="3666342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3032258" y="3661410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3184658" y="3667716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337058" y="3651547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3489458" y="3646616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3641858" y="3652923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3794258" y="3647992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3935419" y="3654299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4099058" y="3649368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4251458" y="3666913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4415096" y="3661982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4556258" y="3668289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4708658" y="3674596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861058" y="3669665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5013458" y="3653496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5165858" y="3671041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5318258" y="3688586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5481897" y="3649941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5623058" y="3678723"/>
              <a:ext cx="2427412" cy="158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4817943" y="3614332"/>
            <a:ext cx="3308927" cy="1232334"/>
            <a:chOff x="4682837" y="3948545"/>
            <a:chExt cx="3308927" cy="1232334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4687455" y="3948545"/>
              <a:ext cx="3278909" cy="1588"/>
            </a:xfrm>
            <a:prstGeom prst="line">
              <a:avLst/>
            </a:prstGeom>
            <a:ln>
              <a:solidFill>
                <a:srgbClr val="33CC33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4712855" y="4100945"/>
              <a:ext cx="3278909" cy="1588"/>
            </a:xfrm>
            <a:prstGeom prst="line">
              <a:avLst/>
            </a:prstGeom>
            <a:ln>
              <a:solidFill>
                <a:srgbClr val="33CC33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692073" y="4253345"/>
              <a:ext cx="3278909" cy="1588"/>
            </a:xfrm>
            <a:prstGeom prst="line">
              <a:avLst/>
            </a:prstGeom>
            <a:ln>
              <a:solidFill>
                <a:srgbClr val="33CC33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4682837" y="4405745"/>
              <a:ext cx="3278909" cy="1588"/>
            </a:xfrm>
            <a:prstGeom prst="line">
              <a:avLst/>
            </a:prstGeom>
            <a:ln>
              <a:solidFill>
                <a:srgbClr val="33CC33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4685146" y="4569691"/>
              <a:ext cx="3278909" cy="1588"/>
            </a:xfrm>
            <a:prstGeom prst="line">
              <a:avLst/>
            </a:prstGeom>
            <a:ln>
              <a:solidFill>
                <a:srgbClr val="33CC33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687455" y="4722091"/>
              <a:ext cx="3278909" cy="1588"/>
            </a:xfrm>
            <a:prstGeom prst="line">
              <a:avLst/>
            </a:prstGeom>
            <a:ln>
              <a:solidFill>
                <a:srgbClr val="33CC33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4712855" y="4874491"/>
              <a:ext cx="3278909" cy="1588"/>
            </a:xfrm>
            <a:prstGeom prst="line">
              <a:avLst/>
            </a:prstGeom>
            <a:ln>
              <a:solidFill>
                <a:srgbClr val="33CC33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4703619" y="5026891"/>
              <a:ext cx="3278909" cy="1588"/>
            </a:xfrm>
            <a:prstGeom prst="line">
              <a:avLst/>
            </a:prstGeom>
            <a:ln>
              <a:solidFill>
                <a:srgbClr val="33CC33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4694383" y="5179291"/>
              <a:ext cx="3278909" cy="1588"/>
            </a:xfrm>
            <a:prstGeom prst="line">
              <a:avLst/>
            </a:prstGeom>
            <a:ln>
              <a:solidFill>
                <a:srgbClr val="33CC33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7655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Lecture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64157"/>
            <a:ext cx="8686800" cy="4846638"/>
          </a:xfrm>
        </p:spPr>
        <p:txBody>
          <a:bodyPr>
            <a:noAutofit/>
          </a:bodyPr>
          <a:lstStyle/>
          <a:p>
            <a:r>
              <a:rPr lang="en-US" sz="2400" b="1" dirty="0"/>
              <a:t>Where are we on course map?</a:t>
            </a:r>
            <a:endParaRPr lang="en-US" sz="2000" dirty="0"/>
          </a:p>
          <a:p>
            <a:r>
              <a:rPr lang="en-US" sz="2400" b="1" dirty="0"/>
              <a:t>Part 1: Sound / Sound Pressure</a:t>
            </a:r>
          </a:p>
          <a:p>
            <a:pPr lvl="1"/>
            <a:r>
              <a:rPr lang="en-US" sz="2000" b="1" dirty="0"/>
              <a:t>Continuous, discrete, ADC, DAC</a:t>
            </a:r>
          </a:p>
          <a:p>
            <a:r>
              <a:rPr lang="en-US" sz="2400" b="1" dirty="0"/>
              <a:t>Part 2: Sampling &amp; Quantization</a:t>
            </a:r>
          </a:p>
          <a:p>
            <a:pPr lvl="1"/>
            <a:r>
              <a:rPr lang="en-US" sz="2000" b="1" dirty="0"/>
              <a:t>Infinite, Continuous signals </a:t>
            </a:r>
            <a:r>
              <a:rPr lang="en-US" sz="2000" b="1" dirty="0">
                <a:sym typeface="Wingdings" pitchFamily="2" charset="2"/>
              </a:rPr>
              <a:t> Finite, Discrete data in bits</a:t>
            </a:r>
            <a:endParaRPr lang="en-US" sz="2000" b="1" dirty="0"/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4461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ADC – Broken into two parts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1790700"/>
            <a:ext cx="706755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08528" y="3763983"/>
            <a:ext cx="23214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+mj-lt"/>
              </a:rPr>
              <a:t>Performs sampling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5419648" y="3759805"/>
            <a:ext cx="26773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+mj-lt"/>
              </a:rPr>
              <a:t>Performs quantization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36A14F7-5324-B74C-A1E8-FFC9F87E660C}"/>
              </a:ext>
            </a:extLst>
          </p:cNvPr>
          <p:cNvSpPr txBox="1"/>
          <p:nvPr/>
        </p:nvSpPr>
        <p:spPr>
          <a:xfrm>
            <a:off x="469812" y="5657671"/>
            <a:ext cx="8356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  <a:latin typeface="+mn-lt"/>
              </a:rPr>
              <a:t>Figures from reading: </a:t>
            </a:r>
            <a:r>
              <a:rPr lang="en-US" i="1" dirty="0">
                <a:solidFill>
                  <a:schemeClr val="accent3"/>
                </a:solidFill>
                <a:latin typeface="+mn-lt"/>
              </a:rPr>
              <a:t>The Scientist and Engineer's Guide to</a:t>
            </a:r>
            <a:br>
              <a:rPr lang="en-US" i="1" dirty="0">
                <a:solidFill>
                  <a:schemeClr val="accent3"/>
                </a:solidFill>
                <a:latin typeface="+mn-lt"/>
              </a:rPr>
            </a:br>
            <a:r>
              <a:rPr lang="en-US" i="1" dirty="0">
                <a:solidFill>
                  <a:schemeClr val="accent3"/>
                </a:solidFill>
                <a:latin typeface="+mn-lt"/>
              </a:rPr>
              <a:t>Digital Signal Processing</a:t>
            </a:r>
            <a:r>
              <a:rPr lang="en-US" dirty="0">
                <a:solidFill>
                  <a:schemeClr val="accent3"/>
                </a:solidFill>
                <a:latin typeface="+mn-lt"/>
              </a:rPr>
              <a:t>, By Steven W. Smith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596C50-761D-FA49-B5F5-1C676EBAEC64}"/>
              </a:ext>
            </a:extLst>
          </p:cNvPr>
          <p:cNvSpPr txBox="1"/>
          <p:nvPr/>
        </p:nvSpPr>
        <p:spPr>
          <a:xfrm>
            <a:off x="1905075" y="3245703"/>
            <a:ext cx="1806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Sample/Hold</a:t>
            </a:r>
          </a:p>
        </p:txBody>
      </p:sp>
    </p:spTree>
    <p:extLst>
      <p:ext uri="{BB962C8B-B14F-4D97-AF65-F5344CB8AC3E}">
        <p14:creationId xmlns:p14="http://schemas.microsoft.com/office/powerpoint/2010/main" val="4757087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ADC – Broken into two parts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1790700"/>
            <a:ext cx="706755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67888" y="3591263"/>
            <a:ext cx="23214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+mj-lt"/>
              </a:rPr>
              <a:t>Performs sampling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5490768" y="3607405"/>
            <a:ext cx="26773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+mj-lt"/>
              </a:rPr>
              <a:t>Performs quantization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97468" y="4260736"/>
            <a:ext cx="3140483" cy="1855957"/>
            <a:chOff x="-30738" y="2754065"/>
            <a:chExt cx="6463815" cy="3715232"/>
          </a:xfrm>
        </p:grpSpPr>
        <p:grpSp>
          <p:nvGrpSpPr>
            <p:cNvPr id="9" name="Group 8"/>
            <p:cNvGrpSpPr/>
            <p:nvPr/>
          </p:nvGrpSpPr>
          <p:grpSpPr>
            <a:xfrm>
              <a:off x="288036" y="2977244"/>
              <a:ext cx="6145041" cy="3352800"/>
              <a:chOff x="1593364" y="2438400"/>
              <a:chExt cx="7122659" cy="3886200"/>
            </a:xfrm>
          </p:grpSpPr>
          <p:grpSp>
            <p:nvGrpSpPr>
              <p:cNvPr id="10" name="Group 41"/>
              <p:cNvGrpSpPr>
                <a:grpSpLocks/>
              </p:cNvGrpSpPr>
              <p:nvPr/>
            </p:nvGrpSpPr>
            <p:grpSpPr bwMode="auto">
              <a:xfrm>
                <a:off x="1593364" y="2438400"/>
                <a:ext cx="7122659" cy="3810000"/>
                <a:chOff x="6898859" y="2438400"/>
                <a:chExt cx="2663233" cy="1576891"/>
              </a:xfrm>
            </p:grpSpPr>
            <p:sp>
              <p:nvSpPr>
                <p:cNvPr id="13" name="Straight Connector 350"/>
                <p:cNvSpPr>
                  <a:spLocks noChangeShapeType="1"/>
                </p:cNvSpPr>
                <p:nvPr/>
              </p:nvSpPr>
              <p:spPr bwMode="auto">
                <a:xfrm flipH="1">
                  <a:off x="6898859" y="3337669"/>
                  <a:ext cx="1924705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arrow" w="med" len="med"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" name="Straight Connector 349"/>
                <p:cNvSpPr>
                  <a:spLocks noChangeShapeType="1"/>
                </p:cNvSpPr>
                <p:nvPr/>
              </p:nvSpPr>
              <p:spPr bwMode="auto">
                <a:xfrm>
                  <a:off x="7315200" y="2438400"/>
                  <a:ext cx="0" cy="157689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arrow" w="med" len="med"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" name="TextBox 11"/>
                <p:cNvSpPr txBox="1">
                  <a:spLocks noChangeArrowheads="1"/>
                </p:cNvSpPr>
                <p:nvPr/>
              </p:nvSpPr>
              <p:spPr bwMode="auto">
                <a:xfrm>
                  <a:off x="8829900" y="3231685"/>
                  <a:ext cx="732192" cy="2632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600" dirty="0">
                      <a:solidFill>
                        <a:srgbClr val="00B050"/>
                      </a:solidFill>
                      <a:latin typeface="+mj-lt"/>
                      <a:cs typeface="Times New Roman" pitchFamily="18" charset="0"/>
                    </a:rPr>
                    <a:t>time (</a:t>
                  </a:r>
                  <a:r>
                    <a:rPr lang="en-US" sz="1600" dirty="0" err="1">
                      <a:solidFill>
                        <a:srgbClr val="00B050"/>
                      </a:solidFill>
                      <a:latin typeface="+mj-lt"/>
                      <a:cs typeface="Times New Roman" pitchFamily="18" charset="0"/>
                    </a:rPr>
                    <a:t>ms</a:t>
                  </a:r>
                  <a:r>
                    <a:rPr lang="en-US" sz="1600" dirty="0">
                      <a:solidFill>
                        <a:srgbClr val="00B050"/>
                      </a:solidFill>
                      <a:latin typeface="+mj-lt"/>
                      <a:cs typeface="Times New Roman" pitchFamily="18" charset="0"/>
                    </a:rPr>
                    <a:t>)</a:t>
                  </a:r>
                </a:p>
              </p:txBody>
            </p:sp>
          </p:grpSp>
          <p:sp>
            <p:nvSpPr>
              <p:cNvPr id="11" name="Freeform 10"/>
              <p:cNvSpPr/>
              <p:nvPr/>
            </p:nvSpPr>
            <p:spPr>
              <a:xfrm>
                <a:off x="2708645" y="2944073"/>
                <a:ext cx="1842654" cy="1704127"/>
              </a:xfrm>
              <a:custGeom>
                <a:avLst/>
                <a:gdLst>
                  <a:gd name="connsiteX0" fmla="*/ 0 w 1842654"/>
                  <a:gd name="connsiteY0" fmla="*/ 1676418 h 1704127"/>
                  <a:gd name="connsiteX1" fmla="*/ 955964 w 1842654"/>
                  <a:gd name="connsiteY1" fmla="*/ 18 h 1704127"/>
                  <a:gd name="connsiteX2" fmla="*/ 1842654 w 1842654"/>
                  <a:gd name="connsiteY2" fmla="*/ 1704127 h 1704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42654" h="1704127">
                    <a:moveTo>
                      <a:pt x="0" y="1676418"/>
                    </a:moveTo>
                    <a:cubicBezTo>
                      <a:pt x="324427" y="835909"/>
                      <a:pt x="648855" y="-4600"/>
                      <a:pt x="955964" y="18"/>
                    </a:cubicBezTo>
                    <a:cubicBezTo>
                      <a:pt x="1263073" y="4636"/>
                      <a:pt x="1552863" y="854381"/>
                      <a:pt x="1842654" y="1704127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 11"/>
              <p:cNvSpPr/>
              <p:nvPr/>
            </p:nvSpPr>
            <p:spPr>
              <a:xfrm flipV="1">
                <a:off x="4551300" y="4620473"/>
                <a:ext cx="1842654" cy="1704127"/>
              </a:xfrm>
              <a:custGeom>
                <a:avLst/>
                <a:gdLst>
                  <a:gd name="connsiteX0" fmla="*/ 0 w 1842654"/>
                  <a:gd name="connsiteY0" fmla="*/ 1676418 h 1704127"/>
                  <a:gd name="connsiteX1" fmla="*/ 955964 w 1842654"/>
                  <a:gd name="connsiteY1" fmla="*/ 18 h 1704127"/>
                  <a:gd name="connsiteX2" fmla="*/ 1842654 w 1842654"/>
                  <a:gd name="connsiteY2" fmla="*/ 1704127 h 1704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42654" h="1704127">
                    <a:moveTo>
                      <a:pt x="0" y="1676418"/>
                    </a:moveTo>
                    <a:cubicBezTo>
                      <a:pt x="324427" y="835909"/>
                      <a:pt x="648855" y="-4600"/>
                      <a:pt x="955964" y="18"/>
                    </a:cubicBezTo>
                    <a:cubicBezTo>
                      <a:pt x="1263073" y="4636"/>
                      <a:pt x="1552863" y="854381"/>
                      <a:pt x="1842654" y="1704127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-30738" y="2754065"/>
              <a:ext cx="1268087" cy="4988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+mj-lt"/>
                  <a:cs typeface="Times New Roman" pitchFamily="18" charset="0"/>
                </a:rPr>
                <a:t>Voltage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2443792" y="4654690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068335" y="4654077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830335" y="4654690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692847" y="4655840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022656" y="4661287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635007" y="4660674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409199" y="4661287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241231" y="4662437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1531964" y="4987643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1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909989" y="4985669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2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280126" y="4985429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3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658149" y="4983454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4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082004" y="4986665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5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460030" y="4984690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6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30165" y="4984451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7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258990" y="4982475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8</a:t>
              </a:r>
            </a:p>
          </p:txBody>
        </p:sp>
        <p:cxnSp>
          <p:nvCxnSpPr>
            <p:cNvPr id="33" name="Straight Connector 32"/>
            <p:cNvCxnSpPr/>
            <p:nvPr/>
          </p:nvCxnSpPr>
          <p:spPr>
            <a:xfrm rot="5400000">
              <a:off x="1240118" y="6095311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711708" y="3218453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+mj-lt"/>
                </a:rPr>
                <a:t>3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16406" y="6130743"/>
              <a:ext cx="3674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+mj-lt"/>
                </a:rPr>
                <a:t>-3</a:t>
              </a:r>
            </a:p>
          </p:txBody>
        </p:sp>
        <p:cxnSp>
          <p:nvCxnSpPr>
            <p:cNvPr id="36" name="Straight Connector 35"/>
            <p:cNvCxnSpPr/>
            <p:nvPr/>
          </p:nvCxnSpPr>
          <p:spPr>
            <a:xfrm rot="5400000">
              <a:off x="1240965" y="3231578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1639408" y="3761715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2014896" y="3363672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401652" y="3766869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2786542" y="4796218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3192232" y="5827456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3581568" y="6276605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3976900" y="5835026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4355760" y="4806378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1195245" y="4797734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494740" y="4082441"/>
            <a:ext cx="3208675" cy="2340857"/>
            <a:chOff x="-14331" y="2835710"/>
            <a:chExt cx="5800245" cy="3600629"/>
          </a:xfrm>
        </p:grpSpPr>
        <p:grpSp>
          <p:nvGrpSpPr>
            <p:cNvPr id="46" name="Group 41"/>
            <p:cNvGrpSpPr>
              <a:grpSpLocks/>
            </p:cNvGrpSpPr>
            <p:nvPr/>
          </p:nvGrpSpPr>
          <p:grpSpPr bwMode="auto">
            <a:xfrm>
              <a:off x="288033" y="2977244"/>
              <a:ext cx="5497881" cy="3406239"/>
              <a:chOff x="6898859" y="2438400"/>
              <a:chExt cx="2382757" cy="1634065"/>
            </a:xfrm>
          </p:grpSpPr>
          <p:sp>
            <p:nvSpPr>
              <p:cNvPr id="47" name="Straight Connector 350"/>
              <p:cNvSpPr>
                <a:spLocks noChangeShapeType="1"/>
              </p:cNvSpPr>
              <p:nvPr/>
            </p:nvSpPr>
            <p:spPr bwMode="auto">
              <a:xfrm flipH="1">
                <a:off x="6898859" y="3337669"/>
                <a:ext cx="192470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8" name="Straight Connector 349"/>
              <p:cNvSpPr>
                <a:spLocks noChangeShapeType="1"/>
              </p:cNvSpPr>
              <p:nvPr/>
            </p:nvSpPr>
            <p:spPr bwMode="auto">
              <a:xfrm>
                <a:off x="7315200" y="2438400"/>
                <a:ext cx="0" cy="16340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9" name="TextBox 11"/>
              <p:cNvSpPr txBox="1">
                <a:spLocks noChangeArrowheads="1"/>
              </p:cNvSpPr>
              <p:nvPr/>
            </p:nvSpPr>
            <p:spPr bwMode="auto">
              <a:xfrm>
                <a:off x="8829900" y="3231685"/>
                <a:ext cx="451716" cy="1624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dirty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time (</a:t>
                </a:r>
                <a:r>
                  <a:rPr lang="en-US" sz="1600" dirty="0" err="1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ms</a:t>
                </a:r>
                <a:r>
                  <a:rPr lang="en-US" sz="1600" dirty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)</a:t>
                </a:r>
              </a:p>
            </p:txBody>
          </p:sp>
        </p:grpSp>
        <p:sp>
          <p:nvSpPr>
            <p:cNvPr id="50" name="Rectangle 49"/>
            <p:cNvSpPr/>
            <p:nvPr/>
          </p:nvSpPr>
          <p:spPr>
            <a:xfrm>
              <a:off x="232992" y="2835710"/>
              <a:ext cx="86741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+mj-lt"/>
                  <a:cs typeface="Times New Roman" pitchFamily="18" charset="0"/>
                </a:rPr>
                <a:t>Voltage</a:t>
              </a:r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2830335" y="4654690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4409199" y="4661287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1531964" y="4987643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1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909989" y="4985668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2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280125" y="4985429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3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658150" y="4983454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4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082004" y="4986665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5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460029" y="4984690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6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830165" y="4984451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7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258990" y="4982476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8</a:t>
              </a:r>
            </a:p>
          </p:txBody>
        </p:sp>
        <p:cxnSp>
          <p:nvCxnSpPr>
            <p:cNvPr id="61" name="Straight Connector 60"/>
            <p:cNvCxnSpPr/>
            <p:nvPr/>
          </p:nvCxnSpPr>
          <p:spPr>
            <a:xfrm rot="5400000">
              <a:off x="1240965" y="3719258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>
              <a:off x="1240965" y="4186618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1240118" y="5160591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5400000">
              <a:off x="1240118" y="5602486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1240118" y="6095311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711708" y="3218453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+mj-lt"/>
                </a:rPr>
                <a:t>3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11708" y="3736613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+mj-lt"/>
                </a:rPr>
                <a:t>2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11708" y="4193813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+mj-lt"/>
                </a:rPr>
                <a:t>1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21868" y="4701813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+mj-lt"/>
                </a:rPr>
                <a:t>0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16406" y="5185863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+mj-lt"/>
                </a:rPr>
                <a:t>-1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16406" y="5637918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+mj-lt"/>
                </a:rPr>
                <a:t>-2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16406" y="6130743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+mj-lt"/>
                </a:rPr>
                <a:t>-3</a:t>
              </a:r>
            </a:p>
          </p:txBody>
        </p:sp>
        <p:cxnSp>
          <p:nvCxnSpPr>
            <p:cNvPr id="73" name="Straight Connector 72"/>
            <p:cNvCxnSpPr/>
            <p:nvPr/>
          </p:nvCxnSpPr>
          <p:spPr>
            <a:xfrm>
              <a:off x="2443792" y="4654690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2068335" y="4654077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1692847" y="4655840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5400000">
              <a:off x="1240965" y="3231578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4022656" y="4661287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3635007" y="4660674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3241231" y="4662437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0" name="Rectangle 79"/>
            <p:cNvSpPr/>
            <p:nvPr/>
          </p:nvSpPr>
          <p:spPr>
            <a:xfrm>
              <a:off x="43972" y="6128562"/>
              <a:ext cx="4828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+mj-lt"/>
                </a:rPr>
                <a:t>000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23269" y="5639318"/>
              <a:ext cx="4828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+mj-lt"/>
                </a:rPr>
                <a:t>001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21294" y="5174218"/>
              <a:ext cx="4828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+mj-lt"/>
                </a:rPr>
                <a:t>010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31194" y="4661618"/>
              <a:ext cx="46948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+mj-lt"/>
                </a:rPr>
                <a:t>011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5469" y="4172768"/>
              <a:ext cx="4828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  <a:latin typeface="+mj-lt"/>
                </a:rPr>
                <a:t>100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-179" y="3682085"/>
              <a:ext cx="4828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+mj-lt"/>
                </a:rPr>
                <a:t>101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-14331" y="3204724"/>
              <a:ext cx="46948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+mj-lt"/>
                </a:rPr>
                <a:t>110</a:t>
              </a:r>
              <a:endParaRPr lang="en-US" sz="1400" dirty="0">
                <a:latin typeface="+mj-lt"/>
              </a:endParaRPr>
            </a:p>
          </p:txBody>
        </p:sp>
        <p:cxnSp>
          <p:nvCxnSpPr>
            <p:cNvPr id="87" name="Straight Connector 86"/>
            <p:cNvCxnSpPr/>
            <p:nvPr/>
          </p:nvCxnSpPr>
          <p:spPr>
            <a:xfrm>
              <a:off x="1248684" y="4850785"/>
              <a:ext cx="444163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1692847" y="3905890"/>
              <a:ext cx="4" cy="96901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1666181" y="3909758"/>
              <a:ext cx="402154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2830335" y="3871653"/>
              <a:ext cx="2282" cy="1010227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2037697" y="3435476"/>
              <a:ext cx="402154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2045932" y="3429000"/>
              <a:ext cx="0" cy="490913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2455091" y="3408680"/>
              <a:ext cx="0" cy="483293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2428552" y="3895211"/>
              <a:ext cx="411429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2811768" y="4845189"/>
              <a:ext cx="444163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3241227" y="4822159"/>
              <a:ext cx="4" cy="96901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3222707" y="5759589"/>
              <a:ext cx="444163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3638779" y="5744490"/>
              <a:ext cx="0" cy="58011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3608083" y="6328913"/>
              <a:ext cx="444163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4022656" y="5754509"/>
              <a:ext cx="0" cy="58011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3998912" y="5763538"/>
              <a:ext cx="444163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4411997" y="4825836"/>
              <a:ext cx="0" cy="96207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246CBFEA-F264-1944-BE7C-BC6BB329662C}"/>
              </a:ext>
            </a:extLst>
          </p:cNvPr>
          <p:cNvSpPr txBox="1"/>
          <p:nvPr/>
        </p:nvSpPr>
        <p:spPr>
          <a:xfrm>
            <a:off x="1905075" y="3245703"/>
            <a:ext cx="1806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Sample/Hold</a:t>
            </a:r>
          </a:p>
        </p:txBody>
      </p:sp>
      <p:grpSp>
        <p:nvGrpSpPr>
          <p:cNvPr id="106" name="Group 41">
            <a:extLst>
              <a:ext uri="{FF2B5EF4-FFF2-40B4-BE49-F238E27FC236}">
                <a16:creationId xmlns:a16="http://schemas.microsoft.com/office/drawing/2014/main" id="{6BF1E084-B298-0A44-A48E-112A2D3906D9}"/>
              </a:ext>
            </a:extLst>
          </p:cNvPr>
          <p:cNvGrpSpPr>
            <a:grpSpLocks/>
          </p:cNvGrpSpPr>
          <p:nvPr/>
        </p:nvGrpSpPr>
        <p:grpSpPr bwMode="auto">
          <a:xfrm>
            <a:off x="2926049" y="4126287"/>
            <a:ext cx="3275452" cy="2225143"/>
            <a:chOff x="6898859" y="2438400"/>
            <a:chExt cx="2382757" cy="1634065"/>
          </a:xfrm>
        </p:grpSpPr>
        <p:sp>
          <p:nvSpPr>
            <p:cNvPr id="160" name="Straight Connector 350">
              <a:extLst>
                <a:ext uri="{FF2B5EF4-FFF2-40B4-BE49-F238E27FC236}">
                  <a16:creationId xmlns:a16="http://schemas.microsoft.com/office/drawing/2014/main" id="{A306C0ED-6A18-834E-8559-D3D40055D0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898859" y="3337669"/>
              <a:ext cx="192470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61" name="Straight Connector 349">
              <a:extLst>
                <a:ext uri="{FF2B5EF4-FFF2-40B4-BE49-F238E27FC236}">
                  <a16:creationId xmlns:a16="http://schemas.microsoft.com/office/drawing/2014/main" id="{485E22E1-EC94-6143-AF86-27326A5DFD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15200" y="2438400"/>
              <a:ext cx="0" cy="163406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62" name="TextBox 11">
              <a:extLst>
                <a:ext uri="{FF2B5EF4-FFF2-40B4-BE49-F238E27FC236}">
                  <a16:creationId xmlns:a16="http://schemas.microsoft.com/office/drawing/2014/main" id="{9FF2C62E-C039-C644-BCA8-6742B63526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29900" y="3231685"/>
              <a:ext cx="451716" cy="162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time (</a:t>
              </a:r>
              <a:r>
                <a:rPr lang="en-US" sz="1600" dirty="0" err="1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ms</a:t>
              </a:r>
              <a:r>
                <a:rPr lang="en-US" sz="1600" dirty="0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)</a:t>
              </a:r>
            </a:p>
          </p:txBody>
        </p: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E5F05A08-0083-E746-8737-E0F7EC2EA848}"/>
              </a:ext>
            </a:extLst>
          </p:cNvPr>
          <p:cNvGrpSpPr/>
          <p:nvPr/>
        </p:nvGrpSpPr>
        <p:grpSpPr>
          <a:xfrm>
            <a:off x="2893258" y="4033829"/>
            <a:ext cx="2576377" cy="2333448"/>
            <a:chOff x="2893258" y="4033829"/>
            <a:chExt cx="2576377" cy="2333448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9BE4CAF4-4DF0-EB4D-9D23-314101189250}"/>
                </a:ext>
              </a:extLst>
            </p:cNvPr>
            <p:cNvSpPr/>
            <p:nvPr/>
          </p:nvSpPr>
          <p:spPr>
            <a:xfrm>
              <a:off x="2893258" y="4033829"/>
              <a:ext cx="516778" cy="2211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+mj-lt"/>
                  <a:cs typeface="Times New Roman" pitchFamily="18" charset="0"/>
                </a:rPr>
                <a:t>Voltage</a:t>
              </a:r>
            </a:p>
          </p:txBody>
        </p: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629A2AC4-A336-E640-A5D1-27615A85CF8E}"/>
                </a:ext>
              </a:extLst>
            </p:cNvPr>
            <p:cNvCxnSpPr/>
            <p:nvPr/>
          </p:nvCxnSpPr>
          <p:spPr>
            <a:xfrm>
              <a:off x="4440667" y="5222087"/>
              <a:ext cx="0" cy="24889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8816520-DBA3-DC4A-A5D3-CC5BAF66BB28}"/>
                </a:ext>
              </a:extLst>
            </p:cNvPr>
            <p:cNvCxnSpPr/>
            <p:nvPr/>
          </p:nvCxnSpPr>
          <p:spPr>
            <a:xfrm>
              <a:off x="5381301" y="5226396"/>
              <a:ext cx="0" cy="24889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E30C9E50-A615-D949-BA1B-943408CB106D}"/>
                </a:ext>
              </a:extLst>
            </p:cNvPr>
            <p:cNvSpPr txBox="1"/>
            <p:nvPr/>
          </p:nvSpPr>
          <p:spPr>
            <a:xfrm>
              <a:off x="3667141" y="5439590"/>
              <a:ext cx="177824" cy="2211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1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B98D6D36-AB85-0C45-A2D6-461446A6CB37}"/>
                </a:ext>
              </a:extLst>
            </p:cNvPr>
            <p:cNvSpPr txBox="1"/>
            <p:nvPr/>
          </p:nvSpPr>
          <p:spPr>
            <a:xfrm>
              <a:off x="3892356" y="5438300"/>
              <a:ext cx="177824" cy="2211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2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DE2248B8-8A5F-A444-B441-980A5D0E0A6D}"/>
                </a:ext>
              </a:extLst>
            </p:cNvPr>
            <p:cNvSpPr txBox="1"/>
            <p:nvPr/>
          </p:nvSpPr>
          <p:spPr>
            <a:xfrm>
              <a:off x="4112870" y="5438144"/>
              <a:ext cx="177824" cy="2211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3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75C3E07F-4A84-9541-B855-6C3B97BE6CFD}"/>
                </a:ext>
              </a:extLst>
            </p:cNvPr>
            <p:cNvSpPr txBox="1"/>
            <p:nvPr/>
          </p:nvSpPr>
          <p:spPr>
            <a:xfrm>
              <a:off x="4338085" y="5436854"/>
              <a:ext cx="177824" cy="2211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4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F5919519-4C19-D84D-BCDE-11B36CD44383}"/>
                </a:ext>
              </a:extLst>
            </p:cNvPr>
            <p:cNvSpPr txBox="1"/>
            <p:nvPr/>
          </p:nvSpPr>
          <p:spPr>
            <a:xfrm>
              <a:off x="4590603" y="5438951"/>
              <a:ext cx="177824" cy="2211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5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23D7A462-5765-EB4C-8C13-8F57B4CD6C6A}"/>
                </a:ext>
              </a:extLst>
            </p:cNvPr>
            <p:cNvSpPr txBox="1"/>
            <p:nvPr/>
          </p:nvSpPr>
          <p:spPr>
            <a:xfrm>
              <a:off x="4815817" y="5437661"/>
              <a:ext cx="177824" cy="2211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6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F06F2899-C7BF-4646-B906-5828677EF205}"/>
                </a:ext>
              </a:extLst>
            </p:cNvPr>
            <p:cNvSpPr txBox="1"/>
            <p:nvPr/>
          </p:nvSpPr>
          <p:spPr>
            <a:xfrm>
              <a:off x="5036332" y="5437505"/>
              <a:ext cx="177824" cy="2211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7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3CF743FF-420C-874F-A5EF-5B0100F3A544}"/>
                </a:ext>
              </a:extLst>
            </p:cNvPr>
            <p:cNvSpPr txBox="1"/>
            <p:nvPr/>
          </p:nvSpPr>
          <p:spPr>
            <a:xfrm>
              <a:off x="5291811" y="5436215"/>
              <a:ext cx="177824" cy="2211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8</a:t>
              </a:r>
            </a:p>
          </p:txBody>
        </p: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DBB0899F-49F1-2F4E-8B18-16E85D068BD4}"/>
                </a:ext>
              </a:extLst>
            </p:cNvPr>
            <p:cNvCxnSpPr/>
            <p:nvPr/>
          </p:nvCxnSpPr>
          <p:spPr>
            <a:xfrm rot="5400000">
              <a:off x="3493774" y="4621963"/>
              <a:ext cx="0" cy="22698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FDB027B8-5BDD-B646-A0A7-77CA4BC7C639}"/>
                </a:ext>
              </a:extLst>
            </p:cNvPr>
            <p:cNvCxnSpPr/>
            <p:nvPr/>
          </p:nvCxnSpPr>
          <p:spPr>
            <a:xfrm rot="5400000">
              <a:off x="3493774" y="4927268"/>
              <a:ext cx="0" cy="22698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46DA60ED-7E58-E742-AEB6-5D5B5550EC37}"/>
                </a:ext>
              </a:extLst>
            </p:cNvPr>
            <p:cNvCxnSpPr/>
            <p:nvPr/>
          </p:nvCxnSpPr>
          <p:spPr>
            <a:xfrm rot="5400000">
              <a:off x="3493269" y="5563521"/>
              <a:ext cx="0" cy="22698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99B8779F-6860-4D4C-AE5C-B1AF4762AFB4}"/>
                </a:ext>
              </a:extLst>
            </p:cNvPr>
            <p:cNvCxnSpPr/>
            <p:nvPr/>
          </p:nvCxnSpPr>
          <p:spPr>
            <a:xfrm rot="5400000">
              <a:off x="3493269" y="5852191"/>
              <a:ext cx="0" cy="22698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F39F2C73-0DC6-3740-BE2F-330BD24491C5}"/>
                </a:ext>
              </a:extLst>
            </p:cNvPr>
            <p:cNvCxnSpPr/>
            <p:nvPr/>
          </p:nvCxnSpPr>
          <p:spPr>
            <a:xfrm rot="5400000">
              <a:off x="3493269" y="6174131"/>
              <a:ext cx="0" cy="22698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D16CAF24-27AC-4648-A6AE-712B11CB608E}"/>
                </a:ext>
              </a:extLst>
            </p:cNvPr>
            <p:cNvSpPr txBox="1"/>
            <p:nvPr/>
          </p:nvSpPr>
          <p:spPr>
            <a:xfrm>
              <a:off x="3178461" y="4283858"/>
              <a:ext cx="160634" cy="180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+mj-lt"/>
                </a:rPr>
                <a:t>3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EA9B761F-C969-D348-9838-EA45E612DB94}"/>
                </a:ext>
              </a:extLst>
            </p:cNvPr>
            <p:cNvSpPr txBox="1"/>
            <p:nvPr/>
          </p:nvSpPr>
          <p:spPr>
            <a:xfrm>
              <a:off x="3178461" y="4622348"/>
              <a:ext cx="160634" cy="180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+mj-lt"/>
                </a:rPr>
                <a:t>2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676D0E7C-82D6-B94A-8F77-4D46CDA2CE8D}"/>
                </a:ext>
              </a:extLst>
            </p:cNvPr>
            <p:cNvSpPr txBox="1"/>
            <p:nvPr/>
          </p:nvSpPr>
          <p:spPr>
            <a:xfrm>
              <a:off x="3178461" y="4921017"/>
              <a:ext cx="160634" cy="180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+mj-lt"/>
                </a:rPr>
                <a:t>1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003E0786-01E2-DA4F-8ED3-9CDA771F6639}"/>
                </a:ext>
              </a:extLst>
            </p:cNvPr>
            <p:cNvSpPr txBox="1"/>
            <p:nvPr/>
          </p:nvSpPr>
          <p:spPr>
            <a:xfrm>
              <a:off x="3184513" y="5252870"/>
              <a:ext cx="160634" cy="180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+mj-lt"/>
                </a:rPr>
                <a:t>0</a:t>
              </a: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0BAA3F87-D09D-664D-B67E-9B7F154A57A8}"/>
                </a:ext>
              </a:extLst>
            </p:cNvPr>
            <p:cNvSpPr txBox="1"/>
            <p:nvPr/>
          </p:nvSpPr>
          <p:spPr>
            <a:xfrm>
              <a:off x="3121683" y="5569078"/>
              <a:ext cx="191194" cy="180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+mj-lt"/>
                </a:rPr>
                <a:t>-1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3BB84851-43A2-B64C-9CF1-8DB38123E554}"/>
                </a:ext>
              </a:extLst>
            </p:cNvPr>
            <p:cNvSpPr txBox="1"/>
            <p:nvPr/>
          </p:nvSpPr>
          <p:spPr>
            <a:xfrm>
              <a:off x="3121683" y="5864385"/>
              <a:ext cx="191194" cy="180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+mj-lt"/>
                </a:rPr>
                <a:t>-2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9A3A2ECC-BF6F-4F44-A5ED-4238C6C0537B}"/>
                </a:ext>
              </a:extLst>
            </p:cNvPr>
            <p:cNvSpPr txBox="1"/>
            <p:nvPr/>
          </p:nvSpPr>
          <p:spPr>
            <a:xfrm>
              <a:off x="3121683" y="6186326"/>
              <a:ext cx="191194" cy="180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+mj-lt"/>
                </a:rPr>
                <a:t>-3</a:t>
              </a:r>
            </a:p>
          </p:txBody>
        </p: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C1027E63-CD8A-F841-A75E-905D4E895C82}"/>
                </a:ext>
              </a:extLst>
            </p:cNvPr>
            <p:cNvCxnSpPr/>
            <p:nvPr/>
          </p:nvCxnSpPr>
          <p:spPr>
            <a:xfrm>
              <a:off x="4210378" y="5222087"/>
              <a:ext cx="0" cy="24889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F0627ABE-3C6C-2C4F-83EA-ED3679B53FFB}"/>
                </a:ext>
              </a:extLst>
            </p:cNvPr>
            <p:cNvCxnSpPr/>
            <p:nvPr/>
          </p:nvCxnSpPr>
          <p:spPr>
            <a:xfrm>
              <a:off x="3986693" y="5221686"/>
              <a:ext cx="0" cy="24889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AB52E73E-EFF5-4B45-82D8-66E373F5E283}"/>
                </a:ext>
              </a:extLst>
            </p:cNvPr>
            <p:cNvCxnSpPr/>
            <p:nvPr/>
          </p:nvCxnSpPr>
          <p:spPr>
            <a:xfrm>
              <a:off x="3762990" y="5222838"/>
              <a:ext cx="0" cy="24889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3104CECC-D303-7743-BE58-D2F0250616CD}"/>
                </a:ext>
              </a:extLst>
            </p:cNvPr>
            <p:cNvCxnSpPr/>
            <p:nvPr/>
          </p:nvCxnSpPr>
          <p:spPr>
            <a:xfrm rot="5400000">
              <a:off x="3493774" y="4303383"/>
              <a:ext cx="0" cy="22698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945CFA94-09A9-CA4C-9D51-E013294B93FD}"/>
                </a:ext>
              </a:extLst>
            </p:cNvPr>
            <p:cNvCxnSpPr/>
            <p:nvPr/>
          </p:nvCxnSpPr>
          <p:spPr>
            <a:xfrm>
              <a:off x="5151011" y="5226396"/>
              <a:ext cx="0" cy="24889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DBC2E730-3E68-B04B-A5AA-06610E606236}"/>
                </a:ext>
              </a:extLst>
            </p:cNvPr>
            <p:cNvCxnSpPr/>
            <p:nvPr/>
          </p:nvCxnSpPr>
          <p:spPr>
            <a:xfrm>
              <a:off x="4920063" y="5225996"/>
              <a:ext cx="0" cy="24889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A60926FF-61A7-2B48-9147-C8088674F6A1}"/>
                </a:ext>
              </a:extLst>
            </p:cNvPr>
            <p:cNvCxnSpPr/>
            <p:nvPr/>
          </p:nvCxnSpPr>
          <p:spPr>
            <a:xfrm>
              <a:off x="4685465" y="5227148"/>
              <a:ext cx="0" cy="24889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5F8A9558-1F7B-E245-8C9D-2A40E54DB40C}"/>
                </a:ext>
              </a:extLst>
            </p:cNvPr>
            <p:cNvCxnSpPr/>
            <p:nvPr/>
          </p:nvCxnSpPr>
          <p:spPr>
            <a:xfrm>
              <a:off x="3498373" y="5350187"/>
              <a:ext cx="264617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4D8E6ECF-8CE5-F54D-BAAD-D9F1F9544FF8}"/>
                </a:ext>
              </a:extLst>
            </p:cNvPr>
            <p:cNvCxnSpPr>
              <a:cxnSpLocks/>
            </p:cNvCxnSpPr>
            <p:nvPr/>
          </p:nvCxnSpPr>
          <p:spPr>
            <a:xfrm>
              <a:off x="3762992" y="4622348"/>
              <a:ext cx="0" cy="743592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C7F22A5F-9EE5-8444-BF30-A7AD44B00E14}"/>
                </a:ext>
              </a:extLst>
            </p:cNvPr>
            <p:cNvCxnSpPr/>
            <p:nvPr/>
          </p:nvCxnSpPr>
          <p:spPr>
            <a:xfrm>
              <a:off x="3759437" y="4622348"/>
              <a:ext cx="239590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2A600E2E-A817-5348-B562-902D4323B1AA}"/>
                </a:ext>
              </a:extLst>
            </p:cNvPr>
            <p:cNvCxnSpPr>
              <a:cxnSpLocks/>
            </p:cNvCxnSpPr>
            <p:nvPr/>
          </p:nvCxnSpPr>
          <p:spPr>
            <a:xfrm>
              <a:off x="4442027" y="4622348"/>
              <a:ext cx="0" cy="748152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3CF532BD-9D4F-5648-9E15-891D82216990}"/>
                </a:ext>
              </a:extLst>
            </p:cNvPr>
            <p:cNvCxnSpPr/>
            <p:nvPr/>
          </p:nvCxnSpPr>
          <p:spPr>
            <a:xfrm>
              <a:off x="3968440" y="4425629"/>
              <a:ext cx="239590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3A289261-BFD8-D64B-8491-82C97F299049}"/>
                </a:ext>
              </a:extLst>
            </p:cNvPr>
            <p:cNvCxnSpPr>
              <a:cxnSpLocks/>
            </p:cNvCxnSpPr>
            <p:nvPr/>
          </p:nvCxnSpPr>
          <p:spPr>
            <a:xfrm>
              <a:off x="3973346" y="4421399"/>
              <a:ext cx="25681" cy="200949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8FCAC328-07B0-CE49-8B2B-E1B9EE4CFD4F}"/>
                </a:ext>
              </a:extLst>
            </p:cNvPr>
            <p:cNvCxnSpPr>
              <a:cxnSpLocks/>
            </p:cNvCxnSpPr>
            <p:nvPr/>
          </p:nvCxnSpPr>
          <p:spPr>
            <a:xfrm>
              <a:off x="4217109" y="4408125"/>
              <a:ext cx="0" cy="214223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AF1824C8-1652-2449-A9C6-B9FC383A87B1}"/>
                </a:ext>
              </a:extLst>
            </p:cNvPr>
            <p:cNvCxnSpPr/>
            <p:nvPr/>
          </p:nvCxnSpPr>
          <p:spPr>
            <a:xfrm>
              <a:off x="4195552" y="4628020"/>
              <a:ext cx="245115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1C310C65-DF47-A44D-9124-37595D2AA72D}"/>
                </a:ext>
              </a:extLst>
            </p:cNvPr>
            <p:cNvCxnSpPr/>
            <p:nvPr/>
          </p:nvCxnSpPr>
          <p:spPr>
            <a:xfrm>
              <a:off x="4429605" y="5346531"/>
              <a:ext cx="264617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B060CA56-3187-674C-846C-B354213CA0B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83508" y="5331487"/>
              <a:ext cx="1954" cy="726474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5A17259B-167D-B341-BCDC-4F7AE55B7774}"/>
                </a:ext>
              </a:extLst>
            </p:cNvPr>
            <p:cNvCxnSpPr/>
            <p:nvPr/>
          </p:nvCxnSpPr>
          <p:spPr>
            <a:xfrm>
              <a:off x="4683508" y="6057961"/>
              <a:ext cx="264617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F404CABC-2C23-9E4C-8832-783879E97398}"/>
                </a:ext>
              </a:extLst>
            </p:cNvPr>
            <p:cNvCxnSpPr>
              <a:cxnSpLocks/>
            </p:cNvCxnSpPr>
            <p:nvPr/>
          </p:nvCxnSpPr>
          <p:spPr>
            <a:xfrm>
              <a:off x="4920063" y="6057961"/>
              <a:ext cx="0" cy="283365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9543E090-BBDF-4C42-A891-DBED828FEC47}"/>
                </a:ext>
              </a:extLst>
            </p:cNvPr>
            <p:cNvCxnSpPr/>
            <p:nvPr/>
          </p:nvCxnSpPr>
          <p:spPr>
            <a:xfrm>
              <a:off x="4904023" y="6315781"/>
              <a:ext cx="264617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064907C4-EA46-AC41-A7C9-24FE1A98BB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51011" y="6057961"/>
              <a:ext cx="17629" cy="261548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539FDE6C-7757-BB46-B050-6223E60D1A0F}"/>
                </a:ext>
              </a:extLst>
            </p:cNvPr>
            <p:cNvCxnSpPr/>
            <p:nvPr/>
          </p:nvCxnSpPr>
          <p:spPr>
            <a:xfrm>
              <a:off x="5151011" y="6057961"/>
              <a:ext cx="264617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B393688F-52BB-DB4F-893C-CEC2F41DAFB3}"/>
                </a:ext>
              </a:extLst>
            </p:cNvPr>
            <p:cNvCxnSpPr>
              <a:cxnSpLocks/>
            </p:cNvCxnSpPr>
            <p:nvPr/>
          </p:nvCxnSpPr>
          <p:spPr>
            <a:xfrm>
              <a:off x="5382968" y="5333889"/>
              <a:ext cx="0" cy="724072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330C56C5-8374-754A-84DA-C1A7BC3D5C94}"/>
              </a:ext>
            </a:extLst>
          </p:cNvPr>
          <p:cNvGrpSpPr/>
          <p:nvPr/>
        </p:nvGrpSpPr>
        <p:grpSpPr>
          <a:xfrm>
            <a:off x="1038225" y="4051300"/>
            <a:ext cx="1324050" cy="2188862"/>
            <a:chOff x="1038225" y="4051300"/>
            <a:chExt cx="1324050" cy="2188862"/>
          </a:xfrm>
        </p:grpSpPr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77356955-5279-2D4F-9938-CD21BAC8F559}"/>
                </a:ext>
              </a:extLst>
            </p:cNvPr>
            <p:cNvCxnSpPr>
              <a:cxnSpLocks/>
            </p:cNvCxnSpPr>
            <p:nvPr/>
          </p:nvCxnSpPr>
          <p:spPr>
            <a:xfrm>
              <a:off x="1038225" y="4051300"/>
              <a:ext cx="0" cy="218886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29360D80-93A1-0144-97A9-7A759B48B51E}"/>
                </a:ext>
              </a:extLst>
            </p:cNvPr>
            <p:cNvCxnSpPr>
              <a:cxnSpLocks/>
            </p:cNvCxnSpPr>
            <p:nvPr/>
          </p:nvCxnSpPr>
          <p:spPr>
            <a:xfrm>
              <a:off x="1227695" y="4051300"/>
              <a:ext cx="0" cy="218886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C1E6964A-331B-1741-BB40-65A4CE16AD2D}"/>
                </a:ext>
              </a:extLst>
            </p:cNvPr>
            <p:cNvCxnSpPr>
              <a:cxnSpLocks/>
            </p:cNvCxnSpPr>
            <p:nvPr/>
          </p:nvCxnSpPr>
          <p:spPr>
            <a:xfrm>
              <a:off x="1392452" y="4051300"/>
              <a:ext cx="0" cy="218886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E28B166A-016A-8244-AFBA-9C7C604B159E}"/>
                </a:ext>
              </a:extLst>
            </p:cNvPr>
            <p:cNvCxnSpPr>
              <a:cxnSpLocks/>
            </p:cNvCxnSpPr>
            <p:nvPr/>
          </p:nvCxnSpPr>
          <p:spPr>
            <a:xfrm>
              <a:off x="1606635" y="4051300"/>
              <a:ext cx="0" cy="218886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E9558816-7541-6C49-BA7C-647330EA791A}"/>
                </a:ext>
              </a:extLst>
            </p:cNvPr>
            <p:cNvCxnSpPr>
              <a:cxnSpLocks/>
            </p:cNvCxnSpPr>
            <p:nvPr/>
          </p:nvCxnSpPr>
          <p:spPr>
            <a:xfrm>
              <a:off x="1796105" y="4051300"/>
              <a:ext cx="0" cy="218886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F3956AC2-13C0-5141-BC85-2C239DCF8C32}"/>
                </a:ext>
              </a:extLst>
            </p:cNvPr>
            <p:cNvCxnSpPr>
              <a:cxnSpLocks/>
            </p:cNvCxnSpPr>
            <p:nvPr/>
          </p:nvCxnSpPr>
          <p:spPr>
            <a:xfrm>
              <a:off x="2362275" y="4051300"/>
              <a:ext cx="0" cy="218886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853F12A9-BE01-C447-934A-34AB24892C89}"/>
                </a:ext>
              </a:extLst>
            </p:cNvPr>
            <p:cNvCxnSpPr>
              <a:cxnSpLocks/>
            </p:cNvCxnSpPr>
            <p:nvPr/>
          </p:nvCxnSpPr>
          <p:spPr>
            <a:xfrm>
              <a:off x="2162325" y="4051300"/>
              <a:ext cx="0" cy="218886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861328B1-0D30-F640-8F92-C650F2A93307}"/>
                </a:ext>
              </a:extLst>
            </p:cNvPr>
            <p:cNvCxnSpPr>
              <a:cxnSpLocks/>
            </p:cNvCxnSpPr>
            <p:nvPr/>
          </p:nvCxnSpPr>
          <p:spPr>
            <a:xfrm>
              <a:off x="1995691" y="4051300"/>
              <a:ext cx="0" cy="218886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B367DB5F-7B10-4548-A35F-6F450110C675}"/>
              </a:ext>
            </a:extLst>
          </p:cNvPr>
          <p:cNvGrpSpPr/>
          <p:nvPr/>
        </p:nvGrpSpPr>
        <p:grpSpPr>
          <a:xfrm>
            <a:off x="3496962" y="4423719"/>
            <a:ext cx="2199503" cy="1878228"/>
            <a:chOff x="3496962" y="4423719"/>
            <a:chExt cx="2199503" cy="1878228"/>
          </a:xfrm>
        </p:grpSpPr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2CD0366D-B5B0-BD46-B390-486D6EF3E55F}"/>
                </a:ext>
              </a:extLst>
            </p:cNvPr>
            <p:cNvCxnSpPr/>
            <p:nvPr/>
          </p:nvCxnSpPr>
          <p:spPr>
            <a:xfrm>
              <a:off x="3496962" y="5362833"/>
              <a:ext cx="2199503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294CCE60-8F84-B742-AA1D-13132CD570C1}"/>
                </a:ext>
              </a:extLst>
            </p:cNvPr>
            <p:cNvGrpSpPr/>
            <p:nvPr/>
          </p:nvGrpSpPr>
          <p:grpSpPr>
            <a:xfrm>
              <a:off x="3496962" y="4423719"/>
              <a:ext cx="2199503" cy="1878228"/>
              <a:chOff x="3496962" y="4423719"/>
              <a:chExt cx="2199503" cy="1878228"/>
            </a:xfrm>
          </p:grpSpPr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27A9CE30-8DE5-6C4C-AF20-4EBD2BD63438}"/>
                  </a:ext>
                </a:extLst>
              </p:cNvPr>
              <p:cNvCxnSpPr/>
              <p:nvPr/>
            </p:nvCxnSpPr>
            <p:spPr>
              <a:xfrm>
                <a:off x="3496962" y="4423719"/>
                <a:ext cx="2199503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EDBFAB77-E253-C544-AD33-E7D46BF1A676}"/>
                  </a:ext>
                </a:extLst>
              </p:cNvPr>
              <p:cNvCxnSpPr/>
              <p:nvPr/>
            </p:nvCxnSpPr>
            <p:spPr>
              <a:xfrm>
                <a:off x="3496962" y="4736757"/>
                <a:ext cx="2199503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39A89BC3-3CF2-AA49-8E6D-B86E50873BCC}"/>
                  </a:ext>
                </a:extLst>
              </p:cNvPr>
              <p:cNvCxnSpPr/>
              <p:nvPr/>
            </p:nvCxnSpPr>
            <p:spPr>
              <a:xfrm>
                <a:off x="3496962" y="5049795"/>
                <a:ext cx="2199503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77469B32-7BBE-C849-8929-9CA40953998C}"/>
                  </a:ext>
                </a:extLst>
              </p:cNvPr>
              <p:cNvCxnSpPr/>
              <p:nvPr/>
            </p:nvCxnSpPr>
            <p:spPr>
              <a:xfrm>
                <a:off x="3496962" y="5675871"/>
                <a:ext cx="2199503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0FC073B0-45A2-D445-A313-1AD3D27BDFF2}"/>
                  </a:ext>
                </a:extLst>
              </p:cNvPr>
              <p:cNvCxnSpPr/>
              <p:nvPr/>
            </p:nvCxnSpPr>
            <p:spPr>
              <a:xfrm>
                <a:off x="3496962" y="5964195"/>
                <a:ext cx="2199503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DC730360-506B-FE47-B6CA-F2899893622A}"/>
                  </a:ext>
                </a:extLst>
              </p:cNvPr>
              <p:cNvCxnSpPr/>
              <p:nvPr/>
            </p:nvCxnSpPr>
            <p:spPr>
              <a:xfrm>
                <a:off x="3496962" y="6301947"/>
                <a:ext cx="2199503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85791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ADC – 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9067800" cy="4846638"/>
          </a:xfrm>
        </p:spPr>
        <p:txBody>
          <a:bodyPr>
            <a:normAutofit/>
          </a:bodyPr>
          <a:lstStyle/>
          <a:p>
            <a:r>
              <a:rPr lang="en-US" dirty="0"/>
              <a:t>Analog-to-Digital (ADC) Conversion </a:t>
            </a:r>
          </a:p>
          <a:p>
            <a:pPr lvl="1"/>
            <a:r>
              <a:rPr lang="en-US" sz="2000" b="1" i="1" u="sng" dirty="0"/>
              <a:t>Sampling</a:t>
            </a:r>
            <a:r>
              <a:rPr lang="en-US" sz="2000" dirty="0"/>
              <a:t>: breaking independent variable (time) into intervals</a:t>
            </a:r>
          </a:p>
          <a:p>
            <a:pPr lvl="1"/>
            <a:r>
              <a:rPr lang="en-US" sz="2000" dirty="0"/>
              <a:t>Example: Let’s </a:t>
            </a:r>
            <a:r>
              <a:rPr lang="en-US" sz="2000" i="1" dirty="0"/>
              <a:t>sample</a:t>
            </a:r>
            <a:r>
              <a:rPr lang="en-US" sz="2000" dirty="0"/>
              <a:t> our continuous signal @ 1 </a:t>
            </a:r>
            <a:r>
              <a:rPr lang="en-US" sz="2000" dirty="0" err="1"/>
              <a:t>ms</a:t>
            </a:r>
            <a:r>
              <a:rPr lang="en-US" sz="2000" dirty="0"/>
              <a:t> intervals: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22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288035" y="2977244"/>
            <a:ext cx="5706273" cy="3352800"/>
            <a:chOff x="1593363" y="2438400"/>
            <a:chExt cx="6614087" cy="3886200"/>
          </a:xfrm>
        </p:grpSpPr>
        <p:grpSp>
          <p:nvGrpSpPr>
            <p:cNvPr id="6" name="Group 41"/>
            <p:cNvGrpSpPr>
              <a:grpSpLocks/>
            </p:cNvGrpSpPr>
            <p:nvPr/>
          </p:nvGrpSpPr>
          <p:grpSpPr bwMode="auto">
            <a:xfrm>
              <a:off x="1593363" y="2438400"/>
              <a:ext cx="6614087" cy="3810000"/>
              <a:chOff x="6898859" y="2438400"/>
              <a:chExt cx="2473073" cy="1576891"/>
            </a:xfrm>
          </p:grpSpPr>
          <p:sp>
            <p:nvSpPr>
              <p:cNvPr id="7" name="Straight Connector 350"/>
              <p:cNvSpPr>
                <a:spLocks noChangeShapeType="1"/>
              </p:cNvSpPr>
              <p:nvPr/>
            </p:nvSpPr>
            <p:spPr bwMode="auto">
              <a:xfrm flipH="1">
                <a:off x="6898859" y="3337669"/>
                <a:ext cx="192470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Straight Connector 349"/>
              <p:cNvSpPr>
                <a:spLocks noChangeShapeType="1"/>
              </p:cNvSpPr>
              <p:nvPr/>
            </p:nvSpPr>
            <p:spPr bwMode="auto">
              <a:xfrm>
                <a:off x="7315200" y="2438400"/>
                <a:ext cx="0" cy="157689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>
                <a:spLocks noChangeArrowheads="1"/>
              </p:cNvSpPr>
              <p:nvPr/>
            </p:nvSpPr>
            <p:spPr bwMode="auto">
              <a:xfrm>
                <a:off x="8829900" y="3231685"/>
                <a:ext cx="542032" cy="1919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time (</a:t>
                </a:r>
                <a:r>
                  <a:rPr lang="en-US" sz="2000" dirty="0" err="1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ms</a:t>
                </a:r>
                <a:r>
                  <a:rPr lang="en-US" sz="2000" dirty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)</a:t>
                </a:r>
              </a:p>
            </p:txBody>
          </p:sp>
        </p:grpSp>
        <p:sp>
          <p:nvSpPr>
            <p:cNvPr id="12" name="Freeform 11"/>
            <p:cNvSpPr/>
            <p:nvPr/>
          </p:nvSpPr>
          <p:spPr>
            <a:xfrm>
              <a:off x="2708645" y="2944073"/>
              <a:ext cx="1842654" cy="1704127"/>
            </a:xfrm>
            <a:custGeom>
              <a:avLst/>
              <a:gdLst>
                <a:gd name="connsiteX0" fmla="*/ 0 w 1842654"/>
                <a:gd name="connsiteY0" fmla="*/ 1676418 h 1704127"/>
                <a:gd name="connsiteX1" fmla="*/ 955964 w 1842654"/>
                <a:gd name="connsiteY1" fmla="*/ 18 h 1704127"/>
                <a:gd name="connsiteX2" fmla="*/ 1842654 w 1842654"/>
                <a:gd name="connsiteY2" fmla="*/ 1704127 h 17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2654" h="1704127">
                  <a:moveTo>
                    <a:pt x="0" y="1676418"/>
                  </a:moveTo>
                  <a:cubicBezTo>
                    <a:pt x="324427" y="835909"/>
                    <a:pt x="648855" y="-4600"/>
                    <a:pt x="955964" y="18"/>
                  </a:cubicBezTo>
                  <a:cubicBezTo>
                    <a:pt x="1263073" y="4636"/>
                    <a:pt x="1552863" y="854381"/>
                    <a:pt x="1842654" y="17041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 flipV="1">
              <a:off x="4551300" y="4620473"/>
              <a:ext cx="1842654" cy="1704127"/>
            </a:xfrm>
            <a:custGeom>
              <a:avLst/>
              <a:gdLst>
                <a:gd name="connsiteX0" fmla="*/ 0 w 1842654"/>
                <a:gd name="connsiteY0" fmla="*/ 1676418 h 1704127"/>
                <a:gd name="connsiteX1" fmla="*/ 955964 w 1842654"/>
                <a:gd name="connsiteY1" fmla="*/ 18 h 1704127"/>
                <a:gd name="connsiteX2" fmla="*/ 1842654 w 1842654"/>
                <a:gd name="connsiteY2" fmla="*/ 1704127 h 17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2654" h="1704127">
                  <a:moveTo>
                    <a:pt x="0" y="1676418"/>
                  </a:moveTo>
                  <a:cubicBezTo>
                    <a:pt x="324427" y="835909"/>
                    <a:pt x="648855" y="-4600"/>
                    <a:pt x="955964" y="18"/>
                  </a:cubicBezTo>
                  <a:cubicBezTo>
                    <a:pt x="1263073" y="4636"/>
                    <a:pt x="1552863" y="854381"/>
                    <a:pt x="1842654" y="17041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232992" y="2835710"/>
            <a:ext cx="1040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Voltage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443792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068335" y="465407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830335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692847" y="465584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022656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635007" y="466067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409199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241231" y="466243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531964" y="498764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909989" y="498566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80125" y="498542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58150" y="49834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82004" y="49866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60029" y="49846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830165" y="498445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258990" y="498247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8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182038" y="5013887"/>
            <a:ext cx="3506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6600"/>
                </a:solidFill>
                <a:latin typeface="+mj-lt"/>
              </a:rPr>
              <a:t>What is frequency of this signal?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257299" y="5267988"/>
                <a:ext cx="3150478" cy="5964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latin typeface="Cambria Math"/>
                        </a:rPr>
                        <m:t>𝑓</m:t>
                      </m:r>
                      <m:r>
                        <a:rPr lang="en-US" sz="1600" i="1" dirty="0" smtClean="0">
                          <a:latin typeface="Cambria Math"/>
                        </a:rPr>
                        <m:t>𝑟𝑒𝑞</m:t>
                      </m:r>
                      <m:r>
                        <a:rPr lang="en-US" sz="1600" i="1" dirty="0" smtClean="0">
                          <a:latin typeface="Cambria Math"/>
                        </a:rPr>
                        <m:t> =</m:t>
                      </m:r>
                      <m:f>
                        <m:fPr>
                          <m:ctrlPr>
                            <a:rPr lang="en-US" sz="16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 dirty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i="1" dirty="0" smtClean="0">
                              <a:latin typeface="Cambria Math"/>
                            </a:rPr>
                            <m:t>𝑝𝑒𝑟𝑖𝑜𝑑</m:t>
                          </m:r>
                        </m:den>
                      </m:f>
                      <m:r>
                        <a:rPr lang="en-US" sz="1600" b="0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dirty="0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dirty="0" smtClean="0">
                              <a:latin typeface="Cambria Math"/>
                            </a:rPr>
                            <m:t>8</m:t>
                          </m:r>
                          <m:r>
                            <a:rPr lang="en-US" sz="1600" b="0" i="1" dirty="0" smtClean="0">
                              <a:latin typeface="Cambria Math"/>
                            </a:rPr>
                            <m:t>𝑚𝑠</m:t>
                          </m:r>
                        </m:den>
                      </m:f>
                      <m:r>
                        <a:rPr lang="en-US" sz="1600" b="0" i="1" dirty="0" smtClean="0">
                          <a:latin typeface="Cambria Math"/>
                        </a:rPr>
                        <m:t>=125 </m:t>
                      </m:r>
                      <m:r>
                        <a:rPr lang="en-US" sz="1600" b="0" i="1" dirty="0" smtClean="0">
                          <a:latin typeface="Cambria Math"/>
                        </a:rPr>
                        <m:t>𝐻𝑧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 xmlns:mv="urn:schemas-microsoft-com:mac:vml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299" y="5267988"/>
                <a:ext cx="3150478" cy="59644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4588385" y="5833118"/>
            <a:ext cx="45159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>
                <a:solidFill>
                  <a:srgbClr val="FF0000"/>
                </a:solidFill>
                <a:latin typeface="+mj-lt"/>
              </a:rPr>
              <a:t>Spoiler alert:</a:t>
            </a:r>
          </a:p>
          <a:p>
            <a:pPr algn="ctr"/>
            <a:r>
              <a:rPr lang="en-US" sz="1600" i="1" dirty="0">
                <a:solidFill>
                  <a:srgbClr val="FF0000"/>
                </a:solidFill>
                <a:latin typeface="+mj-lt"/>
              </a:rPr>
              <a:t>Relationship between sample rate &amp; frequency!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201588" y="2994142"/>
            <a:ext cx="3685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6600"/>
                </a:solidFill>
                <a:latin typeface="+mj-lt"/>
              </a:rPr>
              <a:t>What is our sampling rate?</a:t>
            </a:r>
          </a:p>
          <a:p>
            <a:r>
              <a:rPr lang="en-US" sz="1800" dirty="0">
                <a:solidFill>
                  <a:srgbClr val="FF6600"/>
                </a:solidFill>
                <a:latin typeface="+mj-lt"/>
              </a:rPr>
              <a:t>(How many samples per second?)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554827" y="3698983"/>
            <a:ext cx="2826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+mj-lt"/>
              </a:rPr>
              <a:t>1000 samples per second</a:t>
            </a:r>
          </a:p>
          <a:p>
            <a:pPr algn="ctr"/>
            <a:r>
              <a:rPr lang="en-US" sz="1800" dirty="0">
                <a:latin typeface="+mj-lt"/>
              </a:rPr>
              <a:t>1 </a:t>
            </a:r>
            <a:r>
              <a:rPr lang="en-US" sz="1800" dirty="0" err="1">
                <a:latin typeface="+mj-lt"/>
              </a:rPr>
              <a:t>kiloSamples</a:t>
            </a:r>
            <a:r>
              <a:rPr lang="en-US" sz="1800" dirty="0">
                <a:latin typeface="+mj-lt"/>
              </a:rPr>
              <a:t> / s</a:t>
            </a:r>
          </a:p>
        </p:txBody>
      </p:sp>
      <p:cxnSp>
        <p:nvCxnSpPr>
          <p:cNvPr id="44" name="Straight Connector 43"/>
          <p:cNvCxnSpPr/>
          <p:nvPr/>
        </p:nvCxnSpPr>
        <p:spPr>
          <a:xfrm rot="5400000">
            <a:off x="1240118" y="609531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11708" y="321845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16406" y="613074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-3</a:t>
            </a:r>
          </a:p>
        </p:txBody>
      </p:sp>
      <p:cxnSp>
        <p:nvCxnSpPr>
          <p:cNvPr id="47" name="Straight Connector 46"/>
          <p:cNvCxnSpPr/>
          <p:nvPr/>
        </p:nvCxnSpPr>
        <p:spPr>
          <a:xfrm rot="5400000">
            <a:off x="1240965" y="323157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5" name="Oval 94"/>
          <p:cNvSpPr/>
          <p:nvPr/>
        </p:nvSpPr>
        <p:spPr>
          <a:xfrm>
            <a:off x="1639408" y="376171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6" name="Oval 95"/>
          <p:cNvSpPr/>
          <p:nvPr/>
        </p:nvSpPr>
        <p:spPr>
          <a:xfrm>
            <a:off x="2014896" y="3363672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7" name="Oval 96"/>
          <p:cNvSpPr/>
          <p:nvPr/>
        </p:nvSpPr>
        <p:spPr>
          <a:xfrm>
            <a:off x="2401652" y="3766869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8" name="Oval 97"/>
          <p:cNvSpPr/>
          <p:nvPr/>
        </p:nvSpPr>
        <p:spPr>
          <a:xfrm>
            <a:off x="2786542" y="479621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9" name="Oval 98"/>
          <p:cNvSpPr/>
          <p:nvPr/>
        </p:nvSpPr>
        <p:spPr>
          <a:xfrm>
            <a:off x="3192232" y="582745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0" name="Oval 99"/>
          <p:cNvSpPr/>
          <p:nvPr/>
        </p:nvSpPr>
        <p:spPr>
          <a:xfrm>
            <a:off x="3581568" y="627660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3976900" y="583502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4355760" y="480637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1195245" y="4797734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11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 animBg="1"/>
      <p:bldP spid="41" grpId="0"/>
      <p:bldP spid="42" grpId="0"/>
      <p:bldP spid="43" grpId="0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ADC – Quantization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9367520" cy="4846638"/>
          </a:xfrm>
        </p:spPr>
        <p:txBody>
          <a:bodyPr>
            <a:normAutofit/>
          </a:bodyPr>
          <a:lstStyle/>
          <a:p>
            <a:r>
              <a:rPr lang="en-US" dirty="0"/>
              <a:t>Analog-to-Digital (ADC) Conversion </a:t>
            </a:r>
          </a:p>
          <a:p>
            <a:pPr lvl="1"/>
            <a:r>
              <a:rPr lang="en-US" sz="2000" b="1" i="1" u="sng" dirty="0"/>
              <a:t>Quantization</a:t>
            </a:r>
            <a:r>
              <a:rPr lang="en-US" sz="2000" dirty="0"/>
              <a:t>: breaking dependent variable (voltage) into levels</a:t>
            </a:r>
          </a:p>
          <a:p>
            <a:pPr lvl="1"/>
            <a:r>
              <a:rPr lang="en-US" sz="2000" dirty="0"/>
              <a:t>Ex: Let’s quantize our range of voltages into 7 levels (1 Volt each)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288035" y="2977244"/>
            <a:ext cx="5706273" cy="3406239"/>
            <a:chOff x="1593363" y="2438400"/>
            <a:chExt cx="6614087" cy="3948141"/>
          </a:xfrm>
        </p:grpSpPr>
        <p:grpSp>
          <p:nvGrpSpPr>
            <p:cNvPr id="6" name="Group 41"/>
            <p:cNvGrpSpPr>
              <a:grpSpLocks/>
            </p:cNvGrpSpPr>
            <p:nvPr/>
          </p:nvGrpSpPr>
          <p:grpSpPr bwMode="auto">
            <a:xfrm>
              <a:off x="1593363" y="2438400"/>
              <a:ext cx="6614087" cy="3948141"/>
              <a:chOff x="6898859" y="2438400"/>
              <a:chExt cx="2473073" cy="1634065"/>
            </a:xfrm>
          </p:grpSpPr>
          <p:sp>
            <p:nvSpPr>
              <p:cNvPr id="7" name="Straight Connector 350"/>
              <p:cNvSpPr>
                <a:spLocks noChangeShapeType="1"/>
              </p:cNvSpPr>
              <p:nvPr/>
            </p:nvSpPr>
            <p:spPr bwMode="auto">
              <a:xfrm flipH="1">
                <a:off x="6898859" y="3337669"/>
                <a:ext cx="192470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Straight Connector 349"/>
              <p:cNvSpPr>
                <a:spLocks noChangeShapeType="1"/>
              </p:cNvSpPr>
              <p:nvPr/>
            </p:nvSpPr>
            <p:spPr bwMode="auto">
              <a:xfrm>
                <a:off x="7315200" y="2438400"/>
                <a:ext cx="0" cy="16340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>
                <a:spLocks noChangeArrowheads="1"/>
              </p:cNvSpPr>
              <p:nvPr/>
            </p:nvSpPr>
            <p:spPr bwMode="auto">
              <a:xfrm>
                <a:off x="8829900" y="3231685"/>
                <a:ext cx="542032" cy="1919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time (</a:t>
                </a:r>
                <a:r>
                  <a:rPr lang="en-US" sz="2000" dirty="0" err="1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ms</a:t>
                </a:r>
                <a:r>
                  <a:rPr lang="en-US" sz="2000" dirty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)</a:t>
                </a:r>
              </a:p>
            </p:txBody>
          </p:sp>
        </p:grpSp>
        <p:sp>
          <p:nvSpPr>
            <p:cNvPr id="12" name="Freeform 11"/>
            <p:cNvSpPr/>
            <p:nvPr/>
          </p:nvSpPr>
          <p:spPr>
            <a:xfrm>
              <a:off x="2708645" y="2944073"/>
              <a:ext cx="1842654" cy="1704127"/>
            </a:xfrm>
            <a:custGeom>
              <a:avLst/>
              <a:gdLst>
                <a:gd name="connsiteX0" fmla="*/ 0 w 1842654"/>
                <a:gd name="connsiteY0" fmla="*/ 1676418 h 1704127"/>
                <a:gd name="connsiteX1" fmla="*/ 955964 w 1842654"/>
                <a:gd name="connsiteY1" fmla="*/ 18 h 1704127"/>
                <a:gd name="connsiteX2" fmla="*/ 1842654 w 1842654"/>
                <a:gd name="connsiteY2" fmla="*/ 1704127 h 17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2654" h="1704127">
                  <a:moveTo>
                    <a:pt x="0" y="1676418"/>
                  </a:moveTo>
                  <a:cubicBezTo>
                    <a:pt x="324427" y="835909"/>
                    <a:pt x="648855" y="-4600"/>
                    <a:pt x="955964" y="18"/>
                  </a:cubicBezTo>
                  <a:cubicBezTo>
                    <a:pt x="1263073" y="4636"/>
                    <a:pt x="1552863" y="854381"/>
                    <a:pt x="1842654" y="17041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 flipV="1">
              <a:off x="4551300" y="4620473"/>
              <a:ext cx="1842654" cy="1704127"/>
            </a:xfrm>
            <a:custGeom>
              <a:avLst/>
              <a:gdLst>
                <a:gd name="connsiteX0" fmla="*/ 0 w 1842654"/>
                <a:gd name="connsiteY0" fmla="*/ 1676418 h 1704127"/>
                <a:gd name="connsiteX1" fmla="*/ 955964 w 1842654"/>
                <a:gd name="connsiteY1" fmla="*/ 18 h 1704127"/>
                <a:gd name="connsiteX2" fmla="*/ 1842654 w 1842654"/>
                <a:gd name="connsiteY2" fmla="*/ 1704127 h 17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2654" h="1704127">
                  <a:moveTo>
                    <a:pt x="0" y="1676418"/>
                  </a:moveTo>
                  <a:cubicBezTo>
                    <a:pt x="324427" y="835909"/>
                    <a:pt x="648855" y="-4600"/>
                    <a:pt x="955964" y="18"/>
                  </a:cubicBezTo>
                  <a:cubicBezTo>
                    <a:pt x="1263073" y="4636"/>
                    <a:pt x="1552863" y="854381"/>
                    <a:pt x="1842654" y="17041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232992" y="2835710"/>
            <a:ext cx="1040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Voltage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2830335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409199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531964" y="498764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909989" y="498566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80125" y="498542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58150" y="49834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82004" y="49866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60029" y="49846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830165" y="498445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258990" y="498247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8</a:t>
            </a:r>
          </a:p>
        </p:txBody>
      </p:sp>
      <p:cxnSp>
        <p:nvCxnSpPr>
          <p:cNvPr id="52" name="Straight Connector 51"/>
          <p:cNvCxnSpPr/>
          <p:nvPr/>
        </p:nvCxnSpPr>
        <p:spPr>
          <a:xfrm rot="5400000">
            <a:off x="1240965" y="371925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1240965" y="418661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1240118" y="516059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1240118" y="5602486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1240118" y="609531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11708" y="321845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11708" y="37366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11708" y="4193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21868" y="4701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0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16406" y="518586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-1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16406" y="5637918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-2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16406" y="613074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-3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443792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068335" y="465407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692847" y="465584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1240965" y="323157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022656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635007" y="466067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241231" y="466243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1639408" y="376171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2014896" y="3363672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2401652" y="3766869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2786542" y="479621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3192232" y="582745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3581568" y="627660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3976900" y="583502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4355760" y="480637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1195245" y="4797734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93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7" grpId="0"/>
      <p:bldP spid="69" grpId="0"/>
      <p:bldP spid="71" grpId="0"/>
      <p:bldP spid="73" grpId="0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1" grpId="0" animBg="1"/>
      <p:bldP spid="5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ADC – Sampling &amp; Quantization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9367520" cy="4846638"/>
          </a:xfrm>
        </p:spPr>
        <p:txBody>
          <a:bodyPr>
            <a:normAutofit/>
          </a:bodyPr>
          <a:lstStyle/>
          <a:p>
            <a:r>
              <a:rPr lang="en-US" dirty="0"/>
              <a:t>Analog-to-Digital (ADC) Conversion </a:t>
            </a:r>
          </a:p>
          <a:p>
            <a:pPr lvl="1"/>
            <a:r>
              <a:rPr lang="en-US" sz="2000" b="1" dirty="0"/>
              <a:t>Let’s collect our samples at the quantized levels</a:t>
            </a:r>
            <a:endParaRPr lang="en-US" sz="2000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24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288035" y="2977244"/>
            <a:ext cx="5706273" cy="3406239"/>
            <a:chOff x="1593363" y="2438400"/>
            <a:chExt cx="6614087" cy="3948141"/>
          </a:xfrm>
        </p:grpSpPr>
        <p:grpSp>
          <p:nvGrpSpPr>
            <p:cNvPr id="6" name="Group 41"/>
            <p:cNvGrpSpPr>
              <a:grpSpLocks/>
            </p:cNvGrpSpPr>
            <p:nvPr/>
          </p:nvGrpSpPr>
          <p:grpSpPr bwMode="auto">
            <a:xfrm>
              <a:off x="1593363" y="2438400"/>
              <a:ext cx="6614087" cy="3948141"/>
              <a:chOff x="6898859" y="2438400"/>
              <a:chExt cx="2473073" cy="1634065"/>
            </a:xfrm>
          </p:grpSpPr>
          <p:sp>
            <p:nvSpPr>
              <p:cNvPr id="7" name="Straight Connector 350"/>
              <p:cNvSpPr>
                <a:spLocks noChangeShapeType="1"/>
              </p:cNvSpPr>
              <p:nvPr/>
            </p:nvSpPr>
            <p:spPr bwMode="auto">
              <a:xfrm flipH="1">
                <a:off x="6898859" y="3337669"/>
                <a:ext cx="192470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Straight Connector 349"/>
              <p:cNvSpPr>
                <a:spLocks noChangeShapeType="1"/>
              </p:cNvSpPr>
              <p:nvPr/>
            </p:nvSpPr>
            <p:spPr bwMode="auto">
              <a:xfrm>
                <a:off x="7315200" y="2438400"/>
                <a:ext cx="0" cy="16340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>
                <a:spLocks noChangeArrowheads="1"/>
              </p:cNvSpPr>
              <p:nvPr/>
            </p:nvSpPr>
            <p:spPr bwMode="auto">
              <a:xfrm>
                <a:off x="8829900" y="3231685"/>
                <a:ext cx="542032" cy="1919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time (</a:t>
                </a:r>
                <a:r>
                  <a:rPr lang="en-US" sz="2000" dirty="0" err="1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ms</a:t>
                </a:r>
                <a:r>
                  <a:rPr lang="en-US" sz="2000" dirty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)</a:t>
                </a:r>
              </a:p>
            </p:txBody>
          </p:sp>
        </p:grpSp>
        <p:sp>
          <p:nvSpPr>
            <p:cNvPr id="12" name="Freeform 11"/>
            <p:cNvSpPr/>
            <p:nvPr/>
          </p:nvSpPr>
          <p:spPr>
            <a:xfrm>
              <a:off x="2708645" y="2944073"/>
              <a:ext cx="1842654" cy="1704127"/>
            </a:xfrm>
            <a:custGeom>
              <a:avLst/>
              <a:gdLst>
                <a:gd name="connsiteX0" fmla="*/ 0 w 1842654"/>
                <a:gd name="connsiteY0" fmla="*/ 1676418 h 1704127"/>
                <a:gd name="connsiteX1" fmla="*/ 955964 w 1842654"/>
                <a:gd name="connsiteY1" fmla="*/ 18 h 1704127"/>
                <a:gd name="connsiteX2" fmla="*/ 1842654 w 1842654"/>
                <a:gd name="connsiteY2" fmla="*/ 1704127 h 17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2654" h="1704127">
                  <a:moveTo>
                    <a:pt x="0" y="1676418"/>
                  </a:moveTo>
                  <a:cubicBezTo>
                    <a:pt x="324427" y="835909"/>
                    <a:pt x="648855" y="-4600"/>
                    <a:pt x="955964" y="18"/>
                  </a:cubicBezTo>
                  <a:cubicBezTo>
                    <a:pt x="1263073" y="4636"/>
                    <a:pt x="1552863" y="854381"/>
                    <a:pt x="1842654" y="17041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 flipV="1">
              <a:off x="4551300" y="4620473"/>
              <a:ext cx="1842654" cy="1704127"/>
            </a:xfrm>
            <a:custGeom>
              <a:avLst/>
              <a:gdLst>
                <a:gd name="connsiteX0" fmla="*/ 0 w 1842654"/>
                <a:gd name="connsiteY0" fmla="*/ 1676418 h 1704127"/>
                <a:gd name="connsiteX1" fmla="*/ 955964 w 1842654"/>
                <a:gd name="connsiteY1" fmla="*/ 18 h 1704127"/>
                <a:gd name="connsiteX2" fmla="*/ 1842654 w 1842654"/>
                <a:gd name="connsiteY2" fmla="*/ 1704127 h 17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2654" h="1704127">
                  <a:moveTo>
                    <a:pt x="0" y="1676418"/>
                  </a:moveTo>
                  <a:cubicBezTo>
                    <a:pt x="324427" y="835909"/>
                    <a:pt x="648855" y="-4600"/>
                    <a:pt x="955964" y="18"/>
                  </a:cubicBezTo>
                  <a:cubicBezTo>
                    <a:pt x="1263073" y="4636"/>
                    <a:pt x="1552863" y="854381"/>
                    <a:pt x="1842654" y="17041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232992" y="2835710"/>
            <a:ext cx="1040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Voltage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2830335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409199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531964" y="498764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909989" y="498566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80125" y="498542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58150" y="49834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82004" y="49866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60029" y="49846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830165" y="498445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258990" y="498247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8</a:t>
            </a:r>
          </a:p>
        </p:txBody>
      </p:sp>
      <p:sp>
        <p:nvSpPr>
          <p:cNvPr id="8" name="Oval 7"/>
          <p:cNvSpPr/>
          <p:nvPr/>
        </p:nvSpPr>
        <p:spPr>
          <a:xfrm>
            <a:off x="1639408" y="376171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2014896" y="3363672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2401652" y="3766869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2786542" y="479621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3192232" y="582745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3581568" y="627660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3976900" y="583502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4355760" y="480637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1195245" y="4797734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rot="5400000">
            <a:off x="1240965" y="371925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1240965" y="418661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1240118" y="516059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1240118" y="5602486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1240118" y="609531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11708" y="321845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11708" y="37366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11708" y="4193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21868" y="4701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0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16406" y="518586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-1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16406" y="5637918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-2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16406" y="613074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-3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1692847" y="3817620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240118" y="3820160"/>
            <a:ext cx="1198282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2064525" y="3470550"/>
            <a:ext cx="5321" cy="141318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1250239" y="3422078"/>
            <a:ext cx="807161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1240118" y="3820308"/>
            <a:ext cx="436282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2443792" y="3809998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443792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068335" y="465407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692847" y="465584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1240965" y="323157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3241231" y="4745710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>
            <a:off x="3631678" y="4857594"/>
            <a:ext cx="5321" cy="141318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4027877" y="4745710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022656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635007" y="466067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241231" y="466243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1223433" y="6287714"/>
            <a:ext cx="2351103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endCxn id="45" idx="6"/>
          </p:cNvCxnSpPr>
          <p:nvPr/>
        </p:nvCxnSpPr>
        <p:spPr>
          <a:xfrm flipV="1">
            <a:off x="1258045" y="5880895"/>
            <a:ext cx="2041065" cy="5321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3277945" y="5879999"/>
            <a:ext cx="653829" cy="896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363908" y="6470668"/>
            <a:ext cx="6045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+mj-lt"/>
              </a:rPr>
              <a:t>Notice, we are rounding!  Error is inherent in this process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866400" y="2705085"/>
            <a:ext cx="1787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+mj-lt"/>
              </a:rPr>
              <a:t>Samples:</a:t>
            </a:r>
          </a:p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0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0 Volts </a:t>
            </a:r>
            <a:r>
              <a:rPr lang="en-US" sz="1800" dirty="0">
                <a:latin typeface="+mj-lt"/>
              </a:rPr>
              <a:t>}</a:t>
            </a:r>
          </a:p>
        </p:txBody>
      </p:sp>
      <p:sp>
        <p:nvSpPr>
          <p:cNvPr id="82" name="Rectangle 81"/>
          <p:cNvSpPr/>
          <p:nvPr/>
        </p:nvSpPr>
        <p:spPr>
          <a:xfrm>
            <a:off x="5863795" y="3388382"/>
            <a:ext cx="1787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1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2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84" name="Rectangle 83"/>
          <p:cNvSpPr/>
          <p:nvPr/>
        </p:nvSpPr>
        <p:spPr>
          <a:xfrm>
            <a:off x="5873695" y="3778282"/>
            <a:ext cx="1787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2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3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89" name="Rectangle 88"/>
          <p:cNvSpPr/>
          <p:nvPr/>
        </p:nvSpPr>
        <p:spPr>
          <a:xfrm>
            <a:off x="5873695" y="4158282"/>
            <a:ext cx="1787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3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2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92" name="Rectangle 91"/>
          <p:cNvSpPr/>
          <p:nvPr/>
        </p:nvSpPr>
        <p:spPr>
          <a:xfrm>
            <a:off x="5871720" y="4536307"/>
            <a:ext cx="1787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4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0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93" name="Rectangle 92"/>
          <p:cNvSpPr/>
          <p:nvPr/>
        </p:nvSpPr>
        <p:spPr>
          <a:xfrm>
            <a:off x="5871720" y="4916307"/>
            <a:ext cx="1864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5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-2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94" name="Rectangle 93"/>
          <p:cNvSpPr/>
          <p:nvPr/>
        </p:nvSpPr>
        <p:spPr>
          <a:xfrm>
            <a:off x="5871720" y="5296307"/>
            <a:ext cx="1864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6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-3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95" name="Rectangle 94"/>
          <p:cNvSpPr/>
          <p:nvPr/>
        </p:nvSpPr>
        <p:spPr>
          <a:xfrm>
            <a:off x="5869745" y="5662457"/>
            <a:ext cx="1864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7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-2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97" name="Rectangle 96"/>
          <p:cNvSpPr/>
          <p:nvPr/>
        </p:nvSpPr>
        <p:spPr>
          <a:xfrm>
            <a:off x="5867770" y="6016732"/>
            <a:ext cx="1787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8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0 Volts</a:t>
            </a:r>
            <a:r>
              <a:rPr lang="en-US" sz="1800" dirty="0">
                <a:latin typeface="+mj-lt"/>
              </a:rPr>
              <a:t> }</a:t>
            </a:r>
          </a:p>
        </p:txBody>
      </p:sp>
    </p:spTree>
    <p:extLst>
      <p:ext uri="{BB962C8B-B14F-4D97-AF65-F5344CB8AC3E}">
        <p14:creationId xmlns:p14="http://schemas.microsoft.com/office/powerpoint/2010/main" val="232857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0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5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0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21" grpId="0"/>
      <p:bldP spid="81" grpId="0"/>
      <p:bldP spid="82" grpId="0"/>
      <p:bldP spid="84" grpId="0"/>
      <p:bldP spid="89" grpId="0"/>
      <p:bldP spid="92" grpId="0"/>
      <p:bldP spid="93" grpId="0"/>
      <p:bldP spid="94" grpId="0"/>
      <p:bldP spid="95" grpId="0"/>
      <p:bldP spid="9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ADC – Digital Conversion / Encoding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9367520" cy="4846638"/>
          </a:xfrm>
        </p:spPr>
        <p:txBody>
          <a:bodyPr>
            <a:normAutofit/>
          </a:bodyPr>
          <a:lstStyle/>
          <a:p>
            <a:r>
              <a:rPr lang="en-US" dirty="0"/>
              <a:t>Analog-to-Digital (ADC) Conversion </a:t>
            </a:r>
          </a:p>
          <a:p>
            <a:pPr lvl="1"/>
            <a:r>
              <a:rPr lang="en-US" sz="2000" b="1" dirty="0"/>
              <a:t>We’ve converted something continuous into discrete form </a:t>
            </a:r>
          </a:p>
          <a:p>
            <a:pPr lvl="1"/>
            <a:r>
              <a:rPr lang="en-US" sz="2000" b="1" dirty="0"/>
              <a:t>How do we get it to “digital form”? </a:t>
            </a:r>
            <a:r>
              <a:rPr lang="en-US" sz="1600" b="1" dirty="0"/>
              <a:t> We </a:t>
            </a:r>
            <a:r>
              <a:rPr lang="en-US" sz="1600" b="1" i="1" u="sng" dirty="0"/>
              <a:t>encode</a:t>
            </a:r>
            <a:r>
              <a:rPr lang="en-US" sz="1600" b="1" dirty="0"/>
              <a:t> it…(map to another format)</a:t>
            </a:r>
            <a:endParaRPr lang="en-US" sz="2000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25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288035" y="2977244"/>
            <a:ext cx="5706273" cy="3406239"/>
            <a:chOff x="1593363" y="2438400"/>
            <a:chExt cx="6614087" cy="3948141"/>
          </a:xfrm>
        </p:grpSpPr>
        <p:grpSp>
          <p:nvGrpSpPr>
            <p:cNvPr id="6" name="Group 41"/>
            <p:cNvGrpSpPr>
              <a:grpSpLocks/>
            </p:cNvGrpSpPr>
            <p:nvPr/>
          </p:nvGrpSpPr>
          <p:grpSpPr bwMode="auto">
            <a:xfrm>
              <a:off x="1593363" y="2438400"/>
              <a:ext cx="6614087" cy="3948141"/>
              <a:chOff x="6898859" y="2438400"/>
              <a:chExt cx="2473073" cy="1634065"/>
            </a:xfrm>
          </p:grpSpPr>
          <p:sp>
            <p:nvSpPr>
              <p:cNvPr id="7" name="Straight Connector 350"/>
              <p:cNvSpPr>
                <a:spLocks noChangeShapeType="1"/>
              </p:cNvSpPr>
              <p:nvPr/>
            </p:nvSpPr>
            <p:spPr bwMode="auto">
              <a:xfrm flipH="1">
                <a:off x="6898859" y="3337669"/>
                <a:ext cx="192470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Straight Connector 349"/>
              <p:cNvSpPr>
                <a:spLocks noChangeShapeType="1"/>
              </p:cNvSpPr>
              <p:nvPr/>
            </p:nvSpPr>
            <p:spPr bwMode="auto">
              <a:xfrm>
                <a:off x="7315200" y="2438400"/>
                <a:ext cx="0" cy="16340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>
                <a:spLocks noChangeArrowheads="1"/>
              </p:cNvSpPr>
              <p:nvPr/>
            </p:nvSpPr>
            <p:spPr bwMode="auto">
              <a:xfrm>
                <a:off x="8829900" y="3231685"/>
                <a:ext cx="542032" cy="1919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time (</a:t>
                </a:r>
                <a:r>
                  <a:rPr lang="en-US" sz="2000" dirty="0" err="1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ms</a:t>
                </a:r>
                <a:r>
                  <a:rPr lang="en-US" sz="2000" dirty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)</a:t>
                </a:r>
              </a:p>
            </p:txBody>
          </p:sp>
        </p:grpSp>
        <p:sp>
          <p:nvSpPr>
            <p:cNvPr id="12" name="Freeform 11"/>
            <p:cNvSpPr/>
            <p:nvPr/>
          </p:nvSpPr>
          <p:spPr>
            <a:xfrm>
              <a:off x="2708645" y="2944073"/>
              <a:ext cx="1842654" cy="1704127"/>
            </a:xfrm>
            <a:custGeom>
              <a:avLst/>
              <a:gdLst>
                <a:gd name="connsiteX0" fmla="*/ 0 w 1842654"/>
                <a:gd name="connsiteY0" fmla="*/ 1676418 h 1704127"/>
                <a:gd name="connsiteX1" fmla="*/ 955964 w 1842654"/>
                <a:gd name="connsiteY1" fmla="*/ 18 h 1704127"/>
                <a:gd name="connsiteX2" fmla="*/ 1842654 w 1842654"/>
                <a:gd name="connsiteY2" fmla="*/ 1704127 h 17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2654" h="1704127">
                  <a:moveTo>
                    <a:pt x="0" y="1676418"/>
                  </a:moveTo>
                  <a:cubicBezTo>
                    <a:pt x="324427" y="835909"/>
                    <a:pt x="648855" y="-4600"/>
                    <a:pt x="955964" y="18"/>
                  </a:cubicBezTo>
                  <a:cubicBezTo>
                    <a:pt x="1263073" y="4636"/>
                    <a:pt x="1552863" y="854381"/>
                    <a:pt x="1842654" y="17041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 flipV="1">
              <a:off x="4551300" y="4620473"/>
              <a:ext cx="1842654" cy="1704127"/>
            </a:xfrm>
            <a:custGeom>
              <a:avLst/>
              <a:gdLst>
                <a:gd name="connsiteX0" fmla="*/ 0 w 1842654"/>
                <a:gd name="connsiteY0" fmla="*/ 1676418 h 1704127"/>
                <a:gd name="connsiteX1" fmla="*/ 955964 w 1842654"/>
                <a:gd name="connsiteY1" fmla="*/ 18 h 1704127"/>
                <a:gd name="connsiteX2" fmla="*/ 1842654 w 1842654"/>
                <a:gd name="connsiteY2" fmla="*/ 1704127 h 17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2654" h="1704127">
                  <a:moveTo>
                    <a:pt x="0" y="1676418"/>
                  </a:moveTo>
                  <a:cubicBezTo>
                    <a:pt x="324427" y="835909"/>
                    <a:pt x="648855" y="-4600"/>
                    <a:pt x="955964" y="18"/>
                  </a:cubicBezTo>
                  <a:cubicBezTo>
                    <a:pt x="1263073" y="4636"/>
                    <a:pt x="1552863" y="854381"/>
                    <a:pt x="1842654" y="17041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232992" y="2835710"/>
            <a:ext cx="1040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Voltage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2830335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409199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531964" y="498764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909989" y="498566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80125" y="498542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58150" y="49834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82004" y="49866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60029" y="49846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830165" y="498445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258990" y="498247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8</a:t>
            </a:r>
          </a:p>
        </p:txBody>
      </p:sp>
      <p:sp>
        <p:nvSpPr>
          <p:cNvPr id="8" name="Oval 7"/>
          <p:cNvSpPr/>
          <p:nvPr/>
        </p:nvSpPr>
        <p:spPr>
          <a:xfrm>
            <a:off x="1639408" y="376171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2014896" y="3363672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2401652" y="3766869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2786542" y="479621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3192232" y="582745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3581568" y="627660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3976900" y="583502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4355760" y="480637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1195245" y="4797734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rot="5400000">
            <a:off x="1240965" y="371925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1240965" y="418661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1240118" y="516059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1240118" y="5602486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1240118" y="609531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11708" y="321845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11708" y="37366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11708" y="4193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21868" y="4701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0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16406" y="518586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-1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16406" y="5637918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-2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16406" y="613074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-3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1692847" y="3817620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240118" y="3820160"/>
            <a:ext cx="1198282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2064525" y="3470550"/>
            <a:ext cx="5321" cy="141318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1250239" y="3422078"/>
            <a:ext cx="807161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1240118" y="3820308"/>
            <a:ext cx="436282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2443792" y="3809998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443792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068335" y="465407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692847" y="465584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1240965" y="323157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3241231" y="4745710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>
            <a:off x="3631678" y="4857594"/>
            <a:ext cx="5321" cy="141318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4027877" y="4745710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022656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635007" y="466067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241231" y="466243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1223433" y="6287714"/>
            <a:ext cx="2351103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endCxn id="45" idx="6"/>
          </p:cNvCxnSpPr>
          <p:nvPr/>
        </p:nvCxnSpPr>
        <p:spPr>
          <a:xfrm flipV="1">
            <a:off x="1258045" y="5880895"/>
            <a:ext cx="2041065" cy="5321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3277945" y="5879999"/>
            <a:ext cx="653829" cy="896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5866400" y="2705085"/>
            <a:ext cx="1787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+mj-lt"/>
              </a:rPr>
              <a:t>Samples:</a:t>
            </a:r>
          </a:p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0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0 Volts </a:t>
            </a:r>
            <a:r>
              <a:rPr lang="en-US" sz="1800" dirty="0">
                <a:latin typeface="+mj-lt"/>
              </a:rPr>
              <a:t>}</a:t>
            </a:r>
          </a:p>
        </p:txBody>
      </p:sp>
      <p:sp>
        <p:nvSpPr>
          <p:cNvPr id="82" name="Rectangle 81"/>
          <p:cNvSpPr/>
          <p:nvPr/>
        </p:nvSpPr>
        <p:spPr>
          <a:xfrm>
            <a:off x="5863795" y="3388382"/>
            <a:ext cx="1787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1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2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84" name="Rectangle 83"/>
          <p:cNvSpPr/>
          <p:nvPr/>
        </p:nvSpPr>
        <p:spPr>
          <a:xfrm>
            <a:off x="5873695" y="3778282"/>
            <a:ext cx="1787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2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3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89" name="Rectangle 88"/>
          <p:cNvSpPr/>
          <p:nvPr/>
        </p:nvSpPr>
        <p:spPr>
          <a:xfrm>
            <a:off x="5873695" y="4158282"/>
            <a:ext cx="1787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3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2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92" name="Rectangle 91"/>
          <p:cNvSpPr/>
          <p:nvPr/>
        </p:nvSpPr>
        <p:spPr>
          <a:xfrm>
            <a:off x="5871720" y="4536307"/>
            <a:ext cx="1787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4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0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93" name="Rectangle 92"/>
          <p:cNvSpPr/>
          <p:nvPr/>
        </p:nvSpPr>
        <p:spPr>
          <a:xfrm>
            <a:off x="5871720" y="4916307"/>
            <a:ext cx="1864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5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-2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94" name="Rectangle 93"/>
          <p:cNvSpPr/>
          <p:nvPr/>
        </p:nvSpPr>
        <p:spPr>
          <a:xfrm>
            <a:off x="5871720" y="5296307"/>
            <a:ext cx="1864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6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-3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95" name="Rectangle 94"/>
          <p:cNvSpPr/>
          <p:nvPr/>
        </p:nvSpPr>
        <p:spPr>
          <a:xfrm>
            <a:off x="5869745" y="5662457"/>
            <a:ext cx="1864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7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-2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97" name="Rectangle 96"/>
          <p:cNvSpPr/>
          <p:nvPr/>
        </p:nvSpPr>
        <p:spPr>
          <a:xfrm>
            <a:off x="5867770" y="6016732"/>
            <a:ext cx="1787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8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0 Volts</a:t>
            </a:r>
            <a:r>
              <a:rPr lang="en-US" sz="1800" dirty="0">
                <a:latin typeface="+mj-lt"/>
              </a:rPr>
              <a:t> }</a:t>
            </a:r>
          </a:p>
        </p:txBody>
      </p:sp>
    </p:spTree>
    <p:extLst>
      <p:ext uri="{BB962C8B-B14F-4D97-AF65-F5344CB8AC3E}">
        <p14:creationId xmlns:p14="http://schemas.microsoft.com/office/powerpoint/2010/main" val="15551696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ADC – Digital Conversion / Encoding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9367520" cy="4846638"/>
          </a:xfrm>
        </p:spPr>
        <p:txBody>
          <a:bodyPr>
            <a:normAutofit/>
          </a:bodyPr>
          <a:lstStyle/>
          <a:p>
            <a:r>
              <a:rPr lang="en-US" dirty="0"/>
              <a:t>Analog-to-Digital (ADC) Conversion </a:t>
            </a:r>
          </a:p>
          <a:p>
            <a:pPr lvl="1"/>
            <a:r>
              <a:rPr lang="en-US" sz="2000" b="1" dirty="0"/>
              <a:t>We have 7 discrete voltages, </a:t>
            </a:r>
            <a:r>
              <a:rPr lang="en-US" sz="2000" b="1" dirty="0">
                <a:solidFill>
                  <a:srgbClr val="FF6600"/>
                </a:solidFill>
              </a:rPr>
              <a:t># of bits to represent 7 things?</a:t>
            </a:r>
          </a:p>
          <a:p>
            <a:pPr lvl="1"/>
            <a:r>
              <a:rPr lang="en-US" sz="2000" b="1" dirty="0"/>
              <a:t>3-bits!  Why?  2</a:t>
            </a:r>
            <a:r>
              <a:rPr lang="en-US" sz="2000" b="1" baseline="30000" dirty="0"/>
              <a:t>3-bits</a:t>
            </a:r>
            <a:r>
              <a:rPr lang="en-US" sz="2000" b="1" dirty="0"/>
              <a:t> = 8 (1 unused state)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26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288035" y="2977244"/>
            <a:ext cx="5706273" cy="3406239"/>
            <a:chOff x="1593363" y="2438400"/>
            <a:chExt cx="6614087" cy="3948141"/>
          </a:xfrm>
        </p:grpSpPr>
        <p:grpSp>
          <p:nvGrpSpPr>
            <p:cNvPr id="6" name="Group 41"/>
            <p:cNvGrpSpPr>
              <a:grpSpLocks/>
            </p:cNvGrpSpPr>
            <p:nvPr/>
          </p:nvGrpSpPr>
          <p:grpSpPr bwMode="auto">
            <a:xfrm>
              <a:off x="1593363" y="2438400"/>
              <a:ext cx="6614087" cy="3948141"/>
              <a:chOff x="6898859" y="2438400"/>
              <a:chExt cx="2473073" cy="1634065"/>
            </a:xfrm>
          </p:grpSpPr>
          <p:sp>
            <p:nvSpPr>
              <p:cNvPr id="7" name="Straight Connector 350"/>
              <p:cNvSpPr>
                <a:spLocks noChangeShapeType="1"/>
              </p:cNvSpPr>
              <p:nvPr/>
            </p:nvSpPr>
            <p:spPr bwMode="auto">
              <a:xfrm flipH="1">
                <a:off x="6898859" y="3337669"/>
                <a:ext cx="192470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Straight Connector 349"/>
              <p:cNvSpPr>
                <a:spLocks noChangeShapeType="1"/>
              </p:cNvSpPr>
              <p:nvPr/>
            </p:nvSpPr>
            <p:spPr bwMode="auto">
              <a:xfrm>
                <a:off x="7315200" y="2438400"/>
                <a:ext cx="0" cy="16340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>
                <a:spLocks noChangeArrowheads="1"/>
              </p:cNvSpPr>
              <p:nvPr/>
            </p:nvSpPr>
            <p:spPr bwMode="auto">
              <a:xfrm>
                <a:off x="8829900" y="3231685"/>
                <a:ext cx="542032" cy="1919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time (</a:t>
                </a:r>
                <a:r>
                  <a:rPr lang="en-US" sz="2000" dirty="0" err="1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ms</a:t>
                </a:r>
                <a:r>
                  <a:rPr lang="en-US" sz="2000" dirty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)</a:t>
                </a:r>
              </a:p>
            </p:txBody>
          </p:sp>
        </p:grpSp>
        <p:sp>
          <p:nvSpPr>
            <p:cNvPr id="12" name="Freeform 11"/>
            <p:cNvSpPr/>
            <p:nvPr/>
          </p:nvSpPr>
          <p:spPr>
            <a:xfrm>
              <a:off x="2708645" y="2944073"/>
              <a:ext cx="1842654" cy="1704127"/>
            </a:xfrm>
            <a:custGeom>
              <a:avLst/>
              <a:gdLst>
                <a:gd name="connsiteX0" fmla="*/ 0 w 1842654"/>
                <a:gd name="connsiteY0" fmla="*/ 1676418 h 1704127"/>
                <a:gd name="connsiteX1" fmla="*/ 955964 w 1842654"/>
                <a:gd name="connsiteY1" fmla="*/ 18 h 1704127"/>
                <a:gd name="connsiteX2" fmla="*/ 1842654 w 1842654"/>
                <a:gd name="connsiteY2" fmla="*/ 1704127 h 17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2654" h="1704127">
                  <a:moveTo>
                    <a:pt x="0" y="1676418"/>
                  </a:moveTo>
                  <a:cubicBezTo>
                    <a:pt x="324427" y="835909"/>
                    <a:pt x="648855" y="-4600"/>
                    <a:pt x="955964" y="18"/>
                  </a:cubicBezTo>
                  <a:cubicBezTo>
                    <a:pt x="1263073" y="4636"/>
                    <a:pt x="1552863" y="854381"/>
                    <a:pt x="1842654" y="17041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 flipV="1">
              <a:off x="4551300" y="4620473"/>
              <a:ext cx="1842654" cy="1704127"/>
            </a:xfrm>
            <a:custGeom>
              <a:avLst/>
              <a:gdLst>
                <a:gd name="connsiteX0" fmla="*/ 0 w 1842654"/>
                <a:gd name="connsiteY0" fmla="*/ 1676418 h 1704127"/>
                <a:gd name="connsiteX1" fmla="*/ 955964 w 1842654"/>
                <a:gd name="connsiteY1" fmla="*/ 18 h 1704127"/>
                <a:gd name="connsiteX2" fmla="*/ 1842654 w 1842654"/>
                <a:gd name="connsiteY2" fmla="*/ 1704127 h 17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2654" h="1704127">
                  <a:moveTo>
                    <a:pt x="0" y="1676418"/>
                  </a:moveTo>
                  <a:cubicBezTo>
                    <a:pt x="324427" y="835909"/>
                    <a:pt x="648855" y="-4600"/>
                    <a:pt x="955964" y="18"/>
                  </a:cubicBezTo>
                  <a:cubicBezTo>
                    <a:pt x="1263073" y="4636"/>
                    <a:pt x="1552863" y="854381"/>
                    <a:pt x="1842654" y="17041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232992" y="2835710"/>
            <a:ext cx="1040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Voltage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2830335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409199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531964" y="498764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909989" y="498566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80125" y="498542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58150" y="49834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82004" y="49866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60029" y="49846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830165" y="498445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258990" y="498247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8</a:t>
            </a:r>
          </a:p>
        </p:txBody>
      </p:sp>
      <p:sp>
        <p:nvSpPr>
          <p:cNvPr id="8" name="Oval 7"/>
          <p:cNvSpPr/>
          <p:nvPr/>
        </p:nvSpPr>
        <p:spPr>
          <a:xfrm>
            <a:off x="1639408" y="376171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2014896" y="3363672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2401652" y="3766869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2786542" y="479621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3192232" y="582745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3581568" y="627660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3976900" y="583502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4355760" y="480637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1195245" y="4797734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rot="5400000">
            <a:off x="1240965" y="371925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1240965" y="418661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1240118" y="516059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1240118" y="5602486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1240118" y="609531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11708" y="321845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11708" y="37366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11708" y="4193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21868" y="4701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0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16406" y="518586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-1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16406" y="5637918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-2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16406" y="613074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-3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1692847" y="3817620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240118" y="3820160"/>
            <a:ext cx="1198282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2064525" y="3470550"/>
            <a:ext cx="5321" cy="141318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1250239" y="3422078"/>
            <a:ext cx="807161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1240118" y="3820308"/>
            <a:ext cx="436282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2443792" y="3809998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443792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068335" y="465407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692847" y="465584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1240965" y="323157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3241231" y="4745710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>
            <a:off x="3631678" y="4857594"/>
            <a:ext cx="5321" cy="141318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4027877" y="4745710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022656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635007" y="466067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241231" y="466243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1223433" y="6287714"/>
            <a:ext cx="2351103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endCxn id="45" idx="6"/>
          </p:cNvCxnSpPr>
          <p:nvPr/>
        </p:nvCxnSpPr>
        <p:spPr>
          <a:xfrm flipV="1">
            <a:off x="1258045" y="5880895"/>
            <a:ext cx="2041065" cy="5321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3277945" y="5879999"/>
            <a:ext cx="653829" cy="896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66400" y="2705085"/>
            <a:ext cx="1787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+mj-lt"/>
              </a:rPr>
              <a:t>Samples:</a:t>
            </a:r>
          </a:p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0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0 Volts </a:t>
            </a:r>
            <a:r>
              <a:rPr lang="en-US" sz="1800" dirty="0">
                <a:latin typeface="+mj-lt"/>
              </a:rPr>
              <a:t>}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863795" y="3388382"/>
            <a:ext cx="1787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1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2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66" name="Rectangle 65"/>
          <p:cNvSpPr/>
          <p:nvPr/>
        </p:nvSpPr>
        <p:spPr>
          <a:xfrm>
            <a:off x="5873695" y="3778282"/>
            <a:ext cx="1787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2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3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68" name="Rectangle 67"/>
          <p:cNvSpPr/>
          <p:nvPr/>
        </p:nvSpPr>
        <p:spPr>
          <a:xfrm>
            <a:off x="5873695" y="4158282"/>
            <a:ext cx="1787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3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2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70" name="Rectangle 69"/>
          <p:cNvSpPr/>
          <p:nvPr/>
        </p:nvSpPr>
        <p:spPr>
          <a:xfrm>
            <a:off x="5871720" y="4536307"/>
            <a:ext cx="1787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4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0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72" name="Rectangle 71"/>
          <p:cNvSpPr/>
          <p:nvPr/>
        </p:nvSpPr>
        <p:spPr>
          <a:xfrm>
            <a:off x="5871720" y="4916307"/>
            <a:ext cx="1864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5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-2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74" name="Rectangle 73"/>
          <p:cNvSpPr/>
          <p:nvPr/>
        </p:nvSpPr>
        <p:spPr>
          <a:xfrm>
            <a:off x="5871720" y="5296307"/>
            <a:ext cx="1864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6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-3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79" name="Rectangle 78"/>
          <p:cNvSpPr/>
          <p:nvPr/>
        </p:nvSpPr>
        <p:spPr>
          <a:xfrm>
            <a:off x="5869745" y="5662457"/>
            <a:ext cx="1864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7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-2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80" name="Rectangle 79"/>
          <p:cNvSpPr/>
          <p:nvPr/>
        </p:nvSpPr>
        <p:spPr>
          <a:xfrm>
            <a:off x="5867770" y="6016732"/>
            <a:ext cx="1787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8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0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787751" y="2432343"/>
            <a:ext cx="12105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+mj-lt"/>
              </a:rPr>
              <a:t>Binary </a:t>
            </a:r>
          </a:p>
          <a:p>
            <a:pPr algn="ctr"/>
            <a:r>
              <a:rPr lang="en-US" sz="1800" dirty="0">
                <a:latin typeface="+mj-lt"/>
              </a:rPr>
              <a:t>Encoding:</a:t>
            </a:r>
          </a:p>
          <a:p>
            <a:pPr algn="ctr"/>
            <a:r>
              <a:rPr lang="en-US" sz="1800" dirty="0">
                <a:solidFill>
                  <a:srgbClr val="FF0000"/>
                </a:solidFill>
                <a:latin typeface="+mj-lt"/>
              </a:rPr>
              <a:t>011</a:t>
            </a:r>
            <a:endParaRPr lang="en-US" sz="1800" dirty="0">
              <a:latin typeface="+mj-lt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8101231" y="3380199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101</a:t>
            </a:r>
          </a:p>
        </p:txBody>
      </p:sp>
      <p:sp>
        <p:nvSpPr>
          <p:cNvPr id="84" name="Rectangle 83"/>
          <p:cNvSpPr/>
          <p:nvPr/>
        </p:nvSpPr>
        <p:spPr>
          <a:xfrm>
            <a:off x="8110297" y="3790622"/>
            <a:ext cx="552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110</a:t>
            </a:r>
          </a:p>
        </p:txBody>
      </p:sp>
      <p:sp>
        <p:nvSpPr>
          <p:cNvPr id="89" name="Rectangle 88"/>
          <p:cNvSpPr/>
          <p:nvPr/>
        </p:nvSpPr>
        <p:spPr>
          <a:xfrm>
            <a:off x="8098077" y="4180015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101</a:t>
            </a:r>
          </a:p>
        </p:txBody>
      </p:sp>
      <p:sp>
        <p:nvSpPr>
          <p:cNvPr id="92" name="Rectangle 91"/>
          <p:cNvSpPr/>
          <p:nvPr/>
        </p:nvSpPr>
        <p:spPr>
          <a:xfrm>
            <a:off x="8119852" y="4569915"/>
            <a:ext cx="552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011</a:t>
            </a:r>
          </a:p>
        </p:txBody>
      </p:sp>
      <p:sp>
        <p:nvSpPr>
          <p:cNvPr id="93" name="Rectangle 92"/>
          <p:cNvSpPr/>
          <p:nvPr/>
        </p:nvSpPr>
        <p:spPr>
          <a:xfrm>
            <a:off x="8106002" y="4936065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001</a:t>
            </a:r>
          </a:p>
        </p:txBody>
      </p:sp>
      <p:sp>
        <p:nvSpPr>
          <p:cNvPr id="94" name="Rectangle 93"/>
          <p:cNvSpPr/>
          <p:nvPr/>
        </p:nvSpPr>
        <p:spPr>
          <a:xfrm>
            <a:off x="8115902" y="5325965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000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3972" y="612856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000</a:t>
            </a:r>
            <a:endParaRPr lang="en-US" sz="1800" dirty="0">
              <a:latin typeface="+mj-lt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23269" y="56393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001</a:t>
            </a:r>
            <a:endParaRPr lang="en-US" sz="1800" dirty="0">
              <a:latin typeface="+mj-lt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21294" y="51742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010</a:t>
            </a:r>
            <a:endParaRPr lang="en-US" sz="1800" dirty="0">
              <a:latin typeface="+mj-lt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31194" y="46616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011</a:t>
            </a:r>
            <a:endParaRPr lang="en-US" sz="1800" dirty="0">
              <a:latin typeface="+mj-lt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5469" y="417276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+mj-lt"/>
              </a:rPr>
              <a:t>100</a:t>
            </a:r>
            <a:endParaRPr lang="en-US" sz="1800" dirty="0">
              <a:latin typeface="+mj-lt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-179" y="3682085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101</a:t>
            </a:r>
            <a:endParaRPr lang="en-US" sz="1800" dirty="0">
              <a:latin typeface="+mj-lt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-14331" y="3204724"/>
            <a:ext cx="552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110</a:t>
            </a:r>
            <a:endParaRPr lang="en-US" sz="1800" dirty="0">
              <a:latin typeface="+mj-lt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8113429" y="568342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001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8123329" y="604957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0983" y="6475235"/>
            <a:ext cx="85988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</a:rPr>
              <a:t>Encoding: mapping data from one form to another (not always conversion)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7540831" y="3180974"/>
            <a:ext cx="594373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>
            <a:off x="7503231" y="3594624"/>
            <a:ext cx="594373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>
            <a:off x="7503231" y="3986499"/>
            <a:ext cx="594373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>
            <a:off x="7526981" y="4366499"/>
            <a:ext cx="594373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>
            <a:off x="7515106" y="4746499"/>
            <a:ext cx="594373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>
            <a:off x="7617543" y="5120731"/>
            <a:ext cx="476584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>
            <a:off x="7603693" y="5510631"/>
            <a:ext cx="476584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>
            <a:off x="7603693" y="5878756"/>
            <a:ext cx="476584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>
            <a:off x="7525006" y="6228899"/>
            <a:ext cx="594373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88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/>
      <p:bldP spid="84" grpId="0"/>
      <p:bldP spid="89" grpId="0"/>
      <p:bldP spid="92" grpId="0"/>
      <p:bldP spid="93" grpId="0"/>
      <p:bldP spid="94" grpId="0"/>
      <p:bldP spid="20" grpId="0"/>
      <p:bldP spid="95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ADC – Storing the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9367520" cy="4846638"/>
          </a:xfrm>
        </p:spPr>
        <p:txBody>
          <a:bodyPr>
            <a:normAutofit/>
          </a:bodyPr>
          <a:lstStyle/>
          <a:p>
            <a:r>
              <a:rPr lang="en-US" dirty="0"/>
              <a:t>Analog-to-Digital (ADC) Conversion </a:t>
            </a:r>
          </a:p>
          <a:p>
            <a:pPr lvl="1"/>
            <a:r>
              <a:rPr lang="en-US" sz="2000" b="1" dirty="0"/>
              <a:t>What do we store?  Just the encoded bits:</a:t>
            </a:r>
          </a:p>
          <a:p>
            <a:pPr lvl="2"/>
            <a:r>
              <a:rPr lang="en-US" sz="1800" b="1" dirty="0"/>
              <a:t>Our digitized signal: {</a:t>
            </a:r>
            <a:r>
              <a:rPr lang="en-US" sz="1800" b="1" dirty="0">
                <a:solidFill>
                  <a:srgbClr val="FF0000"/>
                </a:solidFill>
              </a:rPr>
              <a:t>011, 101, 110, 101, 011, 001, 000, 001, 011</a:t>
            </a:r>
            <a:r>
              <a:rPr lang="en-US" sz="1800" b="1" dirty="0"/>
              <a:t>}</a:t>
            </a:r>
            <a:endParaRPr lang="en-US" sz="2400" dirty="0"/>
          </a:p>
          <a:p>
            <a:pPr lvl="2"/>
            <a:r>
              <a:rPr lang="en-US" sz="1800" b="1" dirty="0"/>
              <a:t>It is now discrete &amp; in digital format, store bits in MP3 player!</a:t>
            </a:r>
          </a:p>
          <a:p>
            <a:pPr lvl="1"/>
            <a:r>
              <a:rPr lang="en-US" sz="2000" b="1" dirty="0">
                <a:solidFill>
                  <a:srgbClr val="FF6600"/>
                </a:solidFill>
              </a:rPr>
              <a:t>Why can we avoid storing the time? </a:t>
            </a:r>
          </a:p>
          <a:p>
            <a:pPr lvl="2"/>
            <a:r>
              <a:rPr lang="en-US" sz="1800" b="1" dirty="0"/>
              <a:t>It’s repetitive!  Just store sampling rate:  1 kilo-samples/ sec</a:t>
            </a:r>
          </a:p>
          <a:p>
            <a:pPr lvl="2"/>
            <a:r>
              <a:rPr lang="en-US" sz="1800" b="1" dirty="0"/>
              <a:t>Later, if we wish to restore signal, each “sample” occurred at 1ms</a:t>
            </a:r>
          </a:p>
          <a:p>
            <a:pPr lvl="1"/>
            <a:r>
              <a:rPr lang="en-US" sz="2200" b="1" dirty="0"/>
              <a:t>In this example:</a:t>
            </a:r>
          </a:p>
          <a:p>
            <a:pPr lvl="2"/>
            <a:r>
              <a:rPr lang="en-US" sz="1800" b="1" dirty="0"/>
              <a:t>Sampling rate: 1 k-samples/sec</a:t>
            </a:r>
          </a:p>
          <a:p>
            <a:pPr lvl="2"/>
            <a:r>
              <a:rPr lang="en-US" sz="1800" b="1" dirty="0"/>
              <a:t>Resolution: 3-bits</a:t>
            </a:r>
          </a:p>
          <a:p>
            <a:pPr lvl="2"/>
            <a:r>
              <a:rPr lang="en-US" sz="1800" b="1" dirty="0"/>
              <a:t>Our digitized signal: {011, 101, 110, 101, 011, 001, 000, 001, 011}</a:t>
            </a:r>
            <a:endParaRPr lang="en-US" sz="1800" dirty="0"/>
          </a:p>
          <a:p>
            <a:pPr lvl="2"/>
            <a:endParaRPr lang="en-US" sz="1800" b="1" dirty="0"/>
          </a:p>
          <a:p>
            <a:pPr lvl="2"/>
            <a:endParaRPr lang="en-US" sz="18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20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ADC – An approximation at Best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9367520" cy="4846638"/>
          </a:xfrm>
        </p:spPr>
        <p:txBody>
          <a:bodyPr>
            <a:normAutofit/>
          </a:bodyPr>
          <a:lstStyle/>
          <a:p>
            <a:r>
              <a:rPr lang="en-US" dirty="0"/>
              <a:t>Analog-to-Digital (ADC) Conversion </a:t>
            </a:r>
          </a:p>
          <a:p>
            <a:pPr lvl="1"/>
            <a:r>
              <a:rPr lang="en-US" sz="2000" b="1" dirty="0"/>
              <a:t>Continuous analog signal overlaid with discrete digital signal</a:t>
            </a:r>
          </a:p>
          <a:p>
            <a:pPr lvl="1"/>
            <a:r>
              <a:rPr lang="en-US" sz="2000" b="1" dirty="0"/>
              <a:t>At best an approximation of original signal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28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288035" y="2977244"/>
            <a:ext cx="5706273" cy="3406239"/>
            <a:chOff x="1593363" y="2438400"/>
            <a:chExt cx="6614087" cy="3948141"/>
          </a:xfrm>
        </p:grpSpPr>
        <p:grpSp>
          <p:nvGrpSpPr>
            <p:cNvPr id="6" name="Group 41"/>
            <p:cNvGrpSpPr>
              <a:grpSpLocks/>
            </p:cNvGrpSpPr>
            <p:nvPr/>
          </p:nvGrpSpPr>
          <p:grpSpPr bwMode="auto">
            <a:xfrm>
              <a:off x="1593363" y="2438400"/>
              <a:ext cx="6614087" cy="3948141"/>
              <a:chOff x="6898859" y="2438400"/>
              <a:chExt cx="2473073" cy="1634065"/>
            </a:xfrm>
          </p:grpSpPr>
          <p:sp>
            <p:nvSpPr>
              <p:cNvPr id="7" name="Straight Connector 350"/>
              <p:cNvSpPr>
                <a:spLocks noChangeShapeType="1"/>
              </p:cNvSpPr>
              <p:nvPr/>
            </p:nvSpPr>
            <p:spPr bwMode="auto">
              <a:xfrm flipH="1">
                <a:off x="6898859" y="3337669"/>
                <a:ext cx="192470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Straight Connector 349"/>
              <p:cNvSpPr>
                <a:spLocks noChangeShapeType="1"/>
              </p:cNvSpPr>
              <p:nvPr/>
            </p:nvSpPr>
            <p:spPr bwMode="auto">
              <a:xfrm>
                <a:off x="7315200" y="2438400"/>
                <a:ext cx="0" cy="16340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>
                <a:spLocks noChangeArrowheads="1"/>
              </p:cNvSpPr>
              <p:nvPr/>
            </p:nvSpPr>
            <p:spPr bwMode="auto">
              <a:xfrm>
                <a:off x="8829900" y="3231685"/>
                <a:ext cx="542032" cy="1919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time (</a:t>
                </a:r>
                <a:r>
                  <a:rPr lang="en-US" sz="2000" dirty="0" err="1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ms</a:t>
                </a:r>
                <a:r>
                  <a:rPr lang="en-US" sz="2000" dirty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)</a:t>
                </a:r>
              </a:p>
            </p:txBody>
          </p:sp>
        </p:grpSp>
        <p:sp>
          <p:nvSpPr>
            <p:cNvPr id="12" name="Freeform 11"/>
            <p:cNvSpPr/>
            <p:nvPr/>
          </p:nvSpPr>
          <p:spPr>
            <a:xfrm>
              <a:off x="2708645" y="2944073"/>
              <a:ext cx="1842654" cy="1704127"/>
            </a:xfrm>
            <a:custGeom>
              <a:avLst/>
              <a:gdLst>
                <a:gd name="connsiteX0" fmla="*/ 0 w 1842654"/>
                <a:gd name="connsiteY0" fmla="*/ 1676418 h 1704127"/>
                <a:gd name="connsiteX1" fmla="*/ 955964 w 1842654"/>
                <a:gd name="connsiteY1" fmla="*/ 18 h 1704127"/>
                <a:gd name="connsiteX2" fmla="*/ 1842654 w 1842654"/>
                <a:gd name="connsiteY2" fmla="*/ 1704127 h 17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2654" h="1704127">
                  <a:moveTo>
                    <a:pt x="0" y="1676418"/>
                  </a:moveTo>
                  <a:cubicBezTo>
                    <a:pt x="324427" y="835909"/>
                    <a:pt x="648855" y="-4600"/>
                    <a:pt x="955964" y="18"/>
                  </a:cubicBezTo>
                  <a:cubicBezTo>
                    <a:pt x="1263073" y="4636"/>
                    <a:pt x="1552863" y="854381"/>
                    <a:pt x="1842654" y="17041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 flipV="1">
              <a:off x="4551300" y="4620473"/>
              <a:ext cx="1842654" cy="1704127"/>
            </a:xfrm>
            <a:custGeom>
              <a:avLst/>
              <a:gdLst>
                <a:gd name="connsiteX0" fmla="*/ 0 w 1842654"/>
                <a:gd name="connsiteY0" fmla="*/ 1676418 h 1704127"/>
                <a:gd name="connsiteX1" fmla="*/ 955964 w 1842654"/>
                <a:gd name="connsiteY1" fmla="*/ 18 h 1704127"/>
                <a:gd name="connsiteX2" fmla="*/ 1842654 w 1842654"/>
                <a:gd name="connsiteY2" fmla="*/ 1704127 h 17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2654" h="1704127">
                  <a:moveTo>
                    <a:pt x="0" y="1676418"/>
                  </a:moveTo>
                  <a:cubicBezTo>
                    <a:pt x="324427" y="835909"/>
                    <a:pt x="648855" y="-4600"/>
                    <a:pt x="955964" y="18"/>
                  </a:cubicBezTo>
                  <a:cubicBezTo>
                    <a:pt x="1263073" y="4636"/>
                    <a:pt x="1552863" y="854381"/>
                    <a:pt x="1842654" y="17041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232992" y="2835710"/>
            <a:ext cx="1040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Voltage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2830335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409199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531964" y="498764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909989" y="498566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80125" y="498542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58150" y="49834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82004" y="49866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60029" y="49846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830165" y="498445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258990" y="498247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8</a:t>
            </a:r>
          </a:p>
        </p:txBody>
      </p:sp>
      <p:sp>
        <p:nvSpPr>
          <p:cNvPr id="8" name="Oval 7"/>
          <p:cNvSpPr/>
          <p:nvPr/>
        </p:nvSpPr>
        <p:spPr>
          <a:xfrm>
            <a:off x="1639408" y="376171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2014896" y="3363672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2401652" y="3766869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2786542" y="479621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3192232" y="582745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3581568" y="627660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3976900" y="583502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4355760" y="480637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1195245" y="4797734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rot="5400000">
            <a:off x="1240965" y="371925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1240965" y="418661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1240118" y="516059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1240118" y="5602486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1240118" y="609531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11708" y="321845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11708" y="37366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11708" y="4193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21868" y="4701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0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16406" y="518586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-1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16406" y="5637918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-2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16406" y="613074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-3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443792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068335" y="465407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692847" y="465584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1240965" y="323157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022656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635007" y="466067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241231" y="466243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3972" y="612856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000</a:t>
            </a:r>
            <a:endParaRPr lang="en-US" sz="1800" dirty="0">
              <a:latin typeface="+mj-lt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23269" y="56393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001</a:t>
            </a:r>
            <a:endParaRPr lang="en-US" sz="1800" dirty="0">
              <a:latin typeface="+mj-lt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21294" y="51742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010</a:t>
            </a:r>
            <a:endParaRPr lang="en-US" sz="1800" dirty="0">
              <a:latin typeface="+mj-lt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31194" y="46616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011</a:t>
            </a:r>
            <a:endParaRPr lang="en-US" sz="1800" dirty="0">
              <a:latin typeface="+mj-lt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5469" y="417276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+mj-lt"/>
              </a:rPr>
              <a:t>100</a:t>
            </a:r>
            <a:endParaRPr lang="en-US" sz="1800" dirty="0">
              <a:latin typeface="+mj-lt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-179" y="3682085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101</a:t>
            </a:r>
            <a:endParaRPr lang="en-US" sz="1800" dirty="0">
              <a:latin typeface="+mj-lt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-14331" y="3204724"/>
            <a:ext cx="552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110</a:t>
            </a:r>
            <a:endParaRPr lang="en-US" sz="1800" dirty="0">
              <a:latin typeface="+mj-lt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1248684" y="4850785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1692847" y="3905890"/>
            <a:ext cx="4" cy="9690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1666181" y="3909758"/>
            <a:ext cx="402154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2830335" y="3871653"/>
            <a:ext cx="2282" cy="101022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2037697" y="3435476"/>
            <a:ext cx="402154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2045932" y="3429000"/>
            <a:ext cx="0" cy="490913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2455091" y="3408680"/>
            <a:ext cx="0" cy="483293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2428552" y="3895211"/>
            <a:ext cx="411429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2811768" y="4845189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3241227" y="4822159"/>
            <a:ext cx="4" cy="9690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3222707" y="5759589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3638779" y="5744490"/>
            <a:ext cx="0" cy="5801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3608083" y="6328913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4022656" y="5754509"/>
            <a:ext cx="0" cy="5801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3998912" y="5763538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4411997" y="4825836"/>
            <a:ext cx="0" cy="96207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8" name="TextBox 147"/>
          <p:cNvSpPr txBox="1"/>
          <p:nvPr/>
        </p:nvSpPr>
        <p:spPr>
          <a:xfrm>
            <a:off x="4586324" y="3204724"/>
            <a:ext cx="41601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j-lt"/>
              </a:rPr>
              <a:t>Ever heard an audiophile complain:</a:t>
            </a:r>
          </a:p>
          <a:p>
            <a:r>
              <a:rPr lang="en-US" sz="1800" dirty="0">
                <a:latin typeface="+mj-lt"/>
              </a:rPr>
              <a:t>CDs/MP3s/Digital music doesn’t sound</a:t>
            </a:r>
          </a:p>
          <a:p>
            <a:r>
              <a:rPr lang="en-US" sz="1800" dirty="0">
                <a:latin typeface="+mj-lt"/>
              </a:rPr>
              <a:t>as “real” or as good old records?</a:t>
            </a:r>
          </a:p>
          <a:p>
            <a:r>
              <a:rPr lang="en-US" sz="1800" dirty="0">
                <a:latin typeface="+mj-lt"/>
              </a:rPr>
              <a:t>	Now you know why!</a:t>
            </a:r>
          </a:p>
        </p:txBody>
      </p:sp>
    </p:spTree>
    <p:extLst>
      <p:ext uri="{BB962C8B-B14F-4D97-AF65-F5344CB8AC3E}">
        <p14:creationId xmlns:p14="http://schemas.microsoft.com/office/powerpoint/2010/main" val="2399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ADC – Broken into two parts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1790700"/>
            <a:ext cx="706755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67888" y="3591263"/>
            <a:ext cx="23214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+mj-lt"/>
              </a:rPr>
              <a:t>Performs sampling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5490768" y="3607405"/>
            <a:ext cx="26773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+mj-lt"/>
              </a:rPr>
              <a:t>Performs quantization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97468" y="4260736"/>
            <a:ext cx="3140483" cy="1855957"/>
            <a:chOff x="-30738" y="2754065"/>
            <a:chExt cx="6463815" cy="3715232"/>
          </a:xfrm>
        </p:grpSpPr>
        <p:grpSp>
          <p:nvGrpSpPr>
            <p:cNvPr id="9" name="Group 8"/>
            <p:cNvGrpSpPr/>
            <p:nvPr/>
          </p:nvGrpSpPr>
          <p:grpSpPr>
            <a:xfrm>
              <a:off x="288036" y="2977244"/>
              <a:ext cx="6145041" cy="3352800"/>
              <a:chOff x="1593364" y="2438400"/>
              <a:chExt cx="7122659" cy="3886200"/>
            </a:xfrm>
          </p:grpSpPr>
          <p:grpSp>
            <p:nvGrpSpPr>
              <p:cNvPr id="10" name="Group 41"/>
              <p:cNvGrpSpPr>
                <a:grpSpLocks/>
              </p:cNvGrpSpPr>
              <p:nvPr/>
            </p:nvGrpSpPr>
            <p:grpSpPr bwMode="auto">
              <a:xfrm>
                <a:off x="1593364" y="2438400"/>
                <a:ext cx="7122659" cy="3810000"/>
                <a:chOff x="6898859" y="2438400"/>
                <a:chExt cx="2663233" cy="1576891"/>
              </a:xfrm>
            </p:grpSpPr>
            <p:sp>
              <p:nvSpPr>
                <p:cNvPr id="13" name="Straight Connector 350"/>
                <p:cNvSpPr>
                  <a:spLocks noChangeShapeType="1"/>
                </p:cNvSpPr>
                <p:nvPr/>
              </p:nvSpPr>
              <p:spPr bwMode="auto">
                <a:xfrm flipH="1">
                  <a:off x="6898859" y="3337669"/>
                  <a:ext cx="1924705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arrow" w="med" len="med"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" name="Straight Connector 349"/>
                <p:cNvSpPr>
                  <a:spLocks noChangeShapeType="1"/>
                </p:cNvSpPr>
                <p:nvPr/>
              </p:nvSpPr>
              <p:spPr bwMode="auto">
                <a:xfrm>
                  <a:off x="7315200" y="2438400"/>
                  <a:ext cx="0" cy="157689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arrow" w="med" len="med"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" name="TextBox 11"/>
                <p:cNvSpPr txBox="1">
                  <a:spLocks noChangeArrowheads="1"/>
                </p:cNvSpPr>
                <p:nvPr/>
              </p:nvSpPr>
              <p:spPr bwMode="auto">
                <a:xfrm>
                  <a:off x="8829900" y="3231685"/>
                  <a:ext cx="732192" cy="2632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600" dirty="0">
                      <a:solidFill>
                        <a:srgbClr val="00B050"/>
                      </a:solidFill>
                      <a:latin typeface="+mj-lt"/>
                      <a:cs typeface="Times New Roman" pitchFamily="18" charset="0"/>
                    </a:rPr>
                    <a:t>time (</a:t>
                  </a:r>
                  <a:r>
                    <a:rPr lang="en-US" sz="1600" dirty="0" err="1">
                      <a:solidFill>
                        <a:srgbClr val="00B050"/>
                      </a:solidFill>
                      <a:latin typeface="+mj-lt"/>
                      <a:cs typeface="Times New Roman" pitchFamily="18" charset="0"/>
                    </a:rPr>
                    <a:t>ms</a:t>
                  </a:r>
                  <a:r>
                    <a:rPr lang="en-US" sz="1600" dirty="0">
                      <a:solidFill>
                        <a:srgbClr val="00B050"/>
                      </a:solidFill>
                      <a:latin typeface="+mj-lt"/>
                      <a:cs typeface="Times New Roman" pitchFamily="18" charset="0"/>
                    </a:rPr>
                    <a:t>)</a:t>
                  </a:r>
                </a:p>
              </p:txBody>
            </p:sp>
          </p:grpSp>
          <p:sp>
            <p:nvSpPr>
              <p:cNvPr id="11" name="Freeform 10"/>
              <p:cNvSpPr/>
              <p:nvPr/>
            </p:nvSpPr>
            <p:spPr>
              <a:xfrm>
                <a:off x="2708645" y="2944073"/>
                <a:ext cx="1842654" cy="1704127"/>
              </a:xfrm>
              <a:custGeom>
                <a:avLst/>
                <a:gdLst>
                  <a:gd name="connsiteX0" fmla="*/ 0 w 1842654"/>
                  <a:gd name="connsiteY0" fmla="*/ 1676418 h 1704127"/>
                  <a:gd name="connsiteX1" fmla="*/ 955964 w 1842654"/>
                  <a:gd name="connsiteY1" fmla="*/ 18 h 1704127"/>
                  <a:gd name="connsiteX2" fmla="*/ 1842654 w 1842654"/>
                  <a:gd name="connsiteY2" fmla="*/ 1704127 h 1704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42654" h="1704127">
                    <a:moveTo>
                      <a:pt x="0" y="1676418"/>
                    </a:moveTo>
                    <a:cubicBezTo>
                      <a:pt x="324427" y="835909"/>
                      <a:pt x="648855" y="-4600"/>
                      <a:pt x="955964" y="18"/>
                    </a:cubicBezTo>
                    <a:cubicBezTo>
                      <a:pt x="1263073" y="4636"/>
                      <a:pt x="1552863" y="854381"/>
                      <a:pt x="1842654" y="1704127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 11"/>
              <p:cNvSpPr/>
              <p:nvPr/>
            </p:nvSpPr>
            <p:spPr>
              <a:xfrm flipV="1">
                <a:off x="4551300" y="4620473"/>
                <a:ext cx="1842654" cy="1704127"/>
              </a:xfrm>
              <a:custGeom>
                <a:avLst/>
                <a:gdLst>
                  <a:gd name="connsiteX0" fmla="*/ 0 w 1842654"/>
                  <a:gd name="connsiteY0" fmla="*/ 1676418 h 1704127"/>
                  <a:gd name="connsiteX1" fmla="*/ 955964 w 1842654"/>
                  <a:gd name="connsiteY1" fmla="*/ 18 h 1704127"/>
                  <a:gd name="connsiteX2" fmla="*/ 1842654 w 1842654"/>
                  <a:gd name="connsiteY2" fmla="*/ 1704127 h 1704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42654" h="1704127">
                    <a:moveTo>
                      <a:pt x="0" y="1676418"/>
                    </a:moveTo>
                    <a:cubicBezTo>
                      <a:pt x="324427" y="835909"/>
                      <a:pt x="648855" y="-4600"/>
                      <a:pt x="955964" y="18"/>
                    </a:cubicBezTo>
                    <a:cubicBezTo>
                      <a:pt x="1263073" y="4636"/>
                      <a:pt x="1552863" y="854381"/>
                      <a:pt x="1842654" y="1704127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-30738" y="2754065"/>
              <a:ext cx="1268087" cy="4988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+mj-lt"/>
                  <a:cs typeface="Times New Roman" pitchFamily="18" charset="0"/>
                </a:rPr>
                <a:t>Voltage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2443792" y="4654690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068335" y="4654077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830335" y="4654690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692847" y="4655840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4022656" y="4661287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635007" y="4660674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409199" y="4661287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241231" y="4662437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1531964" y="4987643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1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909989" y="4985669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2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280126" y="4985429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3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658149" y="4983454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4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082004" y="4986665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5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460030" y="4984690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6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30165" y="4984451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7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258990" y="4982475"/>
              <a:ext cx="483809" cy="548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8</a:t>
              </a:r>
            </a:p>
          </p:txBody>
        </p:sp>
        <p:cxnSp>
          <p:nvCxnSpPr>
            <p:cNvPr id="33" name="Straight Connector 32"/>
            <p:cNvCxnSpPr/>
            <p:nvPr/>
          </p:nvCxnSpPr>
          <p:spPr>
            <a:xfrm rot="5400000">
              <a:off x="1240118" y="6095311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711708" y="3218453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+mj-lt"/>
                </a:rPr>
                <a:t>3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16406" y="6130743"/>
              <a:ext cx="3674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+mj-lt"/>
                </a:rPr>
                <a:t>-3</a:t>
              </a:r>
            </a:p>
          </p:txBody>
        </p:sp>
        <p:cxnSp>
          <p:nvCxnSpPr>
            <p:cNvPr id="36" name="Straight Connector 35"/>
            <p:cNvCxnSpPr/>
            <p:nvPr/>
          </p:nvCxnSpPr>
          <p:spPr>
            <a:xfrm rot="5400000">
              <a:off x="1240965" y="3231578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1639408" y="3761715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2014896" y="3363672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401652" y="3766869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2786542" y="4796218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3192232" y="5827456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3581568" y="6276605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3976900" y="5835026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4355760" y="4806378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1195245" y="4797734"/>
              <a:ext cx="106878" cy="1068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494740" y="4082441"/>
            <a:ext cx="3208675" cy="2340857"/>
            <a:chOff x="-14331" y="2835710"/>
            <a:chExt cx="5800245" cy="3600629"/>
          </a:xfrm>
        </p:grpSpPr>
        <p:grpSp>
          <p:nvGrpSpPr>
            <p:cNvPr id="46" name="Group 41"/>
            <p:cNvGrpSpPr>
              <a:grpSpLocks/>
            </p:cNvGrpSpPr>
            <p:nvPr/>
          </p:nvGrpSpPr>
          <p:grpSpPr bwMode="auto">
            <a:xfrm>
              <a:off x="288033" y="2977244"/>
              <a:ext cx="5497881" cy="3406239"/>
              <a:chOff x="6898859" y="2438400"/>
              <a:chExt cx="2382757" cy="1634065"/>
            </a:xfrm>
          </p:grpSpPr>
          <p:sp>
            <p:nvSpPr>
              <p:cNvPr id="47" name="Straight Connector 350"/>
              <p:cNvSpPr>
                <a:spLocks noChangeShapeType="1"/>
              </p:cNvSpPr>
              <p:nvPr/>
            </p:nvSpPr>
            <p:spPr bwMode="auto">
              <a:xfrm flipH="1">
                <a:off x="6898859" y="3337669"/>
                <a:ext cx="192470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8" name="Straight Connector 349"/>
              <p:cNvSpPr>
                <a:spLocks noChangeShapeType="1"/>
              </p:cNvSpPr>
              <p:nvPr/>
            </p:nvSpPr>
            <p:spPr bwMode="auto">
              <a:xfrm>
                <a:off x="7315200" y="2438400"/>
                <a:ext cx="0" cy="16340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9" name="TextBox 11"/>
              <p:cNvSpPr txBox="1">
                <a:spLocks noChangeArrowheads="1"/>
              </p:cNvSpPr>
              <p:nvPr/>
            </p:nvSpPr>
            <p:spPr bwMode="auto">
              <a:xfrm>
                <a:off x="8829900" y="3231685"/>
                <a:ext cx="451716" cy="1624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dirty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time (</a:t>
                </a:r>
                <a:r>
                  <a:rPr lang="en-US" sz="1600" dirty="0" err="1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ms</a:t>
                </a:r>
                <a:r>
                  <a:rPr lang="en-US" sz="1600" dirty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)</a:t>
                </a:r>
              </a:p>
            </p:txBody>
          </p:sp>
        </p:grpSp>
        <p:sp>
          <p:nvSpPr>
            <p:cNvPr id="50" name="Rectangle 49"/>
            <p:cNvSpPr/>
            <p:nvPr/>
          </p:nvSpPr>
          <p:spPr>
            <a:xfrm>
              <a:off x="232992" y="2835710"/>
              <a:ext cx="86741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+mj-lt"/>
                  <a:cs typeface="Times New Roman" pitchFamily="18" charset="0"/>
                </a:rPr>
                <a:t>Voltage</a:t>
              </a:r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2830335" y="4654690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4409199" y="4661287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1531964" y="4987643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1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909989" y="4985668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2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280125" y="4985429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3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658150" y="4983454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4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082004" y="4986665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5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460029" y="4984690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6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830165" y="4984451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7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258990" y="4982476"/>
              <a:ext cx="298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8</a:t>
              </a:r>
            </a:p>
          </p:txBody>
        </p:sp>
        <p:cxnSp>
          <p:nvCxnSpPr>
            <p:cNvPr id="61" name="Straight Connector 60"/>
            <p:cNvCxnSpPr/>
            <p:nvPr/>
          </p:nvCxnSpPr>
          <p:spPr>
            <a:xfrm rot="5400000">
              <a:off x="1240965" y="3719258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>
              <a:off x="1240965" y="4186618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1240118" y="5160591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5400000">
              <a:off x="1240118" y="5602486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1240118" y="6095311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711708" y="3218453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+mj-lt"/>
                </a:rPr>
                <a:t>3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11708" y="3736613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+mj-lt"/>
                </a:rPr>
                <a:t>2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11708" y="4193813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+mj-lt"/>
                </a:rPr>
                <a:t>1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21868" y="4701813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+mj-lt"/>
                </a:rPr>
                <a:t>0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16406" y="5185863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+mj-lt"/>
                </a:rPr>
                <a:t>-1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16406" y="5637918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+mj-lt"/>
                </a:rPr>
                <a:t>-2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16406" y="6130743"/>
              <a:ext cx="3209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+mj-lt"/>
                </a:rPr>
                <a:t>-3</a:t>
              </a:r>
            </a:p>
          </p:txBody>
        </p:sp>
        <p:cxnSp>
          <p:nvCxnSpPr>
            <p:cNvPr id="73" name="Straight Connector 72"/>
            <p:cNvCxnSpPr/>
            <p:nvPr/>
          </p:nvCxnSpPr>
          <p:spPr>
            <a:xfrm>
              <a:off x="2443792" y="4654690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2068335" y="4654077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1692847" y="4655840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5400000">
              <a:off x="1240965" y="3231578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4022656" y="4661287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3635007" y="4660674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3241231" y="4662437"/>
              <a:ext cx="0" cy="380999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0" name="Rectangle 79"/>
            <p:cNvSpPr/>
            <p:nvPr/>
          </p:nvSpPr>
          <p:spPr>
            <a:xfrm>
              <a:off x="43972" y="6128562"/>
              <a:ext cx="4828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+mj-lt"/>
                </a:rPr>
                <a:t>000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23269" y="5639318"/>
              <a:ext cx="4828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+mj-lt"/>
                </a:rPr>
                <a:t>001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21294" y="5174218"/>
              <a:ext cx="4828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+mj-lt"/>
                </a:rPr>
                <a:t>010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31194" y="4661618"/>
              <a:ext cx="46948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+mj-lt"/>
                </a:rPr>
                <a:t>011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5469" y="4172768"/>
              <a:ext cx="4828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  <a:latin typeface="+mj-lt"/>
                </a:rPr>
                <a:t>100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-179" y="3682085"/>
              <a:ext cx="48282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+mj-lt"/>
                </a:rPr>
                <a:t>101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-14331" y="3204724"/>
              <a:ext cx="46948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+mj-lt"/>
                </a:rPr>
                <a:t>110</a:t>
              </a:r>
              <a:endParaRPr lang="en-US" sz="1400" dirty="0">
                <a:latin typeface="+mj-lt"/>
              </a:endParaRPr>
            </a:p>
          </p:txBody>
        </p:sp>
        <p:cxnSp>
          <p:nvCxnSpPr>
            <p:cNvPr id="87" name="Straight Connector 86"/>
            <p:cNvCxnSpPr/>
            <p:nvPr/>
          </p:nvCxnSpPr>
          <p:spPr>
            <a:xfrm>
              <a:off x="1248684" y="4850785"/>
              <a:ext cx="444163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1692847" y="3905890"/>
              <a:ext cx="4" cy="96901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1666181" y="3909758"/>
              <a:ext cx="402154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2830335" y="3871653"/>
              <a:ext cx="2282" cy="1010227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2037697" y="3435476"/>
              <a:ext cx="402154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2045932" y="3429000"/>
              <a:ext cx="0" cy="490913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2455091" y="3408680"/>
              <a:ext cx="0" cy="483293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2428552" y="3895211"/>
              <a:ext cx="411429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2811768" y="4845189"/>
              <a:ext cx="444163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3241227" y="4822159"/>
              <a:ext cx="4" cy="96901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3222707" y="5759589"/>
              <a:ext cx="444163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3638779" y="5744490"/>
              <a:ext cx="0" cy="58011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3608083" y="6328913"/>
              <a:ext cx="444163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4022656" y="5754509"/>
              <a:ext cx="0" cy="58011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3998912" y="5763538"/>
              <a:ext cx="444163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4411997" y="4825836"/>
              <a:ext cx="0" cy="96207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246CBFEA-F264-1944-BE7C-BC6BB329662C}"/>
              </a:ext>
            </a:extLst>
          </p:cNvPr>
          <p:cNvSpPr txBox="1"/>
          <p:nvPr/>
        </p:nvSpPr>
        <p:spPr>
          <a:xfrm>
            <a:off x="1905075" y="3245703"/>
            <a:ext cx="1806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Sample/Hold</a:t>
            </a:r>
          </a:p>
        </p:txBody>
      </p:sp>
      <p:grpSp>
        <p:nvGrpSpPr>
          <p:cNvPr id="106" name="Group 41">
            <a:extLst>
              <a:ext uri="{FF2B5EF4-FFF2-40B4-BE49-F238E27FC236}">
                <a16:creationId xmlns:a16="http://schemas.microsoft.com/office/drawing/2014/main" id="{6BF1E084-B298-0A44-A48E-112A2D3906D9}"/>
              </a:ext>
            </a:extLst>
          </p:cNvPr>
          <p:cNvGrpSpPr>
            <a:grpSpLocks/>
          </p:cNvGrpSpPr>
          <p:nvPr/>
        </p:nvGrpSpPr>
        <p:grpSpPr bwMode="auto">
          <a:xfrm>
            <a:off x="2926049" y="4126287"/>
            <a:ext cx="3275452" cy="2225143"/>
            <a:chOff x="6898859" y="2438400"/>
            <a:chExt cx="2382757" cy="1634065"/>
          </a:xfrm>
        </p:grpSpPr>
        <p:sp>
          <p:nvSpPr>
            <p:cNvPr id="160" name="Straight Connector 350">
              <a:extLst>
                <a:ext uri="{FF2B5EF4-FFF2-40B4-BE49-F238E27FC236}">
                  <a16:creationId xmlns:a16="http://schemas.microsoft.com/office/drawing/2014/main" id="{A306C0ED-6A18-834E-8559-D3D40055D0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898859" y="3337669"/>
              <a:ext cx="192470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61" name="Straight Connector 349">
              <a:extLst>
                <a:ext uri="{FF2B5EF4-FFF2-40B4-BE49-F238E27FC236}">
                  <a16:creationId xmlns:a16="http://schemas.microsoft.com/office/drawing/2014/main" id="{485E22E1-EC94-6143-AF86-27326A5DFD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15200" y="2438400"/>
              <a:ext cx="0" cy="163406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62" name="TextBox 11">
              <a:extLst>
                <a:ext uri="{FF2B5EF4-FFF2-40B4-BE49-F238E27FC236}">
                  <a16:creationId xmlns:a16="http://schemas.microsoft.com/office/drawing/2014/main" id="{9FF2C62E-C039-C644-BCA8-6742B63526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29900" y="3231685"/>
              <a:ext cx="451716" cy="162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time (</a:t>
              </a:r>
              <a:r>
                <a:rPr lang="en-US" sz="1600" dirty="0" err="1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ms</a:t>
              </a:r>
              <a:r>
                <a:rPr lang="en-US" sz="1600" dirty="0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)</a:t>
              </a:r>
            </a:p>
          </p:txBody>
        </p: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E5F05A08-0083-E746-8737-E0F7EC2EA848}"/>
              </a:ext>
            </a:extLst>
          </p:cNvPr>
          <p:cNvGrpSpPr/>
          <p:nvPr/>
        </p:nvGrpSpPr>
        <p:grpSpPr>
          <a:xfrm>
            <a:off x="2893258" y="4033829"/>
            <a:ext cx="2576377" cy="2333448"/>
            <a:chOff x="2893258" y="4033829"/>
            <a:chExt cx="2576377" cy="2333448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9BE4CAF4-4DF0-EB4D-9D23-314101189250}"/>
                </a:ext>
              </a:extLst>
            </p:cNvPr>
            <p:cNvSpPr/>
            <p:nvPr/>
          </p:nvSpPr>
          <p:spPr>
            <a:xfrm>
              <a:off x="2893258" y="4033829"/>
              <a:ext cx="516778" cy="2211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+mj-lt"/>
                  <a:cs typeface="Times New Roman" pitchFamily="18" charset="0"/>
                </a:rPr>
                <a:t>Voltage</a:t>
              </a:r>
            </a:p>
          </p:txBody>
        </p: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629A2AC4-A336-E640-A5D1-27615A85CF8E}"/>
                </a:ext>
              </a:extLst>
            </p:cNvPr>
            <p:cNvCxnSpPr/>
            <p:nvPr/>
          </p:nvCxnSpPr>
          <p:spPr>
            <a:xfrm>
              <a:off x="4440667" y="5222087"/>
              <a:ext cx="0" cy="24889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A8816520-DBA3-DC4A-A5D3-CC5BAF66BB28}"/>
                </a:ext>
              </a:extLst>
            </p:cNvPr>
            <p:cNvCxnSpPr/>
            <p:nvPr/>
          </p:nvCxnSpPr>
          <p:spPr>
            <a:xfrm>
              <a:off x="5381301" y="5226396"/>
              <a:ext cx="0" cy="24889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E30C9E50-A615-D949-BA1B-943408CB106D}"/>
                </a:ext>
              </a:extLst>
            </p:cNvPr>
            <p:cNvSpPr txBox="1"/>
            <p:nvPr/>
          </p:nvSpPr>
          <p:spPr>
            <a:xfrm>
              <a:off x="3667141" y="5439590"/>
              <a:ext cx="177824" cy="2211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1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B98D6D36-AB85-0C45-A2D6-461446A6CB37}"/>
                </a:ext>
              </a:extLst>
            </p:cNvPr>
            <p:cNvSpPr txBox="1"/>
            <p:nvPr/>
          </p:nvSpPr>
          <p:spPr>
            <a:xfrm>
              <a:off x="3892356" y="5438300"/>
              <a:ext cx="177824" cy="2211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2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DE2248B8-8A5F-A444-B441-980A5D0E0A6D}"/>
                </a:ext>
              </a:extLst>
            </p:cNvPr>
            <p:cNvSpPr txBox="1"/>
            <p:nvPr/>
          </p:nvSpPr>
          <p:spPr>
            <a:xfrm>
              <a:off x="4112870" y="5438144"/>
              <a:ext cx="177824" cy="2211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3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75C3E07F-4A84-9541-B855-6C3B97BE6CFD}"/>
                </a:ext>
              </a:extLst>
            </p:cNvPr>
            <p:cNvSpPr txBox="1"/>
            <p:nvPr/>
          </p:nvSpPr>
          <p:spPr>
            <a:xfrm>
              <a:off x="4338085" y="5436854"/>
              <a:ext cx="177824" cy="2211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4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F5919519-4C19-D84D-BCDE-11B36CD44383}"/>
                </a:ext>
              </a:extLst>
            </p:cNvPr>
            <p:cNvSpPr txBox="1"/>
            <p:nvPr/>
          </p:nvSpPr>
          <p:spPr>
            <a:xfrm>
              <a:off x="4590603" y="5438951"/>
              <a:ext cx="177824" cy="2211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5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23D7A462-5765-EB4C-8C13-8F57B4CD6C6A}"/>
                </a:ext>
              </a:extLst>
            </p:cNvPr>
            <p:cNvSpPr txBox="1"/>
            <p:nvPr/>
          </p:nvSpPr>
          <p:spPr>
            <a:xfrm>
              <a:off x="4815817" y="5437661"/>
              <a:ext cx="177824" cy="2211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6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F06F2899-C7BF-4646-B906-5828677EF205}"/>
                </a:ext>
              </a:extLst>
            </p:cNvPr>
            <p:cNvSpPr txBox="1"/>
            <p:nvPr/>
          </p:nvSpPr>
          <p:spPr>
            <a:xfrm>
              <a:off x="5036332" y="5437505"/>
              <a:ext cx="177824" cy="2211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7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3CF743FF-420C-874F-A5EF-5B0100F3A544}"/>
                </a:ext>
              </a:extLst>
            </p:cNvPr>
            <p:cNvSpPr txBox="1"/>
            <p:nvPr/>
          </p:nvSpPr>
          <p:spPr>
            <a:xfrm>
              <a:off x="5291811" y="5436215"/>
              <a:ext cx="177824" cy="2211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  <a:latin typeface="+mj-lt"/>
                </a:rPr>
                <a:t>8</a:t>
              </a:r>
            </a:p>
          </p:txBody>
        </p: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DBB0899F-49F1-2F4E-8B18-16E85D068BD4}"/>
                </a:ext>
              </a:extLst>
            </p:cNvPr>
            <p:cNvCxnSpPr/>
            <p:nvPr/>
          </p:nvCxnSpPr>
          <p:spPr>
            <a:xfrm rot="5400000">
              <a:off x="3493774" y="4621963"/>
              <a:ext cx="0" cy="22698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FDB027B8-5BDD-B646-A0A7-77CA4BC7C639}"/>
                </a:ext>
              </a:extLst>
            </p:cNvPr>
            <p:cNvCxnSpPr/>
            <p:nvPr/>
          </p:nvCxnSpPr>
          <p:spPr>
            <a:xfrm rot="5400000">
              <a:off x="3493774" y="4927268"/>
              <a:ext cx="0" cy="22698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46DA60ED-7E58-E742-AEB6-5D5B5550EC37}"/>
                </a:ext>
              </a:extLst>
            </p:cNvPr>
            <p:cNvCxnSpPr/>
            <p:nvPr/>
          </p:nvCxnSpPr>
          <p:spPr>
            <a:xfrm rot="5400000">
              <a:off x="3493269" y="5563521"/>
              <a:ext cx="0" cy="22698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99B8779F-6860-4D4C-AE5C-B1AF4762AFB4}"/>
                </a:ext>
              </a:extLst>
            </p:cNvPr>
            <p:cNvCxnSpPr/>
            <p:nvPr/>
          </p:nvCxnSpPr>
          <p:spPr>
            <a:xfrm rot="5400000">
              <a:off x="3493269" y="5852191"/>
              <a:ext cx="0" cy="22698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F39F2C73-0DC6-3740-BE2F-330BD24491C5}"/>
                </a:ext>
              </a:extLst>
            </p:cNvPr>
            <p:cNvCxnSpPr/>
            <p:nvPr/>
          </p:nvCxnSpPr>
          <p:spPr>
            <a:xfrm rot="5400000">
              <a:off x="3493269" y="6174131"/>
              <a:ext cx="0" cy="22698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D16CAF24-27AC-4648-A6AE-712B11CB608E}"/>
                </a:ext>
              </a:extLst>
            </p:cNvPr>
            <p:cNvSpPr txBox="1"/>
            <p:nvPr/>
          </p:nvSpPr>
          <p:spPr>
            <a:xfrm>
              <a:off x="3178461" y="4283858"/>
              <a:ext cx="160634" cy="180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+mj-lt"/>
                </a:rPr>
                <a:t>3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EA9B761F-C969-D348-9838-EA45E612DB94}"/>
                </a:ext>
              </a:extLst>
            </p:cNvPr>
            <p:cNvSpPr txBox="1"/>
            <p:nvPr/>
          </p:nvSpPr>
          <p:spPr>
            <a:xfrm>
              <a:off x="3178461" y="4622348"/>
              <a:ext cx="160634" cy="180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+mj-lt"/>
                </a:rPr>
                <a:t>2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676D0E7C-82D6-B94A-8F77-4D46CDA2CE8D}"/>
                </a:ext>
              </a:extLst>
            </p:cNvPr>
            <p:cNvSpPr txBox="1"/>
            <p:nvPr/>
          </p:nvSpPr>
          <p:spPr>
            <a:xfrm>
              <a:off x="3178461" y="4921017"/>
              <a:ext cx="160634" cy="180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+mj-lt"/>
                </a:rPr>
                <a:t>1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003E0786-01E2-DA4F-8ED3-9CDA771F6639}"/>
                </a:ext>
              </a:extLst>
            </p:cNvPr>
            <p:cNvSpPr txBox="1"/>
            <p:nvPr/>
          </p:nvSpPr>
          <p:spPr>
            <a:xfrm>
              <a:off x="3184513" y="5252870"/>
              <a:ext cx="160634" cy="180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+mj-lt"/>
                </a:rPr>
                <a:t>0</a:t>
              </a: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0BAA3F87-D09D-664D-B67E-9B7F154A57A8}"/>
                </a:ext>
              </a:extLst>
            </p:cNvPr>
            <p:cNvSpPr txBox="1"/>
            <p:nvPr/>
          </p:nvSpPr>
          <p:spPr>
            <a:xfrm>
              <a:off x="3121683" y="5569078"/>
              <a:ext cx="191194" cy="180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+mj-lt"/>
                </a:rPr>
                <a:t>-1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3BB84851-43A2-B64C-9CF1-8DB38123E554}"/>
                </a:ext>
              </a:extLst>
            </p:cNvPr>
            <p:cNvSpPr txBox="1"/>
            <p:nvPr/>
          </p:nvSpPr>
          <p:spPr>
            <a:xfrm>
              <a:off x="3121683" y="5864385"/>
              <a:ext cx="191194" cy="180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+mj-lt"/>
                </a:rPr>
                <a:t>-2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9A3A2ECC-BF6F-4F44-A5ED-4238C6C0537B}"/>
                </a:ext>
              </a:extLst>
            </p:cNvPr>
            <p:cNvSpPr txBox="1"/>
            <p:nvPr/>
          </p:nvSpPr>
          <p:spPr>
            <a:xfrm>
              <a:off x="3121683" y="6186326"/>
              <a:ext cx="191194" cy="180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+mj-lt"/>
                </a:rPr>
                <a:t>-3</a:t>
              </a:r>
            </a:p>
          </p:txBody>
        </p: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C1027E63-CD8A-F841-A75E-905D4E895C82}"/>
                </a:ext>
              </a:extLst>
            </p:cNvPr>
            <p:cNvCxnSpPr/>
            <p:nvPr/>
          </p:nvCxnSpPr>
          <p:spPr>
            <a:xfrm>
              <a:off x="4210378" y="5222087"/>
              <a:ext cx="0" cy="24889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F0627ABE-3C6C-2C4F-83EA-ED3679B53FFB}"/>
                </a:ext>
              </a:extLst>
            </p:cNvPr>
            <p:cNvCxnSpPr/>
            <p:nvPr/>
          </p:nvCxnSpPr>
          <p:spPr>
            <a:xfrm>
              <a:off x="3986693" y="5221686"/>
              <a:ext cx="0" cy="24889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AB52E73E-EFF5-4B45-82D8-66E373F5E283}"/>
                </a:ext>
              </a:extLst>
            </p:cNvPr>
            <p:cNvCxnSpPr/>
            <p:nvPr/>
          </p:nvCxnSpPr>
          <p:spPr>
            <a:xfrm>
              <a:off x="3762990" y="5222838"/>
              <a:ext cx="0" cy="24889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3104CECC-D303-7743-BE58-D2F0250616CD}"/>
                </a:ext>
              </a:extLst>
            </p:cNvPr>
            <p:cNvCxnSpPr/>
            <p:nvPr/>
          </p:nvCxnSpPr>
          <p:spPr>
            <a:xfrm rot="5400000">
              <a:off x="3493774" y="4303383"/>
              <a:ext cx="0" cy="226986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945CFA94-09A9-CA4C-9D51-E013294B93FD}"/>
                </a:ext>
              </a:extLst>
            </p:cNvPr>
            <p:cNvCxnSpPr/>
            <p:nvPr/>
          </p:nvCxnSpPr>
          <p:spPr>
            <a:xfrm>
              <a:off x="5151011" y="5226396"/>
              <a:ext cx="0" cy="24889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DBC2E730-3E68-B04B-A5AA-06610E606236}"/>
                </a:ext>
              </a:extLst>
            </p:cNvPr>
            <p:cNvCxnSpPr/>
            <p:nvPr/>
          </p:nvCxnSpPr>
          <p:spPr>
            <a:xfrm>
              <a:off x="4920063" y="5225996"/>
              <a:ext cx="0" cy="24889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A60926FF-61A7-2B48-9147-C8088674F6A1}"/>
                </a:ext>
              </a:extLst>
            </p:cNvPr>
            <p:cNvCxnSpPr/>
            <p:nvPr/>
          </p:nvCxnSpPr>
          <p:spPr>
            <a:xfrm>
              <a:off x="4685465" y="5227148"/>
              <a:ext cx="0" cy="24889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5F8A9558-1F7B-E245-8C9D-2A40E54DB40C}"/>
                </a:ext>
              </a:extLst>
            </p:cNvPr>
            <p:cNvCxnSpPr/>
            <p:nvPr/>
          </p:nvCxnSpPr>
          <p:spPr>
            <a:xfrm>
              <a:off x="3498373" y="5350187"/>
              <a:ext cx="264617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4D8E6ECF-8CE5-F54D-BAAD-D9F1F9544FF8}"/>
                </a:ext>
              </a:extLst>
            </p:cNvPr>
            <p:cNvCxnSpPr>
              <a:cxnSpLocks/>
            </p:cNvCxnSpPr>
            <p:nvPr/>
          </p:nvCxnSpPr>
          <p:spPr>
            <a:xfrm>
              <a:off x="3762992" y="4622348"/>
              <a:ext cx="0" cy="743592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C7F22A5F-9EE5-8444-BF30-A7AD44B00E14}"/>
                </a:ext>
              </a:extLst>
            </p:cNvPr>
            <p:cNvCxnSpPr/>
            <p:nvPr/>
          </p:nvCxnSpPr>
          <p:spPr>
            <a:xfrm>
              <a:off x="3759437" y="4622348"/>
              <a:ext cx="239590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2A600E2E-A817-5348-B562-902D4323B1AA}"/>
                </a:ext>
              </a:extLst>
            </p:cNvPr>
            <p:cNvCxnSpPr>
              <a:cxnSpLocks/>
            </p:cNvCxnSpPr>
            <p:nvPr/>
          </p:nvCxnSpPr>
          <p:spPr>
            <a:xfrm>
              <a:off x="4442027" y="4622348"/>
              <a:ext cx="0" cy="748152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3CF532BD-9D4F-5648-9E15-891D82216990}"/>
                </a:ext>
              </a:extLst>
            </p:cNvPr>
            <p:cNvCxnSpPr/>
            <p:nvPr/>
          </p:nvCxnSpPr>
          <p:spPr>
            <a:xfrm>
              <a:off x="3968440" y="4425629"/>
              <a:ext cx="239590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3A289261-BFD8-D64B-8491-82C97F299049}"/>
                </a:ext>
              </a:extLst>
            </p:cNvPr>
            <p:cNvCxnSpPr>
              <a:cxnSpLocks/>
            </p:cNvCxnSpPr>
            <p:nvPr/>
          </p:nvCxnSpPr>
          <p:spPr>
            <a:xfrm>
              <a:off x="3973346" y="4421399"/>
              <a:ext cx="25681" cy="200949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8FCAC328-07B0-CE49-8B2B-E1B9EE4CFD4F}"/>
                </a:ext>
              </a:extLst>
            </p:cNvPr>
            <p:cNvCxnSpPr>
              <a:cxnSpLocks/>
            </p:cNvCxnSpPr>
            <p:nvPr/>
          </p:nvCxnSpPr>
          <p:spPr>
            <a:xfrm>
              <a:off x="4217109" y="4408125"/>
              <a:ext cx="0" cy="214223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AF1824C8-1652-2449-A9C6-B9FC383A87B1}"/>
                </a:ext>
              </a:extLst>
            </p:cNvPr>
            <p:cNvCxnSpPr/>
            <p:nvPr/>
          </p:nvCxnSpPr>
          <p:spPr>
            <a:xfrm>
              <a:off x="4195552" y="4628020"/>
              <a:ext cx="245115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1C310C65-DF47-A44D-9124-37595D2AA72D}"/>
                </a:ext>
              </a:extLst>
            </p:cNvPr>
            <p:cNvCxnSpPr/>
            <p:nvPr/>
          </p:nvCxnSpPr>
          <p:spPr>
            <a:xfrm>
              <a:off x="4429605" y="5346531"/>
              <a:ext cx="264617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B060CA56-3187-674C-846C-B354213CA0B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83508" y="5331487"/>
              <a:ext cx="1954" cy="726474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5A17259B-167D-B341-BCDC-4F7AE55B7774}"/>
                </a:ext>
              </a:extLst>
            </p:cNvPr>
            <p:cNvCxnSpPr/>
            <p:nvPr/>
          </p:nvCxnSpPr>
          <p:spPr>
            <a:xfrm>
              <a:off x="4683508" y="6057961"/>
              <a:ext cx="264617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F404CABC-2C23-9E4C-8832-783879E97398}"/>
                </a:ext>
              </a:extLst>
            </p:cNvPr>
            <p:cNvCxnSpPr>
              <a:cxnSpLocks/>
            </p:cNvCxnSpPr>
            <p:nvPr/>
          </p:nvCxnSpPr>
          <p:spPr>
            <a:xfrm>
              <a:off x="4920063" y="6057961"/>
              <a:ext cx="0" cy="283365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9543E090-BBDF-4C42-A891-DBED828FEC47}"/>
                </a:ext>
              </a:extLst>
            </p:cNvPr>
            <p:cNvCxnSpPr/>
            <p:nvPr/>
          </p:nvCxnSpPr>
          <p:spPr>
            <a:xfrm>
              <a:off x="4904023" y="6315781"/>
              <a:ext cx="264617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064907C4-EA46-AC41-A7C9-24FE1A98BB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51011" y="6057961"/>
              <a:ext cx="17629" cy="261548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539FDE6C-7757-BB46-B050-6223E60D1A0F}"/>
                </a:ext>
              </a:extLst>
            </p:cNvPr>
            <p:cNvCxnSpPr/>
            <p:nvPr/>
          </p:nvCxnSpPr>
          <p:spPr>
            <a:xfrm>
              <a:off x="5151011" y="6057961"/>
              <a:ext cx="264617" cy="0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B393688F-52BB-DB4F-893C-CEC2F41DAFB3}"/>
                </a:ext>
              </a:extLst>
            </p:cNvPr>
            <p:cNvCxnSpPr>
              <a:cxnSpLocks/>
            </p:cNvCxnSpPr>
            <p:nvPr/>
          </p:nvCxnSpPr>
          <p:spPr>
            <a:xfrm>
              <a:off x="5382968" y="5333889"/>
              <a:ext cx="0" cy="724072"/>
            </a:xfrm>
            <a:prstGeom prst="line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330C56C5-8374-754A-84DA-C1A7BC3D5C94}"/>
              </a:ext>
            </a:extLst>
          </p:cNvPr>
          <p:cNvGrpSpPr/>
          <p:nvPr/>
        </p:nvGrpSpPr>
        <p:grpSpPr>
          <a:xfrm>
            <a:off x="1038225" y="4051300"/>
            <a:ext cx="1324050" cy="2188862"/>
            <a:chOff x="1038225" y="4051300"/>
            <a:chExt cx="1324050" cy="2188862"/>
          </a:xfrm>
        </p:grpSpPr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77356955-5279-2D4F-9938-CD21BAC8F559}"/>
                </a:ext>
              </a:extLst>
            </p:cNvPr>
            <p:cNvCxnSpPr>
              <a:cxnSpLocks/>
            </p:cNvCxnSpPr>
            <p:nvPr/>
          </p:nvCxnSpPr>
          <p:spPr>
            <a:xfrm>
              <a:off x="1038225" y="4051300"/>
              <a:ext cx="0" cy="218886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29360D80-93A1-0144-97A9-7A759B48B51E}"/>
                </a:ext>
              </a:extLst>
            </p:cNvPr>
            <p:cNvCxnSpPr>
              <a:cxnSpLocks/>
            </p:cNvCxnSpPr>
            <p:nvPr/>
          </p:nvCxnSpPr>
          <p:spPr>
            <a:xfrm>
              <a:off x="1227695" y="4051300"/>
              <a:ext cx="0" cy="218886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C1E6964A-331B-1741-BB40-65A4CE16AD2D}"/>
                </a:ext>
              </a:extLst>
            </p:cNvPr>
            <p:cNvCxnSpPr>
              <a:cxnSpLocks/>
            </p:cNvCxnSpPr>
            <p:nvPr/>
          </p:nvCxnSpPr>
          <p:spPr>
            <a:xfrm>
              <a:off x="1392452" y="4051300"/>
              <a:ext cx="0" cy="218886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E28B166A-016A-8244-AFBA-9C7C604B159E}"/>
                </a:ext>
              </a:extLst>
            </p:cNvPr>
            <p:cNvCxnSpPr>
              <a:cxnSpLocks/>
            </p:cNvCxnSpPr>
            <p:nvPr/>
          </p:nvCxnSpPr>
          <p:spPr>
            <a:xfrm>
              <a:off x="1606635" y="4051300"/>
              <a:ext cx="0" cy="218886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E9558816-7541-6C49-BA7C-647330EA791A}"/>
                </a:ext>
              </a:extLst>
            </p:cNvPr>
            <p:cNvCxnSpPr>
              <a:cxnSpLocks/>
            </p:cNvCxnSpPr>
            <p:nvPr/>
          </p:nvCxnSpPr>
          <p:spPr>
            <a:xfrm>
              <a:off x="1796105" y="4051300"/>
              <a:ext cx="0" cy="218886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F3956AC2-13C0-5141-BC85-2C239DCF8C32}"/>
                </a:ext>
              </a:extLst>
            </p:cNvPr>
            <p:cNvCxnSpPr>
              <a:cxnSpLocks/>
            </p:cNvCxnSpPr>
            <p:nvPr/>
          </p:nvCxnSpPr>
          <p:spPr>
            <a:xfrm>
              <a:off x="2362275" y="4051300"/>
              <a:ext cx="0" cy="218886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853F12A9-BE01-C447-934A-34AB24892C89}"/>
                </a:ext>
              </a:extLst>
            </p:cNvPr>
            <p:cNvCxnSpPr>
              <a:cxnSpLocks/>
            </p:cNvCxnSpPr>
            <p:nvPr/>
          </p:nvCxnSpPr>
          <p:spPr>
            <a:xfrm>
              <a:off x="2162325" y="4051300"/>
              <a:ext cx="0" cy="218886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861328B1-0D30-F640-8F92-C650F2A93307}"/>
                </a:ext>
              </a:extLst>
            </p:cNvPr>
            <p:cNvCxnSpPr>
              <a:cxnSpLocks/>
            </p:cNvCxnSpPr>
            <p:nvPr/>
          </p:nvCxnSpPr>
          <p:spPr>
            <a:xfrm>
              <a:off x="1995691" y="4051300"/>
              <a:ext cx="0" cy="218886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B367DB5F-7B10-4548-A35F-6F450110C675}"/>
              </a:ext>
            </a:extLst>
          </p:cNvPr>
          <p:cNvGrpSpPr/>
          <p:nvPr/>
        </p:nvGrpSpPr>
        <p:grpSpPr>
          <a:xfrm>
            <a:off x="3496962" y="4423719"/>
            <a:ext cx="2199503" cy="1878228"/>
            <a:chOff x="3496962" y="4423719"/>
            <a:chExt cx="2199503" cy="1878228"/>
          </a:xfrm>
        </p:grpSpPr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2CD0366D-B5B0-BD46-B390-486D6EF3E55F}"/>
                </a:ext>
              </a:extLst>
            </p:cNvPr>
            <p:cNvCxnSpPr/>
            <p:nvPr/>
          </p:nvCxnSpPr>
          <p:spPr>
            <a:xfrm>
              <a:off x="3496962" y="5362833"/>
              <a:ext cx="2199503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294CCE60-8F84-B742-AA1D-13132CD570C1}"/>
                </a:ext>
              </a:extLst>
            </p:cNvPr>
            <p:cNvGrpSpPr/>
            <p:nvPr/>
          </p:nvGrpSpPr>
          <p:grpSpPr>
            <a:xfrm>
              <a:off x="3496962" y="4423719"/>
              <a:ext cx="2199503" cy="1878228"/>
              <a:chOff x="3496962" y="4423719"/>
              <a:chExt cx="2199503" cy="1878228"/>
            </a:xfrm>
          </p:grpSpPr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27A9CE30-8DE5-6C4C-AF20-4EBD2BD63438}"/>
                  </a:ext>
                </a:extLst>
              </p:cNvPr>
              <p:cNvCxnSpPr/>
              <p:nvPr/>
            </p:nvCxnSpPr>
            <p:spPr>
              <a:xfrm>
                <a:off x="3496962" y="4423719"/>
                <a:ext cx="2199503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EDBFAB77-E253-C544-AD33-E7D46BF1A676}"/>
                  </a:ext>
                </a:extLst>
              </p:cNvPr>
              <p:cNvCxnSpPr/>
              <p:nvPr/>
            </p:nvCxnSpPr>
            <p:spPr>
              <a:xfrm>
                <a:off x="3496962" y="4736757"/>
                <a:ext cx="2199503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39A89BC3-3CF2-AA49-8E6D-B86E50873BCC}"/>
                  </a:ext>
                </a:extLst>
              </p:cNvPr>
              <p:cNvCxnSpPr/>
              <p:nvPr/>
            </p:nvCxnSpPr>
            <p:spPr>
              <a:xfrm>
                <a:off x="3496962" y="5049795"/>
                <a:ext cx="2199503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77469B32-7BBE-C849-8929-9CA40953998C}"/>
                  </a:ext>
                </a:extLst>
              </p:cNvPr>
              <p:cNvCxnSpPr/>
              <p:nvPr/>
            </p:nvCxnSpPr>
            <p:spPr>
              <a:xfrm>
                <a:off x="3496962" y="5675871"/>
                <a:ext cx="2199503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0FC073B0-45A2-D445-A313-1AD3D27BDFF2}"/>
                  </a:ext>
                </a:extLst>
              </p:cNvPr>
              <p:cNvCxnSpPr/>
              <p:nvPr/>
            </p:nvCxnSpPr>
            <p:spPr>
              <a:xfrm>
                <a:off x="3496962" y="5964195"/>
                <a:ext cx="2199503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DC730360-506B-FE47-B6CA-F2899893622A}"/>
                  </a:ext>
                </a:extLst>
              </p:cNvPr>
              <p:cNvCxnSpPr/>
              <p:nvPr/>
            </p:nvCxnSpPr>
            <p:spPr>
              <a:xfrm>
                <a:off x="3496962" y="6301947"/>
                <a:ext cx="2199503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18174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Course Map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F412-9866-D249-BF71-6D9420ED886F}" type="slidenum">
              <a:rPr lang="en-US"/>
              <a:pPr/>
              <a:t>3</a:t>
            </a:fld>
            <a:endParaRPr lang="en-US"/>
          </a:p>
        </p:txBody>
      </p:sp>
      <p:pic>
        <p:nvPicPr>
          <p:cNvPr id="177154" name="Picture 2" descr="http://cdn.scratch.mit.edu/static/site/projects/thumbnails/32/250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"/>
          <a:stretch/>
        </p:blipFill>
        <p:spPr bwMode="auto">
          <a:xfrm>
            <a:off x="0" y="1364906"/>
            <a:ext cx="1885388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6" name="Picture 4" descr="Loudspeaker and Wavefor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7" r="49086" b="59789"/>
          <a:stretch/>
        </p:blipFill>
        <p:spPr bwMode="auto">
          <a:xfrm>
            <a:off x="1676400" y="1364906"/>
            <a:ext cx="1188055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 l="32523" t="50000" r="25121" b="10610"/>
          <a:stretch/>
        </p:blipFill>
        <p:spPr bwMode="auto">
          <a:xfrm>
            <a:off x="4876800" y="1423343"/>
            <a:ext cx="1611775" cy="1376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715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75900"/>
            <a:ext cx="1177810" cy="65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8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34"/>
          <a:stretch/>
        </p:blipFill>
        <p:spPr bwMode="auto">
          <a:xfrm>
            <a:off x="3844810" y="3337682"/>
            <a:ext cx="965911" cy="69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3338250"/>
            <a:ext cx="1209675" cy="757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4" descr="http://hdwallres.com/wp-content/uploads/2013/10/internet-2014-PC-wallpaper.jpg"/>
          <p:cNvSpPr>
            <a:spLocks noChangeAspect="1" noChangeArrowheads="1"/>
          </p:cNvSpPr>
          <p:nvPr/>
        </p:nvSpPr>
        <p:spPr bwMode="auto">
          <a:xfrm>
            <a:off x="63500" y="-136525"/>
            <a:ext cx="721995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7168" name="Picture 1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729" y="934450"/>
            <a:ext cx="1433294" cy="1219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70" name="Picture 18" descr="http://www.mushroomsys.com/websiteContent/graphics/DAP/cloudcomputing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209" y="3400480"/>
            <a:ext cx="1944532" cy="155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73" name="Picture 21" descr="http://www.urmc.rochester.edu/libraries/miner/images/IPADwireless-network-symbol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4" t="12495" r="8970" b="16065"/>
          <a:stretch/>
        </p:blipFill>
        <p:spPr bwMode="auto">
          <a:xfrm rot="9787514">
            <a:off x="7619625" y="2771955"/>
            <a:ext cx="980404" cy="74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7561429" y="2362200"/>
            <a:ext cx="762000" cy="365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NIC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26735" y="528935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082658" y="3331356"/>
            <a:ext cx="755671" cy="817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77174" name="Picture 2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69" y="4788975"/>
            <a:ext cx="2309929" cy="16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3520" y="5017575"/>
            <a:ext cx="853773" cy="14478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EULA</a:t>
            </a:r>
          </a:p>
          <a:p>
            <a:pPr algn="ctr"/>
            <a:r>
              <a:rPr lang="en-US" sz="1800" b="1" dirty="0">
                <a:solidFill>
                  <a:schemeClr val="tx1"/>
                </a:solidFill>
              </a:rPr>
              <a:t>----------------</a:t>
            </a:r>
            <a:r>
              <a:rPr lang="en-US" sz="1800" b="1" i="1" dirty="0">
                <a:solidFill>
                  <a:schemeClr val="tx1"/>
                </a:solidFill>
              </a:rPr>
              <a:t>click</a:t>
            </a:r>
          </a:p>
          <a:p>
            <a:pPr algn="ctr"/>
            <a:r>
              <a:rPr lang="en-US" sz="1800" b="1" i="1" dirty="0">
                <a:solidFill>
                  <a:schemeClr val="tx1"/>
                </a:solidFill>
              </a:rPr>
              <a:t>OK</a:t>
            </a:r>
          </a:p>
        </p:txBody>
      </p:sp>
      <p:pic>
        <p:nvPicPr>
          <p:cNvPr id="37" name="Content Placeholder 9" descr="loudspkr.gif"/>
          <p:cNvPicPr>
            <a:picLocks noGrp="1" noChangeAspect="1"/>
          </p:cNvPicPr>
          <p:nvPr>
            <p:ph idx="1"/>
          </p:nvPr>
        </p:nvPicPr>
        <p:blipFill>
          <a:blip r:embed="rId13"/>
          <a:srcRect l="-20833" r="-20833"/>
          <a:stretch>
            <a:fillRect/>
          </a:stretch>
        </p:blipFill>
        <p:spPr>
          <a:xfrm flipH="1">
            <a:off x="1524000" y="4872017"/>
            <a:ext cx="2577606" cy="1364758"/>
          </a:xfrm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 l="32523" t="50000" r="25121" b="10610"/>
          <a:stretch/>
        </p:blipFill>
        <p:spPr bwMode="auto">
          <a:xfrm>
            <a:off x="5041903" y="4981248"/>
            <a:ext cx="1281567" cy="1094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21" descr="http://www.urmc.rochester.edu/libraries/miner/images/IPADwireless-network-symbol.jpg"/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4" t="12495" r="8970" b="16065"/>
          <a:stretch/>
        </p:blipFill>
        <p:spPr bwMode="auto">
          <a:xfrm rot="2936238">
            <a:off x="6894380" y="4661437"/>
            <a:ext cx="980404" cy="74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6400800" y="5375943"/>
            <a:ext cx="762000" cy="365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NIC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590800" y="2792878"/>
            <a:ext cx="400943" cy="850110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6400800" y="2770674"/>
            <a:ext cx="437529" cy="565416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2033" name="Straight Arrow Connector 172032"/>
          <p:cNvCxnSpPr>
            <a:stCxn id="10" idx="3"/>
          </p:cNvCxnSpPr>
          <p:nvPr/>
        </p:nvCxnSpPr>
        <p:spPr>
          <a:xfrm flipV="1">
            <a:off x="6488575" y="1905000"/>
            <a:ext cx="293225" cy="206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10" idx="3"/>
            <a:endCxn id="30" idx="1"/>
          </p:cNvCxnSpPr>
          <p:nvPr/>
        </p:nvCxnSpPr>
        <p:spPr>
          <a:xfrm>
            <a:off x="6488575" y="2111497"/>
            <a:ext cx="1072854" cy="4334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037" name="Rectangle 172036"/>
          <p:cNvSpPr/>
          <p:nvPr/>
        </p:nvSpPr>
        <p:spPr>
          <a:xfrm>
            <a:off x="5334000" y="1066800"/>
            <a:ext cx="728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CPU</a:t>
            </a:r>
            <a:endParaRPr lang="en-US" sz="2000" dirty="0">
              <a:latin typeface="+mj-lt"/>
            </a:endParaRPr>
          </a:p>
        </p:txBody>
      </p:sp>
      <p:cxnSp>
        <p:nvCxnSpPr>
          <p:cNvPr id="66" name="Straight Arrow Connector 65"/>
          <p:cNvCxnSpPr>
            <a:endCxn id="4" idx="1"/>
          </p:cNvCxnSpPr>
          <p:nvPr/>
        </p:nvCxnSpPr>
        <p:spPr>
          <a:xfrm flipV="1">
            <a:off x="3739949" y="2094953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4654349" y="2090976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962400" y="1614573"/>
            <a:ext cx="762000" cy="960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A/D</a:t>
            </a:r>
          </a:p>
        </p:txBody>
      </p:sp>
      <p:pic>
        <p:nvPicPr>
          <p:cNvPr id="177160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57500" y="1337716"/>
            <a:ext cx="9525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72"/>
          <p:cNvSpPr/>
          <p:nvPr/>
        </p:nvSpPr>
        <p:spPr>
          <a:xfrm>
            <a:off x="2667000" y="3962400"/>
            <a:ext cx="1067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sample</a:t>
            </a:r>
            <a:endParaRPr lang="en-US" sz="2000" dirty="0">
              <a:latin typeface="+mj-lt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899024" y="2971800"/>
            <a:ext cx="1005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domain </a:t>
            </a:r>
          </a:p>
          <a:p>
            <a:pPr algn="ctr"/>
            <a:r>
              <a:rPr lang="en-US" sz="1200" b="1" dirty="0">
                <a:latin typeface="+mj-lt"/>
              </a:rPr>
              <a:t>conversion</a:t>
            </a:r>
            <a:endParaRPr lang="en-US" sz="1200" dirty="0">
              <a:latin typeface="+mj-lt"/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 flipV="1">
            <a:off x="6219357" y="4162455"/>
            <a:ext cx="618972" cy="905123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2590800" y="4095516"/>
            <a:ext cx="393372" cy="785381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051" name="Right Brace 172050"/>
          <p:cNvSpPr/>
          <p:nvPr/>
        </p:nvSpPr>
        <p:spPr>
          <a:xfrm rot="5400000">
            <a:off x="5423438" y="4432838"/>
            <a:ext cx="506924" cy="3428999"/>
          </a:xfrm>
          <a:prstGeom prst="rightBrace">
            <a:avLst>
              <a:gd name="adj1" fmla="val 8333"/>
              <a:gd name="adj2" fmla="val 1136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963595" y="6200001"/>
            <a:ext cx="2180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MP3 Player / iPhone / Droid</a:t>
            </a:r>
            <a:endParaRPr lang="en-US" sz="1200" dirty="0">
              <a:latin typeface="+mj-lt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8001000" y="990600"/>
            <a:ext cx="10967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File-</a:t>
            </a:r>
          </a:p>
          <a:p>
            <a:r>
              <a:rPr lang="en-US" sz="2000" b="1" dirty="0">
                <a:latin typeface="+mj-lt"/>
              </a:rPr>
              <a:t>System</a:t>
            </a:r>
            <a:endParaRPr lang="en-US" sz="2000" dirty="0">
              <a:latin typeface="+mj-lt"/>
            </a:endParaRPr>
          </a:p>
        </p:txBody>
      </p:sp>
      <p:sp>
        <p:nvSpPr>
          <p:cNvPr id="88" name="TextBox 87"/>
          <p:cNvSpPr txBox="1"/>
          <p:nvPr/>
        </p:nvSpPr>
        <p:spPr>
          <a:xfrm rot="1293133">
            <a:off x="6333270" y="2269482"/>
            <a:ext cx="1207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  <p:sp>
        <p:nvSpPr>
          <p:cNvPr id="172052" name="TextBox 172051"/>
          <p:cNvSpPr txBox="1"/>
          <p:nvPr/>
        </p:nvSpPr>
        <p:spPr>
          <a:xfrm rot="2700000">
            <a:off x="5923325" y="3530654"/>
            <a:ext cx="1074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compress</a:t>
            </a:r>
          </a:p>
        </p:txBody>
      </p:sp>
      <p:sp>
        <p:nvSpPr>
          <p:cNvPr id="90" name="Rectangle 89"/>
          <p:cNvSpPr/>
          <p:nvPr/>
        </p:nvSpPr>
        <p:spPr>
          <a:xfrm>
            <a:off x="3979427" y="3962400"/>
            <a:ext cx="668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latin typeface="+mj-lt"/>
              </a:rPr>
              <a:t>freq</a:t>
            </a:r>
            <a:endParaRPr lang="en-US" sz="2000" dirty="0">
              <a:latin typeface="+mj-lt"/>
            </a:endParaRPr>
          </a:p>
        </p:txBody>
      </p:sp>
      <p:sp>
        <p:nvSpPr>
          <p:cNvPr id="172054" name="Rectangle 172053"/>
          <p:cNvSpPr/>
          <p:nvPr/>
        </p:nvSpPr>
        <p:spPr>
          <a:xfrm>
            <a:off x="4889362" y="3962400"/>
            <a:ext cx="11304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err="1">
                <a:latin typeface="+mj-lt"/>
              </a:rPr>
              <a:t>pyscho</a:t>
            </a:r>
            <a:r>
              <a:rPr lang="en-US" sz="1600" b="1" dirty="0">
                <a:latin typeface="+mj-lt"/>
              </a:rPr>
              <a:t>-</a:t>
            </a:r>
          </a:p>
          <a:p>
            <a:pPr algn="ctr"/>
            <a:r>
              <a:rPr lang="en-US" sz="1600" b="1" dirty="0">
                <a:latin typeface="+mj-lt"/>
              </a:rPr>
              <a:t>acoustics</a:t>
            </a:r>
            <a:endParaRPr lang="en-US" sz="1600" dirty="0">
              <a:latin typeface="+mj-lt"/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flipH="1">
            <a:off x="3729548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038600" y="5170985"/>
            <a:ext cx="615026" cy="775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D/A</a:t>
            </a:r>
          </a:p>
        </p:txBody>
      </p:sp>
      <p:cxnSp>
        <p:nvCxnSpPr>
          <p:cNvPr id="99" name="Straight Arrow Connector 98"/>
          <p:cNvCxnSpPr/>
          <p:nvPr/>
        </p:nvCxnSpPr>
        <p:spPr>
          <a:xfrm flipH="1">
            <a:off x="4654642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41" idx="1"/>
          </p:cNvCxnSpPr>
          <p:nvPr/>
        </p:nvCxnSpPr>
        <p:spPr>
          <a:xfrm flipH="1">
            <a:off x="6244148" y="5558709"/>
            <a:ext cx="1566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3200400" y="1090568"/>
            <a:ext cx="654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MIC</a:t>
            </a:r>
            <a:endParaRPr lang="en-US" sz="2000" dirty="0">
              <a:latin typeface="+mj-lt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819400" y="6153090"/>
            <a:ext cx="1154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speaker</a:t>
            </a:r>
            <a:endParaRPr lang="en-US" sz="2000" dirty="0">
              <a:latin typeface="+mj-lt"/>
            </a:endParaRPr>
          </a:p>
        </p:txBody>
      </p:sp>
      <p:cxnSp>
        <p:nvCxnSpPr>
          <p:cNvPr id="104" name="Straight Arrow Connector 103"/>
          <p:cNvCxnSpPr/>
          <p:nvPr/>
        </p:nvCxnSpPr>
        <p:spPr>
          <a:xfrm flipV="1">
            <a:off x="3704053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flipV="1">
            <a:off x="4667691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V="1">
            <a:off x="5873549" y="3685884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3158686" y="4284202"/>
            <a:ext cx="545367" cy="516398"/>
            <a:chOff x="1447800" y="3446002"/>
            <a:chExt cx="545367" cy="516398"/>
          </a:xfrm>
        </p:grpSpPr>
        <p:sp>
          <p:nvSpPr>
            <p:cNvPr id="33" name="Oval 32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063" name="TextBox 172062"/>
            <p:cNvSpPr txBox="1"/>
            <p:nvPr/>
          </p:nvSpPr>
          <p:spPr>
            <a:xfrm>
              <a:off x="1447800" y="3505200"/>
              <a:ext cx="5412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2,3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161479" y="4343400"/>
            <a:ext cx="410521" cy="411444"/>
            <a:chOff x="1447800" y="3446002"/>
            <a:chExt cx="545367" cy="546593"/>
          </a:xfrm>
        </p:grpSpPr>
        <p:sp>
          <p:nvSpPr>
            <p:cNvPr id="114" name="Oval 113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487018" y="3461059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4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5209702" y="3170178"/>
            <a:ext cx="570729" cy="411444"/>
            <a:chOff x="1447800" y="3446002"/>
            <a:chExt cx="758199" cy="546593"/>
          </a:xfrm>
        </p:grpSpPr>
        <p:sp>
          <p:nvSpPr>
            <p:cNvPr id="117" name="Oval 116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487017" y="3461059"/>
              <a:ext cx="718982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5,6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6142679" y="4191002"/>
            <a:ext cx="410521" cy="411589"/>
            <a:chOff x="1447800" y="3415614"/>
            <a:chExt cx="545367" cy="546786"/>
          </a:xfrm>
        </p:grpSpPr>
        <p:sp>
          <p:nvSpPr>
            <p:cNvPr id="120" name="Oval 119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473199" y="3415614"/>
              <a:ext cx="434855" cy="5315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3</a:t>
              </a: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5410200" y="457200"/>
            <a:ext cx="755110" cy="516398"/>
            <a:chOff x="1447800" y="3446002"/>
            <a:chExt cx="755110" cy="516398"/>
          </a:xfrm>
        </p:grpSpPr>
        <p:sp>
          <p:nvSpPr>
            <p:cNvPr id="126" name="Oval 12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1447800" y="3505200"/>
              <a:ext cx="7551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7,8,9</a:t>
              </a: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8292999" y="1698486"/>
            <a:ext cx="470000" cy="411444"/>
            <a:chOff x="1407375" y="3446002"/>
            <a:chExt cx="624383" cy="546593"/>
          </a:xfrm>
        </p:grpSpPr>
        <p:sp>
          <p:nvSpPr>
            <p:cNvPr id="132" name="Oval 131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1407375" y="3461059"/>
              <a:ext cx="624383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10</a:t>
              </a: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8636825" y="4800600"/>
            <a:ext cx="450957" cy="411444"/>
            <a:chOff x="1407375" y="3446002"/>
            <a:chExt cx="599085" cy="546593"/>
          </a:xfrm>
        </p:grpSpPr>
        <p:sp>
          <p:nvSpPr>
            <p:cNvPr id="135" name="Oval 134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1407375" y="3461059"/>
              <a:ext cx="59908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11</a:t>
              </a:r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264928" y="4556854"/>
            <a:ext cx="469950" cy="411444"/>
            <a:chOff x="1407375" y="3446002"/>
            <a:chExt cx="624316" cy="546593"/>
          </a:xfrm>
        </p:grpSpPr>
        <p:sp>
          <p:nvSpPr>
            <p:cNvPr id="138" name="Oval 137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1407375" y="3461059"/>
              <a:ext cx="624316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13</a:t>
              </a:r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7759601" y="6446556"/>
            <a:ext cx="469950" cy="411444"/>
            <a:chOff x="1407375" y="3446002"/>
            <a:chExt cx="624316" cy="546593"/>
          </a:xfrm>
        </p:grpSpPr>
        <p:sp>
          <p:nvSpPr>
            <p:cNvPr id="141" name="Oval 140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1407375" y="3461059"/>
              <a:ext cx="624316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12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80509" y="28956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+mj-lt"/>
              </a:rPr>
              <a:t>Music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73930" y="3512403"/>
            <a:ext cx="15937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chemeClr val="accent2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Numbers correspond to course weeks</a:t>
            </a:r>
          </a:p>
        </p:txBody>
      </p:sp>
      <p:grpSp>
        <p:nvGrpSpPr>
          <p:cNvPr id="145" name="Group 144"/>
          <p:cNvGrpSpPr/>
          <p:nvPr/>
        </p:nvGrpSpPr>
        <p:grpSpPr>
          <a:xfrm>
            <a:off x="1680127" y="2919767"/>
            <a:ext cx="410521" cy="411589"/>
            <a:chOff x="1447800" y="3415614"/>
            <a:chExt cx="545367" cy="546786"/>
          </a:xfrm>
        </p:grpSpPr>
        <p:sp>
          <p:nvSpPr>
            <p:cNvPr id="146" name="Oval 14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514142" y="3415614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ADC – An approximation at Best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9367520" cy="4846638"/>
          </a:xfrm>
        </p:spPr>
        <p:txBody>
          <a:bodyPr>
            <a:normAutofit/>
          </a:bodyPr>
          <a:lstStyle/>
          <a:p>
            <a:r>
              <a:rPr lang="en-US" dirty="0"/>
              <a:t>Digital-to-Analog (DAC) Conversion </a:t>
            </a:r>
          </a:p>
          <a:p>
            <a:pPr lvl="1"/>
            <a:r>
              <a:rPr lang="en-US" sz="2000" dirty="0"/>
              <a:t>Process of converting </a:t>
            </a:r>
            <a:r>
              <a:rPr lang="en-US" sz="2000" i="1" u="sng" dirty="0"/>
              <a:t>discrete</a:t>
            </a:r>
            <a:r>
              <a:rPr lang="en-US" sz="2000" dirty="0"/>
              <a:t> signal to </a:t>
            </a:r>
            <a:r>
              <a:rPr lang="en-US" sz="2000" i="1" u="sng" dirty="0"/>
              <a:t>continuous</a:t>
            </a:r>
            <a:r>
              <a:rPr lang="en-US" sz="2000" dirty="0"/>
              <a:t> signal</a:t>
            </a:r>
          </a:p>
          <a:p>
            <a:pPr lvl="2"/>
            <a:r>
              <a:rPr lang="en-US" sz="1800" b="1" dirty="0"/>
              <a:t>How to get back to original signal from bits?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30</a:t>
            </a:fld>
            <a:endParaRPr lang="en-US"/>
          </a:p>
        </p:txBody>
      </p: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288035" y="2977244"/>
            <a:ext cx="5706273" cy="3406239"/>
            <a:chOff x="6898859" y="2438400"/>
            <a:chExt cx="2473073" cy="1634065"/>
          </a:xfrm>
        </p:grpSpPr>
        <p:sp>
          <p:nvSpPr>
            <p:cNvPr id="7" name="Straight Connector 350"/>
            <p:cNvSpPr>
              <a:spLocks noChangeShapeType="1"/>
            </p:cNvSpPr>
            <p:nvPr/>
          </p:nvSpPr>
          <p:spPr bwMode="auto">
            <a:xfrm flipH="1">
              <a:off x="6898859" y="3337669"/>
              <a:ext cx="192470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Straight Connector 349"/>
            <p:cNvSpPr>
              <a:spLocks noChangeShapeType="1"/>
            </p:cNvSpPr>
            <p:nvPr/>
          </p:nvSpPr>
          <p:spPr bwMode="auto">
            <a:xfrm>
              <a:off x="7315200" y="2438400"/>
              <a:ext cx="0" cy="163406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>
              <a:spLocks noChangeArrowheads="1"/>
            </p:cNvSpPr>
            <p:nvPr/>
          </p:nvSpPr>
          <p:spPr bwMode="auto">
            <a:xfrm>
              <a:off x="8829900" y="3231685"/>
              <a:ext cx="542032" cy="191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time (</a:t>
              </a:r>
              <a:r>
                <a:rPr lang="en-US" sz="2000" dirty="0" err="1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ms</a:t>
              </a:r>
              <a:r>
                <a:rPr lang="en-US" sz="2000" dirty="0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)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32992" y="2835710"/>
            <a:ext cx="1040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Voltage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2830335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409199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531964" y="498764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909989" y="498566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80125" y="498542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58150" y="49834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82004" y="49866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60029" y="49846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830165" y="498445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258990" y="498247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8</a:t>
            </a:r>
          </a:p>
        </p:txBody>
      </p:sp>
      <p:cxnSp>
        <p:nvCxnSpPr>
          <p:cNvPr id="52" name="Straight Connector 51"/>
          <p:cNvCxnSpPr/>
          <p:nvPr/>
        </p:nvCxnSpPr>
        <p:spPr>
          <a:xfrm rot="5400000">
            <a:off x="1240965" y="371925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1240965" y="418661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1240118" y="516059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1240118" y="5602486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1240118" y="609531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11708" y="321845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11708" y="37366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11708" y="4193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21868" y="4701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0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16406" y="518586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-1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16406" y="5637918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-2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16406" y="613074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-3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443792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068335" y="465407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692847" y="465584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1240965" y="323157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022656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635007" y="466067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241231" y="466243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3972" y="612856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000</a:t>
            </a:r>
            <a:endParaRPr lang="en-US" sz="1800" dirty="0">
              <a:latin typeface="+mj-lt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23269" y="56393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001</a:t>
            </a:r>
            <a:endParaRPr lang="en-US" sz="1800" dirty="0">
              <a:latin typeface="+mj-lt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21294" y="51742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010</a:t>
            </a:r>
            <a:endParaRPr lang="en-US" sz="1800" dirty="0">
              <a:latin typeface="+mj-lt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31194" y="46616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011</a:t>
            </a:r>
            <a:endParaRPr lang="en-US" sz="1800" dirty="0">
              <a:latin typeface="+mj-lt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5469" y="417276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+mj-lt"/>
              </a:rPr>
              <a:t>100</a:t>
            </a:r>
            <a:endParaRPr lang="en-US" sz="1800" dirty="0">
              <a:latin typeface="+mj-lt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-179" y="3682085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101</a:t>
            </a:r>
            <a:endParaRPr lang="en-US" sz="1800" dirty="0">
              <a:latin typeface="+mj-lt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-14331" y="3204724"/>
            <a:ext cx="552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110</a:t>
            </a:r>
            <a:endParaRPr lang="en-US" sz="1800" dirty="0">
              <a:latin typeface="+mj-lt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1248684" y="4850785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1692847" y="3905890"/>
            <a:ext cx="4" cy="9690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1666181" y="3909758"/>
            <a:ext cx="402154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2830335" y="3871653"/>
            <a:ext cx="2282" cy="101022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2037697" y="3435476"/>
            <a:ext cx="402154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2045932" y="3429000"/>
            <a:ext cx="0" cy="490913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2455091" y="3408680"/>
            <a:ext cx="0" cy="483293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2428552" y="3895211"/>
            <a:ext cx="411429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2811768" y="4845189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3241227" y="4822159"/>
            <a:ext cx="4" cy="9690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3222707" y="5759589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3638779" y="5744490"/>
            <a:ext cx="0" cy="5801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3608083" y="6328913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4022656" y="5754509"/>
            <a:ext cx="0" cy="5801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3998912" y="5763538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4411997" y="4825836"/>
            <a:ext cx="0" cy="96207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2755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ADC – An approximation at Best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9367520" cy="4846638"/>
          </a:xfrm>
        </p:spPr>
        <p:txBody>
          <a:bodyPr>
            <a:normAutofit/>
          </a:bodyPr>
          <a:lstStyle/>
          <a:p>
            <a:r>
              <a:rPr lang="en-US" dirty="0"/>
              <a:t>Digital-to-Analog (DAC) Conversion </a:t>
            </a:r>
          </a:p>
          <a:p>
            <a:pPr lvl="1"/>
            <a:r>
              <a:rPr lang="en-US" sz="2000" dirty="0"/>
              <a:t>Process of converting </a:t>
            </a:r>
            <a:r>
              <a:rPr lang="en-US" sz="2000" i="1" u="sng" dirty="0"/>
              <a:t>discrete</a:t>
            </a:r>
            <a:r>
              <a:rPr lang="en-US" sz="2000" dirty="0"/>
              <a:t> signal to </a:t>
            </a:r>
            <a:r>
              <a:rPr lang="en-US" sz="2000" i="1" u="sng" dirty="0"/>
              <a:t>continuous</a:t>
            </a:r>
            <a:r>
              <a:rPr lang="en-US" sz="2000" dirty="0"/>
              <a:t> signal</a:t>
            </a:r>
          </a:p>
          <a:p>
            <a:pPr lvl="2"/>
            <a:r>
              <a:rPr lang="en-US" sz="1800" b="1" dirty="0"/>
              <a:t>How to get back to original signal from bits?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31</a:t>
            </a:fld>
            <a:endParaRPr lang="en-US"/>
          </a:p>
        </p:txBody>
      </p:sp>
      <p:grpSp>
        <p:nvGrpSpPr>
          <p:cNvPr id="143" name="Group 41">
            <a:extLst>
              <a:ext uri="{FF2B5EF4-FFF2-40B4-BE49-F238E27FC236}">
                <a16:creationId xmlns:a16="http://schemas.microsoft.com/office/drawing/2014/main" id="{6A65DE29-340C-E040-9EBA-7831C0CE5B5B}"/>
              </a:ext>
            </a:extLst>
          </p:cNvPr>
          <p:cNvGrpSpPr>
            <a:grpSpLocks/>
          </p:cNvGrpSpPr>
          <p:nvPr/>
        </p:nvGrpSpPr>
        <p:grpSpPr bwMode="auto">
          <a:xfrm>
            <a:off x="288035" y="2977244"/>
            <a:ext cx="5706273" cy="3406239"/>
            <a:chOff x="6898859" y="2438400"/>
            <a:chExt cx="2473073" cy="1634065"/>
          </a:xfrm>
        </p:grpSpPr>
        <p:sp>
          <p:nvSpPr>
            <p:cNvPr id="146" name="Straight Connector 350">
              <a:extLst>
                <a:ext uri="{FF2B5EF4-FFF2-40B4-BE49-F238E27FC236}">
                  <a16:creationId xmlns:a16="http://schemas.microsoft.com/office/drawing/2014/main" id="{154483EE-7A2D-E54D-9AF2-1A3A544A13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898859" y="3337669"/>
              <a:ext cx="192470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Straight Connector 349">
              <a:extLst>
                <a:ext uri="{FF2B5EF4-FFF2-40B4-BE49-F238E27FC236}">
                  <a16:creationId xmlns:a16="http://schemas.microsoft.com/office/drawing/2014/main" id="{CC36CFBE-553A-2842-B494-3B08087693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15200" y="2438400"/>
              <a:ext cx="0" cy="163406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TextBox 11">
              <a:extLst>
                <a:ext uri="{FF2B5EF4-FFF2-40B4-BE49-F238E27FC236}">
                  <a16:creationId xmlns:a16="http://schemas.microsoft.com/office/drawing/2014/main" id="{F0ACADB2-AF45-184D-ABA9-571B3CC87F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29900" y="3231685"/>
              <a:ext cx="542032" cy="191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time (</a:t>
              </a:r>
              <a:r>
                <a:rPr lang="en-US" sz="2000" dirty="0" err="1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ms</a:t>
              </a:r>
              <a:r>
                <a:rPr lang="en-US" sz="2000" dirty="0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)</a:t>
              </a:r>
            </a:p>
          </p:txBody>
        </p:sp>
      </p:grpSp>
      <p:sp>
        <p:nvSpPr>
          <p:cNvPr id="149" name="Rectangle 148">
            <a:extLst>
              <a:ext uri="{FF2B5EF4-FFF2-40B4-BE49-F238E27FC236}">
                <a16:creationId xmlns:a16="http://schemas.microsoft.com/office/drawing/2014/main" id="{F7DEF37A-9B00-5641-B29E-623034AAE42D}"/>
              </a:ext>
            </a:extLst>
          </p:cNvPr>
          <p:cNvSpPr/>
          <p:nvPr/>
        </p:nvSpPr>
        <p:spPr>
          <a:xfrm>
            <a:off x="232992" y="2835710"/>
            <a:ext cx="1040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Voltage</a:t>
            </a:r>
          </a:p>
        </p:txBody>
      </p: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B394CEAD-0AC2-8D4D-B169-E14EC9098EB1}"/>
              </a:ext>
            </a:extLst>
          </p:cNvPr>
          <p:cNvCxnSpPr/>
          <p:nvPr/>
        </p:nvCxnSpPr>
        <p:spPr>
          <a:xfrm>
            <a:off x="2830335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775B5116-4E6A-0845-9FD9-B96CF0AA55F7}"/>
              </a:ext>
            </a:extLst>
          </p:cNvPr>
          <p:cNvCxnSpPr/>
          <p:nvPr/>
        </p:nvCxnSpPr>
        <p:spPr>
          <a:xfrm>
            <a:off x="4409199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2" name="TextBox 151">
            <a:extLst>
              <a:ext uri="{FF2B5EF4-FFF2-40B4-BE49-F238E27FC236}">
                <a16:creationId xmlns:a16="http://schemas.microsoft.com/office/drawing/2014/main" id="{9136888C-F046-7844-9F71-1DFF54E9E4C1}"/>
              </a:ext>
            </a:extLst>
          </p:cNvPr>
          <p:cNvSpPr txBox="1"/>
          <p:nvPr/>
        </p:nvSpPr>
        <p:spPr>
          <a:xfrm>
            <a:off x="1531964" y="498764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1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E95A9CAB-B79B-1A43-80DE-DCAF26C8A282}"/>
              </a:ext>
            </a:extLst>
          </p:cNvPr>
          <p:cNvSpPr txBox="1"/>
          <p:nvPr/>
        </p:nvSpPr>
        <p:spPr>
          <a:xfrm>
            <a:off x="1909989" y="498566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2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896DA621-981D-064C-9D26-E2D3A9A4E06C}"/>
              </a:ext>
            </a:extLst>
          </p:cNvPr>
          <p:cNvSpPr txBox="1"/>
          <p:nvPr/>
        </p:nvSpPr>
        <p:spPr>
          <a:xfrm>
            <a:off x="2280125" y="498542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3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6FCF0968-31CC-E64B-BD24-04BD09297418}"/>
              </a:ext>
            </a:extLst>
          </p:cNvPr>
          <p:cNvSpPr txBox="1"/>
          <p:nvPr/>
        </p:nvSpPr>
        <p:spPr>
          <a:xfrm>
            <a:off x="2658150" y="49834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4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E19E3174-AD7F-B042-9AC0-E5A6CAE3FB59}"/>
              </a:ext>
            </a:extLst>
          </p:cNvPr>
          <p:cNvSpPr txBox="1"/>
          <p:nvPr/>
        </p:nvSpPr>
        <p:spPr>
          <a:xfrm>
            <a:off x="3082004" y="49866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5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11436888-9BCC-F34E-8A0A-AC6E28A4CCDA}"/>
              </a:ext>
            </a:extLst>
          </p:cNvPr>
          <p:cNvSpPr txBox="1"/>
          <p:nvPr/>
        </p:nvSpPr>
        <p:spPr>
          <a:xfrm>
            <a:off x="3460029" y="49846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6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A2FCD7D6-830D-CC4B-8868-D6BA6C08BAA6}"/>
              </a:ext>
            </a:extLst>
          </p:cNvPr>
          <p:cNvSpPr txBox="1"/>
          <p:nvPr/>
        </p:nvSpPr>
        <p:spPr>
          <a:xfrm>
            <a:off x="3830165" y="498445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7</a:t>
            </a:r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8678EADB-AA26-E045-BE35-64A986F661CA}"/>
              </a:ext>
            </a:extLst>
          </p:cNvPr>
          <p:cNvSpPr/>
          <p:nvPr/>
        </p:nvSpPr>
        <p:spPr>
          <a:xfrm>
            <a:off x="1639408" y="3872589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893BAB5E-C3C0-0544-A870-1FE6277391A6}"/>
              </a:ext>
            </a:extLst>
          </p:cNvPr>
          <p:cNvSpPr/>
          <p:nvPr/>
        </p:nvSpPr>
        <p:spPr>
          <a:xfrm>
            <a:off x="2014896" y="3363672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06862425-DFB6-F94C-A8D2-323C4EE21C64}"/>
              </a:ext>
            </a:extLst>
          </p:cNvPr>
          <p:cNvSpPr/>
          <p:nvPr/>
        </p:nvSpPr>
        <p:spPr>
          <a:xfrm>
            <a:off x="2401652" y="3889713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A0F4BD8A-1048-B149-9182-F894D5229546}"/>
              </a:ext>
            </a:extLst>
          </p:cNvPr>
          <p:cNvSpPr/>
          <p:nvPr/>
        </p:nvSpPr>
        <p:spPr>
          <a:xfrm>
            <a:off x="2786542" y="479621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B5B40F12-31E8-AE4D-82FA-E359EFFE1D11}"/>
              </a:ext>
            </a:extLst>
          </p:cNvPr>
          <p:cNvSpPr/>
          <p:nvPr/>
        </p:nvSpPr>
        <p:spPr>
          <a:xfrm>
            <a:off x="3192232" y="575375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429BF914-15C2-2243-B8B7-BB9949E34BF7}"/>
              </a:ext>
            </a:extLst>
          </p:cNvPr>
          <p:cNvSpPr/>
          <p:nvPr/>
        </p:nvSpPr>
        <p:spPr>
          <a:xfrm>
            <a:off x="3581568" y="627660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C670B09C-85C9-8F43-9377-AD9DC3D31863}"/>
              </a:ext>
            </a:extLst>
          </p:cNvPr>
          <p:cNvSpPr/>
          <p:nvPr/>
        </p:nvSpPr>
        <p:spPr>
          <a:xfrm>
            <a:off x="3978603" y="5796142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F7F0EE22-2071-ED4D-AFDD-557C0A0172C1}"/>
              </a:ext>
            </a:extLst>
          </p:cNvPr>
          <p:cNvSpPr/>
          <p:nvPr/>
        </p:nvSpPr>
        <p:spPr>
          <a:xfrm>
            <a:off x="4355760" y="480637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DE12364D-5D4D-5E43-8934-2461B7F78A5B}"/>
              </a:ext>
            </a:extLst>
          </p:cNvPr>
          <p:cNvSpPr/>
          <p:nvPr/>
        </p:nvSpPr>
        <p:spPr>
          <a:xfrm>
            <a:off x="1195245" y="4797734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E76B0606-A064-E94A-8685-50861F02A1AF}"/>
              </a:ext>
            </a:extLst>
          </p:cNvPr>
          <p:cNvCxnSpPr/>
          <p:nvPr/>
        </p:nvCxnSpPr>
        <p:spPr>
          <a:xfrm rot="5400000">
            <a:off x="1240965" y="371925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86D99B3A-E7EC-D844-A23F-436D968A1FF3}"/>
              </a:ext>
            </a:extLst>
          </p:cNvPr>
          <p:cNvCxnSpPr/>
          <p:nvPr/>
        </p:nvCxnSpPr>
        <p:spPr>
          <a:xfrm rot="5400000">
            <a:off x="1240965" y="418661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99A6B512-D241-4746-9F12-FD8D4F175881}"/>
              </a:ext>
            </a:extLst>
          </p:cNvPr>
          <p:cNvCxnSpPr/>
          <p:nvPr/>
        </p:nvCxnSpPr>
        <p:spPr>
          <a:xfrm rot="5400000">
            <a:off x="1240118" y="516059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F5613B91-608E-FA4A-B89F-477816380987}"/>
              </a:ext>
            </a:extLst>
          </p:cNvPr>
          <p:cNvCxnSpPr/>
          <p:nvPr/>
        </p:nvCxnSpPr>
        <p:spPr>
          <a:xfrm rot="5400000">
            <a:off x="1240118" y="5602486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59EB3208-AE48-FA41-89E8-7EE44434C33E}"/>
              </a:ext>
            </a:extLst>
          </p:cNvPr>
          <p:cNvCxnSpPr/>
          <p:nvPr/>
        </p:nvCxnSpPr>
        <p:spPr>
          <a:xfrm rot="5400000">
            <a:off x="1240118" y="609531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3" name="TextBox 172">
            <a:extLst>
              <a:ext uri="{FF2B5EF4-FFF2-40B4-BE49-F238E27FC236}">
                <a16:creationId xmlns:a16="http://schemas.microsoft.com/office/drawing/2014/main" id="{82AD73CE-4A7F-984E-9978-1E0C25CFADFA}"/>
              </a:ext>
            </a:extLst>
          </p:cNvPr>
          <p:cNvSpPr txBox="1"/>
          <p:nvPr/>
        </p:nvSpPr>
        <p:spPr>
          <a:xfrm>
            <a:off x="711708" y="321845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3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E1CEF934-3B42-1247-B731-AC24204E0BEF}"/>
              </a:ext>
            </a:extLst>
          </p:cNvPr>
          <p:cNvSpPr txBox="1"/>
          <p:nvPr/>
        </p:nvSpPr>
        <p:spPr>
          <a:xfrm>
            <a:off x="711708" y="37366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2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1DCD40F8-CC9A-1145-BE0E-FFFF5D1D59DA}"/>
              </a:ext>
            </a:extLst>
          </p:cNvPr>
          <p:cNvSpPr txBox="1"/>
          <p:nvPr/>
        </p:nvSpPr>
        <p:spPr>
          <a:xfrm>
            <a:off x="711708" y="4193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B5C14BC7-112F-6142-B785-C1E46892CC3C}"/>
              </a:ext>
            </a:extLst>
          </p:cNvPr>
          <p:cNvSpPr txBox="1"/>
          <p:nvPr/>
        </p:nvSpPr>
        <p:spPr>
          <a:xfrm>
            <a:off x="721868" y="4701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0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4A7C7409-5005-5A46-A179-C5DA88EB9446}"/>
              </a:ext>
            </a:extLst>
          </p:cNvPr>
          <p:cNvSpPr txBox="1"/>
          <p:nvPr/>
        </p:nvSpPr>
        <p:spPr>
          <a:xfrm>
            <a:off x="616406" y="518586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-1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153277AF-AB37-864C-8C82-55171BA9A088}"/>
              </a:ext>
            </a:extLst>
          </p:cNvPr>
          <p:cNvSpPr txBox="1"/>
          <p:nvPr/>
        </p:nvSpPr>
        <p:spPr>
          <a:xfrm>
            <a:off x="616406" y="5637918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-2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8628DCEA-74BE-E348-BB1B-2F0A2AD96620}"/>
              </a:ext>
            </a:extLst>
          </p:cNvPr>
          <p:cNvSpPr txBox="1"/>
          <p:nvPr/>
        </p:nvSpPr>
        <p:spPr>
          <a:xfrm>
            <a:off x="616406" y="613074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-3</a:t>
            </a:r>
          </a:p>
        </p:txBody>
      </p: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493EB398-C858-A440-B0A8-A80116D638EC}"/>
              </a:ext>
            </a:extLst>
          </p:cNvPr>
          <p:cNvCxnSpPr>
            <a:cxnSpLocks/>
          </p:cNvCxnSpPr>
          <p:nvPr/>
        </p:nvCxnSpPr>
        <p:spPr>
          <a:xfrm flipV="1">
            <a:off x="1692847" y="3977481"/>
            <a:ext cx="0" cy="880114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9A02A0D0-1A1F-EB41-AAA1-02BAF8D318BA}"/>
              </a:ext>
            </a:extLst>
          </p:cNvPr>
          <p:cNvCxnSpPr/>
          <p:nvPr/>
        </p:nvCxnSpPr>
        <p:spPr>
          <a:xfrm flipH="1" flipV="1">
            <a:off x="2064525" y="3470550"/>
            <a:ext cx="5321" cy="141318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33724C8B-D102-FE48-B770-6BD959691C21}"/>
              </a:ext>
            </a:extLst>
          </p:cNvPr>
          <p:cNvCxnSpPr/>
          <p:nvPr/>
        </p:nvCxnSpPr>
        <p:spPr>
          <a:xfrm>
            <a:off x="1240118" y="3907960"/>
            <a:ext cx="436282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A28D7579-957F-8943-89F8-8B2CF15F9814}"/>
              </a:ext>
            </a:extLst>
          </p:cNvPr>
          <p:cNvCxnSpPr/>
          <p:nvPr/>
        </p:nvCxnSpPr>
        <p:spPr>
          <a:xfrm flipV="1">
            <a:off x="2440946" y="3933636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265327A3-FE4B-DB4D-AC1E-2FFF03E75980}"/>
              </a:ext>
            </a:extLst>
          </p:cNvPr>
          <p:cNvCxnSpPr/>
          <p:nvPr/>
        </p:nvCxnSpPr>
        <p:spPr>
          <a:xfrm>
            <a:off x="2443792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98526E71-B14C-AC46-994D-7CFE5CB524AE}"/>
              </a:ext>
            </a:extLst>
          </p:cNvPr>
          <p:cNvCxnSpPr/>
          <p:nvPr/>
        </p:nvCxnSpPr>
        <p:spPr>
          <a:xfrm>
            <a:off x="2068335" y="465407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CBFF87F7-0231-1B4D-844F-60881C1D4F31}"/>
              </a:ext>
            </a:extLst>
          </p:cNvPr>
          <p:cNvCxnSpPr/>
          <p:nvPr/>
        </p:nvCxnSpPr>
        <p:spPr>
          <a:xfrm>
            <a:off x="1692847" y="465584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7E386C69-0A28-7845-91CA-67521E47E7A7}"/>
              </a:ext>
            </a:extLst>
          </p:cNvPr>
          <p:cNvCxnSpPr/>
          <p:nvPr/>
        </p:nvCxnSpPr>
        <p:spPr>
          <a:xfrm rot="5400000">
            <a:off x="1240965" y="323157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DC8D93B2-79ED-8D49-9462-D46128260DD4}"/>
              </a:ext>
            </a:extLst>
          </p:cNvPr>
          <p:cNvCxnSpPr/>
          <p:nvPr/>
        </p:nvCxnSpPr>
        <p:spPr>
          <a:xfrm>
            <a:off x="3241231" y="4745710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6823CA0B-7CD2-A944-9B49-A93B2C43F2D5}"/>
              </a:ext>
            </a:extLst>
          </p:cNvPr>
          <p:cNvCxnSpPr/>
          <p:nvPr/>
        </p:nvCxnSpPr>
        <p:spPr>
          <a:xfrm flipH="1">
            <a:off x="3631678" y="4857594"/>
            <a:ext cx="5321" cy="141318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6F723966-8F43-034A-8000-55D878309F7D}"/>
              </a:ext>
            </a:extLst>
          </p:cNvPr>
          <p:cNvCxnSpPr/>
          <p:nvPr/>
        </p:nvCxnSpPr>
        <p:spPr>
          <a:xfrm>
            <a:off x="4027877" y="4745710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18F38B92-C5A4-614A-ADF2-3F77D11C3BBA}"/>
              </a:ext>
            </a:extLst>
          </p:cNvPr>
          <p:cNvCxnSpPr/>
          <p:nvPr/>
        </p:nvCxnSpPr>
        <p:spPr>
          <a:xfrm>
            <a:off x="4022656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7206365F-C0D5-B04C-ABC9-3DBDB5E74240}"/>
              </a:ext>
            </a:extLst>
          </p:cNvPr>
          <p:cNvCxnSpPr/>
          <p:nvPr/>
        </p:nvCxnSpPr>
        <p:spPr>
          <a:xfrm>
            <a:off x="3635007" y="466067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B63D81C9-E792-374C-B1CA-C8E4CAB890BF}"/>
              </a:ext>
            </a:extLst>
          </p:cNvPr>
          <p:cNvCxnSpPr/>
          <p:nvPr/>
        </p:nvCxnSpPr>
        <p:spPr>
          <a:xfrm>
            <a:off x="3241231" y="466243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9" name="Rectangle 198">
            <a:extLst>
              <a:ext uri="{FF2B5EF4-FFF2-40B4-BE49-F238E27FC236}">
                <a16:creationId xmlns:a16="http://schemas.microsoft.com/office/drawing/2014/main" id="{F94C9815-B761-9947-9D9F-2295828356B6}"/>
              </a:ext>
            </a:extLst>
          </p:cNvPr>
          <p:cNvSpPr/>
          <p:nvPr/>
        </p:nvSpPr>
        <p:spPr>
          <a:xfrm>
            <a:off x="43972" y="612856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000</a:t>
            </a:r>
            <a:endParaRPr lang="en-US" sz="1800" dirty="0">
              <a:latin typeface="+mj-lt"/>
            </a:endParaRP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81F9D833-7F2D-014C-A4EC-A7C465D74CF4}"/>
              </a:ext>
            </a:extLst>
          </p:cNvPr>
          <p:cNvSpPr/>
          <p:nvPr/>
        </p:nvSpPr>
        <p:spPr>
          <a:xfrm>
            <a:off x="23269" y="56393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001</a:t>
            </a:r>
            <a:endParaRPr lang="en-US" sz="1800" dirty="0">
              <a:latin typeface="+mj-lt"/>
            </a:endParaRP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B9FDC07F-7E46-3B47-AE0C-C36FF6DE7068}"/>
              </a:ext>
            </a:extLst>
          </p:cNvPr>
          <p:cNvSpPr/>
          <p:nvPr/>
        </p:nvSpPr>
        <p:spPr>
          <a:xfrm>
            <a:off x="21294" y="51742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010</a:t>
            </a:r>
            <a:endParaRPr lang="en-US" sz="1800" dirty="0">
              <a:latin typeface="+mj-lt"/>
            </a:endParaRP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1DA72787-DBAE-7344-8EC4-A15DEEB3CA06}"/>
              </a:ext>
            </a:extLst>
          </p:cNvPr>
          <p:cNvSpPr/>
          <p:nvPr/>
        </p:nvSpPr>
        <p:spPr>
          <a:xfrm>
            <a:off x="31194" y="46616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011</a:t>
            </a:r>
            <a:endParaRPr lang="en-US" sz="1800" dirty="0">
              <a:latin typeface="+mj-lt"/>
            </a:endParaRP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ABE8F222-F561-BD47-9427-619393D04852}"/>
              </a:ext>
            </a:extLst>
          </p:cNvPr>
          <p:cNvSpPr/>
          <p:nvPr/>
        </p:nvSpPr>
        <p:spPr>
          <a:xfrm>
            <a:off x="5469" y="417276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+mj-lt"/>
              </a:rPr>
              <a:t>100</a:t>
            </a:r>
            <a:endParaRPr lang="en-US" sz="1800" dirty="0">
              <a:latin typeface="+mj-lt"/>
            </a:endParaRP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2E3EAD95-3EAA-0843-ADE4-255BA03AA7E4}"/>
              </a:ext>
            </a:extLst>
          </p:cNvPr>
          <p:cNvSpPr/>
          <p:nvPr/>
        </p:nvSpPr>
        <p:spPr>
          <a:xfrm>
            <a:off x="-179" y="3682085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101</a:t>
            </a:r>
            <a:endParaRPr lang="en-US" sz="1800" dirty="0">
              <a:latin typeface="+mj-lt"/>
            </a:endParaRP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39E1CECE-7480-4E4A-9E76-313E12F67DBA}"/>
              </a:ext>
            </a:extLst>
          </p:cNvPr>
          <p:cNvSpPr/>
          <p:nvPr/>
        </p:nvSpPr>
        <p:spPr>
          <a:xfrm>
            <a:off x="-14331" y="3204724"/>
            <a:ext cx="552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110</a:t>
            </a:r>
            <a:endParaRPr lang="en-US" sz="1800" dirty="0">
              <a:latin typeface="+mj-l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FFE7EAB-156A-394E-AF69-A195A3C415C3}"/>
              </a:ext>
            </a:extLst>
          </p:cNvPr>
          <p:cNvCxnSpPr>
            <a:cxnSpLocks/>
            <a:stCxn id="167" idx="5"/>
            <a:endCxn id="159" idx="4"/>
          </p:cNvCxnSpPr>
          <p:nvPr/>
        </p:nvCxnSpPr>
        <p:spPr>
          <a:xfrm flipV="1">
            <a:off x="1286471" y="3979467"/>
            <a:ext cx="406376" cy="90949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DB4505-57BC-3049-B78D-8F230C0AA380}"/>
              </a:ext>
            </a:extLst>
          </p:cNvPr>
          <p:cNvCxnSpPr>
            <a:cxnSpLocks/>
            <a:stCxn id="159" idx="0"/>
            <a:endCxn id="160" idx="0"/>
          </p:cNvCxnSpPr>
          <p:nvPr/>
        </p:nvCxnSpPr>
        <p:spPr>
          <a:xfrm flipV="1">
            <a:off x="1692847" y="3363672"/>
            <a:ext cx="375488" cy="50891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FF22F1A-F007-4748-99B3-11A2DD08443B}"/>
              </a:ext>
            </a:extLst>
          </p:cNvPr>
          <p:cNvCxnSpPr>
            <a:cxnSpLocks/>
          </p:cNvCxnSpPr>
          <p:nvPr/>
        </p:nvCxnSpPr>
        <p:spPr>
          <a:xfrm>
            <a:off x="2092923" y="3399338"/>
            <a:ext cx="384784" cy="56945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3475BA3-B3B2-7F48-B1DB-3829168CD541}"/>
              </a:ext>
            </a:extLst>
          </p:cNvPr>
          <p:cNvCxnSpPr>
            <a:cxnSpLocks/>
            <a:stCxn id="161" idx="5"/>
            <a:endCxn id="162" idx="0"/>
          </p:cNvCxnSpPr>
          <p:nvPr/>
        </p:nvCxnSpPr>
        <p:spPr>
          <a:xfrm>
            <a:off x="2492878" y="3980939"/>
            <a:ext cx="347103" cy="81527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E8E6A0C-EA58-9A4F-B5F8-E9F8953D51F4}"/>
              </a:ext>
            </a:extLst>
          </p:cNvPr>
          <p:cNvCxnSpPr>
            <a:cxnSpLocks/>
            <a:stCxn id="162" idx="4"/>
            <a:endCxn id="163" idx="5"/>
          </p:cNvCxnSpPr>
          <p:nvPr/>
        </p:nvCxnSpPr>
        <p:spPr>
          <a:xfrm>
            <a:off x="2839981" y="4903096"/>
            <a:ext cx="443477" cy="94188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CA22E98-A11F-9D4F-B890-6DBDBBC1D55A}"/>
              </a:ext>
            </a:extLst>
          </p:cNvPr>
          <p:cNvCxnSpPr>
            <a:cxnSpLocks/>
            <a:stCxn id="163" idx="5"/>
            <a:endCxn id="164" idx="2"/>
          </p:cNvCxnSpPr>
          <p:nvPr/>
        </p:nvCxnSpPr>
        <p:spPr>
          <a:xfrm>
            <a:off x="3283458" y="5844982"/>
            <a:ext cx="298110" cy="48506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E0BD2F5B-507B-A943-AD3F-027803C334CA}"/>
              </a:ext>
            </a:extLst>
          </p:cNvPr>
          <p:cNvSpPr txBox="1"/>
          <p:nvPr/>
        </p:nvSpPr>
        <p:spPr>
          <a:xfrm>
            <a:off x="3631678" y="5918682"/>
            <a:ext cx="390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87D7B17-21AC-C043-AC29-DB2090DDA159}"/>
              </a:ext>
            </a:extLst>
          </p:cNvPr>
          <p:cNvCxnSpPr>
            <a:cxnSpLocks/>
            <a:stCxn id="164" idx="4"/>
            <a:endCxn id="165" idx="3"/>
          </p:cNvCxnSpPr>
          <p:nvPr/>
        </p:nvCxnSpPr>
        <p:spPr>
          <a:xfrm flipV="1">
            <a:off x="3635007" y="5887368"/>
            <a:ext cx="359248" cy="49611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D5A29A5-BC8C-2B46-B110-790D561ED861}"/>
              </a:ext>
            </a:extLst>
          </p:cNvPr>
          <p:cNvCxnSpPr>
            <a:cxnSpLocks/>
            <a:stCxn id="165" idx="0"/>
            <a:endCxn id="166" idx="4"/>
          </p:cNvCxnSpPr>
          <p:nvPr/>
        </p:nvCxnSpPr>
        <p:spPr>
          <a:xfrm flipV="1">
            <a:off x="4032042" y="4913256"/>
            <a:ext cx="377157" cy="88288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6DC32C2A-CF6A-0144-AA9E-09783FD366D8}"/>
              </a:ext>
            </a:extLst>
          </p:cNvPr>
          <p:cNvSpPr txBox="1"/>
          <p:nvPr/>
        </p:nvSpPr>
        <p:spPr>
          <a:xfrm>
            <a:off x="3614658" y="3218453"/>
            <a:ext cx="52020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Simplest – connect the dots</a:t>
            </a:r>
          </a:p>
          <a:p>
            <a:r>
              <a:rPr lang="en-US" dirty="0">
                <a:latin typeface="+mn-lt"/>
              </a:rPr>
              <a:t>   linear interpolation between points.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CC21F5AB-1BA6-DA4D-B78F-E2B0A602EEED}"/>
              </a:ext>
            </a:extLst>
          </p:cNvPr>
          <p:cNvSpPr txBox="1"/>
          <p:nvPr/>
        </p:nvSpPr>
        <p:spPr>
          <a:xfrm>
            <a:off x="4986063" y="5234719"/>
            <a:ext cx="38459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With more sophistication</a:t>
            </a:r>
          </a:p>
          <a:p>
            <a:r>
              <a:rPr lang="en-US" dirty="0">
                <a:latin typeface="+mn-lt"/>
              </a:rPr>
              <a:t>  (and typical circuits)</a:t>
            </a:r>
          </a:p>
          <a:p>
            <a:r>
              <a:rPr lang="en-US" dirty="0">
                <a:latin typeface="+mn-lt"/>
              </a:rPr>
              <a:t>  can make smoother links.</a:t>
            </a:r>
          </a:p>
        </p:txBody>
      </p:sp>
    </p:spTree>
    <p:extLst>
      <p:ext uri="{BB962C8B-B14F-4D97-AF65-F5344CB8AC3E}">
        <p14:creationId xmlns:p14="http://schemas.microsoft.com/office/powerpoint/2010/main" val="340736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206" grpId="0"/>
      <p:bldP spid="206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DAC - Filtering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85592"/>
            <a:ext cx="9367520" cy="4846638"/>
          </a:xfrm>
        </p:spPr>
        <p:txBody>
          <a:bodyPr>
            <a:normAutofit/>
          </a:bodyPr>
          <a:lstStyle/>
          <a:p>
            <a:r>
              <a:rPr lang="en-US" dirty="0"/>
              <a:t>Digital-to-Analog (DAC) Conversion </a:t>
            </a:r>
          </a:p>
          <a:p>
            <a:pPr lvl="1"/>
            <a:r>
              <a:rPr lang="en-US" sz="2000" dirty="0">
                <a:solidFill>
                  <a:srgbClr val="FF6600"/>
                </a:solidFill>
              </a:rPr>
              <a:t>What does a capacitor do?  </a:t>
            </a:r>
          </a:p>
          <a:p>
            <a:pPr lvl="1"/>
            <a:r>
              <a:rPr lang="en-US" sz="2000" dirty="0">
                <a:solidFill>
                  <a:srgbClr val="FF6600"/>
                </a:solidFill>
              </a:rPr>
              <a:t>What happens when apply voltage across a resistor/capacitor?</a:t>
            </a:r>
          </a:p>
          <a:p>
            <a:pPr lvl="1"/>
            <a:r>
              <a:rPr lang="en-US" sz="2000" dirty="0"/>
              <a:t>We call this filtering in EE, (RC delays are everything)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32</a:t>
            </a:fld>
            <a:endParaRPr lang="en-US"/>
          </a:p>
        </p:txBody>
      </p: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288035" y="2977244"/>
            <a:ext cx="5706273" cy="3406239"/>
            <a:chOff x="6898859" y="2438400"/>
            <a:chExt cx="2473073" cy="1634065"/>
          </a:xfrm>
        </p:grpSpPr>
        <p:sp>
          <p:nvSpPr>
            <p:cNvPr id="7" name="Straight Connector 350"/>
            <p:cNvSpPr>
              <a:spLocks noChangeShapeType="1"/>
            </p:cNvSpPr>
            <p:nvPr/>
          </p:nvSpPr>
          <p:spPr bwMode="auto">
            <a:xfrm flipH="1">
              <a:off x="6898859" y="3337669"/>
              <a:ext cx="192470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Straight Connector 349"/>
            <p:cNvSpPr>
              <a:spLocks noChangeShapeType="1"/>
            </p:cNvSpPr>
            <p:nvPr/>
          </p:nvSpPr>
          <p:spPr bwMode="auto">
            <a:xfrm>
              <a:off x="7315200" y="2438400"/>
              <a:ext cx="0" cy="163406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>
              <a:spLocks noChangeArrowheads="1"/>
            </p:cNvSpPr>
            <p:nvPr/>
          </p:nvSpPr>
          <p:spPr bwMode="auto">
            <a:xfrm>
              <a:off x="8829900" y="3231685"/>
              <a:ext cx="542032" cy="191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time (</a:t>
              </a:r>
              <a:r>
                <a:rPr lang="en-US" sz="2000" dirty="0" err="1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ms</a:t>
              </a:r>
              <a:r>
                <a:rPr lang="en-US" sz="2000" dirty="0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)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32992" y="2835710"/>
            <a:ext cx="1040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Voltage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2830335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409199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531964" y="498764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909989" y="498566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80125" y="498542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58150" y="49834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82004" y="49866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60029" y="49846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830165" y="498445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258990" y="498247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8</a:t>
            </a:r>
          </a:p>
        </p:txBody>
      </p:sp>
      <p:cxnSp>
        <p:nvCxnSpPr>
          <p:cNvPr id="52" name="Straight Connector 51"/>
          <p:cNvCxnSpPr/>
          <p:nvPr/>
        </p:nvCxnSpPr>
        <p:spPr>
          <a:xfrm rot="5400000">
            <a:off x="1240965" y="371925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1240965" y="418661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1240118" y="516059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1240118" y="5602486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1240118" y="609531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11708" y="321845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11708" y="37366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11708" y="4193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21868" y="4701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0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16406" y="518586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-1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16406" y="5637918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-2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16406" y="613074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-3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443792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068335" y="465407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692847" y="465584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1240965" y="323157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022656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635007" y="466067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241231" y="466243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3972" y="612856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000</a:t>
            </a:r>
            <a:endParaRPr lang="en-US" sz="1800" dirty="0">
              <a:latin typeface="+mj-lt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23269" y="56393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001</a:t>
            </a:r>
            <a:endParaRPr lang="en-US" sz="1800" dirty="0">
              <a:latin typeface="+mj-lt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21294" y="51742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010</a:t>
            </a:r>
            <a:endParaRPr lang="en-US" sz="1800" dirty="0">
              <a:latin typeface="+mj-lt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31194" y="46616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011</a:t>
            </a:r>
            <a:endParaRPr lang="en-US" sz="1800" dirty="0">
              <a:latin typeface="+mj-lt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5469" y="417276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+mj-lt"/>
              </a:rPr>
              <a:t>100</a:t>
            </a:r>
            <a:endParaRPr lang="en-US" sz="1800" dirty="0">
              <a:latin typeface="+mj-lt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-179" y="3682085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101</a:t>
            </a:r>
            <a:endParaRPr lang="en-US" sz="1800" dirty="0">
              <a:latin typeface="+mj-lt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-14331" y="3204724"/>
            <a:ext cx="552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110</a:t>
            </a:r>
            <a:endParaRPr lang="en-US" sz="1800" dirty="0">
              <a:latin typeface="+mj-lt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1248684" y="4850785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1692847" y="3905890"/>
            <a:ext cx="4" cy="9690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1666181" y="3909758"/>
            <a:ext cx="402154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2830335" y="3871653"/>
            <a:ext cx="2282" cy="101022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2037697" y="3435476"/>
            <a:ext cx="402154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2045932" y="3429000"/>
            <a:ext cx="0" cy="490913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2455091" y="3408680"/>
            <a:ext cx="0" cy="483293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2428552" y="3895211"/>
            <a:ext cx="411429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2811768" y="4845189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3241227" y="4822159"/>
            <a:ext cx="4" cy="9690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3222707" y="5759589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3638779" y="5744490"/>
            <a:ext cx="0" cy="5801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3608083" y="6328913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4022656" y="5754509"/>
            <a:ext cx="0" cy="5801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3998912" y="5763538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4411997" y="4825836"/>
            <a:ext cx="0" cy="96207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6" r="68721" b="22448"/>
          <a:stretch/>
        </p:blipFill>
        <p:spPr bwMode="auto">
          <a:xfrm>
            <a:off x="3153475" y="2977244"/>
            <a:ext cx="2008047" cy="1506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2" t="35067" r="34216" b="-403"/>
          <a:stretch/>
        </p:blipFill>
        <p:spPr bwMode="auto">
          <a:xfrm>
            <a:off x="5161522" y="3243647"/>
            <a:ext cx="2111590" cy="1352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56" t="12888" r="3257" b="21776"/>
          <a:stretch/>
        </p:blipFill>
        <p:spPr bwMode="auto">
          <a:xfrm>
            <a:off x="7426276" y="3118319"/>
            <a:ext cx="1717724" cy="147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Freeform 65"/>
          <p:cNvSpPr/>
          <p:nvPr/>
        </p:nvSpPr>
        <p:spPr>
          <a:xfrm>
            <a:off x="1665864" y="3413511"/>
            <a:ext cx="1589741" cy="1470227"/>
          </a:xfrm>
          <a:custGeom>
            <a:avLst/>
            <a:gdLst>
              <a:gd name="connsiteX0" fmla="*/ 0 w 1842654"/>
              <a:gd name="connsiteY0" fmla="*/ 1676418 h 1704127"/>
              <a:gd name="connsiteX1" fmla="*/ 955964 w 1842654"/>
              <a:gd name="connsiteY1" fmla="*/ 18 h 1704127"/>
              <a:gd name="connsiteX2" fmla="*/ 1842654 w 1842654"/>
              <a:gd name="connsiteY2" fmla="*/ 1704127 h 1704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2654" h="1704127">
                <a:moveTo>
                  <a:pt x="0" y="1676418"/>
                </a:moveTo>
                <a:cubicBezTo>
                  <a:pt x="324427" y="835909"/>
                  <a:pt x="648855" y="-4600"/>
                  <a:pt x="955964" y="18"/>
                </a:cubicBezTo>
                <a:cubicBezTo>
                  <a:pt x="1263073" y="4636"/>
                  <a:pt x="1552863" y="854381"/>
                  <a:pt x="1842654" y="1704127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 flipV="1">
            <a:off x="3255606" y="4859817"/>
            <a:ext cx="1589741" cy="1470227"/>
          </a:xfrm>
          <a:custGeom>
            <a:avLst/>
            <a:gdLst>
              <a:gd name="connsiteX0" fmla="*/ 0 w 1842654"/>
              <a:gd name="connsiteY0" fmla="*/ 1676418 h 1704127"/>
              <a:gd name="connsiteX1" fmla="*/ 955964 w 1842654"/>
              <a:gd name="connsiteY1" fmla="*/ 18 h 1704127"/>
              <a:gd name="connsiteX2" fmla="*/ 1842654 w 1842654"/>
              <a:gd name="connsiteY2" fmla="*/ 1704127 h 1704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2654" h="1704127">
                <a:moveTo>
                  <a:pt x="0" y="1676418"/>
                </a:moveTo>
                <a:cubicBezTo>
                  <a:pt x="324427" y="835909"/>
                  <a:pt x="648855" y="-4600"/>
                  <a:pt x="955964" y="18"/>
                </a:cubicBezTo>
                <a:cubicBezTo>
                  <a:pt x="1263073" y="4636"/>
                  <a:pt x="1552863" y="854381"/>
                  <a:pt x="1842654" y="1704127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43472" y="5011701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dirty="0">
                <a:latin typeface="+mj-lt"/>
              </a:rPr>
              <a:t>output circuit of DAC</a:t>
            </a:r>
          </a:p>
          <a:p>
            <a:pPr algn="ctr"/>
            <a:r>
              <a:rPr lang="en-US" sz="2000" dirty="0">
                <a:latin typeface="+mj-lt"/>
              </a:rPr>
              <a:t>holds 7 discrete voltages for 1ms</a:t>
            </a:r>
          </a:p>
          <a:p>
            <a:pPr algn="ctr"/>
            <a:r>
              <a:rPr lang="en-US" sz="2000" dirty="0">
                <a:latin typeface="+mj-lt"/>
              </a:rPr>
              <a:t>each…applies it to RC filter</a:t>
            </a:r>
            <a:r>
              <a:rPr lang="en-US" dirty="0">
                <a:latin typeface="+mj-lt"/>
              </a:rPr>
              <a:t>,</a:t>
            </a:r>
          </a:p>
          <a:p>
            <a:pPr algn="ctr"/>
            <a:r>
              <a:rPr lang="en-US" sz="2000" dirty="0">
                <a:latin typeface="+mj-lt"/>
              </a:rPr>
              <a:t>output is “smooth” analog signal</a:t>
            </a:r>
          </a:p>
        </p:txBody>
      </p:sp>
    </p:spTree>
    <p:extLst>
      <p:ext uri="{BB962C8B-B14F-4D97-AF65-F5344CB8AC3E}">
        <p14:creationId xmlns:p14="http://schemas.microsoft.com/office/powerpoint/2010/main" val="236940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66" grpId="0" animBg="1"/>
      <p:bldP spid="68" grpId="0" animBg="1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ADC / DAC – The full picture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0" b="4436"/>
          <a:stretch/>
        </p:blipFill>
        <p:spPr bwMode="auto">
          <a:xfrm>
            <a:off x="1603911" y="1496291"/>
            <a:ext cx="6743700" cy="2386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50676" y="3313218"/>
            <a:ext cx="638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Analog</a:t>
            </a:r>
          </a:p>
          <a:p>
            <a:r>
              <a:rPr lang="en-US" sz="1200" dirty="0"/>
              <a:t>Input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9453C7-C2C2-4C45-ADC0-03BF675F300F}"/>
              </a:ext>
            </a:extLst>
          </p:cNvPr>
          <p:cNvSpPr txBox="1"/>
          <p:nvPr/>
        </p:nvSpPr>
        <p:spPr>
          <a:xfrm>
            <a:off x="469812" y="5657671"/>
            <a:ext cx="8356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  <a:latin typeface="+mn-lt"/>
              </a:rPr>
              <a:t>Figures from reading: </a:t>
            </a:r>
            <a:r>
              <a:rPr lang="en-US" i="1" dirty="0">
                <a:solidFill>
                  <a:schemeClr val="accent3"/>
                </a:solidFill>
                <a:latin typeface="+mn-lt"/>
              </a:rPr>
              <a:t>The Scientist and Engineer's Guide to</a:t>
            </a:r>
            <a:br>
              <a:rPr lang="en-US" i="1" dirty="0">
                <a:solidFill>
                  <a:schemeClr val="accent3"/>
                </a:solidFill>
                <a:latin typeface="+mn-lt"/>
              </a:rPr>
            </a:br>
            <a:r>
              <a:rPr lang="en-US" i="1" dirty="0">
                <a:solidFill>
                  <a:schemeClr val="accent3"/>
                </a:solidFill>
                <a:latin typeface="+mn-lt"/>
              </a:rPr>
              <a:t>Digital Signal Processing</a:t>
            </a:r>
            <a:r>
              <a:rPr lang="en-US" dirty="0">
                <a:solidFill>
                  <a:schemeClr val="accent3"/>
                </a:solidFill>
                <a:latin typeface="+mn-lt"/>
              </a:rPr>
              <a:t>, By Steven W. Smith</a:t>
            </a:r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35B209D-4859-9F44-9674-2D046F9C1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02730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7193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Quantization &amp; Sampling Technique described:</a:t>
            </a:r>
          </a:p>
          <a:p>
            <a:pPr lvl="1"/>
            <a:r>
              <a:rPr lang="en-US" dirty="0"/>
              <a:t>Called Pulse-Code-Modulation (PCM)</a:t>
            </a:r>
          </a:p>
          <a:p>
            <a:pPr lvl="2"/>
            <a:r>
              <a:rPr lang="en-US" dirty="0"/>
              <a:t>Patented in 1943</a:t>
            </a:r>
          </a:p>
          <a:p>
            <a:pPr lvl="2"/>
            <a:r>
              <a:rPr lang="en-US" dirty="0"/>
              <a:t>PCM process is the ADC process</a:t>
            </a:r>
          </a:p>
          <a:p>
            <a:pPr lvl="2"/>
            <a:r>
              <a:rPr lang="en-US" dirty="0"/>
              <a:t>Developed for telecommunications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6" name="Picture 4" descr="http://3.bp.blogspot.com/_CB5_yShYrgU/TPQ2GWHjoGI/AAAAAAAACAE/0eKUBuVC1Ls/s1600/digital%2Baudio_wa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469" y="1607343"/>
            <a:ext cx="2906183" cy="217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8451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D1423-177A-EC47-BF2C-C8D1EF2FD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CA2EC-47F4-B54E-B48C-B6303F8A5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 Today: </a:t>
            </a:r>
            <a:r>
              <a:rPr lang="en-US" b="0" dirty="0"/>
              <a:t>sample sound waveforms</a:t>
            </a:r>
          </a:p>
          <a:p>
            <a:pPr lvl="1"/>
            <a:r>
              <a:rPr lang="en-US" dirty="0"/>
              <a:t>Zoom link in canvas</a:t>
            </a:r>
            <a:endParaRPr lang="en-US" b="0" dirty="0"/>
          </a:p>
          <a:p>
            <a:r>
              <a:rPr lang="en-US" dirty="0"/>
              <a:t>Monday: </a:t>
            </a:r>
            <a:r>
              <a:rPr lang="en-US" b="0" dirty="0"/>
              <a:t>look more formally and quantitatively at quantization and errors from quantization</a:t>
            </a:r>
          </a:p>
          <a:p>
            <a:r>
              <a:rPr lang="en-US" dirty="0"/>
              <a:t>Next Wednesday: </a:t>
            </a:r>
            <a:r>
              <a:rPr lang="en-US" b="0" dirty="0"/>
              <a:t>Start looking at discrete sampling rates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A4849-7EF7-E34A-A971-2D75ADBAC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A3C359-21F8-F74F-BDB4-4BBDC865D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6946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More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ESE215 – basic analog circuitry, RLC circuits, simple filters</a:t>
            </a:r>
          </a:p>
          <a:p>
            <a:pPr lvl="1"/>
            <a:r>
              <a:rPr lang="en-US" dirty="0"/>
              <a:t>Including why typical circuits give smoother (not linear) connection of dots</a:t>
            </a:r>
          </a:p>
          <a:p>
            <a:r>
              <a:rPr lang="en-US" dirty="0"/>
              <a:t>ESE568 – Mixed Signal Integrated Circuits</a:t>
            </a:r>
          </a:p>
          <a:p>
            <a:pPr lvl="1"/>
            <a:r>
              <a:rPr lang="en-US" dirty="0"/>
              <a:t>Build A2D, D2A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Approximate continuous waveform on digital media by</a:t>
            </a:r>
          </a:p>
          <a:p>
            <a:pPr lvl="1"/>
            <a:r>
              <a:rPr lang="en-US" dirty="0" err="1"/>
              <a:t>Discretize</a:t>
            </a:r>
            <a:r>
              <a:rPr lang="en-US" dirty="0"/>
              <a:t> in all dimension </a:t>
            </a:r>
          </a:p>
          <a:p>
            <a:pPr lvl="1"/>
            <a:r>
              <a:rPr lang="en-US" dirty="0"/>
              <a:t>For audio: in time and amplitude</a:t>
            </a:r>
          </a:p>
          <a:p>
            <a:pPr lvl="2"/>
            <a:r>
              <a:rPr lang="en-US" dirty="0"/>
              <a:t>Sample in time; quantize voltage</a:t>
            </a:r>
          </a:p>
          <a:p>
            <a:r>
              <a:rPr lang="en-US" dirty="0"/>
              <a:t>Allows us to store audio signal as sequence of bits</a:t>
            </a:r>
          </a:p>
          <a:p>
            <a:r>
              <a:rPr lang="en-US" dirty="0"/>
              <a:t>Reconstruct by “connecting-the-dots”</a:t>
            </a:r>
          </a:p>
          <a:p>
            <a:pPr lvl="1"/>
            <a:r>
              <a:rPr lang="en-US" dirty="0"/>
              <a:t>If our dots are frequent enough to represent the signal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2555" y="2036077"/>
            <a:ext cx="2310942" cy="1355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86249"/>
            <a:ext cx="8686800" cy="521455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Reading for today, Monday on syllabus</a:t>
            </a:r>
          </a:p>
          <a:p>
            <a:r>
              <a:rPr lang="en-US" dirty="0"/>
              <a:t>Lab Today</a:t>
            </a:r>
          </a:p>
          <a:p>
            <a:pPr lvl="1"/>
            <a:r>
              <a:rPr lang="en-US" dirty="0"/>
              <a:t>Lab kit pickup </a:t>
            </a:r>
            <a:r>
              <a:rPr lang="en-US" dirty="0">
                <a:solidFill>
                  <a:schemeClr val="tx1"/>
                </a:solidFill>
              </a:rPr>
              <a:t>today 5:30pm-6:45pm Levine Lobby</a:t>
            </a:r>
          </a:p>
          <a:p>
            <a:pPr lvl="1"/>
            <a:r>
              <a:rPr lang="en-US" dirty="0"/>
              <a:t>Lab partners posted</a:t>
            </a:r>
          </a:p>
          <a:p>
            <a:pPr lvl="2"/>
            <a:r>
              <a:rPr lang="en-US" dirty="0"/>
              <a:t>If you cannot pick up a kit, you have a partner who can</a:t>
            </a:r>
          </a:p>
          <a:p>
            <a:pPr lvl="1"/>
            <a:r>
              <a:rPr lang="en-US" dirty="0"/>
              <a:t>Read lab, work prelab (includes download software)</a:t>
            </a:r>
          </a:p>
          <a:p>
            <a:r>
              <a:rPr lang="en-US" dirty="0"/>
              <a:t>Remember feedback </a:t>
            </a:r>
          </a:p>
          <a:p>
            <a:pPr lvl="1"/>
            <a:r>
              <a:rPr lang="en-US" dirty="0"/>
              <a:t>Linked to course calendar on web (below lecture slides)</a:t>
            </a:r>
          </a:p>
          <a:p>
            <a:r>
              <a:rPr lang="en-US" dirty="0"/>
              <a:t>TA Office Hours this week</a:t>
            </a:r>
          </a:p>
          <a:p>
            <a:pPr lvl="1"/>
            <a:r>
              <a:rPr lang="en-US" dirty="0"/>
              <a:t>Thurs. 2pm, Fri. 3-5pm, Sun. 2-4pm</a:t>
            </a:r>
          </a:p>
          <a:p>
            <a:r>
              <a:rPr lang="en-US" dirty="0"/>
              <a:t>TA Office Hours future weeks</a:t>
            </a:r>
          </a:p>
          <a:p>
            <a:pPr lvl="1"/>
            <a:r>
              <a:rPr lang="en-US" dirty="0"/>
              <a:t>Complete poll posted on piazza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S. Smith, “The Scientists and Engineer’s Guide to Digital Signal Processing,” 1997.</a:t>
            </a:r>
          </a:p>
          <a:p>
            <a:r>
              <a:rPr lang="en-US" sz="2400" dirty="0"/>
              <a:t>Wikipedia, </a:t>
            </a:r>
            <a:r>
              <a:rPr lang="en-US" sz="2400" dirty="0">
                <a:hlinkClick r:id="rId2"/>
              </a:rPr>
              <a:t>http://en.wikipedia.org/wiki/Analog-to-digital_converter</a:t>
            </a:r>
            <a:endParaRPr lang="en-US" sz="2400" dirty="0"/>
          </a:p>
          <a:p>
            <a:r>
              <a:rPr lang="en-US" sz="2400" dirty="0"/>
              <a:t>Wikipedia: </a:t>
            </a:r>
            <a:r>
              <a:rPr lang="en-US" sz="2400" dirty="0">
                <a:hlinkClick r:id="rId3"/>
              </a:rPr>
              <a:t>http://en.wikipedia.org/wiki/Pulse-code_modulation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546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Map – Week 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F412-9866-D249-BF71-6D9420ED886F}" type="slidenum">
              <a:rPr lang="en-US"/>
              <a:pPr/>
              <a:t>4</a:t>
            </a:fld>
            <a:endParaRPr lang="en-US"/>
          </a:p>
        </p:txBody>
      </p:sp>
      <p:pic>
        <p:nvPicPr>
          <p:cNvPr id="177154" name="Picture 2" descr="http://cdn.scratch.mit.edu/static/site/projects/thumbnails/32/250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"/>
          <a:stretch/>
        </p:blipFill>
        <p:spPr bwMode="auto">
          <a:xfrm>
            <a:off x="0" y="1364906"/>
            <a:ext cx="1885388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6" name="Picture 4" descr="Loudspeaker and Wavefor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7" r="49086" b="59789"/>
          <a:stretch/>
        </p:blipFill>
        <p:spPr bwMode="auto">
          <a:xfrm>
            <a:off x="1676400" y="1364906"/>
            <a:ext cx="1188055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4" descr="http://hdwallres.com/wp-content/uploads/2013/10/internet-2014-PC-wallpaper.jpg"/>
          <p:cNvSpPr>
            <a:spLocks noChangeAspect="1" noChangeArrowheads="1"/>
          </p:cNvSpPr>
          <p:nvPr/>
        </p:nvSpPr>
        <p:spPr bwMode="auto">
          <a:xfrm>
            <a:off x="63500" y="-136525"/>
            <a:ext cx="721995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7174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69" y="4788975"/>
            <a:ext cx="2309929" cy="16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Content Placeholder 9" descr="loudspkr.gif"/>
          <p:cNvPicPr>
            <a:picLocks noGrp="1" noChangeAspect="1"/>
          </p:cNvPicPr>
          <p:nvPr>
            <p:ph idx="1"/>
          </p:nvPr>
        </p:nvPicPr>
        <p:blipFill>
          <a:blip r:embed="rId6"/>
          <a:srcRect l="-20833" r="-20833"/>
          <a:stretch>
            <a:fillRect/>
          </a:stretch>
        </p:blipFill>
        <p:spPr>
          <a:xfrm flipH="1">
            <a:off x="1524000" y="4872017"/>
            <a:ext cx="2577606" cy="1364758"/>
          </a:xfrm>
        </p:spPr>
      </p:pic>
      <p:cxnSp>
        <p:nvCxnSpPr>
          <p:cNvPr id="17" name="Straight Connector 16"/>
          <p:cNvCxnSpPr/>
          <p:nvPr/>
        </p:nvCxnSpPr>
        <p:spPr>
          <a:xfrm flipV="1">
            <a:off x="2590800" y="2792878"/>
            <a:ext cx="400943" cy="850110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4" idx="1"/>
          </p:cNvCxnSpPr>
          <p:nvPr/>
        </p:nvCxnSpPr>
        <p:spPr>
          <a:xfrm flipV="1">
            <a:off x="3739949" y="2094953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4654349" y="2090976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962400" y="1614573"/>
            <a:ext cx="762000" cy="960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A/D</a:t>
            </a:r>
          </a:p>
        </p:txBody>
      </p:sp>
      <p:pic>
        <p:nvPicPr>
          <p:cNvPr id="17716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57500" y="1337716"/>
            <a:ext cx="9525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8" name="Straight Connector 77"/>
          <p:cNvCxnSpPr/>
          <p:nvPr/>
        </p:nvCxnSpPr>
        <p:spPr>
          <a:xfrm flipH="1" flipV="1">
            <a:off x="2590800" y="4095516"/>
            <a:ext cx="393372" cy="785381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051" name="Right Brace 172050"/>
          <p:cNvSpPr/>
          <p:nvPr/>
        </p:nvSpPr>
        <p:spPr>
          <a:xfrm rot="5400000">
            <a:off x="5423438" y="4432838"/>
            <a:ext cx="506924" cy="3428999"/>
          </a:xfrm>
          <a:prstGeom prst="rightBrace">
            <a:avLst>
              <a:gd name="adj1" fmla="val 8333"/>
              <a:gd name="adj2" fmla="val 1136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963595" y="6200001"/>
            <a:ext cx="2180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MP3 Player / iPhone / Droid</a:t>
            </a:r>
            <a:endParaRPr lang="en-US" sz="1200" dirty="0">
              <a:latin typeface="+mj-lt"/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flipH="1">
            <a:off x="3729548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038600" y="5170985"/>
            <a:ext cx="615026" cy="775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D/A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3200400" y="1090568"/>
            <a:ext cx="654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MIC</a:t>
            </a:r>
            <a:endParaRPr lang="en-US" sz="2000" dirty="0">
              <a:latin typeface="+mj-lt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819400" y="6153090"/>
            <a:ext cx="1154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speaker</a:t>
            </a:r>
            <a:endParaRPr lang="en-US" sz="2000" dirty="0">
              <a:latin typeface="+mj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80509" y="28956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+mj-lt"/>
              </a:rPr>
              <a:t>Music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73930" y="3512403"/>
            <a:ext cx="15937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chemeClr val="accent2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Numbers correspond to course weeks</a:t>
            </a:r>
          </a:p>
        </p:txBody>
      </p:sp>
      <p:grpSp>
        <p:nvGrpSpPr>
          <p:cNvPr id="145" name="Group 144"/>
          <p:cNvGrpSpPr/>
          <p:nvPr/>
        </p:nvGrpSpPr>
        <p:grpSpPr>
          <a:xfrm>
            <a:off x="1680127" y="2919767"/>
            <a:ext cx="410521" cy="411589"/>
            <a:chOff x="1447800" y="3415614"/>
            <a:chExt cx="545367" cy="546786"/>
          </a:xfrm>
        </p:grpSpPr>
        <p:sp>
          <p:nvSpPr>
            <p:cNvPr id="146" name="Oval 14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514142" y="3415614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</a:t>
              </a:r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4876800" y="1864121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026535" y="5327876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  <p:cxnSp>
        <p:nvCxnSpPr>
          <p:cNvPr id="89" name="Straight Arrow Connector 88"/>
          <p:cNvCxnSpPr/>
          <p:nvPr/>
        </p:nvCxnSpPr>
        <p:spPr>
          <a:xfrm flipH="1">
            <a:off x="4654349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75900"/>
            <a:ext cx="1177810" cy="65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" name="Rectangle 91"/>
          <p:cNvSpPr/>
          <p:nvPr/>
        </p:nvSpPr>
        <p:spPr>
          <a:xfrm>
            <a:off x="2667000" y="3962400"/>
            <a:ext cx="1067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sample</a:t>
            </a:r>
            <a:endParaRPr lang="en-US" sz="2000" dirty="0">
              <a:latin typeface="+mj-lt"/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3200400" y="4314098"/>
            <a:ext cx="545367" cy="516398"/>
            <a:chOff x="1447800" y="3446002"/>
            <a:chExt cx="545367" cy="516398"/>
          </a:xfrm>
        </p:grpSpPr>
        <p:sp>
          <p:nvSpPr>
            <p:cNvPr id="95" name="Oval 94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447800" y="3505200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4333631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we’ll Do in Lab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352800"/>
            <a:ext cx="8686800" cy="3048000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Microphones / Speaker:</a:t>
            </a:r>
          </a:p>
          <a:p>
            <a:pPr lvl="1"/>
            <a:r>
              <a:rPr lang="en-US" sz="2000" dirty="0"/>
              <a:t>Convert pressure waves to electric signal (and reverse)</a:t>
            </a:r>
          </a:p>
          <a:p>
            <a:r>
              <a:rPr lang="en-US" sz="2400" dirty="0"/>
              <a:t>Sound (in nature): </a:t>
            </a:r>
          </a:p>
          <a:p>
            <a:pPr lvl="1"/>
            <a:r>
              <a:rPr lang="en-US" sz="2000" dirty="0"/>
              <a:t>a “pressure wave” that changes air molecules w/ respect to time</a:t>
            </a:r>
          </a:p>
          <a:p>
            <a:r>
              <a:rPr lang="en-US" sz="2400" dirty="0"/>
              <a:t>Sound (in our machine): </a:t>
            </a:r>
          </a:p>
          <a:p>
            <a:pPr lvl="1"/>
            <a:r>
              <a:rPr lang="en-US" sz="2000" dirty="0"/>
              <a:t>a “voltage wave” that changes amplitude w/ respect to time</a:t>
            </a:r>
          </a:p>
          <a:p>
            <a:r>
              <a:rPr lang="en-US" sz="2400" dirty="0"/>
              <a:t>MP3 player converted digital signal back to an analog signal</a:t>
            </a:r>
          </a:p>
          <a:p>
            <a:pPr lvl="1"/>
            <a:r>
              <a:rPr lang="en-US" sz="2000" dirty="0"/>
              <a:t>We will look at “voltage wave” on an oscilloscope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869" y="1219200"/>
            <a:ext cx="2309929" cy="16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9" descr="loudspkr.gif"/>
          <p:cNvPicPr>
            <a:picLocks noChangeAspect="1"/>
          </p:cNvPicPr>
          <p:nvPr/>
        </p:nvPicPr>
        <p:blipFill>
          <a:blip r:embed="rId3"/>
          <a:srcRect l="-20833" r="-20833"/>
          <a:stretch>
            <a:fillRect/>
          </a:stretch>
        </p:blipFill>
        <p:spPr>
          <a:xfrm flipH="1">
            <a:off x="2209800" y="1302242"/>
            <a:ext cx="2577606" cy="1364758"/>
          </a:xfrm>
          <a:prstGeom prst="rect">
            <a:avLst/>
          </a:prstGeom>
        </p:spPr>
      </p:pic>
      <p:sp>
        <p:nvSpPr>
          <p:cNvPr id="8" name="Right Brace 7"/>
          <p:cNvSpPr/>
          <p:nvPr/>
        </p:nvSpPr>
        <p:spPr>
          <a:xfrm rot="5400000">
            <a:off x="6109238" y="863063"/>
            <a:ext cx="506924" cy="3428999"/>
          </a:xfrm>
          <a:prstGeom prst="rightBrace">
            <a:avLst>
              <a:gd name="adj1" fmla="val 8333"/>
              <a:gd name="adj2" fmla="val 1136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469832" y="2768725"/>
            <a:ext cx="2180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MP3 Player / iPhone / Droid</a:t>
            </a:r>
            <a:endParaRPr lang="en-US" sz="1200" dirty="0">
              <a:latin typeface="+mj-lt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415348" y="1988934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724400" y="1601210"/>
            <a:ext cx="615026" cy="775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D/A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05200" y="2583315"/>
            <a:ext cx="1154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speaker</a:t>
            </a:r>
            <a:endParaRPr lang="en-US" sz="20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2335" y="1758101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340149" y="1988934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064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5B70-20AF-4648-ADF6-C570F96CDA4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Sound Waves</a:t>
            </a:r>
          </a:p>
        </p:txBody>
      </p:sp>
    </p:spTree>
    <p:extLst>
      <p:ext uri="{BB962C8B-B14F-4D97-AF65-F5344CB8AC3E}">
        <p14:creationId xmlns:p14="http://schemas.microsoft.com/office/powerpoint/2010/main" val="655874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 to Sound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Sound is a pressure wave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8698C-4ED4-D14B-8C02-8C7E1D235D9E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740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895600"/>
            <a:ext cx="3657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08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2909888"/>
            <a:ext cx="3581400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086" name="Text Box 6"/>
          <p:cNvSpPr txBox="1">
            <a:spLocks noChangeArrowheads="1"/>
          </p:cNvSpPr>
          <p:nvPr/>
        </p:nvSpPr>
        <p:spPr bwMode="auto">
          <a:xfrm>
            <a:off x="1752600" y="5867400"/>
            <a:ext cx="596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http://www.archive.org/details/SoundWavesAn</a:t>
            </a:r>
          </a:p>
        </p:txBody>
      </p:sp>
    </p:spTree>
    <p:extLst>
      <p:ext uri="{BB962C8B-B14F-4D97-AF65-F5344CB8AC3E}">
        <p14:creationId xmlns:p14="http://schemas.microsoft.com/office/powerpoint/2010/main" val="2642292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Content Placeholder 9" descr="loudspkr.gif"/>
          <p:cNvPicPr>
            <a:picLocks noGrp="1" noChangeAspect="1"/>
          </p:cNvPicPr>
          <p:nvPr>
            <p:ph idx="1"/>
          </p:nvPr>
        </p:nvPicPr>
        <p:blipFill>
          <a:blip r:embed="rId4"/>
          <a:srcRect l="-20833" r="-20833"/>
          <a:stretch>
            <a:fillRect/>
          </a:stretch>
        </p:blipFill>
        <p:spPr>
          <a:xfrm>
            <a:off x="0" y="2743200"/>
            <a:ext cx="5037138" cy="26670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891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FB1E94B-44E9-3A4E-9F00-8A2C59C4C9B8}" type="slidenum">
              <a:rPr lang="en-US" smtClean="0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pPr/>
              <a:t>8</a:t>
            </a:fld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3891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2590800"/>
            <a:ext cx="3810000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-4763" y="6096000"/>
            <a:ext cx="914876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Source: http://www.mediacollege.com/audio/01/sound-waves.html</a:t>
            </a:r>
          </a:p>
        </p:txBody>
      </p:sp>
      <p:pic>
        <p:nvPicPr>
          <p:cNvPr id="8" name="tone1k-22-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6629400" y="52578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04800" y="1392381"/>
            <a:ext cx="4504759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ea typeface="ＭＳ Ｐゴシック" charset="-128"/>
                <a:cs typeface="ＭＳ Ｐゴシック" charset="-128"/>
              </a:rPr>
              <a:t>Cycle = 1 iteration of sine wave</a:t>
            </a:r>
          </a:p>
          <a:p>
            <a:pPr>
              <a:defRPr/>
            </a:pPr>
            <a:r>
              <a:rPr lang="en-US" dirty="0">
                <a:latin typeface="+mn-lt"/>
                <a:ea typeface="ＭＳ Ｐゴシック" charset="-128"/>
                <a:cs typeface="ＭＳ Ｐゴシック" charset="-128"/>
              </a:rPr>
              <a:t>Hertz (Hz) = 1 cycle per second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83212" y="1651696"/>
            <a:ext cx="31019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ea typeface="ＭＳ Ｐゴシック" charset="-128"/>
                <a:cs typeface="ＭＳ Ｐゴシック" charset="-128"/>
              </a:rPr>
              <a:t>1kHz = 1000 cycles/s</a:t>
            </a: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 1: Introduction to Sound Waves</a:t>
            </a:r>
          </a:p>
        </p:txBody>
      </p:sp>
    </p:spTree>
    <p:extLst>
      <p:ext uri="{BB962C8B-B14F-4D97-AF65-F5344CB8AC3E}">
        <p14:creationId xmlns:p14="http://schemas.microsoft.com/office/powerpoint/2010/main" val="410871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1 and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Frequency of sine wave?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rgbClr val="FF6600"/>
                </a:solidFill>
              </a:rPr>
              <a:t>Relationship between period and frequency?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1456" y="2326269"/>
            <a:ext cx="4715923" cy="27309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6371DA-D49E-9E44-BE1D-AC9D0744AA76}"/>
              </a:ext>
            </a:extLst>
          </p:cNvPr>
          <p:cNvSpPr txBox="1"/>
          <p:nvPr/>
        </p:nvSpPr>
        <p:spPr>
          <a:xfrm>
            <a:off x="7734300" y="3515816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+mn-lt"/>
              </a:rPr>
              <a:t>ms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88941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E 578–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wrap="none">
        <a:spAutoFit/>
      </a:bodyPr>
      <a:lstStyle>
        <a:defPPr>
          <a:defRPr sz="2000" dirty="0">
            <a:latin typeface="+mj-lt"/>
          </a:defRPr>
        </a:defPPr>
      </a:lstStyle>
    </a:spDef>
    <a:lnDef>
      <a:spPr>
        <a:ln>
          <a:headEnd type="none" w="med" len="med"/>
          <a:tailEnd type="none" w="med" len="med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Lecture_Template</Template>
  <TotalTime>34201</TotalTime>
  <Words>2466</Words>
  <Application>Microsoft Macintosh PowerPoint</Application>
  <PresentationFormat>On-screen Show (4:3)</PresentationFormat>
  <Paragraphs>699</Paragraphs>
  <Slides>39</Slides>
  <Notes>6</Notes>
  <HiddenSlides>2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Cambria Math</vt:lpstr>
      <vt:lpstr>Courier New</vt:lpstr>
      <vt:lpstr>Times New Roman</vt:lpstr>
      <vt:lpstr>Wingdings 2</vt:lpstr>
      <vt:lpstr>ESE 578–</vt:lpstr>
      <vt:lpstr>PowerPoint Presentation</vt:lpstr>
      <vt:lpstr>Lecture Topics</vt:lpstr>
      <vt:lpstr>Course Map</vt:lpstr>
      <vt:lpstr>Course Map – Week 1</vt:lpstr>
      <vt:lpstr>What we’ll Do in Lab</vt:lpstr>
      <vt:lpstr>Sound Waves</vt:lpstr>
      <vt:lpstr>Introduction to Sound</vt:lpstr>
      <vt:lpstr>Week 1: Introduction to Sound Waves</vt:lpstr>
      <vt:lpstr>Preclass 1 and 2</vt:lpstr>
      <vt:lpstr>Week 1: Pressure to Voltage</vt:lpstr>
      <vt:lpstr>Signals</vt:lpstr>
      <vt:lpstr>We need to define some terms</vt:lpstr>
      <vt:lpstr>We need to define some terms</vt:lpstr>
      <vt:lpstr>Big Question</vt:lpstr>
      <vt:lpstr>Connect the Dots</vt:lpstr>
      <vt:lpstr>Definitions</vt:lpstr>
      <vt:lpstr>Definitions</vt:lpstr>
      <vt:lpstr>Sampling &amp; Quantization</vt:lpstr>
      <vt:lpstr>ADC – Sampling &amp; Quantization</vt:lpstr>
      <vt:lpstr>ADC – Broken into two parts</vt:lpstr>
      <vt:lpstr>ADC – Broken into two parts</vt:lpstr>
      <vt:lpstr>ADC – Sampling</vt:lpstr>
      <vt:lpstr>ADC – Quantization</vt:lpstr>
      <vt:lpstr>ADC – Sampling &amp; Quantization</vt:lpstr>
      <vt:lpstr>ADC – Digital Conversion / Encoding</vt:lpstr>
      <vt:lpstr>ADC – Digital Conversion / Encoding</vt:lpstr>
      <vt:lpstr>ADC – Storing the Data</vt:lpstr>
      <vt:lpstr>ADC – An approximation at Best</vt:lpstr>
      <vt:lpstr>ADC – Broken into two parts</vt:lpstr>
      <vt:lpstr>ADC – An approximation at Best</vt:lpstr>
      <vt:lpstr>ADC – An approximation at Best</vt:lpstr>
      <vt:lpstr>DAC - Filtering</vt:lpstr>
      <vt:lpstr>ADC / DAC – The full picture</vt:lpstr>
      <vt:lpstr>PCM</vt:lpstr>
      <vt:lpstr>Next Steps</vt:lpstr>
      <vt:lpstr>Learn More</vt:lpstr>
      <vt:lpstr>Big Ideas</vt:lpstr>
      <vt:lpstr>Admin</vt:lpstr>
      <vt:lpstr>References</vt:lpstr>
    </vt:vector>
  </TitlesOfParts>
  <Company>California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DeHon;Farmer</dc:creator>
  <cp:lastModifiedBy>Dehon, Andre</cp:lastModifiedBy>
  <cp:revision>253</cp:revision>
  <cp:lastPrinted>2022-01-18T22:00:48Z</cp:lastPrinted>
  <dcterms:created xsi:type="dcterms:W3CDTF">2018-01-29T01:49:07Z</dcterms:created>
  <dcterms:modified xsi:type="dcterms:W3CDTF">2022-01-19T17:59:09Z</dcterms:modified>
</cp:coreProperties>
</file>