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07" r:id="rId2"/>
    <p:sldId id="308" r:id="rId3"/>
    <p:sldId id="311" r:id="rId4"/>
    <p:sldId id="414" r:id="rId5"/>
    <p:sldId id="344" r:id="rId6"/>
    <p:sldId id="413" r:id="rId7"/>
    <p:sldId id="333" r:id="rId8"/>
    <p:sldId id="402" r:id="rId9"/>
    <p:sldId id="405" r:id="rId10"/>
    <p:sldId id="335" r:id="rId11"/>
    <p:sldId id="338" r:id="rId12"/>
    <p:sldId id="345" r:id="rId13"/>
    <p:sldId id="346" r:id="rId14"/>
    <p:sldId id="419" r:id="rId15"/>
    <p:sldId id="422" r:id="rId16"/>
    <p:sldId id="365" r:id="rId17"/>
    <p:sldId id="351" r:id="rId18"/>
    <p:sldId id="421" r:id="rId19"/>
    <p:sldId id="348" r:id="rId20"/>
    <p:sldId id="349" r:id="rId21"/>
    <p:sldId id="415" r:id="rId22"/>
    <p:sldId id="423" r:id="rId23"/>
    <p:sldId id="416" r:id="rId24"/>
    <p:sldId id="406" r:id="rId25"/>
    <p:sldId id="350" r:id="rId26"/>
    <p:sldId id="395" r:id="rId27"/>
    <p:sldId id="353" r:id="rId28"/>
    <p:sldId id="368" r:id="rId29"/>
    <p:sldId id="369" r:id="rId30"/>
    <p:sldId id="370" r:id="rId31"/>
    <p:sldId id="417" r:id="rId32"/>
    <p:sldId id="31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900"/>
    <a:srgbClr val="0000FF"/>
    <a:srgbClr val="FF00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8"/>
    <p:restoredTop sz="94654"/>
  </p:normalViewPr>
  <p:slideViewPr>
    <p:cSldViewPr snapToGrid="0">
      <p:cViewPr varScale="1">
        <p:scale>
          <a:sx n="104" d="100"/>
          <a:sy n="104" d="100"/>
        </p:scale>
        <p:origin x="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5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05C0-3F64-DE42-B6B1-17E43ED2D5EE}" type="datetime1">
              <a:rPr lang="en-US" smtClean="0"/>
              <a:t>1/29/22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Spring2022 DeHon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6E3D-FBC7-284B-B6F7-3D0D66D45182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DA7E-0362-BD4C-8E21-B91D03B1235D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1723-094F-0443-B8E0-5AE3D5CF3F42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4E6-CE49-3B40-9157-B2814AA98001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BAC0-FDD7-D641-9823-E1CB97A281E9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91E0-6130-A04E-BF46-44A776DEAE33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22BC9-1902-D04A-8EA6-C968470FAB2D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CAFB-E7C9-5046-90A7-E414359758B9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C22C-84C6-6445-B43B-3D777F011F83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D2A-18F3-2744-A1E3-D72E3BEE992D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A1CD-46C5-3F41-8EDA-DDD561B9B142}" type="datetime1">
              <a:rPr lang="en-US" smtClean="0"/>
              <a:t>1/29/22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B4CD-ABE1-794E-A17E-BF6DFAC5726F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87C5-CAA4-5940-86D2-468EB3128F94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6D56-7D58-964D-B5D7-0514A5A4291F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CCAD-46F5-3646-8543-78D4A0F277AE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11005-A07C-1A4C-A294-43283874E54A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7A04-EB05-D240-8FC5-9A781627E9EE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AA9B-0E76-7249-BA1F-07722DB721FF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E19F-89F1-9941-932D-B4CBA950ACFA}" type="datetime1">
              <a:rPr lang="en-US" smtClean="0"/>
              <a:t>1/29/22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3B58-F7FE-D340-9261-ED79586E884E}" type="datetime1">
              <a:rPr lang="en-US" smtClean="0"/>
              <a:t>1/29/22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E09D-7E5D-DA41-8148-6476B0F86A35}" type="datetime1">
              <a:rPr lang="en-US" smtClean="0"/>
              <a:t>1/29/22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29DC-B6D0-1C45-B210-999B173B9D73}" type="datetime1">
              <a:rPr lang="en-US" smtClean="0"/>
              <a:t>1/29/22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90E-285F-C941-9175-1FFC7B2A4F24}" type="datetime1">
              <a:rPr lang="en-US" smtClean="0"/>
              <a:t>1/29/22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B735-9466-B547-9117-F514D599E8D6}" type="datetime1">
              <a:rPr lang="en-US" smtClean="0"/>
              <a:t>1/29/22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1CEB0-C2BC-2541-97F4-263AFB59DAA9}" type="datetime1">
              <a:rPr lang="en-US" smtClean="0"/>
              <a:t>1/29/22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8B78C5-7C98-3243-BA77-D59E0ED95DBC}" type="datetime1">
              <a:rPr lang="en-US" smtClean="0"/>
              <a:t>1/29/22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150 - Spring2022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7" Type="http://schemas.openxmlformats.org/officeDocument/2006/relationships/hyperlink" Target="http://electronics.howstuffworks.com/telephone6.htm" TargetMode="External"/><Relationship Id="rId2" Type="http://schemas.openxmlformats.org/officeDocument/2006/relationships/hyperlink" Target="http://en.wikipedia.org/wiki/Nyquist_frequ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ring_range" TargetMode="External"/><Relationship Id="rId5" Type="http://schemas.openxmlformats.org/officeDocument/2006/relationships/hyperlink" Target="http://en.wikipedia.org/wiki/Sampling_rate" TargetMode="External"/><Relationship Id="rId4" Type="http://schemas.openxmlformats.org/officeDocument/2006/relationships/hyperlink" Target="http://en.wikipedia.org/wiki/Oversampl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#5 – Anti-Aliasing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A6370-A4A6-E14F-97C4-F4BAEF91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Spring2022 DeHon</a:t>
            </a:r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F96B509-10C8-474F-94E1-1E906E21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2009--2022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700955"/>
            <a:ext cx="8686800" cy="177018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Fourier’s Theorem &amp; Nyquist Rate: 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Highest component’s frequency?</a:t>
            </a:r>
          </a:p>
          <a:p>
            <a:pPr lvl="1"/>
            <a:r>
              <a:rPr lang="en-US" sz="2000" dirty="0">
                <a:solidFill>
                  <a:srgbClr val="FF7900"/>
                </a:solidFill>
              </a:rPr>
              <a:t>What is Nyquist Sampling Rate?  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2 x </a:t>
            </a:r>
            <a:r>
              <a:rPr lang="en-US" sz="1800" b="1" dirty="0">
                <a:solidFill>
                  <a:srgbClr val="0000FF"/>
                </a:solidFill>
              </a:rPr>
              <a:t>highest</a:t>
            </a:r>
            <a:r>
              <a:rPr lang="en-US" sz="1800" dirty="0">
                <a:solidFill>
                  <a:srgbClr val="0000FF"/>
                </a:solidFill>
              </a:rPr>
              <a:t> frequency contained in the signal </a:t>
            </a:r>
          </a:p>
          <a:p>
            <a:pPr lvl="2"/>
            <a:r>
              <a:rPr lang="en-US" sz="1800" dirty="0"/>
              <a:t>Sampling at this rate: avoids aliasing problem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D6D81-7105-154B-A3A6-7485154D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Aliasing</a:t>
            </a:r>
          </a:p>
        </p:txBody>
      </p:sp>
    </p:spTree>
    <p:extLst>
      <p:ext uri="{BB962C8B-B14F-4D97-AF65-F5344CB8AC3E}">
        <p14:creationId xmlns:p14="http://schemas.microsoft.com/office/powerpoint/2010/main" val="124544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4315455"/>
            <a:ext cx="9143999" cy="21556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(100Hz + 750Hz)</a:t>
            </a:r>
          </a:p>
          <a:p>
            <a:pPr lvl="2"/>
            <a:r>
              <a:rPr lang="en-US" sz="1600" dirty="0"/>
              <a:t>What happens if we </a:t>
            </a:r>
            <a:r>
              <a:rPr lang="en-US" sz="1600" dirty="0" err="1"/>
              <a:t>undersample</a:t>
            </a:r>
            <a:r>
              <a:rPr lang="en-US" sz="1600" dirty="0"/>
              <a:t>?  Should sample at 1500 Hz, but instead 1000 Hz</a:t>
            </a:r>
          </a:p>
          <a:p>
            <a:pPr lvl="2"/>
            <a:r>
              <a:rPr lang="en-US" sz="1600" dirty="0"/>
              <a:t>The 100 Hz signal will be sampled just fine  (as 200 Hz is </a:t>
            </a:r>
            <a:r>
              <a:rPr lang="en-US" sz="1600" i="1" dirty="0"/>
              <a:t>2 x</a:t>
            </a:r>
            <a:r>
              <a:rPr lang="en-US" sz="1600" dirty="0"/>
              <a:t> 100 Hz)</a:t>
            </a:r>
          </a:p>
          <a:p>
            <a:pPr lvl="2"/>
            <a:r>
              <a:rPr lang="en-US" sz="1600" dirty="0">
                <a:solidFill>
                  <a:srgbClr val="FF7900"/>
                </a:solidFill>
              </a:rPr>
              <a:t>What happens to 750 Hz Signal?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83007-811F-6040-B551-1B0854467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50877"/>
            <a:ext cx="4572000" cy="320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C3BAD-F401-BF40-BD6A-3AADDFB6B2F2}"/>
              </a:ext>
            </a:extLst>
          </p:cNvPr>
          <p:cNvSpPr txBox="1"/>
          <p:nvPr/>
        </p:nvSpPr>
        <p:spPr>
          <a:xfrm>
            <a:off x="902208" y="2109216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Preclass</a:t>
            </a:r>
            <a:r>
              <a:rPr lang="en-US" sz="24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9610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273877"/>
            <a:ext cx="8686800" cy="2326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Multirate</a:t>
            </a:r>
            <a:r>
              <a:rPr lang="en-US" sz="2400" dirty="0"/>
              <a:t> Signals and Aliasing</a:t>
            </a:r>
          </a:p>
          <a:p>
            <a:pPr lvl="1"/>
            <a:r>
              <a:rPr lang="en-US" sz="2000" dirty="0"/>
              <a:t>Imagine the above is a music signal (100 Hz and </a:t>
            </a:r>
            <a:r>
              <a:rPr lang="en-US" sz="2000" dirty="0">
                <a:solidFill>
                  <a:srgbClr val="FF0000"/>
                </a:solidFill>
              </a:rPr>
              <a:t>750 Hz</a:t>
            </a:r>
            <a:r>
              <a:rPr lang="en-US" sz="2000" dirty="0"/>
              <a:t> chord)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Where will 750Hz appear as?</a:t>
            </a:r>
          </a:p>
          <a:p>
            <a:pPr lvl="2"/>
            <a:r>
              <a:rPr lang="en-US" dirty="0"/>
              <a:t>folding occurs at: </a:t>
            </a:r>
            <a:r>
              <a:rPr lang="en-US" b="1" dirty="0">
                <a:solidFill>
                  <a:srgbClr val="00B050"/>
                </a:solidFill>
              </a:rPr>
              <a:t>1000 Hz</a:t>
            </a:r>
            <a:r>
              <a:rPr lang="en-US" dirty="0"/>
              <a:t> – </a:t>
            </a:r>
            <a:r>
              <a:rPr lang="en-US" dirty="0">
                <a:solidFill>
                  <a:srgbClr val="FF0000"/>
                </a:solidFill>
              </a:rPr>
              <a:t>750 Hz</a:t>
            </a:r>
            <a:r>
              <a:rPr lang="en-US" dirty="0"/>
              <a:t>  = </a:t>
            </a:r>
            <a:r>
              <a:rPr lang="en-US" dirty="0">
                <a:solidFill>
                  <a:srgbClr val="00B0F0"/>
                </a:solidFill>
              </a:rPr>
              <a:t>250 Hz</a:t>
            </a:r>
          </a:p>
          <a:p>
            <a:pPr lvl="2"/>
            <a:r>
              <a:rPr lang="en-US" sz="1800" dirty="0">
                <a:solidFill>
                  <a:srgbClr val="00B050"/>
                </a:solidFill>
              </a:rPr>
              <a:t>Sample rate </a:t>
            </a:r>
            <a:r>
              <a:rPr lang="en-US" dirty="0">
                <a:solidFill>
                  <a:srgbClr val="FF0000"/>
                </a:solidFill>
              </a:rPr>
              <a:t>– frequency </a:t>
            </a:r>
            <a:r>
              <a:rPr lang="en-US" dirty="0">
                <a:solidFill>
                  <a:srgbClr val="00B0F0"/>
                </a:solidFill>
              </a:rPr>
              <a:t>= aliasing/folding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1CF835-B546-044C-B18E-C9AF4FA5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8" y="1327053"/>
            <a:ext cx="4267200" cy="298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F4C41-B2EA-B346-9E89-191A3C2DE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8" y="1408055"/>
            <a:ext cx="4196701" cy="29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4B77-0E46-1742-A728-105C931B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Frequencies Independently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8A105-E754-0646-A12A-F3AD29586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11215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 multi-frequency signals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treat signals independently</a:t>
            </a:r>
          </a:p>
          <a:p>
            <a:r>
              <a:rPr lang="en-US" dirty="0" err="1">
                <a:solidFill>
                  <a:schemeClr val="tx1"/>
                </a:solidFill>
              </a:rPr>
              <a:t>Preclass</a:t>
            </a:r>
            <a:r>
              <a:rPr lang="en-US" dirty="0">
                <a:solidFill>
                  <a:schemeClr val="tx1"/>
                </a:solidFill>
              </a:rPr>
              <a:t> 1 and 2 hints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Form signal from sum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reason about what happens to each frequency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think about what happens to the 750Hz component of the wave independently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 a composite that is the fold/alias of each of the component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641D0-9B18-0B46-A359-5558B4FB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B98D0-D229-6747-87FA-EF7237F1C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29" y="1295400"/>
            <a:ext cx="3443323" cy="24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0FCA-0513-1646-A62E-E0E76465D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Anti-Aliasing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B714B-CF8D-3A43-80C8-EFE9DBAB8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06966-5A5E-094E-8240-44171BFE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150 - Spring2022 DeHon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3DC77-1173-0F44-9922-DAC5FB63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fix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simple…sample at the Nyquist Rate</a:t>
            </a:r>
          </a:p>
          <a:p>
            <a:pPr lvl="1"/>
            <a:r>
              <a:rPr lang="en-US" dirty="0"/>
              <a:t>But…what if your rate is fixed?  Like 24 frames/sec?</a:t>
            </a:r>
          </a:p>
          <a:p>
            <a:pPr lvl="1"/>
            <a:r>
              <a:rPr lang="en-US" dirty="0"/>
              <a:t>Or our eye’s sampling rate: 60 cycles/degree</a:t>
            </a:r>
          </a:p>
          <a:p>
            <a:pPr lvl="2"/>
            <a:r>
              <a:rPr lang="en-US" dirty="0"/>
              <a:t>Spatial variations finer than this are undetectable!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8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the </a:t>
            </a:r>
            <a:r>
              <a:rPr lang="en-US" dirty="0" err="1"/>
              <a:t>antialias</a:t>
            </a:r>
            <a:r>
              <a:rPr lang="en-US" dirty="0"/>
              <a:t> filter?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1797" cy="48466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we can’t hear anything above 20kHz…</a:t>
            </a:r>
          </a:p>
          <a:p>
            <a:pPr lvl="1"/>
            <a:r>
              <a:rPr lang="en-US" dirty="0"/>
              <a:t>Why do we need to filter it out?</a:t>
            </a:r>
          </a:p>
          <a:p>
            <a:pPr lvl="2"/>
            <a:r>
              <a:rPr lang="en-US" dirty="0"/>
              <a:t>Dog’s can hear from 40 Hz to 60 kHz</a:t>
            </a:r>
          </a:p>
          <a:p>
            <a:pPr lvl="3"/>
            <a:r>
              <a:rPr lang="en-US" dirty="0"/>
              <a:t>so clearly there are sounds above 20 kHz</a:t>
            </a:r>
          </a:p>
          <a:p>
            <a:pPr lvl="1"/>
            <a:r>
              <a:rPr lang="en-US" dirty="0"/>
              <a:t>Let’s imagine a high frequency noise in music studio</a:t>
            </a:r>
          </a:p>
          <a:p>
            <a:pPr lvl="2"/>
            <a:r>
              <a:rPr lang="en-US" dirty="0"/>
              <a:t>Sampling at 40KHz to properly capture up to 20KHz</a:t>
            </a:r>
          </a:p>
          <a:p>
            <a:pPr lvl="2"/>
            <a:r>
              <a:rPr lang="en-US" dirty="0"/>
              <a:t>Let’s say it’s a vibration occurring at 25 kHz</a:t>
            </a:r>
          </a:p>
          <a:p>
            <a:pPr lvl="3"/>
            <a:r>
              <a:rPr lang="en-US" dirty="0"/>
              <a:t>No human can hear it, why filter it out?</a:t>
            </a:r>
          </a:p>
          <a:p>
            <a:pPr lvl="2"/>
            <a:r>
              <a:rPr lang="en-US" dirty="0"/>
              <a:t>Because of aliasing:</a:t>
            </a:r>
          </a:p>
          <a:p>
            <a:pPr lvl="3"/>
            <a:r>
              <a:rPr lang="en-US" dirty="0"/>
              <a:t>Frequency aliasing/folding will occur: </a:t>
            </a:r>
          </a:p>
          <a:p>
            <a:pPr lvl="3"/>
            <a:r>
              <a:rPr lang="en-US" sz="1400" dirty="0">
                <a:solidFill>
                  <a:srgbClr val="00B050"/>
                </a:solidFill>
              </a:rPr>
              <a:t>Sample rate </a:t>
            </a:r>
            <a:r>
              <a:rPr lang="en-US" sz="1600" dirty="0">
                <a:solidFill>
                  <a:srgbClr val="FF0000"/>
                </a:solidFill>
              </a:rPr>
              <a:t>– frequency </a:t>
            </a:r>
            <a:r>
              <a:rPr lang="en-US" sz="1600" dirty="0">
                <a:solidFill>
                  <a:srgbClr val="00B0F0"/>
                </a:solidFill>
              </a:rPr>
              <a:t>= aliasing/folding frequency</a:t>
            </a:r>
          </a:p>
          <a:p>
            <a:pPr lvl="3"/>
            <a:r>
              <a:rPr lang="en-US" sz="1600" dirty="0">
                <a:solidFill>
                  <a:srgbClr val="00B050"/>
                </a:solidFill>
              </a:rPr>
              <a:t>40 kHz - </a:t>
            </a:r>
            <a:r>
              <a:rPr lang="en-US" sz="1600" dirty="0">
                <a:solidFill>
                  <a:srgbClr val="FF0000"/>
                </a:solidFill>
              </a:rPr>
              <a:t>25 kHz </a:t>
            </a:r>
            <a:r>
              <a:rPr lang="en-US" sz="1600" dirty="0">
                <a:solidFill>
                  <a:srgbClr val="00B0F0"/>
                </a:solidFill>
              </a:rPr>
              <a:t>= 15 kHz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The 25 kHz vibration will fold-over to a 15 kHz “hum” or audible noise</a:t>
            </a:r>
          </a:p>
          <a:p>
            <a:pPr lvl="4"/>
            <a:r>
              <a:rPr lang="en-US" dirty="0">
                <a:solidFill>
                  <a:schemeClr val="tx1"/>
                </a:solidFill>
              </a:rPr>
              <a:t>It will ruin our recording and source of noise wouldn’t be obvious!</a:t>
            </a: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0DED-9CCB-3A4B-AAAA-D3B90532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as Noise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595E-FD9F-4547-9624-E45B9186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25 kHz vibration will fold-over to a 15 kHz “hum” or audible noise</a:t>
            </a:r>
          </a:p>
          <a:p>
            <a:r>
              <a:rPr lang="en-US" dirty="0">
                <a:solidFill>
                  <a:schemeClr val="tx1"/>
                </a:solidFill>
              </a:rPr>
              <a:t>Aliasing provides another noise source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Difference between our intended frequency and what we reconstruct or hear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N(t) = R(t) – S(t)</a:t>
            </a:r>
          </a:p>
          <a:p>
            <a:r>
              <a:rPr lang="en-US" dirty="0">
                <a:solidFill>
                  <a:schemeClr val="tx1"/>
                </a:solidFill>
              </a:rPr>
              <a:t>If don’t do anything about it, can be arbitrarily large here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If only waveform is the noise, 100% error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Generally, depend on how large the alias signals are to the non-aliased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9DF5-8698-384F-8132-552E5493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Avoid Aliasing with Digital Music?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we simply sample at </a:t>
            </a:r>
            <a:r>
              <a:rPr lang="en-US" sz="2400" i="1" dirty="0"/>
              <a:t>2 x highest frequency of signal</a:t>
            </a:r>
            <a:r>
              <a:rPr lang="en-US" sz="2400" dirty="0"/>
              <a:t>…</a:t>
            </a:r>
          </a:p>
          <a:p>
            <a:pPr lvl="1"/>
            <a:r>
              <a:rPr lang="en-US" sz="2000" dirty="0"/>
              <a:t>(AKA: Nyquist Rate)</a:t>
            </a:r>
          </a:p>
          <a:p>
            <a:pPr lvl="1"/>
            <a:r>
              <a:rPr lang="en-US" sz="2000" dirty="0"/>
              <a:t>…we won’t encounter aliasing!</a:t>
            </a:r>
          </a:p>
          <a:p>
            <a:r>
              <a:rPr lang="en-US" sz="2000" dirty="0"/>
              <a:t>But how do we guarantee highest frequency of our signal?</a:t>
            </a:r>
          </a:p>
          <a:p>
            <a:pPr lvl="1"/>
            <a:r>
              <a:rPr lang="en-US" sz="2000" dirty="0"/>
              <a:t>Audio: this is easy!</a:t>
            </a:r>
          </a:p>
          <a:p>
            <a:pPr lvl="2"/>
            <a:r>
              <a:rPr lang="en-US" sz="1800" dirty="0"/>
              <a:t>We know the range of human ear: 20 Hz to 20 kHz… (week 5)</a:t>
            </a:r>
          </a:p>
          <a:p>
            <a:pPr lvl="2"/>
            <a:r>
              <a:rPr lang="en-US" sz="1800" dirty="0"/>
              <a:t>The highest frequency component in music is then: 20 kHz </a:t>
            </a:r>
          </a:p>
          <a:p>
            <a:pPr lvl="2"/>
            <a:r>
              <a:rPr lang="en-US" sz="1800" dirty="0"/>
              <a:t>…so, before sound goes into ADC, we apply a filter!</a:t>
            </a:r>
          </a:p>
          <a:p>
            <a:pPr lvl="3"/>
            <a:r>
              <a:rPr lang="en-US" sz="1600" dirty="0"/>
              <a:t>Blocks any frequency above 20 kHz from going into ADC</a:t>
            </a:r>
          </a:p>
          <a:p>
            <a:pPr lvl="2"/>
            <a:r>
              <a:rPr lang="en-US" dirty="0"/>
              <a:t>Essentially, we are fixing our sampling rate &amp; ‘blurring’ or filtering our incoming signal</a:t>
            </a:r>
          </a:p>
          <a:p>
            <a:pPr lvl="3"/>
            <a:endParaRPr lang="en-US" sz="1600" dirty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Part 1</a:t>
            </a:r>
          </a:p>
          <a:p>
            <a:pPr lvl="1"/>
            <a:r>
              <a:rPr lang="en-US" sz="2000" b="0" dirty="0"/>
              <a:t>Where are we on course map?</a:t>
            </a:r>
            <a:endParaRPr lang="en-US" sz="1600" b="0" dirty="0"/>
          </a:p>
          <a:p>
            <a:pPr lvl="1"/>
            <a:r>
              <a:rPr lang="en-US" sz="2000" dirty="0"/>
              <a:t>Review </a:t>
            </a:r>
          </a:p>
          <a:p>
            <a:pPr lvl="2"/>
            <a:r>
              <a:rPr lang="en-US" sz="1600" dirty="0"/>
              <a:t>Nyquist-Shannon Sampling Rate</a:t>
            </a:r>
          </a:p>
          <a:p>
            <a:pPr lvl="2"/>
            <a:r>
              <a:rPr lang="en-US" sz="1600" dirty="0"/>
              <a:t>Aliasing</a:t>
            </a:r>
          </a:p>
          <a:p>
            <a:pPr lvl="1"/>
            <a:r>
              <a:rPr lang="en-US" sz="2000" dirty="0"/>
              <a:t>Multi-frequency signals</a:t>
            </a:r>
          </a:p>
          <a:p>
            <a:r>
              <a:rPr lang="en-US" sz="2400" dirty="0"/>
              <a:t>Part 2</a:t>
            </a:r>
          </a:p>
          <a:p>
            <a:pPr lvl="1"/>
            <a:r>
              <a:rPr lang="en-US" sz="2000" dirty="0"/>
              <a:t>Anti-Alias Filtering</a:t>
            </a:r>
          </a:p>
          <a:p>
            <a:pPr lvl="1"/>
            <a:r>
              <a:rPr lang="en-US" sz="2000" b="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8" y="4133727"/>
            <a:ext cx="3341226" cy="25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how to avoid aliasing…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a filter you ask?</a:t>
            </a:r>
          </a:p>
          <a:p>
            <a:pPr lvl="1"/>
            <a:r>
              <a:rPr lang="en-US" sz="1600" dirty="0"/>
              <a:t>Imagine a coffee filter…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 flipV="1">
            <a:off x="1893932" y="3396753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63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57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62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89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577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664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57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2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903" y="389263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89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09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214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3190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097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756" y="3396754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/>
          <p:cNvSpPr/>
          <p:nvPr/>
        </p:nvSpPr>
        <p:spPr>
          <a:xfrm>
            <a:off x="1732563" y="2234324"/>
            <a:ext cx="1203767" cy="1242440"/>
          </a:xfrm>
          <a:prstGeom prst="blockArc">
            <a:avLst>
              <a:gd name="adj1" fmla="val 1450195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913" y="2855544"/>
            <a:ext cx="179070" cy="5412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/>
              <a:t>WATER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55" y="2326502"/>
            <a:ext cx="1540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Water,</a:t>
            </a:r>
          </a:p>
          <a:p>
            <a:pPr algn="ctr"/>
            <a:r>
              <a:rPr lang="en-US" sz="1600" dirty="0"/>
              <a:t>Ground coffee </a:t>
            </a:r>
          </a:p>
          <a:p>
            <a:pPr algn="ctr"/>
            <a:r>
              <a:rPr lang="en-US" sz="1600" dirty="0"/>
              <a:t>beans go into</a:t>
            </a:r>
          </a:p>
          <a:p>
            <a:pPr algn="ctr"/>
            <a:r>
              <a:rPr lang="en-US" sz="1600" dirty="0"/>
              <a:t>Filter…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21433" y="4783485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delicious</a:t>
            </a:r>
          </a:p>
          <a:p>
            <a:pPr algn="ctr"/>
            <a:r>
              <a:rPr lang="en-US" sz="1600" dirty="0"/>
              <a:t>coffee passes</a:t>
            </a:r>
          </a:p>
          <a:p>
            <a:pPr algn="ctr"/>
            <a:r>
              <a:rPr lang="en-US" sz="1600" dirty="0"/>
              <a:t>through filter…</a:t>
            </a:r>
          </a:p>
          <a:p>
            <a:pPr algn="ctr"/>
            <a:r>
              <a:rPr lang="en-US" sz="1600" dirty="0"/>
              <a:t>“grinds” cannot pass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25103" y="4219126"/>
            <a:ext cx="179070" cy="5412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00" dirty="0"/>
              <a:t>COFFEE</a:t>
            </a:r>
          </a:p>
        </p:txBody>
      </p:sp>
      <p:sp>
        <p:nvSpPr>
          <p:cNvPr id="18" name="TextBox 17"/>
          <p:cNvSpPr txBox="1"/>
          <p:nvPr/>
        </p:nvSpPr>
        <p:spPr>
          <a:xfrm rot="18079704">
            <a:off x="2114666" y="35643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4" name="TextBox 33"/>
          <p:cNvSpPr txBox="1"/>
          <p:nvPr/>
        </p:nvSpPr>
        <p:spPr>
          <a:xfrm rot="3381772">
            <a:off x="2857391" y="358947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grinds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0527" y="3691434"/>
            <a:ext cx="122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Coffee Filter</a:t>
            </a:r>
          </a:p>
        </p:txBody>
      </p: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1685478" y="3844153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 flipV="1">
            <a:off x="4754785" y="3410401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559" y="349594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Electronic</a:t>
            </a:r>
          </a:p>
          <a:p>
            <a:pPr algn="ctr"/>
            <a:r>
              <a:rPr lang="en-US" dirty="0"/>
              <a:t>Filter</a:t>
            </a:r>
          </a:p>
        </p:txBody>
      </p:sp>
      <p:pic>
        <p:nvPicPr>
          <p:cNvPr id="95236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b="76082"/>
          <a:stretch/>
        </p:blipFill>
        <p:spPr bwMode="auto">
          <a:xfrm rot="5400000">
            <a:off x="4560527" y="1931142"/>
            <a:ext cx="2273823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7512" r="33153" b="76082"/>
          <a:stretch/>
        </p:blipFill>
        <p:spPr bwMode="auto">
          <a:xfrm rot="5400000">
            <a:off x="5007864" y="4622301"/>
            <a:ext cx="1357807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eft Brace 45"/>
          <p:cNvSpPr/>
          <p:nvPr/>
        </p:nvSpPr>
        <p:spPr>
          <a:xfrm flipH="1">
            <a:off x="6192433" y="1106747"/>
            <a:ext cx="532435" cy="222137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6622" y="1757930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Signals ranging </a:t>
            </a:r>
          </a:p>
          <a:p>
            <a:pPr algn="ctr"/>
            <a:r>
              <a:rPr lang="en-US" sz="1600" dirty="0"/>
              <a:t>in frequencies </a:t>
            </a:r>
          </a:p>
          <a:p>
            <a:pPr algn="ctr"/>
            <a:r>
              <a:rPr lang="en-US" sz="1600" dirty="0"/>
              <a:t>from 20Hz to 40kHz</a:t>
            </a:r>
          </a:p>
          <a:p>
            <a:pPr algn="ctr"/>
            <a:r>
              <a:rPr lang="en-US" sz="1600" dirty="0"/>
              <a:t>(100KHz, …)</a:t>
            </a:r>
          </a:p>
          <a:p>
            <a:pPr algn="ctr"/>
            <a:r>
              <a:rPr lang="en-US" sz="1600" dirty="0"/>
              <a:t>go into filter</a:t>
            </a:r>
          </a:p>
        </p:txBody>
      </p:sp>
      <p:sp>
        <p:nvSpPr>
          <p:cNvPr id="51" name="Left Brace 50"/>
          <p:cNvSpPr/>
          <p:nvPr/>
        </p:nvSpPr>
        <p:spPr>
          <a:xfrm flipH="1">
            <a:off x="6192432" y="4283634"/>
            <a:ext cx="532435" cy="141111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86622" y="4483392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Only “delicious”</a:t>
            </a:r>
          </a:p>
          <a:p>
            <a:pPr algn="ctr"/>
            <a:r>
              <a:rPr lang="en-US" sz="1600" dirty="0"/>
              <a:t>signals ranging</a:t>
            </a:r>
          </a:p>
          <a:p>
            <a:pPr algn="ctr"/>
            <a:r>
              <a:rPr lang="en-US" sz="1600" dirty="0"/>
              <a:t>from 20Hz to 20kHz</a:t>
            </a:r>
          </a:p>
          <a:p>
            <a:pPr algn="ctr"/>
            <a:r>
              <a:rPr lang="en-US" sz="1600" dirty="0"/>
              <a:t>pass through filter</a:t>
            </a:r>
          </a:p>
          <a:p>
            <a:pPr algn="ctr"/>
            <a:r>
              <a:rPr lang="en-US" sz="1600" dirty="0"/>
              <a:t>(aka Audio Signals)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1385" y="3499131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Called a “low pass” filter</a:t>
            </a:r>
          </a:p>
          <a:p>
            <a:pPr algn="ctr"/>
            <a:r>
              <a:rPr lang="en-US" sz="1400" b="1" i="1" dirty="0"/>
              <a:t>Has a “cutoff” frequency</a:t>
            </a:r>
          </a:p>
          <a:p>
            <a:pPr algn="ctr"/>
            <a:r>
              <a:rPr lang="en-US" sz="1400" b="1" i="1" dirty="0"/>
              <a:t>of 20 kHz</a:t>
            </a:r>
          </a:p>
          <a:p>
            <a:pPr algn="ctr"/>
            <a:endParaRPr lang="en-US" sz="1400" b="1" i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559005" y="3848625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4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7" grpId="0" animBg="1"/>
      <p:bldP spid="36" grpId="0"/>
      <p:bldP spid="46" grpId="0" animBg="1"/>
      <p:bldP spid="47" grpId="0"/>
      <p:bldP spid="51" grpId="0" animBg="1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Can limit rate of change (</a:t>
            </a:r>
            <a:r>
              <a:rPr lang="en-US" dirty="0">
                <a:sym typeface="Wingdings" pitchFamily="2" charset="2"/>
              </a:rPr>
              <a:t>△V/ △T)</a:t>
            </a:r>
            <a:endParaRPr lang="en-US" dirty="0"/>
          </a:p>
          <a:p>
            <a:pPr lvl="1"/>
            <a:r>
              <a:rPr lang="en-US" dirty="0"/>
              <a:t>Set a minimum time period for a value to charge output</a:t>
            </a:r>
          </a:p>
          <a:p>
            <a:r>
              <a:rPr lang="en-US" dirty="0"/>
              <a:t>If signal tries to move too fast (high frequency)</a:t>
            </a:r>
          </a:p>
          <a:p>
            <a:pPr lvl="1"/>
            <a:r>
              <a:rPr lang="en-US" dirty="0"/>
              <a:t>The input change won’t be reflected in the output</a:t>
            </a:r>
          </a:p>
          <a:p>
            <a:r>
              <a:rPr lang="en-US" dirty="0"/>
              <a:t>E.g. limit to 1V/2ns</a:t>
            </a:r>
          </a:p>
          <a:p>
            <a:pPr lvl="1"/>
            <a:r>
              <a:rPr lang="en-US" dirty="0"/>
              <a:t>Left (100Hz) can pass; right (750Hz) cannot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E21EF7-DBA0-FE44-876D-F62CD750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7" y="4165247"/>
            <a:ext cx="2931968" cy="2052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44D1B-EB70-3F4B-86E3-0F0BECEC1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29" y="4178499"/>
            <a:ext cx="3073671" cy="21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Can limit rate of change (</a:t>
            </a:r>
            <a:r>
              <a:rPr lang="en-US" dirty="0">
                <a:sym typeface="Wingdings" pitchFamily="2" charset="2"/>
              </a:rPr>
              <a:t>△V/ △T)</a:t>
            </a:r>
            <a:endParaRPr lang="en-US" dirty="0"/>
          </a:p>
          <a:p>
            <a:pPr lvl="1"/>
            <a:r>
              <a:rPr lang="en-US" dirty="0"/>
              <a:t>Set a minimum time period for a value to charge output</a:t>
            </a:r>
          </a:p>
          <a:p>
            <a:r>
              <a:rPr lang="en-US" dirty="0"/>
              <a:t>If signal tries to move too fast (high frequency)</a:t>
            </a:r>
          </a:p>
          <a:p>
            <a:pPr lvl="1"/>
            <a:r>
              <a:rPr lang="en-US" dirty="0"/>
              <a:t>The input change won’t be reflected in the output</a:t>
            </a:r>
          </a:p>
          <a:p>
            <a:r>
              <a:rPr lang="en-US" dirty="0"/>
              <a:t>Ideal:  </a:t>
            </a:r>
            <a:r>
              <a:rPr lang="en-US" b="0" dirty="0"/>
              <a:t>fast inputs “erased” from output</a:t>
            </a:r>
          </a:p>
          <a:p>
            <a:r>
              <a:rPr lang="en-US" dirty="0"/>
              <a:t>In practice:  </a:t>
            </a:r>
            <a:r>
              <a:rPr lang="en-US" b="0" dirty="0"/>
              <a:t>magnitude reduced</a:t>
            </a:r>
          </a:p>
          <a:p>
            <a:pPr lvl="1"/>
            <a:r>
              <a:rPr lang="en-US" dirty="0"/>
              <a:t>Reduce noise level</a:t>
            </a:r>
            <a:endParaRPr lang="en-US" b="0" dirty="0"/>
          </a:p>
          <a:p>
            <a:r>
              <a:rPr lang="en-US" b="0" dirty="0"/>
              <a:t>Can engineer filters to get closer to ideal 215, 319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Pass Analog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0987"/>
            <a:ext cx="9367520" cy="4846638"/>
          </a:xfrm>
        </p:spPr>
        <p:txBody>
          <a:bodyPr>
            <a:normAutofit/>
          </a:bodyPr>
          <a:lstStyle/>
          <a:p>
            <a:r>
              <a:rPr lang="en-US" b="0" dirty="0"/>
              <a:t>Transfer Vin into Capacitor </a:t>
            </a:r>
            <a:r>
              <a:rPr lang="en-US" b="0" dirty="0" err="1"/>
              <a:t>Vout</a:t>
            </a:r>
            <a:endParaRPr lang="en-US" b="0" dirty="0"/>
          </a:p>
          <a:p>
            <a:r>
              <a:rPr lang="en-US" b="0" dirty="0"/>
              <a:t>Think of Resistor as straw or hose</a:t>
            </a:r>
          </a:p>
          <a:p>
            <a:pPr lvl="1"/>
            <a:r>
              <a:rPr lang="en-US" dirty="0"/>
              <a:t>Limits rate of electron flow into Capacitor</a:t>
            </a:r>
          </a:p>
          <a:p>
            <a:r>
              <a:rPr lang="en-US" b="0" dirty="0"/>
              <a:t>Think of Capacitor as a glass or bucket</a:t>
            </a:r>
          </a:p>
          <a:p>
            <a:pPr lvl="1"/>
            <a:r>
              <a:rPr lang="en-US" dirty="0"/>
              <a:t>Must fill with electrons through Resistor to have </a:t>
            </a:r>
            <a:br>
              <a:rPr lang="en-US" dirty="0"/>
            </a:br>
            <a:r>
              <a:rPr lang="en-US" dirty="0"/>
              <a:t>Voltage (water) level rise</a:t>
            </a:r>
          </a:p>
          <a:p>
            <a:r>
              <a:rPr lang="en-US" b="0" dirty="0"/>
              <a:t>Circuit limits rate of change at </a:t>
            </a:r>
            <a:r>
              <a:rPr lang="en-US" b="0" dirty="0" err="1"/>
              <a:t>Vout</a:t>
            </a:r>
            <a:r>
              <a:rPr lang="en-US" b="0" dirty="0"/>
              <a:t> – limits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Straight Connector 349"/>
          <p:cNvSpPr>
            <a:spLocks noChangeShapeType="1"/>
          </p:cNvSpPr>
          <p:nvPr/>
        </p:nvSpPr>
        <p:spPr bwMode="auto">
          <a:xfrm>
            <a:off x="-8314926" y="2977244"/>
            <a:ext cx="0" cy="34062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667085" y="4816087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3394284" y="4879698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6625079" y="4816087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E51E3C-7C4C-994B-A378-ADFDBA47E6C4}"/>
              </a:ext>
            </a:extLst>
          </p:cNvPr>
          <p:cNvSpPr txBox="1"/>
          <p:nvPr/>
        </p:nvSpPr>
        <p:spPr>
          <a:xfrm>
            <a:off x="3082929" y="5370351"/>
            <a:ext cx="51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C22F9-0372-F04E-ADDA-666818080438}"/>
              </a:ext>
            </a:extLst>
          </p:cNvPr>
          <p:cNvSpPr txBox="1"/>
          <p:nvPr/>
        </p:nvSpPr>
        <p:spPr>
          <a:xfrm>
            <a:off x="5201040" y="5302347"/>
            <a:ext cx="64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DFD2-3B97-DB4F-9CCA-342BA010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3" y="338240"/>
            <a:ext cx="8686800" cy="838200"/>
          </a:xfrm>
        </p:spPr>
        <p:txBody>
          <a:bodyPr/>
          <a:lstStyle/>
          <a:p>
            <a:r>
              <a:rPr lang="en-US" dirty="0"/>
              <a:t>Frequency and Signal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1B0E6-3842-864E-B617-9B813139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43" y="1126371"/>
            <a:ext cx="8851609" cy="4846638"/>
          </a:xfrm>
        </p:spPr>
        <p:txBody>
          <a:bodyPr/>
          <a:lstStyle/>
          <a:p>
            <a:r>
              <a:rPr lang="en-US" dirty="0"/>
              <a:t>There’s a direct relationship between frequency of a signal and rate at which signal changes</a:t>
            </a:r>
          </a:p>
          <a:p>
            <a:pPr lvl="1"/>
            <a:r>
              <a:rPr lang="en-US" dirty="0"/>
              <a:t>Related to period and frequency (period=1/f)</a:t>
            </a:r>
          </a:p>
          <a:p>
            <a:pPr lvl="1"/>
            <a:r>
              <a:rPr lang="en-US" dirty="0"/>
              <a:t>Higher frequency </a:t>
            </a:r>
            <a:r>
              <a:rPr lang="en-US" dirty="0">
                <a:sym typeface="Wingdings" pitchFamily="2" charset="2"/>
              </a:rPr>
              <a:t> lower period  higher △V/ △T</a:t>
            </a:r>
          </a:p>
          <a:p>
            <a:pPr lvl="1"/>
            <a:r>
              <a:rPr lang="en-US" dirty="0">
                <a:sym typeface="Wingdings" pitchFamily="2" charset="2"/>
              </a:rPr>
              <a:t>Limit rise time </a:t>
            </a:r>
            <a:r>
              <a:rPr lang="en-US" sz="2000" dirty="0">
                <a:sym typeface="Wingdings" pitchFamily="2" charset="2"/>
              </a:rPr>
              <a:t>(△V/ △T)</a:t>
            </a:r>
            <a:r>
              <a:rPr lang="en-US" dirty="0">
                <a:sym typeface="Wingdings" pitchFamily="2" charset="2"/>
              </a:rPr>
              <a:t> limit frequency pass through filter</a:t>
            </a:r>
          </a:p>
          <a:p>
            <a:pPr lvl="1"/>
            <a:r>
              <a:rPr lang="en-US" dirty="0">
                <a:sym typeface="Wingdings" pitchFamily="2" charset="2"/>
              </a:rPr>
              <a:t>Maximum frequency  limits the rise-time will have</a:t>
            </a:r>
          </a:p>
          <a:p>
            <a:pPr lvl="2"/>
            <a:r>
              <a:rPr lang="en-US" dirty="0">
                <a:sym typeface="Wingdings" pitchFamily="2" charset="2"/>
              </a:rPr>
              <a:t>Will rise over 1/2 of the period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FDDE5-65B4-C143-B505-239C2BDA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63629-CA89-DF4B-A25C-1AC2133D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" y="4048282"/>
            <a:ext cx="2931968" cy="2052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19610A-A292-FE46-8C4F-BE030E1C3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00" y="4048282"/>
            <a:ext cx="3051100" cy="2135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48054F-ED69-904C-8E05-8829997D4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69" y="4048282"/>
            <a:ext cx="3073671" cy="21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947598"/>
            <a:ext cx="8686800" cy="2322831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379439"/>
            <a:ext cx="8112205" cy="248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83F41-5DA1-0546-89C1-2715991A0B05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0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Block Diagram of DSP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3476106"/>
            <a:ext cx="8686800" cy="2794323"/>
          </a:xfrm>
        </p:spPr>
        <p:txBody>
          <a:bodyPr>
            <a:normAutofit/>
          </a:bodyPr>
          <a:lstStyle/>
          <a:p>
            <a:r>
              <a:rPr lang="en-US" sz="2400" dirty="0"/>
              <a:t>Before ADC, we put music signal through </a:t>
            </a:r>
            <a:r>
              <a:rPr lang="en-US" sz="2400" i="1" dirty="0" err="1"/>
              <a:t>antialias</a:t>
            </a:r>
            <a:r>
              <a:rPr lang="en-US" sz="2400" dirty="0"/>
              <a:t> filter</a:t>
            </a:r>
          </a:p>
          <a:p>
            <a:pPr lvl="1"/>
            <a:r>
              <a:rPr lang="en-US" sz="2000" dirty="0"/>
              <a:t>Filter blocks any signals higher than 20 kHz (prevents aliasing!)</a:t>
            </a:r>
            <a:endParaRPr lang="en-US" sz="1200" dirty="0"/>
          </a:p>
          <a:p>
            <a:pPr lvl="1"/>
            <a:r>
              <a:rPr lang="en-US" sz="2000" dirty="0"/>
              <a:t>Then our ADC can safely sample at 2 x 20 kHz without aliasing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Rate</a:t>
            </a:r>
            <a:r>
              <a:rPr lang="en-US" sz="1600" dirty="0"/>
              <a:t>? </a:t>
            </a:r>
          </a:p>
          <a:p>
            <a:pPr lvl="3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 x</a:t>
            </a:r>
            <a:r>
              <a:rPr lang="en-US" sz="1600" dirty="0"/>
              <a:t> 20 kHz = 40 kHz, or 40 thousand samples per second!</a:t>
            </a:r>
          </a:p>
          <a:p>
            <a:pPr lvl="2"/>
            <a:r>
              <a:rPr lang="en-US" sz="1600" dirty="0"/>
              <a:t>What is our </a:t>
            </a:r>
            <a:r>
              <a:rPr lang="en-US" sz="1600" u="sng" dirty="0"/>
              <a:t>Nyquist Frequency</a:t>
            </a:r>
            <a:r>
              <a:rPr lang="en-US" sz="1600" dirty="0"/>
              <a:t>? </a:t>
            </a:r>
          </a:p>
          <a:p>
            <a:pPr lvl="3"/>
            <a:r>
              <a:rPr lang="en-US" sz="1600" dirty="0"/>
              <a:t>½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/>
              <a:t>20 kHz</a:t>
            </a:r>
          </a:p>
          <a:p>
            <a:pPr lvl="1"/>
            <a:r>
              <a:rPr lang="en-US" sz="2000" dirty="0"/>
              <a:t>Cutoff frequency of our filter?  Has to be the Nyquist Frequency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" y="1207446"/>
            <a:ext cx="7585496" cy="232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First form of digitized music</a:t>
            </a:r>
          </a:p>
          <a:p>
            <a:pPr lvl="2"/>
            <a:r>
              <a:rPr lang="en-US" dirty="0"/>
              <a:t>ADC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DSP </a:t>
            </a:r>
            <a:r>
              <a:rPr lang="en-US" dirty="0">
                <a:sym typeface="Wingdings" panose="05000000000000000000" pitchFamily="2" charset="2"/>
              </a:rPr>
              <a:t> DAC</a:t>
            </a:r>
            <a:endParaRPr lang="en-US" dirty="0"/>
          </a:p>
          <a:p>
            <a:pPr lvl="1"/>
            <a:r>
              <a:rPr lang="en-US" dirty="0"/>
              <a:t>Up until this time, music was…</a:t>
            </a:r>
          </a:p>
          <a:p>
            <a:pPr lvl="2"/>
            <a:r>
              <a:rPr lang="en-US" dirty="0"/>
              <a:t>…exact reproduction (record, tape)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Nyquist Sampling Rate: 44.1 kHz</a:t>
            </a:r>
          </a:p>
          <a:p>
            <a:pPr lvl="1"/>
            <a:r>
              <a:rPr lang="en-US" dirty="0"/>
              <a:t>Nyquist Frequency: ½ (44.1 kHz) = 22.05 kHz</a:t>
            </a:r>
          </a:p>
          <a:p>
            <a:pPr lvl="2"/>
            <a:r>
              <a:rPr lang="en-US" dirty="0"/>
              <a:t>AKA – upper range of audio</a:t>
            </a:r>
          </a:p>
          <a:p>
            <a:pPr lvl="2"/>
            <a:r>
              <a:rPr lang="en-US" dirty="0"/>
              <a:t>22.05 = cutoff frequency for low-pass </a:t>
            </a:r>
            <a:r>
              <a:rPr lang="en-US" dirty="0" err="1"/>
              <a:t>antialias</a:t>
            </a:r>
            <a:r>
              <a:rPr lang="en-US" dirty="0"/>
              <a:t> filter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9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8392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CD (late 20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  <a:p>
            <a:pPr lvl="1"/>
            <a:r>
              <a:rPr lang="en-US" dirty="0"/>
              <a:t>Quick Math:</a:t>
            </a:r>
          </a:p>
          <a:p>
            <a:pPr lvl="1"/>
            <a:r>
              <a:rPr lang="en-US" dirty="0"/>
              <a:t>Sampling Rate: 44.1 kHz</a:t>
            </a:r>
          </a:p>
          <a:p>
            <a:pPr lvl="1"/>
            <a:r>
              <a:rPr lang="en-US" dirty="0"/>
              <a:t>Sampling Rate: 44,100 Hz</a:t>
            </a:r>
          </a:p>
          <a:p>
            <a:pPr lvl="1"/>
            <a:r>
              <a:rPr lang="en-US" dirty="0"/>
              <a:t>That means we collect 44,100 Samples in 1 second!</a:t>
            </a:r>
          </a:p>
          <a:p>
            <a:pPr lvl="2"/>
            <a:r>
              <a:rPr lang="en-US" dirty="0"/>
              <a:t>In 60 seconds, we collect: 2,646,000 samples</a:t>
            </a:r>
          </a:p>
          <a:p>
            <a:pPr lvl="3"/>
            <a:r>
              <a:rPr lang="en-US" i="1" dirty="0"/>
              <a:t>(44,100 samples/sec * 60 sec) =2,646,000 samples/minute</a:t>
            </a:r>
          </a:p>
          <a:p>
            <a:pPr lvl="2"/>
            <a:r>
              <a:rPr lang="en-US" dirty="0"/>
              <a:t>For a 3 minute song: 7,938,000 samples / song!</a:t>
            </a:r>
          </a:p>
          <a:p>
            <a:pPr lvl="3"/>
            <a:r>
              <a:rPr lang="en-US" i="1" dirty="0"/>
              <a:t>(2,646,000 samples/minute) * (3 minutes) = 7,938,000 samples/song</a:t>
            </a:r>
          </a:p>
          <a:p>
            <a:pPr lvl="2"/>
            <a:r>
              <a:rPr lang="en-US" dirty="0"/>
              <a:t>If each sample requires 16-bits to store:</a:t>
            </a:r>
          </a:p>
          <a:p>
            <a:pPr lvl="3"/>
            <a:r>
              <a:rPr lang="en-US" i="1" dirty="0"/>
              <a:t>(7,938,000 samples/song) * (16 bits/sample) = 127,008,000 bits/song</a:t>
            </a:r>
          </a:p>
          <a:p>
            <a:pPr lvl="3"/>
            <a:r>
              <a:rPr lang="en-US" dirty="0"/>
              <a:t>That’s 15,876,000 bytes per song</a:t>
            </a:r>
          </a:p>
          <a:p>
            <a:pPr lvl="3"/>
            <a:r>
              <a:rPr lang="en-US" i="1" dirty="0"/>
              <a:t>15,504 kB = </a:t>
            </a:r>
            <a:r>
              <a:rPr lang="en-US" b="1" i="1" dirty="0"/>
              <a:t>15.14 MB </a:t>
            </a:r>
            <a:r>
              <a:rPr lang="en-US" i="1" dirty="0"/>
              <a:t>per song!</a:t>
            </a:r>
          </a:p>
          <a:p>
            <a:pPr lvl="2"/>
            <a:r>
              <a:rPr lang="en-US" dirty="0"/>
              <a:t>What about stereo recordings?  Double that!</a:t>
            </a:r>
          </a:p>
          <a:p>
            <a:pPr lvl="3"/>
            <a:r>
              <a:rPr lang="en-US" b="1" dirty="0"/>
              <a:t>30.28 MB</a:t>
            </a:r>
            <a:r>
              <a:rPr lang="en-US" dirty="0"/>
              <a:t> per 3 minute stereo song!!</a:t>
            </a:r>
          </a:p>
          <a:p>
            <a:pPr lvl="2"/>
            <a:r>
              <a:rPr lang="en-US" dirty="0"/>
              <a:t>This is why a CD can only hold about 80 minutes of digital audio!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47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sample_freq/2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  <a:p>
            <a:r>
              <a:rPr lang="en-US" dirty="0"/>
              <a:t>Avoid aliasing with analog Anti-Alias (low-pass) prefilter before sampling</a:t>
            </a:r>
          </a:p>
          <a:p>
            <a:pPr lvl="1"/>
            <a:r>
              <a:rPr lang="en-US" dirty="0"/>
              <a:t>Eliminate high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266310" y="4334741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include analog filtering</a:t>
            </a:r>
          </a:p>
          <a:p>
            <a:r>
              <a:rPr lang="en-US" dirty="0"/>
              <a:t>ESE319 – active analog filtering</a:t>
            </a:r>
          </a:p>
          <a:p>
            <a:r>
              <a:rPr lang="en-US" dirty="0"/>
              <a:t>ESE224 –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DB25-53F8-E044-A5FF-ADDD6380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A27D-AF22-C147-BA4D-15598321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feedback</a:t>
            </a:r>
          </a:p>
          <a:p>
            <a:pPr lvl="1"/>
            <a:r>
              <a:rPr lang="en-US" dirty="0"/>
              <a:t>Including on Lab 2</a:t>
            </a:r>
          </a:p>
          <a:p>
            <a:r>
              <a:rPr lang="en-US" dirty="0"/>
              <a:t>Lab 2 due today</a:t>
            </a:r>
          </a:p>
          <a:p>
            <a:r>
              <a:rPr lang="en-US" dirty="0"/>
              <a:t>Lab 3 posted</a:t>
            </a:r>
          </a:p>
          <a:p>
            <a:pPr lvl="1"/>
            <a:r>
              <a:rPr lang="en-US" dirty="0"/>
              <a:t>Prelab contains a longer MATLAB tutorial</a:t>
            </a:r>
          </a:p>
          <a:p>
            <a:pPr lvl="2"/>
            <a:r>
              <a:rPr lang="en-US" dirty="0"/>
              <a:t>And need to install MATLAB or use in </a:t>
            </a:r>
            <a:r>
              <a:rPr lang="en-US" dirty="0" err="1"/>
              <a:t>Detkin</a:t>
            </a:r>
            <a:r>
              <a:rPr lang="en-US" dirty="0"/>
              <a:t>/</a:t>
            </a:r>
            <a:r>
              <a:rPr lang="en-US" dirty="0" err="1"/>
              <a:t>Ketterer</a:t>
            </a:r>
            <a:endParaRPr lang="en-US" dirty="0"/>
          </a:p>
          <a:p>
            <a:pPr lvl="1"/>
            <a:r>
              <a:rPr lang="en-US" dirty="0"/>
              <a:t>Plan time for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ED82B-F7C2-B248-BC2D-871F362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9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S. Smith, “The Scientists and Engineer’s Guide to Digital Signal Processing,” 1997.</a:t>
            </a:r>
          </a:p>
          <a:p>
            <a:pPr lvl="1"/>
            <a:r>
              <a:rPr lang="en-US" dirty="0">
                <a:hlinkClick r:id="rId2"/>
              </a:rPr>
              <a:t>http://en.wikipedia.org/wiki/Nyquist_frequency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http://en.wikipedia.org/wiki/Nyquist_rate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http://en.wikipedia.org/wiki/Oversampling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http://en.wikipedia.org/wiki/Sampling_rate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http://en.wikipedia.org/wiki/Hearing_range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http://electronics.howstuffworks.com/telephone6.htm</a:t>
            </a:r>
            <a:endParaRPr lang="en-US" dirty="0"/>
          </a:p>
          <a:p>
            <a:pPr lvl="1"/>
            <a:r>
              <a:rPr lang="en-US" dirty="0"/>
              <a:t>B. </a:t>
            </a:r>
            <a:r>
              <a:rPr lang="en-US" dirty="0" err="1"/>
              <a:t>Olshausen</a:t>
            </a:r>
            <a:r>
              <a:rPr lang="en-US" dirty="0"/>
              <a:t>, “Aliasing”, PSC 129 – Sensory Processes Course Notes, UC Davis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at twice the maximum frequency</a:t>
            </a:r>
          </a:p>
          <a:p>
            <a:pPr lvl="1"/>
            <a:r>
              <a:rPr lang="en-US" dirty="0"/>
              <a:t>Can reconstruct perfectly</a:t>
            </a:r>
          </a:p>
          <a:p>
            <a:endParaRPr lang="en-US" dirty="0"/>
          </a:p>
          <a:p>
            <a:r>
              <a:rPr lang="en-US" dirty="0"/>
              <a:t>If have frequencies &gt; </a:t>
            </a:r>
            <a:r>
              <a:rPr lang="en-US" dirty="0" err="1"/>
              <a:t>SampleRate</a:t>
            </a:r>
            <a:r>
              <a:rPr lang="en-US" dirty="0"/>
              <a:t>/2</a:t>
            </a:r>
          </a:p>
          <a:p>
            <a:pPr lvl="1"/>
            <a:r>
              <a:rPr lang="en-US" dirty="0"/>
              <a:t>Will get aliasing … as high frequencies fold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759570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/>
              <a:t>What frequency does aliasing occur?</a:t>
            </a:r>
          </a:p>
          <a:p>
            <a:pPr lvl="1"/>
            <a:r>
              <a:rPr lang="en-US" sz="2000" dirty="0"/>
              <a:t>Original Signal’s Frequency: </a:t>
            </a:r>
            <a:r>
              <a:rPr lang="en-US" sz="2000" dirty="0">
                <a:solidFill>
                  <a:srgbClr val="FF0000"/>
                </a:solidFill>
              </a:rPr>
              <a:t>500 Hz</a:t>
            </a:r>
          </a:p>
          <a:p>
            <a:pPr lvl="2"/>
            <a:r>
              <a:rPr lang="en-US" sz="1600" dirty="0"/>
              <a:t>Sampling Rate: </a:t>
            </a:r>
            <a:r>
              <a:rPr lang="en-US" sz="1600" b="1" dirty="0">
                <a:solidFill>
                  <a:srgbClr val="00B050"/>
                </a:solidFill>
              </a:rPr>
              <a:t>600 Hz</a:t>
            </a:r>
          </a:p>
          <a:p>
            <a:pPr lvl="1"/>
            <a:r>
              <a:rPr lang="en-US" sz="2000" dirty="0"/>
              <a:t>Aliasing occurs at: </a:t>
            </a:r>
            <a:r>
              <a:rPr lang="en-US" sz="2000" b="1" dirty="0">
                <a:solidFill>
                  <a:srgbClr val="00B050"/>
                </a:solidFill>
              </a:rPr>
              <a:t>600 Hz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0000"/>
                </a:solidFill>
              </a:rPr>
              <a:t>500 Hz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B0F0"/>
                </a:solidFill>
              </a:rPr>
              <a:t>100 Hz</a:t>
            </a:r>
          </a:p>
          <a:p>
            <a:pPr lvl="2"/>
            <a:r>
              <a:rPr lang="en-US" sz="1600" dirty="0"/>
              <a:t>Also referred to as “Folding” – signal has “folds over” as if it were lower frequency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Original Signal: 500 Hz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9718" y="3923022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856" y="401680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Aliased (Folded) Signal: 100 Hz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28CCBF-0F01-1E46-837A-3E97F88E0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4" y="1008005"/>
            <a:ext cx="5516880" cy="38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21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Generalize</a:t>
                </a:r>
              </a:p>
              <a:p>
                <a:pPr lvl="1"/>
                <a:r>
                  <a:rPr lang="en-US" sz="2000" dirty="0"/>
                  <a:t>F’ = frequency mod </a:t>
                </a:r>
                <a:r>
                  <a:rPr lang="en-US" sz="2000" dirty="0" err="1"/>
                  <a:t>SampleRate</a:t>
                </a:r>
                <a:r>
                  <a:rPr lang="en-US" sz="2000" dirty="0"/>
                  <a:t>   (subtract out integer 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terms)</a:t>
                </a:r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2000" dirty="0"/>
                  <a:t>Alias frequency is</a:t>
                </a:r>
              </a:p>
              <a:p>
                <a:pPr lvl="2"/>
                <a:r>
                  <a:rPr lang="en-US" sz="1600" dirty="0"/>
                  <a:t>F’ if F’&lt;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</a:t>
                </a:r>
              </a:p>
              <a:p>
                <a:pPr lvl="2"/>
                <a:r>
                  <a:rPr lang="en-US" sz="1600" dirty="0" err="1"/>
                  <a:t>SampleRate</a:t>
                </a:r>
                <a:r>
                  <a:rPr lang="en-US" sz="1600" dirty="0"/>
                  <a:t>-F’ if </a:t>
                </a:r>
                <a:r>
                  <a:rPr lang="en-US" sz="1600" dirty="0" err="1"/>
                  <a:t>SampleRate</a:t>
                </a:r>
                <a:r>
                  <a:rPr lang="en-US" sz="1600" dirty="0"/>
                  <a:t>/2 &lt; F’ &lt; </a:t>
                </a:r>
                <a:r>
                  <a:rPr lang="en-US" sz="1600" dirty="0" err="1"/>
                  <a:t>SampleRate</a:t>
                </a:r>
                <a:endParaRPr lang="en-US" sz="12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69" y="1443815"/>
                <a:ext cx="8921262" cy="1840523"/>
              </a:xfrm>
              <a:blipFill>
                <a:blip r:embed="rId2"/>
                <a:stretch>
                  <a:fillRect l="-284" t="-2740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13D600-E2D7-3A46-9257-18B15E0FE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" y="3284338"/>
            <a:ext cx="8024353" cy="31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D9F18-C0D9-9644-AC1C-1E36CF43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7900"/>
                </a:solidFill>
              </a:rPr>
              <a:t>Preclass</a:t>
            </a:r>
            <a:r>
              <a:rPr lang="en-US" dirty="0">
                <a:solidFill>
                  <a:srgbClr val="FF7900"/>
                </a:solidFill>
              </a:rPr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A513FD-08DB-2149-BC76-14CE3AC1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458481"/>
            <a:ext cx="2636503" cy="1845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26B-302C-D146-AB4C-DE7A97BE5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88" y="1458481"/>
            <a:ext cx="2636503" cy="1845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2DB0A-C749-DE47-9BBA-9A4489FC7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20" y="1458481"/>
            <a:ext cx="2636504" cy="184555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B454A3-C79C-AF40-8821-780659193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32983"/>
              </p:ext>
            </p:extLst>
          </p:nvPr>
        </p:nvGraphicFramePr>
        <p:xfrm>
          <a:off x="426720" y="3916159"/>
          <a:ext cx="80711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54">
                  <a:extLst>
                    <a:ext uri="{9D8B030D-6E8A-4147-A177-3AD203B41FA5}">
                      <a16:colId xmlns:a16="http://schemas.microsoft.com/office/drawing/2014/main" val="4290499750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449294933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769129860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559925421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0396802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64255637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454263919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74085838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3118849701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006996072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2233573307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3802122946"/>
                    </a:ext>
                  </a:extLst>
                </a:gridCol>
                <a:gridCol w="620854">
                  <a:extLst>
                    <a:ext uri="{9D8B030D-6E8A-4147-A177-3AD203B41FA5}">
                      <a16:colId xmlns:a16="http://schemas.microsoft.com/office/drawing/2014/main" val="1373790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44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6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24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171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B191B6-1E56-174B-A22D-BF4BEE0F6EC5}"/>
              </a:ext>
            </a:extLst>
          </p:cNvPr>
          <p:cNvSpPr txBox="1"/>
          <p:nvPr/>
        </p:nvSpPr>
        <p:spPr>
          <a:xfrm>
            <a:off x="1880616" y="601164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7900"/>
                </a:solidFill>
              </a:rPr>
              <a:t>Properly sampled?   Relation?</a:t>
            </a:r>
          </a:p>
        </p:txBody>
      </p:sp>
    </p:spTree>
    <p:extLst>
      <p:ext uri="{BB962C8B-B14F-4D97-AF65-F5344CB8AC3E}">
        <p14:creationId xmlns:p14="http://schemas.microsoft.com/office/powerpoint/2010/main" val="50626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Multirate</a:t>
            </a:r>
            <a:r>
              <a:rPr lang="en-US" dirty="0"/>
              <a:t> Signals?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/>
              <a:t>Fourier’s Theorem (week 4 preview!): </a:t>
            </a:r>
          </a:p>
          <a:p>
            <a:pPr lvl="1"/>
            <a:r>
              <a:rPr lang="en-US" sz="2000" dirty="0"/>
              <a:t>We can decompose continuous signal in terms of a </a:t>
            </a:r>
            <a:r>
              <a:rPr lang="en-US" sz="2000" u="sng" dirty="0"/>
              <a:t>sum of </a:t>
            </a:r>
            <a:r>
              <a:rPr lang="en-US" sz="2000" u="sng" dirty="0" err="1"/>
              <a:t>sines</a:t>
            </a:r>
            <a:r>
              <a:rPr lang="en-US" sz="2000" dirty="0"/>
              <a:t> and </a:t>
            </a:r>
            <a:r>
              <a:rPr lang="en-US" sz="2000" u="sng" dirty="0"/>
              <a:t>cosines</a:t>
            </a:r>
            <a:r>
              <a:rPr lang="en-US" sz="2000" dirty="0"/>
              <a:t> at different frequencies</a:t>
            </a:r>
          </a:p>
          <a:p>
            <a:pPr lvl="1"/>
            <a:r>
              <a:rPr lang="en-US" sz="2000" dirty="0"/>
              <a:t>This waveform: sum of sine waves at 100Hz and 250Hz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1800" dirty="0">
                <a:solidFill>
                  <a:srgbClr val="FF6600"/>
                </a:solidFill>
              </a:rPr>
              <a:t>What’s the Nyquist Sampling Rate then?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32156-0CDF-9742-9076-E3C1CF41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1366441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81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47909</TotalTime>
  <Words>1894</Words>
  <Application>Microsoft Macintosh PowerPoint</Application>
  <PresentationFormat>On-screen Show (4:3)</PresentationFormat>
  <Paragraphs>313</Paragraphs>
  <Slides>32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2</vt:lpstr>
      <vt:lpstr>Nyquist Sampling</vt:lpstr>
      <vt:lpstr>Sampling – What is the minimum?</vt:lpstr>
      <vt:lpstr>Sampling – What is the minimum?</vt:lpstr>
      <vt:lpstr>What about Multirate Signals?</vt:lpstr>
      <vt:lpstr>Preclass 1</vt:lpstr>
      <vt:lpstr>What about Multirate Signals?</vt:lpstr>
      <vt:lpstr>What about Multirate Signals?</vt:lpstr>
      <vt:lpstr>Effects of Aliasing</vt:lpstr>
      <vt:lpstr>Aliasing in Music…</vt:lpstr>
      <vt:lpstr>Aliasing in Music…</vt:lpstr>
      <vt:lpstr>Treat Frequencies Independently</vt:lpstr>
      <vt:lpstr>Anti-Aliasing</vt:lpstr>
      <vt:lpstr>How do we fix this?</vt:lpstr>
      <vt:lpstr>Why do we need the antialias filter?</vt:lpstr>
      <vt:lpstr>Aliasing as Noise Source</vt:lpstr>
      <vt:lpstr>How to Avoid Aliasing with Digital Music?</vt:lpstr>
      <vt:lpstr>We know how to avoid aliasing…</vt:lpstr>
      <vt:lpstr>Low Pass Analog Filtering</vt:lpstr>
      <vt:lpstr>Low Pass Analog Filtering</vt:lpstr>
      <vt:lpstr>Low Pass Analog Filtering</vt:lpstr>
      <vt:lpstr>Frequency and Signal Change</vt:lpstr>
      <vt:lpstr>Full Block Diagram of DSP System</vt:lpstr>
      <vt:lpstr>Full Block Diagram of DSP System</vt:lpstr>
      <vt:lpstr>Compact Disc (CD)</vt:lpstr>
      <vt:lpstr>Compact Disc (CD)</vt:lpstr>
      <vt:lpstr>Big Ideas</vt:lpstr>
      <vt:lpstr>Learn More</vt:lpstr>
      <vt:lpstr>Admin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573</cp:revision>
  <cp:lastPrinted>2022-01-30T19:44:03Z</cp:lastPrinted>
  <dcterms:created xsi:type="dcterms:W3CDTF">2018-03-14T12:28:59Z</dcterms:created>
  <dcterms:modified xsi:type="dcterms:W3CDTF">2022-01-31T15:54:10Z</dcterms:modified>
</cp:coreProperties>
</file>