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307" r:id="rId2"/>
    <p:sldId id="332" r:id="rId3"/>
    <p:sldId id="333" r:id="rId4"/>
    <p:sldId id="337" r:id="rId5"/>
    <p:sldId id="334" r:id="rId6"/>
    <p:sldId id="409" r:id="rId7"/>
    <p:sldId id="410" r:id="rId8"/>
    <p:sldId id="411" r:id="rId9"/>
    <p:sldId id="335" r:id="rId10"/>
    <p:sldId id="340" r:id="rId11"/>
    <p:sldId id="338" r:id="rId12"/>
    <p:sldId id="339" r:id="rId13"/>
    <p:sldId id="336" r:id="rId14"/>
    <p:sldId id="341" r:id="rId15"/>
    <p:sldId id="308" r:id="rId16"/>
    <p:sldId id="311" r:id="rId17"/>
    <p:sldId id="313" r:id="rId18"/>
    <p:sldId id="312" r:id="rId19"/>
    <p:sldId id="266" r:id="rId20"/>
    <p:sldId id="261" r:id="rId21"/>
    <p:sldId id="262" r:id="rId22"/>
    <p:sldId id="279" r:id="rId23"/>
    <p:sldId id="402" r:id="rId24"/>
    <p:sldId id="278" r:id="rId25"/>
    <p:sldId id="280" r:id="rId26"/>
    <p:sldId id="314" r:id="rId27"/>
    <p:sldId id="359" r:id="rId28"/>
    <p:sldId id="360" r:id="rId29"/>
    <p:sldId id="361" r:id="rId30"/>
    <p:sldId id="362" r:id="rId31"/>
    <p:sldId id="363" r:id="rId32"/>
    <p:sldId id="364" r:id="rId33"/>
    <p:sldId id="358" r:id="rId34"/>
    <p:sldId id="267" r:id="rId35"/>
    <p:sldId id="268" r:id="rId36"/>
    <p:sldId id="405" r:id="rId37"/>
    <p:sldId id="412" r:id="rId38"/>
    <p:sldId id="270" r:id="rId39"/>
    <p:sldId id="295" r:id="rId40"/>
    <p:sldId id="296" r:id="rId41"/>
    <p:sldId id="318" r:id="rId42"/>
    <p:sldId id="350" r:id="rId43"/>
    <p:sldId id="346" r:id="rId44"/>
    <p:sldId id="347" r:id="rId45"/>
    <p:sldId id="403" r:id="rId46"/>
    <p:sldId id="31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FF7F00"/>
    <a:srgbClr val="FF9800"/>
    <a:srgbClr val="0000FF"/>
    <a:srgbClr val="FF0000"/>
    <a:srgbClr val="FF8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62"/>
    <p:restoredTop sz="80031" autoAdjust="0"/>
  </p:normalViewPr>
  <p:slideViewPr>
    <p:cSldViewPr snapToGrid="0">
      <p:cViewPr varScale="1">
        <p:scale>
          <a:sx n="86" d="100"/>
          <a:sy n="86" d="100"/>
        </p:scale>
        <p:origin x="62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2/3/22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2/3/22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bklYbQaX24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bklYbQaX24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95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more…</a:t>
            </a:r>
          </a:p>
          <a:p>
            <a:r>
              <a:rPr lang="en-US" dirty="0">
                <a:hlinkClick r:id="rId3"/>
              </a:rPr>
              <a:t> https://www.youtube.com/watch?v=ObklYbQaX24</a:t>
            </a:r>
            <a:endParaRPr lang="en-US" dirty="0"/>
          </a:p>
          <a:p>
            <a:r>
              <a:rPr lang="en-US" dirty="0"/>
              <a:t>A0</a:t>
            </a:r>
            <a:r>
              <a:rPr lang="en-US" baseline="0" dirty="0"/>
              <a:t> is the time-average value of f(t), its called the DC component of f(t) because the average values of the ac component are zero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64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more…</a:t>
            </a:r>
          </a:p>
          <a:p>
            <a:r>
              <a:rPr lang="en-US" dirty="0">
                <a:hlinkClick r:id="rId3"/>
              </a:rPr>
              <a:t> https://www.youtube.com/watch?v=ObklYbQaX24</a:t>
            </a:r>
            <a:endParaRPr lang="en-US" dirty="0"/>
          </a:p>
          <a:p>
            <a:r>
              <a:rPr lang="en-US" dirty="0"/>
              <a:t>A0</a:t>
            </a:r>
            <a:r>
              <a:rPr lang="en-US" baseline="0" dirty="0"/>
              <a:t> is the time-average value of f(t), its called the DC component of f(t) because the average values of the ac component are zero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40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0B29C-4526-FB4E-B2F6-70E9FCCC5C5E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3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A5, B5, G5, G4, D5</a:t>
            </a:r>
          </a:p>
          <a:p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22865-69BE-2A4D-8239-09DD3464BF94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4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367566-AB0F-FE44-A449-6BCDFE7CE70D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5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6A3994-2349-FD4C-9F89-05F44A4A5708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9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22865-69BE-2A4D-8239-09DD3464BF94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10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22865-69BE-2A4D-8239-09DD3464BF94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13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http://toxicdump.org/stuff/FourierToy.swf</a:t>
            </a:r>
          </a:p>
          <a:p>
            <a:r>
              <a:rPr lang="en-US" dirty="0"/>
              <a:t>http://betterexplained.com/examples/fourier/</a:t>
            </a:r>
          </a:p>
          <a:p>
            <a:r>
              <a:rPr lang="en-US" dirty="0"/>
              <a:t>https://www.youtube.com/watch?v=QVuU2YCwHjw&amp;feature=youtu.be  (homer </a:t>
            </a:r>
            <a:r>
              <a:rPr lang="en-US" dirty="0" err="1"/>
              <a:t>simpson</a:t>
            </a:r>
            <a:r>
              <a:rPr lang="en-US" dirty="0"/>
              <a:t> drawn!)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7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16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/>
              <a:t>Based on slides © 2009--2022 DeHon Additional Material © 2014 Farmer</a:t>
            </a: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/>
              <a:t>ESE 150 -- Spring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gif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png"/><Relationship Id="rId5" Type="http://schemas.openxmlformats.org/officeDocument/2006/relationships/image" Target="../media/image43.emf"/><Relationship Id="rId4" Type="http://schemas.openxmlformats.org/officeDocument/2006/relationships/oleObject" Target="../embeddings/oleObject1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8.png"/><Relationship Id="rId5" Type="http://schemas.openxmlformats.org/officeDocument/2006/relationships/image" Target="../media/image43.emf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image" Target="../media/image66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betterexplained.com/articles/an-interactive-guide-to-the-fourier-transfor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#07– Frequency Domain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811448" y="80962"/>
            <a:ext cx="3352800" cy="288925"/>
          </a:xfrm>
        </p:spPr>
        <p:txBody>
          <a:bodyPr/>
          <a:lstStyle/>
          <a:p>
            <a:r>
              <a:rPr lang="en-US"/>
              <a:t>ESE 150 -- Spring 2022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8D35857-0026-0C4A-88A0-5C89B3E95E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5826" y="5943600"/>
            <a:ext cx="3879574" cy="531812"/>
          </a:xfrm>
        </p:spPr>
        <p:txBody>
          <a:bodyPr/>
          <a:lstStyle/>
          <a:p>
            <a:pPr algn="r"/>
            <a:r>
              <a:rPr lang="en-US" sz="1400" b="1">
                <a:solidFill>
                  <a:schemeClr val="tx1"/>
                </a:solidFill>
                <a:latin typeface="+mj-lt"/>
              </a:rPr>
              <a:t>Based on slides © 2009--2022 DeHon Additional Material © 2014 Farmer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816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F38F66-1A75-744D-AF94-AC301858053D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10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Frequency Representation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How much information is this musical staff communicating?</a:t>
            </a:r>
            <a:endParaRPr lang="en-US" dirty="0">
              <a:sym typeface="Wingdings" pitchFamily="1" charset="2"/>
            </a:endParaRPr>
          </a:p>
          <a:p>
            <a:r>
              <a:rPr lang="en-US" dirty="0">
                <a:solidFill>
                  <a:srgbClr val="FF6600"/>
                </a:solidFill>
                <a:sym typeface="Wingdings" pitchFamily="1" charset="2"/>
              </a:rPr>
              <a:t>How many keys on piano?  </a:t>
            </a:r>
            <a:r>
              <a:rPr lang="en-US" dirty="0" err="1">
                <a:solidFill>
                  <a:srgbClr val="FF6600"/>
                </a:solidFill>
                <a:sym typeface="Wingdings"/>
              </a:rPr>
              <a:t>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 bits/note</a:t>
            </a: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pic>
        <p:nvPicPr>
          <p:cNvPr id="28" name="Picture 27" descr="1000px-Beethoven_symphony_5_opening.svg.png">
            <a:extLst>
              <a:ext uri="{FF2B5EF4-FFF2-40B4-BE49-F238E27FC236}">
                <a16:creationId xmlns:a16="http://schemas.microsoft.com/office/drawing/2014/main" id="{2845B189-EF55-464D-A137-BAC9B848C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3314853"/>
            <a:ext cx="8153400" cy="192420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A21C54-0738-EF45-B442-E0D3084C0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piano_D27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833" r="-20833"/>
          <a:stretch>
            <a:fillRect/>
          </a:stretch>
        </p:blipFill>
        <p:spPr>
          <a:xfrm>
            <a:off x="533400" y="1524000"/>
            <a:ext cx="7772400" cy="4114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AA9BD-BD65-054D-A875-8CE63F494A1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5791200"/>
            <a:ext cx="7455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Hamburg Steinway D-274 Piano photo by Karl </a:t>
            </a:r>
            <a:r>
              <a:rPr lang="en-US" dirty="0" err="1">
                <a:latin typeface="+mn-lt"/>
              </a:rPr>
              <a:t>Kunde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6248400"/>
            <a:ext cx="5786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https://commons.wikimedia.org/wiki/File:D274.jpg</a:t>
            </a:r>
          </a:p>
        </p:txBody>
      </p:sp>
      <p:pic>
        <p:nvPicPr>
          <p:cNvPr id="9" name="Picture 8" descr="1024px-Piano_Frequencies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457200"/>
            <a:ext cx="4511660" cy="867967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34CBC-A846-6849-9621-BAA13E2B3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AA9BD-BD65-054D-A875-8CE63F494A1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Content Placeholder 7" descr="musrange.gif"/>
          <p:cNvPicPr>
            <a:picLocks noGrp="1" noChangeAspect="1"/>
          </p:cNvPicPr>
          <p:nvPr>
            <p:ph idx="1"/>
          </p:nvPr>
        </p:nvPicPr>
        <p:blipFill>
          <a:blip r:embed="rId2"/>
          <a:srcRect l="-31642" r="-31642"/>
          <a:stretch>
            <a:fillRect/>
          </a:stretch>
        </p:blipFill>
        <p:spPr>
          <a:xfrm>
            <a:off x="-1295400" y="152400"/>
            <a:ext cx="11082867" cy="5867400"/>
          </a:xfrm>
        </p:spPr>
      </p:pic>
      <p:sp>
        <p:nvSpPr>
          <p:cNvPr id="9" name="TextBox 8"/>
          <p:cNvSpPr txBox="1"/>
          <p:nvPr/>
        </p:nvSpPr>
        <p:spPr>
          <a:xfrm>
            <a:off x="2286000" y="6096000"/>
            <a:ext cx="5637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Larry </a:t>
            </a:r>
            <a:r>
              <a:rPr lang="en-US" sz="1800" dirty="0" err="1">
                <a:latin typeface="+mn-lt"/>
              </a:rPr>
              <a:t>Solomn</a:t>
            </a:r>
            <a:r>
              <a:rPr lang="en-US" sz="1800" dirty="0">
                <a:latin typeface="+mn-lt"/>
              </a:rPr>
              <a:t>: http://</a:t>
            </a:r>
            <a:r>
              <a:rPr lang="en-US" sz="1800" dirty="0" err="1">
                <a:latin typeface="+mn-lt"/>
              </a:rPr>
              <a:t>solomonsmusic.net/insrange.htm</a:t>
            </a:r>
            <a:endParaRPr lang="en-US" sz="1800" dirty="0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03F1C2-7FFA-AE4B-BE1E-17C266D5D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F38F66-1A75-744D-AF94-AC301858053D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13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Frequency Representation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83752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How much information is this musical staff communicating?</a:t>
            </a:r>
            <a:endParaRPr lang="en-US" dirty="0">
              <a:sym typeface="Wingdings" pitchFamily="1" charset="2"/>
            </a:endParaRPr>
          </a:p>
          <a:p>
            <a:r>
              <a:rPr lang="en-US" dirty="0">
                <a:solidFill>
                  <a:srgbClr val="FF6600"/>
                </a:solidFill>
                <a:sym typeface="Wingdings" pitchFamily="1" charset="2"/>
              </a:rPr>
              <a:t>How many keys on piano?  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 bits/note (or rest)</a:t>
            </a:r>
          </a:p>
          <a:p>
            <a:r>
              <a:rPr lang="en-US" dirty="0">
                <a:solidFill>
                  <a:schemeClr val="tx1"/>
                </a:solidFill>
                <a:sym typeface="Wingdings"/>
              </a:rPr>
              <a:t>Let’s say 8b duration</a:t>
            </a:r>
          </a:p>
          <a:p>
            <a:r>
              <a:rPr lang="en-US" dirty="0">
                <a:solidFill>
                  <a:srgbClr val="FF6600"/>
                </a:solidFill>
                <a:sym typeface="Wingdings"/>
              </a:rPr>
              <a:t>How many bits for 10 notes, rests?</a:t>
            </a:r>
            <a:endParaRPr lang="en-US" dirty="0">
              <a:solidFill>
                <a:srgbClr val="FF6600"/>
              </a:solidFill>
              <a:sym typeface="Wingdings" pitchFamily="1" charset="2"/>
            </a:endParaRPr>
          </a:p>
          <a:p>
            <a:pPr lvl="1"/>
            <a:r>
              <a:rPr lang="en-US" dirty="0">
                <a:sym typeface="Wingdings" pitchFamily="1" charset="2"/>
              </a:rPr>
              <a:t>(7b/note+8b/duration) x 10 note = 150 bits?</a:t>
            </a:r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pic>
        <p:nvPicPr>
          <p:cNvPr id="28" name="Picture 27" descr="1000px-Beethoven_symphony_5_opening.svg.png">
            <a:extLst>
              <a:ext uri="{FF2B5EF4-FFF2-40B4-BE49-F238E27FC236}">
                <a16:creationId xmlns:a16="http://schemas.microsoft.com/office/drawing/2014/main" id="{F426C46A-56BA-2B40-B489-259C4072F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4610710"/>
            <a:ext cx="8153400" cy="192420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0707D8-E364-D74C-85B2-20B3B81DC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represent common sounds much more compactly in </a:t>
            </a:r>
            <a:r>
              <a:rPr lang="en-US" dirty="0">
                <a:solidFill>
                  <a:srgbClr val="0000FF"/>
                </a:solidFill>
              </a:rPr>
              <a:t>frequency</a:t>
            </a:r>
            <a:r>
              <a:rPr lang="en-US" dirty="0"/>
              <a:t> domain than in </a:t>
            </a:r>
            <a:r>
              <a:rPr lang="en-US" dirty="0">
                <a:solidFill>
                  <a:srgbClr val="008000"/>
                </a:solidFill>
              </a:rPr>
              <a:t>time-sample</a:t>
            </a:r>
            <a:r>
              <a:rPr lang="en-US" dirty="0"/>
              <a:t> domain</a:t>
            </a:r>
          </a:p>
          <a:p>
            <a:pPr lvl="1"/>
            <a:r>
              <a:rPr lang="en-US" dirty="0"/>
              <a:t>Frequency domain ~ 150b</a:t>
            </a:r>
          </a:p>
          <a:p>
            <a:pPr lvl="1"/>
            <a:r>
              <a:rPr lang="en-US" dirty="0"/>
              <a:t>Time-sample domain ~ 7Mb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7" name="Picture 26" descr="1000px-Beethoven_symphony_5_opening.svg.png">
            <a:extLst>
              <a:ext uri="{FF2B5EF4-FFF2-40B4-BE49-F238E27FC236}">
                <a16:creationId xmlns:a16="http://schemas.microsoft.com/office/drawing/2014/main" id="{B6ADFC86-7DE4-D340-B10E-344E2DC0D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4610710"/>
            <a:ext cx="8153400" cy="1924202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32A388A-8ACA-924D-91BC-CC50B2F2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Part 1</a:t>
            </a:r>
          </a:p>
          <a:p>
            <a:pPr lvl="1"/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Teaser: frequency representation</a:t>
            </a:r>
          </a:p>
          <a:p>
            <a:pPr lvl="1"/>
            <a:r>
              <a:rPr lang="en-US" sz="2000" b="1" dirty="0"/>
              <a:t>Where are we on course map?</a:t>
            </a:r>
            <a:endParaRPr lang="en-US" sz="1600" dirty="0"/>
          </a:p>
          <a:p>
            <a:pPr lvl="1"/>
            <a:r>
              <a:rPr lang="en-US" sz="2000" b="1" dirty="0"/>
              <a:t>Frequency Domain</a:t>
            </a:r>
          </a:p>
          <a:p>
            <a:r>
              <a:rPr lang="en-US" sz="2400" dirty="0"/>
              <a:t>Part 2: Vector Background</a:t>
            </a:r>
          </a:p>
          <a:p>
            <a:r>
              <a:rPr lang="en-US" sz="2400" b="1" dirty="0"/>
              <a:t>Part 3: The Fourier Series </a:t>
            </a:r>
            <a:endParaRPr lang="en-US" sz="2400" dirty="0"/>
          </a:p>
          <a:p>
            <a:pPr lvl="1"/>
            <a:r>
              <a:rPr lang="en-US" sz="2000" dirty="0"/>
              <a:t>can</a:t>
            </a:r>
            <a:r>
              <a:rPr lang="en-US" sz="2000" b="1" dirty="0"/>
              <a:t> </a:t>
            </a:r>
            <a:r>
              <a:rPr lang="en-US" sz="2000" dirty="0"/>
              <a:t>represent any signal in frequency domain</a:t>
            </a:r>
            <a:endParaRPr lang="en-US" sz="2000" b="1" dirty="0"/>
          </a:p>
          <a:p>
            <a:r>
              <a:rPr lang="en-US" sz="2400" dirty="0"/>
              <a:t>References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C7A6E2A-1AB3-5A47-B91A-2A2CEE9DC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1524695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16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8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874135" y="18288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026535" y="53340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cxnSp>
        <p:nvCxnSpPr>
          <p:cNvPr id="93" name="Straight Arrow Connector 92"/>
          <p:cNvCxnSpPr>
            <a:stCxn id="177158" idx="3"/>
          </p:cNvCxnSpPr>
          <p:nvPr/>
        </p:nvCxnSpPr>
        <p:spPr>
          <a:xfrm>
            <a:off x="4810721" y="3685885"/>
            <a:ext cx="1214029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01583B-4664-6A49-A9E3-FAD3EF5F3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39473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721010" y="1782249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Analog</a:t>
            </a:r>
          </a:p>
          <a:p>
            <a:pPr algn="ctr"/>
            <a:r>
              <a:rPr lang="en-US" sz="1600" dirty="0">
                <a:latin typeface="+mj-lt"/>
              </a:rPr>
              <a:t>input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did in Lab…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52800"/>
            <a:ext cx="9017330" cy="30480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Week 1: Converted Sound to analog voltage signal</a:t>
            </a:r>
          </a:p>
          <a:p>
            <a:pPr marL="742950" lvl="2" indent="-342900">
              <a:buFont typeface="Wingdings 2"/>
              <a:buChar char=""/>
            </a:pPr>
            <a:r>
              <a:rPr lang="en-US" sz="1600" dirty="0"/>
              <a:t>a “pressure wave” that changes air molecules w/ respect to time</a:t>
            </a:r>
          </a:p>
          <a:p>
            <a:pPr marL="742950" lvl="2" indent="-342900">
              <a:buFont typeface="Wingdings 2"/>
              <a:buChar char=""/>
            </a:pPr>
            <a:r>
              <a:rPr lang="en-US" sz="1600" dirty="0"/>
              <a:t>a “voltage wave” that changes amplitude w/ respect to time</a:t>
            </a:r>
          </a:p>
          <a:p>
            <a:r>
              <a:rPr lang="en-US" sz="2000" dirty="0"/>
              <a:t>Week 2: Sampled voltage, then quantized it to digital sig.</a:t>
            </a:r>
          </a:p>
          <a:p>
            <a:pPr lvl="1"/>
            <a:r>
              <a:rPr lang="en-US" sz="1600" u="sng" dirty="0"/>
              <a:t>Sample</a:t>
            </a:r>
            <a:r>
              <a:rPr lang="en-US" sz="1600" dirty="0"/>
              <a:t>: Break up independent variable, take discrete ‘samples’</a:t>
            </a:r>
          </a:p>
          <a:p>
            <a:pPr lvl="1"/>
            <a:r>
              <a:rPr lang="en-US" sz="1600" u="sng" dirty="0"/>
              <a:t>Quantize</a:t>
            </a:r>
            <a:r>
              <a:rPr lang="en-US" sz="1600" dirty="0"/>
              <a:t>: Break up dependent variable into n-levels (need 2</a:t>
            </a:r>
            <a:r>
              <a:rPr lang="en-US" sz="1600" baseline="30000" dirty="0"/>
              <a:t>n</a:t>
            </a:r>
            <a:r>
              <a:rPr lang="en-US" sz="1600" dirty="0"/>
              <a:t> bits to digitize)</a:t>
            </a:r>
          </a:p>
          <a:p>
            <a:r>
              <a:rPr lang="en-US" sz="2000" dirty="0"/>
              <a:t>Week 3: Compress digital signal</a:t>
            </a:r>
          </a:p>
          <a:p>
            <a:pPr lvl="1"/>
            <a:r>
              <a:rPr lang="en-US" sz="1600" dirty="0"/>
              <a:t>Use even less bits without using sound quality!</a:t>
            </a:r>
          </a:p>
          <a:p>
            <a:r>
              <a:rPr lang="en-US" sz="2000" dirty="0"/>
              <a:t>Week 4 (upcoming): Before we compress…</a:t>
            </a:r>
          </a:p>
          <a:p>
            <a:pPr lvl="1"/>
            <a:r>
              <a:rPr lang="en-US" sz="1600" dirty="0"/>
              <a:t>Put our ‘digital’ data into another form…BEFORE we compress…less stuff to compress!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5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Loudspeaker and Wavefor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3810000" y="2078811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61" y="1604000"/>
            <a:ext cx="1349274" cy="10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595446" y="1734267"/>
            <a:ext cx="769472" cy="7514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000" dirty="0">
                <a:latin typeface="+mj-lt"/>
              </a:rPr>
              <a:t>ADC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353043" y="2121854"/>
            <a:ext cx="5724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57800" y="1837708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Digital</a:t>
            </a:r>
          </a:p>
          <a:p>
            <a:pPr algn="ctr"/>
            <a:r>
              <a:rPr lang="en-US" sz="1600" dirty="0">
                <a:latin typeface="+mj-lt"/>
              </a:rPr>
              <a:t>Output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467600" y="2130095"/>
            <a:ext cx="481565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8001000" y="1553810"/>
            <a:ext cx="755671" cy="1074333"/>
            <a:chOff x="6092958" y="2538728"/>
            <a:chExt cx="755671" cy="1074333"/>
          </a:xfrm>
        </p:grpSpPr>
        <p:sp>
          <p:nvSpPr>
            <p:cNvPr id="19" name="Rectangle 18"/>
            <p:cNvSpPr/>
            <p:nvPr/>
          </p:nvSpPr>
          <p:spPr>
            <a:xfrm>
              <a:off x="6092958" y="2667000"/>
              <a:ext cx="755671" cy="8177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2700000">
              <a:off x="5933626" y="2906618"/>
              <a:ext cx="10743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compress</a:t>
              </a: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rot="5400000" flipH="1" flipV="1">
            <a:off x="4965775" y="3246446"/>
            <a:ext cx="3632201" cy="1665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EE121-3825-1A45-B13A-C7E7AB6C4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9939690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Frequency Domain?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4ED2A2-2ED7-6B46-A665-0122442A8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212843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2971800"/>
            <a:ext cx="9686926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Musical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5447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With this compact notation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Could communicate a sound to pianist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Much more compact than 44KHz time-sample amplitudes (fewer bits to represent)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Represent frequencies</a:t>
            </a:r>
          </a:p>
          <a:p>
            <a:pPr>
              <a:buNone/>
            </a:pPr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/>
              <a:t>ESE 150 -- Spring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8" name="Picture 27" descr="1000px-Beethoven_symphony_5_opening.svg.png">
            <a:extLst>
              <a:ext uri="{FF2B5EF4-FFF2-40B4-BE49-F238E27FC236}">
                <a16:creationId xmlns:a16="http://schemas.microsoft.com/office/drawing/2014/main" id="{31FFAC87-A5C0-D048-AD5A-98B5F6B9B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171499"/>
            <a:ext cx="8153400" cy="192420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8EFD4-FE28-2146-B671-94A2B98B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Play this on piano: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7" name="Picture 26" descr="1000px-Beethoven_symphony_5_opening.svg.png">
            <a:extLst>
              <a:ext uri="{FF2B5EF4-FFF2-40B4-BE49-F238E27FC236}">
                <a16:creationId xmlns:a16="http://schemas.microsoft.com/office/drawing/2014/main" id="{34ED32E7-C5E6-1444-BEB5-EF9099F66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19400"/>
            <a:ext cx="8153400" cy="1924202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F429D6F-8E6F-6B4C-96D0-4A7A13530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Time-Domain &amp; Frequency-domain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0308" y="1524000"/>
                <a:ext cx="86868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As an example…let’s say we have a pure tone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If period: </a:t>
                </a:r>
                <a:r>
                  <a:rPr lang="en-US" dirty="0">
                    <a:solidFill>
                      <a:srgbClr val="FF0000"/>
                    </a:solidFill>
                  </a:rPr>
                  <a:t>T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a typeface="Cambria Math"/>
                  </a:rPr>
                  <a:t> and </a:t>
                </a:r>
                <a:r>
                  <a:rPr lang="en-US" dirty="0">
                    <a:solidFill>
                      <a:srgbClr val="FF0000"/>
                    </a:solidFill>
                    <a:ea typeface="Cambria Math"/>
                  </a:rPr>
                  <a:t>Amplitude = 3 Volts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𝑠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𝑠𝑖𝑛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𝑓𝑡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n-US" dirty="0">
                  <a:solidFill>
                    <a:schemeClr val="tx1"/>
                  </a:solidFill>
                  <a:ea typeface="Cambria Math"/>
                </a:endParaRPr>
              </a:p>
              <a:p>
                <a:pPr lvl="1"/>
                <a:endParaRPr lang="en-US" b="1" i="1" dirty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308" y="1524000"/>
                <a:ext cx="8686800" cy="4525963"/>
              </a:xfrm>
              <a:blipFill>
                <a:blip r:embed="rId3"/>
                <a:stretch>
                  <a:fillRect l="-438" t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r="1445"/>
          <a:stretch/>
        </p:blipFill>
        <p:spPr bwMode="auto">
          <a:xfrm>
            <a:off x="4402015" y="3200400"/>
            <a:ext cx="453097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97168" y="5943600"/>
            <a:ext cx="304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domain representation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0568" y="594360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 domain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067908" y="2463243"/>
                <a:ext cx="18649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3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𝑠𝑖𝑛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08" y="2463243"/>
                <a:ext cx="1864934" cy="461665"/>
              </a:xfrm>
              <a:prstGeom prst="rect">
                <a:avLst/>
              </a:prstGeom>
              <a:blipFill>
                <a:blip r:embed="rId5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526A7E-D1F5-8147-A71A-8DFD9DEABB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4" y="3200400"/>
            <a:ext cx="3955142" cy="27686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B789A5-6F86-494F-8A9D-1D76526AC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Frequency-domain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Of course, not all signals are this simple</a:t>
                </a:r>
              </a:p>
              <a:p>
                <a:r>
                  <a:rPr lang="en-US" sz="2400" dirty="0"/>
                  <a:t>For example: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𝐬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d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×2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sz="24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sz="2000" dirty="0">
                  <a:solidFill>
                    <a:srgbClr val="FF9800"/>
                  </a:solidFill>
                </a:endParaRPr>
              </a:p>
              <a:p>
                <a:r>
                  <a:rPr lang="en-US" sz="2000" dirty="0">
                    <a:solidFill>
                      <a:srgbClr val="FF7F00"/>
                    </a:solidFill>
                  </a:rPr>
                  <a:t>Question: What will the frequency representation look like?</a:t>
                </a:r>
              </a:p>
              <a:p>
                <a:endParaRPr lang="en-US" sz="2400" b="1" i="1" dirty="0"/>
              </a:p>
              <a:p>
                <a:endParaRPr lang="en-US" sz="2400" b="1" i="1" dirty="0"/>
              </a:p>
              <a:p>
                <a:endParaRPr lang="en-US" sz="2400" b="1" i="1" dirty="0"/>
              </a:p>
              <a:p>
                <a:endParaRPr lang="en-US" sz="2400" b="1" i="1" dirty="0"/>
              </a:p>
              <a:p>
                <a:endParaRPr lang="en-US" sz="2400" b="1" i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  <a:blipFill>
                <a:blip r:embed="rId2"/>
                <a:stretch>
                  <a:fillRect l="-309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165232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9D77D-8B46-F144-9787-385E87EE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5930" y="3810000"/>
            <a:ext cx="457807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457807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Frequency-domain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24400" y="1277815"/>
                <a:ext cx="4501662" cy="25146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How about the time-domain?</a:t>
                </a: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Plot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Plot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Sum: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b="1" i="1" dirty="0"/>
              </a:p>
              <a:p>
                <a:pPr lvl="1"/>
                <a:r>
                  <a:rPr lang="en-US" b="1" i="1" dirty="0"/>
                  <a:t>Notice how it was easier to plot the frequency domain representation</a:t>
                </a:r>
              </a:p>
              <a:p>
                <a:endParaRPr lang="en-US" b="1" i="1" dirty="0"/>
              </a:p>
              <a:p>
                <a:endParaRPr lang="en-US" b="1" i="1" dirty="0"/>
              </a:p>
              <a:p>
                <a:endParaRPr lang="en-US" b="1" i="1" dirty="0"/>
              </a:p>
              <a:p>
                <a:endParaRPr lang="en-US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24400" y="1277815"/>
                <a:ext cx="4501662" cy="2514600"/>
              </a:xfrm>
              <a:blipFill>
                <a:blip r:embed="rId3"/>
                <a:stretch>
                  <a:fillRect l="-282" t="-4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457807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0"/>
            <a:ext cx="4571999" cy="261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19200"/>
            <a:ext cx="454453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88957" y="3810000"/>
            <a:ext cx="4543320" cy="2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38B85-73E9-A140-90E2-FA2F9222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A4F520-B99D-8747-B49F-DEEB815DF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Lecture 5: </a:t>
            </a:r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A513FD-08DB-2149-BC76-14CE3AC1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3681984" cy="25773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57326B-302C-D146-AB4C-DE7A97BE5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997440"/>
            <a:ext cx="3681984" cy="2577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4FD851-4396-7E47-A9C3-FE76C3F8E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97439"/>
            <a:ext cx="3681986" cy="257739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E1F6E82-2BDA-584D-9E1E-B3EC49854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320948"/>
              </p:ext>
            </p:extLst>
          </p:nvPr>
        </p:nvGraphicFramePr>
        <p:xfrm>
          <a:off x="2645813" y="1477900"/>
          <a:ext cx="634273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657">
                  <a:extLst>
                    <a:ext uri="{9D8B030D-6E8A-4147-A177-3AD203B41FA5}">
                      <a16:colId xmlns:a16="http://schemas.microsoft.com/office/drawing/2014/main" val="2132241376"/>
                    </a:ext>
                  </a:extLst>
                </a:gridCol>
                <a:gridCol w="374577">
                  <a:extLst>
                    <a:ext uri="{9D8B030D-6E8A-4147-A177-3AD203B41FA5}">
                      <a16:colId xmlns:a16="http://schemas.microsoft.com/office/drawing/2014/main" val="442871386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2651265706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2892003527"/>
                    </a:ext>
                  </a:extLst>
                </a:gridCol>
                <a:gridCol w="552919">
                  <a:extLst>
                    <a:ext uri="{9D8B030D-6E8A-4147-A177-3AD203B41FA5}">
                      <a16:colId xmlns:a16="http://schemas.microsoft.com/office/drawing/2014/main" val="1954751993"/>
                    </a:ext>
                  </a:extLst>
                </a:gridCol>
                <a:gridCol w="489315">
                  <a:extLst>
                    <a:ext uri="{9D8B030D-6E8A-4147-A177-3AD203B41FA5}">
                      <a16:colId xmlns:a16="http://schemas.microsoft.com/office/drawing/2014/main" val="952087756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4073403861"/>
                    </a:ext>
                  </a:extLst>
                </a:gridCol>
                <a:gridCol w="521117">
                  <a:extLst>
                    <a:ext uri="{9D8B030D-6E8A-4147-A177-3AD203B41FA5}">
                      <a16:colId xmlns:a16="http://schemas.microsoft.com/office/drawing/2014/main" val="2044181840"/>
                    </a:ext>
                  </a:extLst>
                </a:gridCol>
                <a:gridCol w="602051">
                  <a:extLst>
                    <a:ext uri="{9D8B030D-6E8A-4147-A177-3AD203B41FA5}">
                      <a16:colId xmlns:a16="http://schemas.microsoft.com/office/drawing/2014/main" val="1839658893"/>
                    </a:ext>
                  </a:extLst>
                </a:gridCol>
                <a:gridCol w="537029">
                  <a:extLst>
                    <a:ext uri="{9D8B030D-6E8A-4147-A177-3AD203B41FA5}">
                      <a16:colId xmlns:a16="http://schemas.microsoft.com/office/drawing/2014/main" val="4126759659"/>
                    </a:ext>
                  </a:extLst>
                </a:gridCol>
                <a:gridCol w="551542">
                  <a:extLst>
                    <a:ext uri="{9D8B030D-6E8A-4147-A177-3AD203B41FA5}">
                      <a16:colId xmlns:a16="http://schemas.microsoft.com/office/drawing/2014/main" val="967346189"/>
                    </a:ext>
                  </a:extLst>
                </a:gridCol>
                <a:gridCol w="483181">
                  <a:extLst>
                    <a:ext uri="{9D8B030D-6E8A-4147-A177-3AD203B41FA5}">
                      <a16:colId xmlns:a16="http://schemas.microsoft.com/office/drawing/2014/main" val="120722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freq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541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301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675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-1/95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-0.95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25235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BBD4D3F-3601-224C-97A7-21D872B4A2C5}"/>
                  </a:ext>
                </a:extLst>
              </p:cNvPr>
              <p:cNvSpPr/>
              <p:nvPr/>
            </p:nvSpPr>
            <p:spPr>
              <a:xfrm>
                <a:off x="4572000" y="3244334"/>
                <a:ext cx="36539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250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BBD4D3F-3601-224C-97A7-21D872B4A2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244334"/>
                <a:ext cx="365394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AEE04-0AC1-B646-ACE2-0020BB14C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F9AFD-4EC4-E34E-859F-989EE0D73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58973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Frequency-domain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example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20685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22514" y="5135769"/>
            <a:ext cx="8255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dirty="0"/>
              <a:t>The time domain plot on the right is really the sum of 5 sinusoids, </a:t>
            </a:r>
          </a:p>
          <a:p>
            <a:pPr algn="ctr">
              <a:buNone/>
            </a:pPr>
            <a:r>
              <a:rPr lang="en-US" dirty="0"/>
              <a:t>where 5 Hz is the strongest component of the signal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E0173-EEF7-F94F-A936-B3C829345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307CCE-0F80-954A-A755-1BDDF058B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06" y="2059648"/>
            <a:ext cx="4415247" cy="3090673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7AD6F8-367D-DE47-AB94-29DE9DF07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Frequency-domain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 far…</a:t>
                </a:r>
              </a:p>
              <a:p>
                <a:pPr lvl="1"/>
                <a:r>
                  <a:rPr lang="en-US" dirty="0"/>
                  <a:t>we have seen how a signal written as:</a:t>
                </a:r>
              </a:p>
              <a:p>
                <a:pPr lvl="2"/>
                <a:r>
                  <a:rPr lang="en-US" dirty="0"/>
                  <a:t>a sum of </a:t>
                </a:r>
                <a:r>
                  <a:rPr lang="en-US" dirty="0" err="1"/>
                  <a:t>sines</a:t>
                </a:r>
                <a:r>
                  <a:rPr lang="en-US" dirty="0"/>
                  <a:t> of different frequencies</a:t>
                </a:r>
              </a:p>
              <a:p>
                <a:pPr lvl="1"/>
                <a:r>
                  <a:rPr lang="en-US" dirty="0"/>
                  <a:t>can have a </a:t>
                </a:r>
                <a:r>
                  <a:rPr lang="en-US" b="1" i="1" dirty="0"/>
                  <a:t>frequency domain representation</a:t>
                </a:r>
              </a:p>
              <a:p>
                <a:r>
                  <a:rPr lang="en-US" dirty="0"/>
                  <a:t>Each sine component…</a:t>
                </a:r>
              </a:p>
              <a:p>
                <a:pPr lvl="1"/>
                <a:r>
                  <a:rPr lang="en-US" dirty="0"/>
                  <a:t>is more or less important depending on its </a:t>
                </a:r>
                <a:r>
                  <a:rPr lang="en-US" b="1" dirty="0">
                    <a:solidFill>
                      <a:srgbClr val="FF0000"/>
                    </a:solidFill>
                  </a:rPr>
                  <a:t>coefficient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𝒔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b="1" i="1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Can </a:t>
                </a:r>
                <a:r>
                  <a:rPr lang="en-US" u="sng" dirty="0"/>
                  <a:t>any</a:t>
                </a:r>
                <a:r>
                  <a:rPr lang="en-US" dirty="0"/>
                  <a:t> arbitrary signal be represented as a sum of </a:t>
                </a:r>
                <a:r>
                  <a:rPr lang="en-US" dirty="0" err="1"/>
                  <a:t>sines</a:t>
                </a:r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No. But the idea has potential, let’s explore it!</a:t>
                </a:r>
              </a:p>
              <a:p>
                <a:endParaRPr lang="en-US" b="1" i="1" dirty="0"/>
              </a:p>
              <a:p>
                <a:endParaRPr lang="en-US" b="1" i="1" dirty="0"/>
              </a:p>
              <a:p>
                <a:endParaRPr lang="en-US" b="1" i="1" dirty="0"/>
              </a:p>
              <a:p>
                <a:endParaRPr lang="en-US" b="1" i="1" dirty="0"/>
              </a:p>
              <a:p>
                <a:endParaRPr lang="en-US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DE80B5-ECE6-9F41-94DA-DAFA3C664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9B04C72-3601-F84B-BF03-F317C632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Vector Background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7347D66-3073-6D46-BB73-9916FAE0E6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Part 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CA8909-3034-2F41-B8CB-B43A9D8D2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3A8EC2-3111-6844-B6FB-FF8615E0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29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E25D4-C778-2F44-A972-896E1A37D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70F8F-867F-9C48-BF64-D0128AB2D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familiar with multi-dimensional spaces and vector representation</a:t>
            </a:r>
          </a:p>
          <a:p>
            <a:pPr lvl="1"/>
            <a:r>
              <a:rPr lang="en-US" dirty="0"/>
              <a:t>E.g. Cartesian Coordinates in 2 Space</a:t>
            </a:r>
          </a:p>
          <a:p>
            <a:pPr lvl="2"/>
            <a:r>
              <a:rPr lang="en-US" dirty="0"/>
              <a:t>2 dimensions X, Y</a:t>
            </a:r>
          </a:p>
          <a:p>
            <a:pPr lvl="2"/>
            <a:r>
              <a:rPr lang="en-US" dirty="0"/>
              <a:t>Represent points as vector with 2 elements 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Preclass</a:t>
            </a:r>
            <a:r>
              <a:rPr lang="en-US" dirty="0"/>
              <a:t> 4a</a:t>
            </a:r>
          </a:p>
          <a:p>
            <a:pPr lvl="2"/>
            <a:r>
              <a:rPr lang="en-US" dirty="0">
                <a:solidFill>
                  <a:srgbClr val="FF7F00"/>
                </a:solidFill>
              </a:rPr>
              <a:t>What is the (</a:t>
            </a:r>
            <a:r>
              <a:rPr lang="en-US" dirty="0" err="1">
                <a:solidFill>
                  <a:srgbClr val="FF7F00"/>
                </a:solidFill>
              </a:rPr>
              <a:t>x,y</a:t>
            </a:r>
            <a:r>
              <a:rPr lang="en-US" dirty="0">
                <a:solidFill>
                  <a:srgbClr val="FF7F00"/>
                </a:solidFill>
              </a:rPr>
              <a:t>) coordinate of </a:t>
            </a:r>
            <a:br>
              <a:rPr lang="en-US" dirty="0">
                <a:solidFill>
                  <a:srgbClr val="FF7F00"/>
                </a:solidFill>
              </a:rPr>
            </a:br>
            <a:r>
              <a:rPr lang="en-US" dirty="0">
                <a:solidFill>
                  <a:srgbClr val="FF7F00"/>
                </a:solidFill>
              </a:rPr>
              <a:t>the red dot?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69333-1A04-B049-B240-D3DFA496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C8E162-B122-B34D-B85E-F9362F6D2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92" y="4128181"/>
            <a:ext cx="2198007" cy="219800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8985F7-EFC5-FB43-98B5-E8511E7B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DA7CA-8553-CE4F-BB0A-07593999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329153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E25D4-C778-2F44-A972-896E1A37D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70F8F-867F-9C48-BF64-D0128AB2D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familiar with multi-dimensional spaces and vector representation</a:t>
            </a:r>
          </a:p>
          <a:p>
            <a:pPr lvl="1"/>
            <a:r>
              <a:rPr lang="en-US" dirty="0"/>
              <a:t>E.g. Cartesian Coordinates in 2 Space</a:t>
            </a:r>
          </a:p>
          <a:p>
            <a:pPr lvl="2"/>
            <a:r>
              <a:rPr lang="en-US" dirty="0"/>
              <a:t>2 dimensions X, Y</a:t>
            </a:r>
          </a:p>
          <a:p>
            <a:pPr lvl="2"/>
            <a:r>
              <a:rPr lang="en-US" dirty="0"/>
              <a:t>Represent points as vector with 2 elements 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Can easily extend to 3 Space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x,y,z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Harder to visualize, but could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extend to any number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dimensions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(d1,d2,d3,d4,d5,….)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69333-1A04-B049-B240-D3DFA496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C8E162-B122-B34D-B85E-F9362F6D2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92" y="4128181"/>
            <a:ext cx="2198007" cy="219800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0BCB5B-80E9-6444-9A95-91BAC7C9F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5195EE8-6757-D640-B482-4B2658827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38659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E25D4-C778-2F44-A972-896E1A37D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Orthogonal Basis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570F8F-867F-9C48-BF64-D0128AB2D7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We can describe any point in the space by a linear combination of orthogonal basis elements</a:t>
                </a:r>
              </a:p>
              <a:p>
                <a:pPr lvl="1"/>
                <a:r>
                  <a:rPr lang="en-US" dirty="0"/>
                  <a:t>E.g. Cartesian Coordinates in 2 Space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x --  [1,0]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y --  [0,1]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Any point:</a:t>
                </a:r>
              </a:p>
              <a:p>
                <a:pPr lvl="3"/>
                <a:r>
                  <a:rPr lang="en-US" dirty="0">
                    <a:solidFill>
                      <a:schemeClr val="tx1"/>
                    </a:solidFill>
                  </a:rPr>
                  <a:t>a*x + b*y = [</a:t>
                </a:r>
                <a:r>
                  <a:rPr lang="en-US" dirty="0" err="1">
                    <a:solidFill>
                      <a:schemeClr val="tx1"/>
                    </a:solidFill>
                  </a:rPr>
                  <a:t>a,b</a:t>
                </a:r>
                <a:r>
                  <a:rPr lang="en-US" dirty="0">
                    <a:solidFill>
                      <a:schemeClr val="tx1"/>
                    </a:solidFill>
                  </a:rPr>
                  <a:t>]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Orthogonal – no linear scaling of 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one gives the other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Dot products are zero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1,0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=1×0+0×1=0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Combine by linear superposition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570F8F-867F-9C48-BF64-D0128AB2D7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828" b="-2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69333-1A04-B049-B240-D3DFA496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C8E162-B122-B34D-B85E-F9362F6D2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069" y="3977481"/>
            <a:ext cx="2198007" cy="219800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63D360-4D04-004E-8F1D-5CEE864F0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49F58A6-E37A-024B-B0F8-CF5B08DB8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73498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BB6C29-12AD-744A-8073-305D2BE28040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3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Teaser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Play</a:t>
            </a:r>
          </a:p>
        </p:txBody>
      </p:sp>
      <p:sp>
        <p:nvSpPr>
          <p:cNvPr id="60423" name="Text Box 26"/>
          <p:cNvSpPr txBox="1">
            <a:spLocks noChangeArrowheads="1"/>
          </p:cNvSpPr>
          <p:nvPr/>
        </p:nvSpPr>
        <p:spPr bwMode="auto">
          <a:xfrm>
            <a:off x="2117725" y="5145088"/>
            <a:ext cx="1633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/>
              <a:t>3 eighth notes</a:t>
            </a:r>
          </a:p>
        </p:txBody>
      </p:sp>
      <p:sp>
        <p:nvSpPr>
          <p:cNvPr id="60424" name="Text Box 27"/>
          <p:cNvSpPr txBox="1">
            <a:spLocks noChangeArrowheads="1"/>
          </p:cNvSpPr>
          <p:nvPr/>
        </p:nvSpPr>
        <p:spPr bwMode="auto">
          <a:xfrm>
            <a:off x="4130612" y="5145088"/>
            <a:ext cx="1261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/>
              <a:t>1 half note</a:t>
            </a: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pic>
        <p:nvPicPr>
          <p:cNvPr id="31" name="Picture 30" descr="1000px-Beethoven_symphony_5_opening.svg.png">
            <a:extLst>
              <a:ext uri="{FF2B5EF4-FFF2-40B4-BE49-F238E27FC236}">
                <a16:creationId xmlns:a16="http://schemas.microsoft.com/office/drawing/2014/main" id="{3AE88E7C-EE94-564C-94A8-ED6037542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819400"/>
            <a:ext cx="8153400" cy="192420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7A79638-D82A-A54B-A21A-B20CA473BB01}"/>
              </a:ext>
            </a:extLst>
          </p:cNvPr>
          <p:cNvSpPr txBox="1"/>
          <p:nvPr/>
        </p:nvSpPr>
        <p:spPr>
          <a:xfrm>
            <a:off x="494147" y="5793820"/>
            <a:ext cx="235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Cheat: G4 E4</a:t>
            </a:r>
            <a:r>
              <a:rPr lang="en-US" baseline="30000" dirty="0">
                <a:latin typeface="+mn-lt"/>
              </a:rPr>
              <a:t>b</a:t>
            </a:r>
            <a:r>
              <a:rPr lang="en-US" dirty="0">
                <a:latin typeface="+mn-lt"/>
              </a:rPr>
              <a:t> F4 D4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2B5F82-3DC9-8341-BE7C-AE1440408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B454-DB0B-5E4C-8879-F54789A7F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Representations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6CC5E-3C2A-F14C-9DC0-65EF44A90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also represent points in 2-space in polar coordinates</a:t>
            </a:r>
          </a:p>
          <a:p>
            <a:pPr lvl="1"/>
            <a:r>
              <a:rPr lang="en-US" dirty="0"/>
              <a:t>A different orthogonal basis</a:t>
            </a:r>
          </a:p>
          <a:p>
            <a:pPr lvl="2"/>
            <a:r>
              <a:rPr lang="en-US" dirty="0"/>
              <a:t>(magnitude, </a:t>
            </a:r>
            <a:r>
              <a:rPr lang="en-US" dirty="0">
                <a:latin typeface="Symbol" pitchFamily="2" charset="2"/>
              </a:rPr>
              <a:t>Q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FF7F00"/>
                </a:solidFill>
              </a:rPr>
              <a:t>What is the polar </a:t>
            </a:r>
            <a:br>
              <a:rPr lang="en-US" dirty="0">
                <a:solidFill>
                  <a:srgbClr val="FF7F00"/>
                </a:solidFill>
              </a:rPr>
            </a:br>
            <a:r>
              <a:rPr lang="en-US" dirty="0">
                <a:solidFill>
                  <a:srgbClr val="FF7F00"/>
                </a:solidFill>
              </a:rPr>
              <a:t>coordinate of the </a:t>
            </a:r>
            <a:br>
              <a:rPr lang="en-US" dirty="0">
                <a:solidFill>
                  <a:srgbClr val="FF7F00"/>
                </a:solidFill>
              </a:rPr>
            </a:br>
            <a:r>
              <a:rPr lang="en-US" dirty="0">
                <a:solidFill>
                  <a:srgbClr val="FF7F00"/>
                </a:solidFill>
              </a:rPr>
              <a:t>red dot? (4b)</a:t>
            </a:r>
          </a:p>
          <a:p>
            <a:pPr lvl="1"/>
            <a:r>
              <a:rPr lang="en-US" b="0" dirty="0">
                <a:solidFill>
                  <a:srgbClr val="FF0000"/>
                </a:solidFill>
              </a:rPr>
              <a:t>Note: fixed angle from</a:t>
            </a:r>
            <a:br>
              <a:rPr lang="en-US" b="0" dirty="0">
                <a:solidFill>
                  <a:srgbClr val="FF0000"/>
                </a:solidFill>
              </a:rPr>
            </a:br>
            <a:r>
              <a:rPr lang="en-US" b="0" dirty="0">
                <a:solidFill>
                  <a:srgbClr val="FF0000"/>
                </a:solidFill>
              </a:rPr>
              <a:t>  original </a:t>
            </a:r>
            <a:r>
              <a:rPr lang="en-US" b="0" dirty="0" err="1">
                <a:solidFill>
                  <a:srgbClr val="FF0000"/>
                </a:solidFill>
              </a:rPr>
              <a:t>preclass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9927C-0DD9-D54F-B70D-D0D2216F6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FFF36-27DE-FC47-BFD6-B49B3609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3AAEF3-2F28-CF4A-84AF-42E69367F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732" y="5050886"/>
            <a:ext cx="1490741" cy="1484026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76E177A-0295-264E-813D-F5D6D5800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35EFB3-977F-A947-8DB2-1CFBCC33E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566" y="2623279"/>
            <a:ext cx="3673941" cy="36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7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AF09C-8199-AA4F-BE31-6500312C3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change Representations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CE2B0-09F2-5A4B-BEFB-156852E2D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Cartesian and Polar Coordinates can describe points in the same space.</a:t>
            </a:r>
          </a:p>
          <a:p>
            <a:pPr lvl="1"/>
            <a:r>
              <a:rPr lang="en-US" dirty="0">
                <a:solidFill>
                  <a:srgbClr val="FF7F00"/>
                </a:solidFill>
              </a:rPr>
              <a:t>How do we change polar to Cartesian? (4c)</a:t>
            </a:r>
          </a:p>
          <a:p>
            <a:pPr lvl="1"/>
            <a:r>
              <a:rPr lang="en-US" dirty="0">
                <a:solidFill>
                  <a:srgbClr val="FF7F00"/>
                </a:solidFill>
              </a:rPr>
              <a:t>What is the Cartesian coordinate for the red dot? (4d)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93E69C-FDB9-BD46-B7B4-406FE8A15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F8148-7446-F045-8963-CECFC781C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C54CD2-FFAA-0F4E-9E90-28CFC3C9A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C4FA76-2DF1-0948-9E06-C0D2131DF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65" y="3252866"/>
            <a:ext cx="5804439" cy="321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8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AB166-06FD-7D47-9620-6840F4858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A5D203-7267-2A45-8516-89CD1C58D0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Complex Numbers are an example of this</a:t>
                </a:r>
              </a:p>
              <a:p>
                <a:pPr lvl="1"/>
                <a:r>
                  <a:rPr lang="en-US" dirty="0"/>
                  <a:t>Real dimension</a:t>
                </a:r>
              </a:p>
              <a:p>
                <a:pPr lvl="1"/>
                <a:r>
                  <a:rPr lang="en-US" dirty="0"/>
                  <a:t>Imaginary dimension</a:t>
                </a:r>
              </a:p>
              <a:p>
                <a:r>
                  <a:rPr lang="en-US" dirty="0"/>
                  <a:t>Cartesian version:  </a:t>
                </a:r>
                <a:r>
                  <a:rPr lang="en-US" sz="3600" b="0" dirty="0" err="1"/>
                  <a:t>a+b</a:t>
                </a:r>
                <a:r>
                  <a:rPr lang="en-US" sz="3600" b="0" i="1" dirty="0" err="1"/>
                  <a:t>i</a:t>
                </a:r>
                <a:endParaRPr lang="en-US" sz="3600" b="0" i="1" dirty="0"/>
              </a:p>
              <a:p>
                <a:r>
                  <a:rPr lang="en-US" dirty="0"/>
                  <a:t>Polar (Magnitude, angle) version:</a:t>
                </a:r>
              </a:p>
              <a:p>
                <a:endParaRPr lang="en-US" b="0" baseline="30000" dirty="0">
                  <a:latin typeface="Symbol" pitchFamily="2" charset="2"/>
                </a:endParaRPr>
              </a:p>
              <a:p>
                <a:r>
                  <a:rPr lang="en-US" b="0" dirty="0"/>
                  <a:t>Euler’s Formula: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l-G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sz="4000" b="0" dirty="0"/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𝑖</m:t>
                    </m:r>
                    <m:func>
                      <m:func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A5D203-7267-2A45-8516-89CD1C58D0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98BEA-941C-DA47-970F-309C37F5E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46912-AE1A-834D-94B9-83038284F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826A8F-7777-1244-895B-7B8A122F8BF8}"/>
                  </a:ext>
                </a:extLst>
              </p:cNvPr>
              <p:cNvSpPr txBox="1"/>
              <p:nvPr/>
            </p:nvSpPr>
            <p:spPr>
              <a:xfrm>
                <a:off x="6477000" y="3429000"/>
                <a:ext cx="2001312" cy="7711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826A8F-7777-1244-895B-7B8A122F8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429000"/>
                <a:ext cx="2001312" cy="771173"/>
              </a:xfrm>
              <a:prstGeom prst="rect">
                <a:avLst/>
              </a:prstGeom>
              <a:blipFill>
                <a:blip r:embed="rId3"/>
                <a:stretch>
                  <a:fillRect l="-4403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A27F62-F715-C84E-A542-CD25DF104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61958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Fourier Series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Part 3: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20A3BF-06D2-9441-BC02-76C431CF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39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16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dirty="0"/>
              <a:t>Fourier series:</a:t>
            </a:r>
            <a:endParaRPr lang="en-US" b="1" i="1" dirty="0"/>
          </a:p>
          <a:p>
            <a:pPr lvl="1"/>
            <a:r>
              <a:rPr lang="en-US" dirty="0"/>
              <a:t>Any </a:t>
            </a:r>
            <a:r>
              <a:rPr lang="en-US" b="1" i="1" dirty="0">
                <a:solidFill>
                  <a:srgbClr val="FF0000"/>
                </a:solidFill>
              </a:rPr>
              <a:t>periodic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signal can be represented as a sum of simple periodic functions: </a:t>
            </a:r>
            <a:r>
              <a:rPr lang="en-US" i="1" dirty="0"/>
              <a:t>sin</a:t>
            </a:r>
            <a:r>
              <a:rPr lang="en-US" dirty="0"/>
              <a:t> and </a:t>
            </a:r>
            <a:r>
              <a:rPr lang="en-US" i="1" dirty="0" err="1"/>
              <a:t>cos</a:t>
            </a:r>
            <a:endParaRPr lang="en-US" dirty="0"/>
          </a:p>
          <a:p>
            <a:pPr lvl="1">
              <a:buNone/>
            </a:pPr>
            <a:r>
              <a:rPr lang="en-US" dirty="0"/>
              <a:t>sin(</a:t>
            </a:r>
            <a:r>
              <a:rPr lang="en-US" i="1" dirty="0" err="1"/>
              <a:t>n</a:t>
            </a:r>
            <a:r>
              <a:rPr lang="en-US" dirty="0" err="1"/>
              <a:t>t</a:t>
            </a:r>
            <a:r>
              <a:rPr lang="en-US" dirty="0"/>
              <a:t>) and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i="1" dirty="0" err="1"/>
              <a:t>n</a:t>
            </a:r>
            <a:r>
              <a:rPr lang="en-US" dirty="0" err="1"/>
              <a:t>t</a:t>
            </a:r>
            <a:r>
              <a:rPr lang="en-US" dirty="0"/>
              <a:t>)</a:t>
            </a:r>
          </a:p>
          <a:p>
            <a:pPr lvl="1">
              <a:buNone/>
            </a:pPr>
            <a:r>
              <a:rPr lang="en-US" sz="2000" dirty="0"/>
              <a:t>	where </a:t>
            </a:r>
            <a:r>
              <a:rPr lang="en-US" sz="2000" i="1" dirty="0"/>
              <a:t>n</a:t>
            </a:r>
            <a:r>
              <a:rPr lang="en-US" sz="2000" dirty="0"/>
              <a:t> = 1, 2, 3, …</a:t>
            </a:r>
          </a:p>
          <a:p>
            <a:pPr lvl="1">
              <a:buNone/>
            </a:pPr>
            <a:r>
              <a:rPr lang="en-US" dirty="0"/>
              <a:t>These are called the </a:t>
            </a:r>
            <a:r>
              <a:rPr lang="en-US" b="1" i="1" dirty="0"/>
              <a:t>harmonics</a:t>
            </a:r>
            <a:r>
              <a:rPr lang="en-US" dirty="0"/>
              <a:t> of the signal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1917" y="6534912"/>
            <a:ext cx="3581400" cy="365125"/>
          </a:xfrm>
        </p:spPr>
        <p:txBody>
          <a:bodyPr/>
          <a:lstStyle/>
          <a:p>
            <a:r>
              <a:rPr lang="en-US"/>
              <a:t>ESE 150 -- Spring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8434" name="Picture 2" descr="File:Fouri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47800"/>
            <a:ext cx="3619500" cy="4429126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029200" y="5562600"/>
            <a:ext cx="3886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Jean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Baptiste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Joseph </a:t>
            </a:r>
            <a:r>
              <a:rPr lang="en-US" dirty="0"/>
              <a:t>Fourier,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wikipedia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9090" name="Picture 2" descr="File:Moodswingerscal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17" y="1169194"/>
            <a:ext cx="4494726" cy="498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0F91F-80EB-E048-A725-202D546BC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Fourier Series – more formally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8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400594" y="1559470"/>
            <a:ext cx="8151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 Fourier Theorem states that any </a:t>
            </a:r>
            <a:r>
              <a:rPr lang="en-US" sz="2400" i="1" dirty="0">
                <a:solidFill>
                  <a:srgbClr val="FF0000"/>
                </a:solidFill>
              </a:rPr>
              <a:t>periodic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function f(t) of period L can be cast in the form: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3181" y="4624249"/>
                <a:ext cx="81691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The constants: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are called the </a:t>
                </a:r>
                <a:r>
                  <a:rPr lang="en-US" sz="2000" u="sng" dirty="0"/>
                  <a:t>Fourier coefficients</a:t>
                </a:r>
                <a:r>
                  <a:rPr lang="en-US" sz="2000" dirty="0"/>
                  <a:t> of </a:t>
                </a:r>
                <a:r>
                  <a:rPr lang="en-US" sz="2000" i="1" dirty="0"/>
                  <a:t>f(t)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81" y="4624249"/>
                <a:ext cx="8169159" cy="400110"/>
              </a:xfrm>
              <a:prstGeom prst="rect">
                <a:avLst/>
              </a:prstGeom>
              <a:blipFill>
                <a:blip r:embed="rId6"/>
                <a:stretch>
                  <a:fillRect l="-155" t="-6061" r="-31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84F119-D5EC-214F-A46E-DEB1D19D406C}"/>
                  </a:ext>
                </a:extLst>
              </p:cNvPr>
              <p:cNvSpPr txBox="1"/>
              <p:nvPr/>
            </p:nvSpPr>
            <p:spPr>
              <a:xfrm>
                <a:off x="842137" y="2702384"/>
                <a:ext cx="7506788" cy="13427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84F119-D5EC-214F-A46E-DEB1D19D4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37" y="2702384"/>
                <a:ext cx="7506788" cy="1342740"/>
              </a:xfrm>
              <a:prstGeom prst="rect">
                <a:avLst/>
              </a:prstGeom>
              <a:blipFill>
                <a:blip r:embed="rId7"/>
                <a:stretch>
                  <a:fillRect l="-676" t="-119626" b="-181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7BC16A-82B2-654F-AEA8-83C9DFA73A7B}"/>
                  </a:ext>
                </a:extLst>
              </p:cNvPr>
              <p:cNvSpPr txBox="1"/>
              <p:nvPr/>
            </p:nvSpPr>
            <p:spPr>
              <a:xfrm>
                <a:off x="882111" y="5566737"/>
                <a:ext cx="7426841" cy="847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[also a complex number version that uses </a:t>
                </a:r>
                <a:br>
                  <a:rPr lang="en-US" sz="2400" dirty="0"/>
                </a:br>
                <a:r>
                  <a:rPr lang="en-US" sz="2400" dirty="0"/>
                  <a:t>            complex coefficient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sz="2400" baseline="30000" dirty="0">
                    <a:latin typeface="Symbol" pitchFamily="2" charset="2"/>
                  </a:rPr>
                  <a:t> </a:t>
                </a:r>
                <a:r>
                  <a:rPr lang="en-US" sz="2400" dirty="0"/>
                  <a:t>instead of cos/sin]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7BC16A-82B2-654F-AEA8-83C9DFA73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11" y="5566737"/>
                <a:ext cx="7426841" cy="847220"/>
              </a:xfrm>
              <a:prstGeom prst="rect">
                <a:avLst/>
              </a:prstGeom>
              <a:blipFill>
                <a:blip r:embed="rId8"/>
                <a:stretch>
                  <a:fillRect l="-1195" t="-4412" r="-341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8CCCD-7BEC-B648-B9F3-F039DE27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Fourier Series – more formally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0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400594" y="1559470"/>
            <a:ext cx="8151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 Fourier Theorem states that any </a:t>
            </a:r>
            <a:r>
              <a:rPr lang="en-US" sz="2400" i="1" dirty="0">
                <a:solidFill>
                  <a:srgbClr val="FF0000"/>
                </a:solidFill>
              </a:rPr>
              <a:t>periodic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function f(t) of period L can be cast in the form: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3181" y="4624249"/>
                <a:ext cx="81691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The constants: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are called the </a:t>
                </a:r>
                <a:r>
                  <a:rPr lang="en-US" sz="2000" u="sng" dirty="0"/>
                  <a:t>Fourier coefficients</a:t>
                </a:r>
                <a:r>
                  <a:rPr lang="en-US" sz="2000" dirty="0"/>
                  <a:t> of </a:t>
                </a:r>
                <a:r>
                  <a:rPr lang="en-US" sz="2000" i="1" dirty="0"/>
                  <a:t>f(t)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81" y="4624249"/>
                <a:ext cx="8169159" cy="400110"/>
              </a:xfrm>
              <a:prstGeom prst="rect">
                <a:avLst/>
              </a:prstGeom>
              <a:blipFill>
                <a:blip r:embed="rId6"/>
                <a:stretch>
                  <a:fillRect l="-155" t="-6061" r="-31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84F119-D5EC-214F-A46E-DEB1D19D406C}"/>
                  </a:ext>
                </a:extLst>
              </p:cNvPr>
              <p:cNvSpPr txBox="1"/>
              <p:nvPr/>
            </p:nvSpPr>
            <p:spPr>
              <a:xfrm>
                <a:off x="722812" y="2713444"/>
                <a:ext cx="7506788" cy="13427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84F119-D5EC-214F-A46E-DEB1D19D4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12" y="2713444"/>
                <a:ext cx="7506788" cy="1342740"/>
              </a:xfrm>
              <a:prstGeom prst="rect">
                <a:avLst/>
              </a:prstGeom>
              <a:blipFill>
                <a:blip r:embed="rId7"/>
                <a:stretch>
                  <a:fillRect l="-677" t="-119626" b="-181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7BC16A-82B2-654F-AEA8-83C9DFA73A7B}"/>
                  </a:ext>
                </a:extLst>
              </p:cNvPr>
              <p:cNvSpPr txBox="1"/>
              <p:nvPr/>
            </p:nvSpPr>
            <p:spPr>
              <a:xfrm>
                <a:off x="882111" y="5566737"/>
                <a:ext cx="71715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The constants: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become our </a:t>
                </a:r>
                <a:r>
                  <a:rPr lang="en-US" sz="2400" b="1" dirty="0"/>
                  <a:t>vector</a:t>
                </a:r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/>
                  <a:t>   describing a signal in frequency space (domain)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7BC16A-82B2-654F-AEA8-83C9DFA73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11" y="5566737"/>
                <a:ext cx="7171515" cy="830997"/>
              </a:xfrm>
              <a:prstGeom prst="rect">
                <a:avLst/>
              </a:prstGeom>
              <a:blipFill>
                <a:blip r:embed="rId8"/>
                <a:stretch>
                  <a:fillRect l="-1413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0DD32D-5BC8-E84B-A371-B7B7BEC28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9256271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Frequency-domain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0047" y="3016444"/>
            <a:ext cx="4415247" cy="265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06660" y="5999856"/>
            <a:ext cx="8255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dirty="0"/>
              <a:t>Frequency Representation = [0,0,1,0,2,0,3,0,4,0,5,0,0,0,….]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E0173-EEF7-F94F-A936-B3C829345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307CCE-0F80-954A-A755-1BDDF058B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5" y="2813106"/>
            <a:ext cx="4415247" cy="3090673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7AD6F8-367D-DE47-AB94-29DE9DF07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908C7B-FD94-EA44-97C4-881B32EAF77A}"/>
                  </a:ext>
                </a:extLst>
              </p:cNvPr>
              <p:cNvSpPr txBox="1"/>
              <p:nvPr/>
            </p:nvSpPr>
            <p:spPr>
              <a:xfrm>
                <a:off x="1183020" y="1374289"/>
                <a:ext cx="7390151" cy="13427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908C7B-FD94-EA44-97C4-881B32EAF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020" y="1374289"/>
                <a:ext cx="7390151" cy="1342740"/>
              </a:xfrm>
              <a:prstGeom prst="rect">
                <a:avLst/>
              </a:prstGeom>
              <a:blipFill>
                <a:blip r:embed="rId4"/>
                <a:stretch>
                  <a:fillRect l="-1375" t="-120561" b="-180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7485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 – Why 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3810000"/>
            <a:ext cx="4495800" cy="2438400"/>
          </a:xfrm>
        </p:spPr>
        <p:txBody>
          <a:bodyPr>
            <a:normAutofit fontScale="85000" lnSpcReduction="10000"/>
          </a:bodyPr>
          <a:lstStyle/>
          <a:p>
            <a:pPr marL="342900" lvl="1" indent="-342900">
              <a:buNone/>
            </a:pP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The cos(</a:t>
            </a:r>
            <a:r>
              <a:rPr lang="en-US" i="1" dirty="0" err="1"/>
              <a:t>n</a:t>
            </a:r>
            <a:r>
              <a:rPr lang="en-US" dirty="0" err="1"/>
              <a:t>x</a:t>
            </a:r>
            <a:r>
              <a:rPr lang="en-US" dirty="0"/>
              <a:t>) and sin(</a:t>
            </a:r>
            <a:r>
              <a:rPr lang="en-US" i="1" dirty="0" err="1"/>
              <a:t>n</a:t>
            </a:r>
            <a:r>
              <a:rPr lang="en-US" dirty="0" err="1"/>
              <a:t>x</a:t>
            </a:r>
            <a:r>
              <a:rPr lang="en-US" dirty="0"/>
              <a:t>) functions form an </a:t>
            </a:r>
            <a:r>
              <a:rPr lang="en-US" u="sng" dirty="0"/>
              <a:t>orthogonal basis</a:t>
            </a:r>
            <a:r>
              <a:rPr lang="en-US" dirty="0"/>
              <a:t>: 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dirty="0"/>
              <a:t>allow us to represent any periodic signal by taking a </a:t>
            </a:r>
            <a:r>
              <a:rPr lang="en-US" i="1" u="sng" dirty="0"/>
              <a:t>linear combination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dirty="0"/>
              <a:t>of the basis functions without interfering with one another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AKA: superposition works!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AF9522-9CA8-5C43-B356-7E35AECFE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5" y="1295400"/>
            <a:ext cx="3908490" cy="2735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0963E3-B631-6D42-8CFA-FBA83E58B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5" y="3813482"/>
            <a:ext cx="3908490" cy="27359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DFFCC9-AFD6-8247-8EC3-E6679D9BF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57" y="1259114"/>
            <a:ext cx="4053114" cy="283717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3B57D-DE9F-E841-ADAF-82B1C1A2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3EF277-3FA6-BB47-A741-D0466A1C4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Fourier Series – </a:t>
            </a:r>
            <a:r>
              <a:rPr lang="en-US" dirty="0" err="1"/>
              <a:t>Sawtooth</a:t>
            </a:r>
            <a:r>
              <a:rPr lang="en-US" dirty="0"/>
              <a:t> wave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/>
              <a:t>ESE 150 -- Spring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62800" y="60960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      (falstad.com/</a:t>
            </a:r>
            <a:r>
              <a:rPr lang="en-US" sz="1400" dirty="0" err="1"/>
              <a:t>fourier</a:t>
            </a:r>
            <a:r>
              <a:rPr lang="en-US" sz="1400" dirty="0"/>
              <a:t>/)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64575" y="1181100"/>
            <a:ext cx="6100549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47800" y="1152525"/>
            <a:ext cx="6131257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47800" y="1141017"/>
            <a:ext cx="6143625" cy="571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447800" y="1143000"/>
            <a:ext cx="614149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447800" y="1143000"/>
            <a:ext cx="614149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447800" y="1152525"/>
            <a:ext cx="6131257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6ECBC-A64B-3E43-81E2-3FF6FFA8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F38F66-1A75-744D-AF94-AC301858053D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4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Information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1s / quarter note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 10s of sound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How many bits to represent 10s of sound with 16b samples and 44KHz sampling?</a:t>
            </a:r>
          </a:p>
          <a:p>
            <a:pPr lvl="1"/>
            <a:r>
              <a:rPr lang="en-US" dirty="0">
                <a:sym typeface="Wingdings" pitchFamily="1" charset="2"/>
              </a:rPr>
              <a:t>44K Hz x 16b/sample x 10s = 7040K =7Mbits</a:t>
            </a: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pic>
        <p:nvPicPr>
          <p:cNvPr id="28" name="Picture 27" descr="1000px-Beethoven_symphony_5_opening.svg.png">
            <a:extLst>
              <a:ext uri="{FF2B5EF4-FFF2-40B4-BE49-F238E27FC236}">
                <a16:creationId xmlns:a16="http://schemas.microsoft.com/office/drawing/2014/main" id="{2207EC2A-E685-8F42-A17D-4788A391C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3943198"/>
            <a:ext cx="8153400" cy="192420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E989A6-F2E8-B34F-A6F3-63B35FA12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Fourier Series – Square Wave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/>
              <a:t>ESE 150 -- Spring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62800" y="60960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      (falstad.com/</a:t>
            </a:r>
            <a:r>
              <a:rPr lang="en-US" sz="1400" dirty="0" err="1"/>
              <a:t>fourier</a:t>
            </a:r>
            <a:r>
              <a:rPr lang="en-US" sz="1400" dirty="0"/>
              <a:t>/)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48511" y="1133475"/>
            <a:ext cx="6151727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47800" y="1143000"/>
            <a:ext cx="614149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47800" y="1143000"/>
            <a:ext cx="614149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447800" y="1152525"/>
            <a:ext cx="6140718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447800" y="1143000"/>
            <a:ext cx="615096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447800" y="1152525"/>
            <a:ext cx="6140718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447800" y="1133475"/>
            <a:ext cx="6161221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5C9FA-B50F-1545-97AF-59FE3C5B0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 (Review of key points)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idea of the series:</a:t>
            </a:r>
          </a:p>
          <a:p>
            <a:pPr lvl="1"/>
            <a:r>
              <a:rPr lang="en-US" dirty="0"/>
              <a:t>Any </a:t>
            </a:r>
            <a:r>
              <a:rPr lang="en-US" b="1" i="1" dirty="0"/>
              <a:t>PERIODIC</a:t>
            </a:r>
            <a:r>
              <a:rPr lang="en-US" dirty="0"/>
              <a:t> wave can be represented as  simple sum of sine and cosine waves</a:t>
            </a:r>
          </a:p>
          <a:p>
            <a:r>
              <a:rPr lang="en-US" dirty="0"/>
              <a:t>2 Caveats:</a:t>
            </a:r>
          </a:p>
          <a:p>
            <a:pPr lvl="1"/>
            <a:r>
              <a:rPr lang="en-US" u="sng" dirty="0"/>
              <a:t>Linearity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The series only holds while the system it is describing is </a:t>
            </a:r>
            <a:r>
              <a:rPr lang="en-US" i="1" u="sng" dirty="0"/>
              <a:t>linear</a:t>
            </a:r>
            <a:r>
              <a:rPr lang="en-US" dirty="0"/>
              <a:t> because it relies on the superposition principle</a:t>
            </a:r>
          </a:p>
          <a:p>
            <a:pPr lvl="2"/>
            <a:r>
              <a:rPr lang="en-US" dirty="0"/>
              <a:t>-aka – adding up all the sine waves is superposition in action</a:t>
            </a:r>
          </a:p>
          <a:p>
            <a:pPr lvl="1"/>
            <a:r>
              <a:rPr lang="en-US" u="sng" dirty="0"/>
              <a:t>Periodicity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The series only holds if the waves it is describing are periodic</a:t>
            </a:r>
          </a:p>
          <a:p>
            <a:pPr lvl="2"/>
            <a:r>
              <a:rPr lang="en-US" dirty="0"/>
              <a:t>Non-periodic waves are dealt with by the Fourier Transform</a:t>
            </a:r>
          </a:p>
          <a:p>
            <a:pPr lvl="3"/>
            <a:r>
              <a:rPr lang="en-US" dirty="0"/>
              <a:t>We will examine that in Lecture 9 (next Monday)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5C0A0-FF68-B748-AF1F-A580E1E07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22062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Nyquist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we said we needed to sample at twice the maximum frequency</a:t>
            </a:r>
          </a:p>
          <a:p>
            <a:pPr lvl="1"/>
            <a:r>
              <a:rPr lang="en-US" dirty="0"/>
              <a:t>Now see all signals can be represented as a linear sum of frequencies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…and the frequency components are orthogonal</a:t>
            </a:r>
          </a:p>
          <a:p>
            <a:pPr lvl="2"/>
            <a:r>
              <a:rPr lang="en-US" dirty="0"/>
              <a:t>Can be extracted and treated independently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2BB2326-5AAA-514B-B59A-3936FA6CA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represent signals in frequency domain</a:t>
            </a:r>
          </a:p>
          <a:p>
            <a:pPr lvl="1"/>
            <a:r>
              <a:rPr lang="en-US" dirty="0"/>
              <a:t>Different basis – basis vectors of </a:t>
            </a:r>
            <a:r>
              <a:rPr lang="en-US" dirty="0" err="1"/>
              <a:t>sines</a:t>
            </a:r>
            <a:r>
              <a:rPr lang="en-US" dirty="0"/>
              <a:t> and cosines</a:t>
            </a:r>
          </a:p>
          <a:p>
            <a:r>
              <a:rPr lang="en-US" dirty="0"/>
              <a:t>Often more convenient and efficient than time domain</a:t>
            </a:r>
          </a:p>
          <a:p>
            <a:pPr lvl="1"/>
            <a:r>
              <a:rPr lang="en-US" dirty="0"/>
              <a:t>Remember musical staff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142339" name="Object 3"/>
          <p:cNvGraphicFramePr>
            <a:graphicFrameLocks noChangeAspect="1"/>
          </p:cNvGraphicFramePr>
          <p:nvPr/>
        </p:nvGraphicFramePr>
        <p:xfrm>
          <a:off x="3781425" y="5370513"/>
          <a:ext cx="4559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46" name="Equation" r:id="rId3" imgW="2324100" imgH="431800" progId="Equation.3">
                  <p:embed/>
                </p:oleObj>
              </mc:Choice>
              <mc:Fallback>
                <p:oleObj name="Equation" r:id="rId3" imgW="23241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5" y="5370513"/>
                        <a:ext cx="4559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 descr="1000px-Beethoven_symphony_5_opening.svg.png">
            <a:extLst>
              <a:ext uri="{FF2B5EF4-FFF2-40B4-BE49-F238E27FC236}">
                <a16:creationId xmlns:a16="http://schemas.microsoft.com/office/drawing/2014/main" id="{1D2EF06D-6A3B-2644-924C-60FA7DACD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8762" y="2891002"/>
            <a:ext cx="4559300" cy="1075995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0CDA48-80FB-EB4C-AD03-B0C020997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ESE325 – whole course on Fourier Analysis</a:t>
            </a:r>
          </a:p>
          <a:p>
            <a:r>
              <a:rPr lang="en-US" dirty="0"/>
              <a:t>ESE224 – signal processing</a:t>
            </a:r>
          </a:p>
          <a:p>
            <a:r>
              <a:rPr lang="en-US" dirty="0"/>
              <a:t>ESE215, 319, 419 – reason about behavior of circuits in time and frequency domains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D55A3A1-6C2E-984E-9295-B72A5EDF3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19077687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8D876-2480-2D44-994C-E9A09AAE0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F676E-9277-7148-A6CA-227533542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Feedback</a:t>
            </a:r>
          </a:p>
          <a:p>
            <a:pPr lvl="1"/>
            <a:r>
              <a:rPr lang="en-US" dirty="0"/>
              <a:t>Lecture and Lab</a:t>
            </a:r>
          </a:p>
          <a:p>
            <a:r>
              <a:rPr lang="en-US" dirty="0"/>
              <a:t>Lab 3 due today</a:t>
            </a:r>
          </a:p>
          <a:p>
            <a:r>
              <a:rPr lang="en-US" dirty="0"/>
              <a:t>Lab 4 out</a:t>
            </a:r>
          </a:p>
          <a:p>
            <a:pPr lvl="1"/>
            <a:r>
              <a:rPr lang="en-US" dirty="0"/>
              <a:t>Use MATLAB to transform data into frequency domain</a:t>
            </a:r>
          </a:p>
          <a:p>
            <a:pPr lvl="2"/>
            <a:r>
              <a:rPr lang="en-US" dirty="0"/>
              <a:t>Will use Complex form of Fourier Transform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14710A-234D-1C4A-AF60-B48923E3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CF1B0-EA11-6143-BE25-02A9A1F9C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661A19-C982-0F40-954D-B7D6D11F2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27108854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S. Smith, “The Scientists and Engineer’s Guide to Digital Signal Processing,” 1997.</a:t>
            </a:r>
          </a:p>
          <a:p>
            <a:r>
              <a:rPr lang="en-US" sz="2400" dirty="0">
                <a:hlinkClick r:id="rId2"/>
              </a:rPr>
              <a:t>https://betterexplained.com/articles/an-interactive-guide-to-the-fourier-transform/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E7DCB-8C9B-9548-AD7F-35AD56DCC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</p:spTree>
    <p:extLst>
      <p:ext uri="{BB962C8B-B14F-4D97-AF65-F5344CB8AC3E}">
        <p14:creationId xmlns:p14="http://schemas.microsoft.com/office/powerpoint/2010/main" val="784906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20029E-B53F-CD4E-9C99-45345D798245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5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Representation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How does musical staff represent sound?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What does vertical position represent?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Note shape?</a:t>
            </a: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pic>
        <p:nvPicPr>
          <p:cNvPr id="27" name="Picture 26" descr="1000px-Beethoven_symphony_5_opening.svg.png">
            <a:extLst>
              <a:ext uri="{FF2B5EF4-FFF2-40B4-BE49-F238E27FC236}">
                <a16:creationId xmlns:a16="http://schemas.microsoft.com/office/drawing/2014/main" id="{3C2DC931-1358-7C40-8298-5535EA9B1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3943198"/>
            <a:ext cx="8153400" cy="192420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030514-1147-1048-8317-95681B4EB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61472-0097-A942-97A7-02869A329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Musical Staff – Height =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A0781-F587-834A-8891-45921665F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11362"/>
            <a:ext cx="8686800" cy="4846638"/>
          </a:xfrm>
        </p:spPr>
        <p:txBody>
          <a:bodyPr>
            <a:normAutofit lnSpcReduction="10000"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Source: http://</a:t>
            </a:r>
            <a:r>
              <a:rPr lang="en-US" sz="1800" dirty="0" err="1"/>
              <a:t>www.rochars.org</a:t>
            </a:r>
            <a:r>
              <a:rPr lang="en-US" sz="1800" dirty="0"/>
              <a:t>/</a:t>
            </a:r>
            <a:r>
              <a:rPr lang="en-US" sz="1800" dirty="0" err="1"/>
              <a:t>recorder_frequency_ranges_big</a:t>
            </a: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4B34B-E2C2-A640-9884-3977F666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07EC4-F3F0-5E41-9AA1-7423BE194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A9C46-BB20-7546-981B-9ADA40684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1" name="Picture 10" descr="Diagram, schematic&#10;&#10;Description automatically generated">
            <a:extLst>
              <a:ext uri="{FF2B5EF4-FFF2-40B4-BE49-F238E27FC236}">
                <a16:creationId xmlns:a16="http://schemas.microsoft.com/office/drawing/2014/main" id="{C512999F-549E-8D48-B614-674619559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787" y="1323767"/>
            <a:ext cx="5766425" cy="482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00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61472-0097-A942-97A7-02869A329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Musical Staff – Height =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A0781-F587-834A-8891-45921665F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Source: http://</a:t>
            </a:r>
            <a:r>
              <a:rPr lang="en-US" sz="1800" dirty="0" err="1"/>
              <a:t>www.rochars.org</a:t>
            </a:r>
            <a:r>
              <a:rPr lang="en-US" sz="1800" dirty="0"/>
              <a:t>/</a:t>
            </a:r>
            <a:r>
              <a:rPr lang="en-US" sz="1800" dirty="0" err="1"/>
              <a:t>recorder_frequency_ranges_big</a:t>
            </a: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4B34B-E2C2-A640-9884-3977F666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07EC4-F3F0-5E41-9AA1-7423BE194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A9C46-BB20-7546-981B-9ADA40684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8147845F-3EE4-F44F-B953-E5C78A53C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3891"/>
            <a:ext cx="9144000" cy="377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79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AA927-4C02-F147-A5DE-FA123BD01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Musical Notation – Shape =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627A7-0069-6B4F-8999-92E433B1C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r>
              <a:rPr lang="en-US" sz="2000" b="0" dirty="0"/>
              <a:t>Source: https://</a:t>
            </a:r>
            <a:r>
              <a:rPr lang="en-US" sz="2000" b="0" dirty="0" err="1"/>
              <a:t>www.pikpng.com</a:t>
            </a:r>
            <a:r>
              <a:rPr lang="en-US" sz="2000" b="0" dirty="0"/>
              <a:t>/</a:t>
            </a:r>
            <a:r>
              <a:rPr lang="en-US" sz="2000" b="0" dirty="0" err="1"/>
              <a:t>downpngs</a:t>
            </a:r>
            <a:r>
              <a:rPr lang="en-US" sz="2000" b="0" dirty="0"/>
              <a:t>/hiJiwww_note-values-in-4-4-time-music-notes/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D3F7E-7746-5649-B373-A9BBBD50D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FE732-49B8-0C4D-BCC2-EF43F84B8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13A8E-8BF8-8B47-B508-E06AE0B5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ED2E47E0-4396-7248-A84D-60BD4FC54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25804"/>
            <a:ext cx="6210300" cy="385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20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74335B-63A2-E149-893F-52651B182046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9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Frequency Representation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41148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There are other ways to represent</a:t>
            </a:r>
          </a:p>
          <a:p>
            <a:pPr lvl="1"/>
            <a:r>
              <a:rPr lang="en-US"/>
              <a:t>Frequency representation particularly efficient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50895" y="5727032"/>
            <a:ext cx="302679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rgbClr val="3333CC"/>
                </a:solidFill>
                <a:latin typeface="+mn-lt"/>
                <a:ea typeface="+mn-ea"/>
                <a:cs typeface="+mn-cs"/>
              </a:rPr>
              <a:t>Frequencies in Hertz</a:t>
            </a:r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2022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7DCE285-DFF1-FF43-8151-A3FFFE43051E}"/>
              </a:ext>
            </a:extLst>
          </p:cNvPr>
          <p:cNvSpPr txBox="1"/>
          <p:nvPr/>
        </p:nvSpPr>
        <p:spPr>
          <a:xfrm>
            <a:off x="7620000" y="4876800"/>
            <a:ext cx="69817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3333CC"/>
                </a:solidFill>
                <a:ea typeface="ＭＳ Ｐゴシック" pitchFamily="1" charset="-128"/>
              </a:rPr>
              <a:t>294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B88974C-A403-C74B-97F9-E9E28E40F20E}"/>
              </a:ext>
            </a:extLst>
          </p:cNvPr>
          <p:cNvSpPr txBox="1"/>
          <p:nvPr/>
        </p:nvSpPr>
        <p:spPr>
          <a:xfrm>
            <a:off x="6096000" y="4876800"/>
            <a:ext cx="69817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3333CC"/>
                </a:solidFill>
                <a:ea typeface="ＭＳ Ｐゴシック" pitchFamily="1" charset="-128"/>
              </a:rPr>
              <a:t>348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1AE6C53-7165-A346-9899-85117BF2AA0A}"/>
              </a:ext>
            </a:extLst>
          </p:cNvPr>
          <p:cNvSpPr txBox="1"/>
          <p:nvPr/>
        </p:nvSpPr>
        <p:spPr>
          <a:xfrm>
            <a:off x="3352800" y="4876800"/>
            <a:ext cx="6985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3333CC"/>
                </a:solidFill>
                <a:ea typeface="ＭＳ Ｐゴシック" pitchFamily="1" charset="-128"/>
              </a:rPr>
              <a:t>392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2F7324B-C0FC-9142-B773-5C192B7BF8D6}"/>
              </a:ext>
            </a:extLst>
          </p:cNvPr>
          <p:cNvSpPr txBox="1"/>
          <p:nvPr/>
        </p:nvSpPr>
        <p:spPr>
          <a:xfrm>
            <a:off x="4419600" y="4876800"/>
            <a:ext cx="914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3333CC"/>
                </a:solidFill>
                <a:ea typeface="ＭＳ Ｐゴシック" pitchFamily="1" charset="-128"/>
              </a:rPr>
              <a:t>311</a:t>
            </a:r>
          </a:p>
        </p:txBody>
      </p:sp>
      <p:pic>
        <p:nvPicPr>
          <p:cNvPr id="49" name="Picture 48" descr="1000px-Beethoven_symphony_5_opening.svg.png">
            <a:extLst>
              <a:ext uri="{FF2B5EF4-FFF2-40B4-BE49-F238E27FC236}">
                <a16:creationId xmlns:a16="http://schemas.microsoft.com/office/drawing/2014/main" id="{999E381E-9753-884A-AF38-EC5EE2446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819400"/>
            <a:ext cx="8153400" cy="192420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CD215F-ED25-CF41-990C-997E141A0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Based on slides © 2009--2022 DeHon Additional Material © 2014 Farmer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30538</TotalTime>
  <Words>2724</Words>
  <Application>Microsoft Macintosh PowerPoint</Application>
  <PresentationFormat>On-screen Show (4:3)</PresentationFormat>
  <Paragraphs>528</Paragraphs>
  <Slides>46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Calibri</vt:lpstr>
      <vt:lpstr>Cambria Math</vt:lpstr>
      <vt:lpstr>Courier New</vt:lpstr>
      <vt:lpstr>Symbol</vt:lpstr>
      <vt:lpstr>Times New Roman</vt:lpstr>
      <vt:lpstr>Wingdings 2</vt:lpstr>
      <vt:lpstr>ESE 578–</vt:lpstr>
      <vt:lpstr>Equation</vt:lpstr>
      <vt:lpstr>PowerPoint Presentation</vt:lpstr>
      <vt:lpstr>Teaser</vt:lpstr>
      <vt:lpstr>Teaser</vt:lpstr>
      <vt:lpstr>Information</vt:lpstr>
      <vt:lpstr>Representation</vt:lpstr>
      <vt:lpstr>Musical Staff – Height = Frequency</vt:lpstr>
      <vt:lpstr>Musical Staff – Height = Frequency</vt:lpstr>
      <vt:lpstr>Musical Notation – Shape = Time</vt:lpstr>
      <vt:lpstr>Frequency Representation</vt:lpstr>
      <vt:lpstr>Frequency Representation</vt:lpstr>
      <vt:lpstr>PowerPoint Presentation</vt:lpstr>
      <vt:lpstr>PowerPoint Presentation</vt:lpstr>
      <vt:lpstr>Frequency Representation</vt:lpstr>
      <vt:lpstr>Conclude</vt:lpstr>
      <vt:lpstr>Lecture Topics</vt:lpstr>
      <vt:lpstr>Course Map – Week 5</vt:lpstr>
      <vt:lpstr>What we did in Lab…</vt:lpstr>
      <vt:lpstr>What is the Frequency Domain?</vt:lpstr>
      <vt:lpstr>Musical Representation</vt:lpstr>
      <vt:lpstr>Time-Domain &amp; Frequency-domain</vt:lpstr>
      <vt:lpstr>Frequency-domain</vt:lpstr>
      <vt:lpstr>Frequency-domain</vt:lpstr>
      <vt:lpstr>Remember Lecture 5: Preclass 1</vt:lpstr>
      <vt:lpstr>Frequency-domain</vt:lpstr>
      <vt:lpstr>Frequency-domain</vt:lpstr>
      <vt:lpstr>Vector Background</vt:lpstr>
      <vt:lpstr>Vector Space</vt:lpstr>
      <vt:lpstr>Vector Space</vt:lpstr>
      <vt:lpstr>Orthogonal Basis</vt:lpstr>
      <vt:lpstr>Different Representations</vt:lpstr>
      <vt:lpstr>Can change Representations</vt:lpstr>
      <vt:lpstr>Complex Numbers</vt:lpstr>
      <vt:lpstr>The Fourier Series</vt:lpstr>
      <vt:lpstr>History…</vt:lpstr>
      <vt:lpstr>Fourier Series – more formally</vt:lpstr>
      <vt:lpstr>Fourier Series – more formally</vt:lpstr>
      <vt:lpstr>Frequency-domain</vt:lpstr>
      <vt:lpstr>Fourier Series – Why does it work?</vt:lpstr>
      <vt:lpstr>Fourier Series – Sawtooth wave</vt:lpstr>
      <vt:lpstr>Fourier Series – Square Wave</vt:lpstr>
      <vt:lpstr>Fourier Series (Review of key points)</vt:lpstr>
      <vt:lpstr>Nyquist</vt:lpstr>
      <vt:lpstr>Big Ideas</vt:lpstr>
      <vt:lpstr>Learn More</vt:lpstr>
      <vt:lpstr>Reminder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Dehon, Andre</cp:lastModifiedBy>
  <cp:revision>551</cp:revision>
  <cp:lastPrinted>2022-02-07T14:50:21Z</cp:lastPrinted>
  <dcterms:created xsi:type="dcterms:W3CDTF">2018-05-17T23:28:15Z</dcterms:created>
  <dcterms:modified xsi:type="dcterms:W3CDTF">2022-02-07T14:50:57Z</dcterms:modified>
</cp:coreProperties>
</file>