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07" r:id="rId2"/>
    <p:sldId id="308" r:id="rId3"/>
    <p:sldId id="480" r:id="rId4"/>
    <p:sldId id="458" r:id="rId5"/>
    <p:sldId id="358" r:id="rId6"/>
    <p:sldId id="267" r:id="rId7"/>
    <p:sldId id="268" r:id="rId8"/>
    <p:sldId id="270" r:id="rId9"/>
    <p:sldId id="295" r:id="rId10"/>
    <p:sldId id="408" r:id="rId11"/>
    <p:sldId id="371" r:id="rId12"/>
    <p:sldId id="369" r:id="rId13"/>
    <p:sldId id="370" r:id="rId14"/>
    <p:sldId id="316" r:id="rId15"/>
    <p:sldId id="348" r:id="rId16"/>
    <p:sldId id="481" r:id="rId17"/>
    <p:sldId id="472" r:id="rId18"/>
    <p:sldId id="365" r:id="rId19"/>
    <p:sldId id="366" r:id="rId20"/>
    <p:sldId id="349" r:id="rId21"/>
    <p:sldId id="454" r:id="rId22"/>
    <p:sldId id="464" r:id="rId23"/>
    <p:sldId id="465" r:id="rId24"/>
    <p:sldId id="364" r:id="rId25"/>
    <p:sldId id="455" r:id="rId26"/>
    <p:sldId id="456" r:id="rId27"/>
    <p:sldId id="367" r:id="rId28"/>
    <p:sldId id="479" r:id="rId29"/>
    <p:sldId id="373" r:id="rId30"/>
    <p:sldId id="377" r:id="rId31"/>
    <p:sldId id="372" r:id="rId32"/>
    <p:sldId id="439" r:id="rId33"/>
    <p:sldId id="440" r:id="rId34"/>
    <p:sldId id="437" r:id="rId35"/>
    <p:sldId id="441" r:id="rId36"/>
    <p:sldId id="442" r:id="rId37"/>
    <p:sldId id="459" r:id="rId38"/>
    <p:sldId id="484" r:id="rId39"/>
    <p:sldId id="485" r:id="rId40"/>
    <p:sldId id="483" r:id="rId41"/>
    <p:sldId id="460" r:id="rId42"/>
    <p:sldId id="449" r:id="rId43"/>
    <p:sldId id="461" r:id="rId44"/>
    <p:sldId id="462" r:id="rId45"/>
    <p:sldId id="482" r:id="rId46"/>
    <p:sldId id="463" r:id="rId47"/>
    <p:sldId id="305" r:id="rId48"/>
    <p:sldId id="433" r:id="rId49"/>
    <p:sldId id="351" r:id="rId50"/>
    <p:sldId id="450" r:id="rId51"/>
    <p:sldId id="346" r:id="rId52"/>
    <p:sldId id="347" r:id="rId53"/>
    <p:sldId id="457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0000FF"/>
    <a:srgbClr val="FF7F00"/>
    <a:srgbClr val="00C100"/>
    <a:srgbClr val="FF9800"/>
    <a:srgbClr val="FF0000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6"/>
    <p:restoredTop sz="80015" autoAdjust="0"/>
  </p:normalViewPr>
  <p:slideViewPr>
    <p:cSldViewPr snapToGrid="0">
      <p:cViewPr varScale="1">
        <p:scale>
          <a:sx n="89" d="100"/>
          <a:sy n="89" d="100"/>
        </p:scale>
        <p:origin x="7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Snail shell is </a:t>
            </a:r>
            <a:r>
              <a:rPr lang="en-US" dirty="0" err="1"/>
              <a:t>latin</a:t>
            </a:r>
            <a:r>
              <a:rPr lang="en-US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79577-3015-5442-98B7-A49966DD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#09– Discrete Fourier Transform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 dirty="0"/>
              <a:t>ESE 150 -- Spring 2022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34AB803-11F3-0849-A1B3-7093F65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0417" y="6011150"/>
            <a:ext cx="4483583" cy="531812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Based on slides © 2020—2022 DeHon Additional Material © 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Ear –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/>
              <a:t>Cochlea</a:t>
            </a:r>
          </a:p>
          <a:p>
            <a:pPr lvl="1"/>
            <a:r>
              <a:rPr lang="en-US" sz="1800" dirty="0"/>
              <a:t>directly senses frequencies</a:t>
            </a:r>
          </a:p>
          <a:p>
            <a:pPr lvl="1"/>
            <a:r>
              <a:rPr lang="en-US" sz="1800" dirty="0"/>
              <a:t>Captures frequency domain</a:t>
            </a:r>
          </a:p>
          <a:p>
            <a:pPr lvl="1"/>
            <a:r>
              <a:rPr lang="en-US" sz="1800" dirty="0"/>
              <a:t>…not time domain</a:t>
            </a:r>
          </a:p>
          <a:p>
            <a:endParaRPr lang="en-US" sz="2200" dirty="0"/>
          </a:p>
          <a:p>
            <a:r>
              <a:rPr lang="en-US" sz="2200" dirty="0"/>
              <a:t>Frequency sensitive locations </a:t>
            </a:r>
          </a:p>
          <a:p>
            <a:pPr lvl="1"/>
            <a:r>
              <a:rPr lang="en-US" sz="1800" dirty="0"/>
              <a:t>activated by sound waves</a:t>
            </a:r>
          </a:p>
          <a:p>
            <a:r>
              <a:rPr lang="en-US" sz="2200" dirty="0"/>
              <a:t>Neurons sense activation</a:t>
            </a:r>
          </a:p>
          <a:p>
            <a:pPr lvl="1"/>
            <a:endParaRPr lang="en-US" sz="1800" dirty="0"/>
          </a:p>
          <a:p>
            <a:pPr lvl="1"/>
            <a:endParaRPr lang="en-US" sz="500" dirty="0"/>
          </a:p>
          <a:p>
            <a:pPr lvl="1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Picture above – uncoiled cochlea…</a:t>
            </a:r>
          </a:p>
          <a:p>
            <a:r>
              <a:rPr lang="en-US" dirty="0"/>
              <a:t>  -- different </a:t>
            </a:r>
            <a:r>
              <a:rPr lang="en-US" dirty="0" err="1"/>
              <a:t>stereovilli</a:t>
            </a:r>
            <a:r>
              <a:rPr lang="en-US" dirty="0"/>
              <a:t> (Hairs) resonate at different frequencies</a:t>
            </a:r>
          </a:p>
          <a:p>
            <a:r>
              <a:rPr lang="en-US" dirty="0"/>
              <a:t>  -- </a:t>
            </a:r>
            <a:r>
              <a:rPr lang="en-US" dirty="0">
                <a:solidFill>
                  <a:srgbClr val="0000FF"/>
                </a:solidFill>
              </a:rPr>
              <a:t>our ear work in Frequency Domain</a:t>
            </a:r>
            <a:r>
              <a:rPr lang="en-US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84F52-F4F7-1547-8D16-2D50CBE1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2E7F7-787A-1246-9F43-6DDC6DC1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</p:spTree>
    <p:extLst>
      <p:ext uri="{BB962C8B-B14F-4D97-AF65-F5344CB8AC3E}">
        <p14:creationId xmlns:p14="http://schemas.microsoft.com/office/powerpoint/2010/main" val="1320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69983-72D4-504E-8CC9-EF930D0E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087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than one set of basis vectors that span a space</a:t>
                </a:r>
              </a:p>
              <a:p>
                <a:pPr lvl="1"/>
                <a:r>
                  <a:rPr lang="en-US" dirty="0"/>
                  <a:t>For example, might rotate 45 degrees in Cartesian coordinates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3: </a:t>
                </a:r>
                <a:r>
                  <a:rPr lang="en-US" dirty="0" err="1">
                    <a:solidFill>
                      <a:srgbClr val="FF9800"/>
                    </a:solidFill>
                  </a:rPr>
                  <a:t>dotproduct</a:t>
                </a:r>
                <a:r>
                  <a:rPr lang="en-US" dirty="0">
                    <a:solidFill>
                      <a:srgbClr val="FF9800"/>
                    </a:solidFill>
                  </a:rPr>
                  <a:t>(b1,b2)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023AE-CBFA-7A4D-B8DF-C9AD0F0B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999411"/>
            <a:ext cx="3294743" cy="316065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5FE7E7-3CEE-9F44-8472-208F7D21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464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Can change basis by performing dot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 points as linear combination: a*b1+c*b2</a:t>
                </a:r>
              </a:p>
              <a:p>
                <a:pPr lvl="1"/>
                <a:r>
                  <a:rPr lang="en-US" dirty="0"/>
                  <a:t>a=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],b1); c=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],b2)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What are a and c for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case shown?</a:t>
                </a:r>
              </a:p>
              <a:p>
                <a:pPr lvl="3"/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3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Check correct by seeing that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a*b1+c*b2 is what we expect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b1+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*b2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[-1/2,-1/2]+[5/2,-5/2]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[2,-3]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  <a:blipFill>
                <a:blip r:embed="rId2"/>
                <a:stretch>
                  <a:fillRect l="-584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C7D48-D185-E84F-80EB-B3717BB8B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3280395"/>
            <a:ext cx="3294743" cy="3160655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4CCA1-11AD-FA4A-A0B3-96314F02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351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CF55B0-17D6-D241-9043-0675273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46434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Compute Dot Products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725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41387"/>
              </p:ext>
            </p:extLst>
          </p:nvPr>
        </p:nvGraphicFramePr>
        <p:xfrm>
          <a:off x="396871" y="4191000"/>
          <a:ext cx="815976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MR1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4525CD-C4E3-334A-83E0-60295FF0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74DA-FF7F-684B-9E97-FD56219B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1BADF-6BEF-E641-A3E7-23016D27D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Dot(A,B1)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:r>
                  <a:rPr lang="en-US" dirty="0">
                    <a:solidFill>
                      <a:srgbClr val="0000FF"/>
                    </a:solidFill>
                  </a:rPr>
                  <a:t>A[0]*B[0]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FF9800"/>
                    </a:solidFill>
                  </a:rPr>
                  <a:t>A[1]*B[1]</a:t>
                </a:r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:r>
                  <a:rPr lang="en-US" dirty="0">
                    <a:solidFill>
                      <a:srgbClr val="00C100"/>
                    </a:solidFill>
                  </a:rPr>
                  <a:t>A[2]*B[2]</a:t>
                </a:r>
                <a:r>
                  <a:rPr lang="en-US" dirty="0"/>
                  <a:t>+…+A[10]*B[10]</a:t>
                </a:r>
              </a:p>
              <a:p>
                <a:r>
                  <a:rPr lang="en-US" dirty="0"/>
                  <a:t>=</a:t>
                </a:r>
                <a:r>
                  <a:rPr lang="en-US" dirty="0">
                    <a:solidFill>
                      <a:srgbClr val="0000FF"/>
                    </a:solidFill>
                  </a:rPr>
                  <a:t>0*0          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FF9800"/>
                    </a:solidFill>
                  </a:rPr>
                  <a:t>0.95*0.59</a:t>
                </a:r>
                <a:r>
                  <a:rPr lang="en-US" dirty="0"/>
                  <a:t>+</a:t>
                </a:r>
                <a:r>
                  <a:rPr lang="en-US" dirty="0">
                    <a:solidFill>
                      <a:srgbClr val="00C100"/>
                    </a:solidFill>
                  </a:rPr>
                  <a:t>0.59*0.95</a:t>
                </a:r>
                <a:r>
                  <a:rPr lang="en-US" dirty="0"/>
                  <a:t>+…+0*0</a:t>
                </a:r>
              </a:p>
              <a:p>
                <a:r>
                  <a:rPr lang="en-US" dirty="0"/>
                  <a:t>= 0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1BADF-6BEF-E641-A3E7-23016D27D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D31C-772F-A84C-A700-C3930DF4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DA48D-9C7D-014C-827F-5B4ED18A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1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Compute Dot Products – what did we get?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871" y="4191000"/>
          <a:ext cx="8159760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MR12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368FCFE-B314-B24D-BC69-7F90891F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05196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B1 to B5 were sample values from 1, 2, 3, 4, 5 Hz sine waves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25869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/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2857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893AAF-959D-AC47-8865-B0800D88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13C574-BACB-4349-B078-6E4FAE62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5168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2522"/>
            <a:ext cx="8686800" cy="838200"/>
          </a:xfrm>
        </p:spPr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681"/>
            <a:ext cx="8686800" cy="484663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When we compute the dot-product with discrete frequency samples, the only non-zero was the frequency in the signal!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25045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06B47-4B2B-3C4D-BA51-47768F8C0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7BB371-B202-E540-AA86-7ACB1D3C4D74}"/>
                  </a:ext>
                </a:extLst>
              </p:cNvPr>
              <p:cNvSpPr txBox="1"/>
              <p:nvPr/>
            </p:nvSpPr>
            <p:spPr>
              <a:xfrm>
                <a:off x="4800600" y="391350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7BB371-B202-E540-AA86-7ACB1D3C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1350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2867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A53644-D176-C34D-92AD-9DAFB2A9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88008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Reminder: 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</a:p>
          <a:p>
            <a:r>
              <a:rPr lang="en-US" sz="2400" b="1" dirty="0"/>
              <a:t>Vectors, Dot Products, </a:t>
            </a:r>
            <a:r>
              <a:rPr lang="en-US" sz="2400" dirty="0"/>
              <a:t>C</a:t>
            </a:r>
            <a:r>
              <a:rPr lang="en-US" sz="2400" b="1" dirty="0"/>
              <a:t>hange of basis</a:t>
            </a:r>
          </a:p>
          <a:p>
            <a:r>
              <a:rPr lang="en-US" sz="2400" dirty="0"/>
              <a:t>Part 2: The Discrete Fourier Transform (DFT)</a:t>
            </a:r>
          </a:p>
          <a:p>
            <a:pPr lvl="1"/>
            <a:r>
              <a:rPr lang="en-US" sz="2000" dirty="0"/>
              <a:t>can translate any signal between time and frequency domain</a:t>
            </a:r>
          </a:p>
          <a:p>
            <a:pPr lvl="1"/>
            <a:r>
              <a:rPr lang="en-US" sz="2000" dirty="0"/>
              <a:t>change of basis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618225-E957-9341-B1DA-85EDE039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identify frequencies with dot product</a:t>
            </a:r>
          </a:p>
          <a:p>
            <a:pPr lvl="1"/>
            <a:r>
              <a:rPr lang="en-US" dirty="0"/>
              <a:t>Identifying projection onto each basis vector </a:t>
            </a:r>
            <a:br>
              <a:rPr lang="en-US" dirty="0"/>
            </a:br>
            <a:r>
              <a:rPr lang="en-US" dirty="0"/>
              <a:t>in Fourier Series</a:t>
            </a:r>
          </a:p>
          <a:p>
            <a:pPr lvl="1"/>
            <a:endParaRPr lang="en-US" dirty="0"/>
          </a:p>
          <a:p>
            <a:r>
              <a:rPr lang="en-US" dirty="0"/>
              <a:t>Works because frequency sine waves are </a:t>
            </a:r>
            <a:r>
              <a:rPr lang="en-US" dirty="0">
                <a:solidFill>
                  <a:srgbClr val="0000FF"/>
                </a:solidFill>
              </a:rPr>
              <a:t>orthogonal</a:t>
            </a:r>
          </a:p>
          <a:p>
            <a:endParaRPr lang="en-US" dirty="0"/>
          </a:p>
          <a:p>
            <a:r>
              <a:rPr lang="en-US" dirty="0"/>
              <a:t>Performing a </a:t>
            </a:r>
            <a:r>
              <a:rPr lang="en-US" dirty="0">
                <a:solidFill>
                  <a:srgbClr val="0000FF"/>
                </a:solidFill>
              </a:rPr>
              <a:t>change of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time-sample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Fourier (sine, cosine) basis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294A3-E87A-B24A-8118-2741BE58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2937-C1EB-DB4A-8EEC-13C7B07B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BEDC2-632A-B34B-A54C-2C2FCEAD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 simplicity – </a:t>
            </a:r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1 demonstrated with 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Show sine of different frequencies orthogonal</a:t>
            </a:r>
          </a:p>
          <a:p>
            <a:r>
              <a:rPr lang="en-US" dirty="0">
                <a:solidFill>
                  <a:schemeClr val="tx1"/>
                </a:solidFill>
              </a:rPr>
              <a:t>Also true for cosines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Cosines of different frequencies orthogonal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Cosines orthogonal to sines</a:t>
            </a:r>
          </a:p>
          <a:p>
            <a:r>
              <a:rPr lang="en-US" dirty="0">
                <a:solidFill>
                  <a:schemeClr val="tx1"/>
                </a:solidFill>
              </a:rPr>
              <a:t>Sine/cosine are just phase shift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CC574-5FD0-504F-87C2-85A13D21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DF557-4241-D34C-B1AD-1E2AFC2A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2BFA1F-7E0B-A94D-A475-CC802934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508C1-C0BA-4548-B64C-26AED4F2F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4355148"/>
            <a:ext cx="2922360" cy="2045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EA438-BDDE-2342-95F1-CD994EA85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4355148"/>
            <a:ext cx="308610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6E9D-6597-5E41-B78A-0349897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Cosines orthogonal by frequency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3089D-61FE-9C43-8DA3-9C39A08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07FF-680A-6B40-A0DA-EC77EC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F37F4E-3084-A44B-AF1F-0FFEB3DB27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152346896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7444326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05145774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2094057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992040938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28883065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69220007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62271015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25628748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43700645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34771019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43510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 product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668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6575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518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9249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141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818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8210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7229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233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180470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0910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1610384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DC41B-9C42-9F4C-852D-DD3BB671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77971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6E9D-6597-5E41-B78A-0349897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orthogonal cosines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DE0A47C-CA80-4446-99A5-DA9DD52F6B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795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215">
                  <a:extLst>
                    <a:ext uri="{9D8B030D-6E8A-4147-A177-3AD203B41FA5}">
                      <a16:colId xmlns:a16="http://schemas.microsoft.com/office/drawing/2014/main" val="1100773887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55552199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13446663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4284347569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142984419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65944320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57121255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071452058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829796773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734077604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661125296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513705390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33507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 product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07082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(sin)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9913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55748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8728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7754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36070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89400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5366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180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1251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 cos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6565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8924418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3089D-61FE-9C43-8DA3-9C39A088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507FF-680A-6B40-A0DA-EC77EC95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95489-4086-A340-A21A-D5D90781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7909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2079171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079171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44D1C-5686-E94D-9096-977C087D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782881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0FAD-45D5-8943-B2BA-9A63630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70FA8-E073-4548-8285-1E96EC71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91837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only care about magnitude, we can mix the sine and cosine coefficients together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Take their magnitude:  M=sqrt(a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+b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That’s what we’re getting from </a:t>
            </a:r>
            <a:r>
              <a:rPr lang="en-US" dirty="0" err="1">
                <a:solidFill>
                  <a:schemeClr val="tx1"/>
                </a:solidFill>
              </a:rPr>
              <a:t>fft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Matlab</a:t>
            </a:r>
            <a:r>
              <a:rPr lang="en-US" dirty="0">
                <a:solidFill>
                  <a:schemeClr val="tx1"/>
                </a:solidFill>
              </a:rPr>
              <a:t> when we take magnitude of Complex result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88EE2-A4C7-F642-8D28-111CA5A2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583EB-2084-7346-ACA4-8985EDB6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7A85A7-28F8-3249-8C06-9EDD119EA897}"/>
                  </a:ext>
                </a:extLst>
              </p:cNvPr>
              <p:cNvSpPr txBox="1"/>
              <p:nvPr/>
            </p:nvSpPr>
            <p:spPr>
              <a:xfrm>
                <a:off x="588482" y="3001040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7A85A7-28F8-3249-8C06-9EDD119E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3001040"/>
                <a:ext cx="8020594" cy="1404295"/>
              </a:xfrm>
              <a:prstGeom prst="rect">
                <a:avLst/>
              </a:prstGeom>
              <a:blipFill>
                <a:blip r:embed="rId2"/>
                <a:stretch>
                  <a:fillRect l="-948" t="-108929" b="-17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C017C-E351-5A4E-8058-F3B3AF13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620581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2F698-4DA6-5C49-9E88-C6C55331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/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FECD-E607-4747-8D01-5A71C0AD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we giving up when drop the angle?</a:t>
            </a:r>
          </a:p>
          <a:p>
            <a:r>
              <a:rPr lang="en-US" dirty="0">
                <a:solidFill>
                  <a:schemeClr val="tx1"/>
                </a:solidFill>
              </a:rPr>
              <a:t>Phase – when it starts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Sine vs. Cosine are just shifted in time from each other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sin(</a:t>
            </a:r>
            <a:r>
              <a:rPr lang="en-US" dirty="0" err="1">
                <a:solidFill>
                  <a:schemeClr val="tx1"/>
                </a:solidFill>
                <a:latin typeface="Symbol" pitchFamily="2" charset="2"/>
              </a:rPr>
              <a:t>q+p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/2)=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cos</a:t>
            </a:r>
            <a:r>
              <a:rPr lang="en-US" dirty="0">
                <a:solidFill>
                  <a:schemeClr val="tx1"/>
                </a:solidFill>
                <a:latin typeface="Symbol" pitchFamily="2" charset="2"/>
              </a:rPr>
              <a:t>(q)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angle is just saying how much shift is between sine and cosine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Humans cannot hear phase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Ear/</a:t>
            </a:r>
            <a:r>
              <a:rPr lang="en-US" dirty="0" err="1">
                <a:solidFill>
                  <a:schemeClr val="tx1"/>
                </a:solidFill>
              </a:rPr>
              <a:t>Choclea</a:t>
            </a:r>
            <a:r>
              <a:rPr lang="en-US" dirty="0">
                <a:solidFill>
                  <a:schemeClr val="tx1"/>
                </a:solidFill>
              </a:rPr>
              <a:t> just determining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magnitude at frequency,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 exactly when it starts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BFD3C-C41B-1345-9672-24534C9E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1FD15-8171-0846-8B90-F88C0A0D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9" descr="Pages from MunkongJuang-IEEESP'08-AuditoryPerceptionCognition-6-Ear">
            <a:extLst>
              <a:ext uri="{FF2B5EF4-FFF2-40B4-BE49-F238E27FC236}">
                <a16:creationId xmlns:a16="http://schemas.microsoft.com/office/drawing/2014/main" id="{B3B7CB02-0F36-EB43-8DDD-C547D61A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3327" t="59848" r="8842" b="6061"/>
          <a:stretch>
            <a:fillRect/>
          </a:stretch>
        </p:blipFill>
        <p:spPr bwMode="auto">
          <a:xfrm>
            <a:off x="5029200" y="3769464"/>
            <a:ext cx="3788229" cy="2888892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D439F-6DE0-934F-ACCF-39FE7010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908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58F5-1794-4142-855C-0470C006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Frequency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Time Sample basis</a:t>
                </a:r>
              </a:p>
              <a:p>
                <a:pPr lvl="1"/>
                <a:r>
                  <a:rPr lang="en-US" dirty="0"/>
                  <a:t>Also a multi-dimensional space</a:t>
                </a:r>
              </a:p>
              <a:p>
                <a:pPr lvl="1"/>
                <a:r>
                  <a:rPr lang="en-US" dirty="0"/>
                  <a:t>Dimension = # time samples</a:t>
                </a:r>
              </a:p>
              <a:p>
                <a:pPr lvl="1"/>
                <a:r>
                  <a:rPr lang="en-US" dirty="0"/>
                  <a:t>Vector [t</a:t>
                </a:r>
                <a:r>
                  <a:rPr lang="en-US" baseline="-25000" dirty="0"/>
                  <a:t>0</a:t>
                </a:r>
                <a:r>
                  <a:rPr lang="en-US" dirty="0"/>
                  <a:t>,t</a:t>
                </a:r>
                <a:r>
                  <a:rPr lang="en-US" baseline="-25000" dirty="0"/>
                  <a:t>1</a:t>
                </a:r>
                <a:r>
                  <a:rPr lang="en-US" dirty="0"/>
                  <a:t>,t</a:t>
                </a:r>
                <a:r>
                  <a:rPr lang="en-US" baseline="-25000" dirty="0"/>
                  <a:t>2</a:t>
                </a:r>
                <a:r>
                  <a:rPr lang="en-US" dirty="0"/>
                  <a:t>,t</a:t>
                </a:r>
                <a:r>
                  <a:rPr lang="en-US" baseline="-25000" dirty="0"/>
                  <a:t>3</a:t>
                </a:r>
                <a:r>
                  <a:rPr lang="en-US" dirty="0"/>
                  <a:t>, ….]</a:t>
                </a:r>
              </a:p>
              <a:p>
                <a:r>
                  <a:rPr lang="en-US" dirty="0"/>
                  <a:t>Frequency basis</a:t>
                </a:r>
              </a:p>
              <a:p>
                <a:pPr lvl="1"/>
                <a:r>
                  <a:rPr lang="en-US" dirty="0"/>
                  <a:t>Multi-dimensional</a:t>
                </a:r>
              </a:p>
              <a:p>
                <a:pPr lvl="1"/>
                <a:r>
                  <a:rPr lang="en-US" dirty="0"/>
                  <a:t>Dimensions = Coefficients of sine and cosine components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p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Vector [a</a:t>
                </a:r>
                <a:r>
                  <a:rPr lang="en-US" baseline="-25000" dirty="0"/>
                  <a:t>0</a:t>
                </a:r>
                <a:r>
                  <a:rPr lang="en-US" dirty="0"/>
                  <a:t>,b</a:t>
                </a:r>
                <a:r>
                  <a:rPr lang="en-US" baseline="-25000" dirty="0"/>
                  <a:t>1</a:t>
                </a:r>
                <a:r>
                  <a:rPr lang="en-US" dirty="0"/>
                  <a:t>,a</a:t>
                </a:r>
                <a:r>
                  <a:rPr lang="en-US" baseline="-25000" dirty="0"/>
                  <a:t>1</a:t>
                </a:r>
                <a:r>
                  <a:rPr lang="en-US" dirty="0"/>
                  <a:t>,b</a:t>
                </a:r>
                <a:r>
                  <a:rPr lang="en-US" baseline="-25000" dirty="0"/>
                  <a:t>2</a:t>
                </a:r>
                <a:r>
                  <a:rPr lang="en-US" dirty="0"/>
                  <a:t>,a</a:t>
                </a:r>
                <a:r>
                  <a:rPr lang="en-US" baseline="-25000" dirty="0"/>
                  <a:t>2</a:t>
                </a:r>
                <a:r>
                  <a:rPr lang="en-US" dirty="0"/>
                  <a:t>,…]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305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99821-8314-2B41-B4DB-9B5CEA6D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92BE5F-048F-D24D-867F-63862DAC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8857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761B-1722-8C44-8993-D6FB598EA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Fourier Transform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33C4-3CE3-7449-8E4A-746EACCFF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C2062-F42D-0448-9AB8-4F9E046A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6BE54-98C8-FE43-810E-812042A3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6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Fourier Transforms are nice, </a:t>
                </a:r>
              </a:p>
              <a:p>
                <a:pPr lvl="1"/>
                <a:r>
                  <a:rPr lang="en-US" sz="2000" dirty="0"/>
                  <a:t>but we want to store and process our signals with computers</a:t>
                </a:r>
              </a:p>
              <a:p>
                <a:r>
                  <a:rPr lang="en-US" sz="2400" dirty="0"/>
                  <a:t>We extend Fourier Transforms into Discrete Fourier Transforms, or DFT</a:t>
                </a:r>
              </a:p>
              <a:p>
                <a:pPr lvl="1"/>
                <a:r>
                  <a:rPr lang="en-US" sz="2000" dirty="0"/>
                  <a:t>We know our music signal is now discrete: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signal contains </a:t>
                </a:r>
                <a:r>
                  <a:rPr lang="en-US" sz="2000" b="1" dirty="0"/>
                  <a:t>N</a:t>
                </a:r>
                <a:r>
                  <a:rPr lang="en-US" sz="2000" dirty="0"/>
                  <a:t> samples: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Treat as </a:t>
                </a:r>
                <a:r>
                  <a:rPr lang="en-US" sz="2000" b="1" dirty="0"/>
                  <a:t>single period </a:t>
                </a:r>
                <a:r>
                  <a:rPr lang="en-US" sz="2000" dirty="0"/>
                  <a:t>for Fourier</a:t>
                </a:r>
              </a:p>
              <a:p>
                <a:pPr lvl="2"/>
                <a:r>
                  <a:rPr lang="en-US" sz="1600" dirty="0"/>
                  <a:t>Remember Fourier Transform works on periodic signals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  <a:blipFill>
                <a:blip r:embed="rId2"/>
                <a:stretch>
                  <a:fillRect l="-292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F399-6C2C-814A-A351-E239BCB8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5668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560D-49D9-334B-B915-8BC55377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9D5AE-40B5-0543-AE13-78DE8223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Hardest (most tedious?) lecture</a:t>
            </a:r>
          </a:p>
          <a:p>
            <a:r>
              <a:rPr lang="en-US" dirty="0"/>
              <a:t>Trying to balance big picture concept with operational math</a:t>
            </a:r>
          </a:p>
          <a:p>
            <a:pPr lvl="1"/>
            <a:r>
              <a:rPr lang="en-US" dirty="0"/>
              <a:t>Big picture: </a:t>
            </a:r>
          </a:p>
          <a:p>
            <a:pPr lvl="2"/>
            <a:r>
              <a:rPr lang="en-US" dirty="0"/>
              <a:t>Can represent sound discretely in frequency domain</a:t>
            </a:r>
          </a:p>
          <a:p>
            <a:pPr lvl="2"/>
            <a:r>
              <a:rPr lang="en-US" dirty="0"/>
              <a:t>Can perform computation to convert between discrete time samples and discrete frequency amplitudes</a:t>
            </a:r>
          </a:p>
          <a:p>
            <a:pPr lvl="1"/>
            <a:r>
              <a:rPr lang="en-US" dirty="0"/>
              <a:t>Operational:</a:t>
            </a:r>
          </a:p>
          <a:p>
            <a:pPr lvl="2"/>
            <a:r>
              <a:rPr lang="en-US" dirty="0"/>
              <a:t>Conversion is dot product against frequency to extract how much of a frequency is present (to frequency)</a:t>
            </a:r>
          </a:p>
          <a:p>
            <a:pPr lvl="2"/>
            <a:r>
              <a:rPr lang="en-US" dirty="0"/>
              <a:t>…or dot product against frequency samples at time to reconstruct time value (to time)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8F300-C800-DE4C-893C-6008E461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EBF4-44A4-604D-8328-6A1A9290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D628-3A63-4849-BF4D-FA06F063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4003-BE45-2A42-A158-405092A4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get lost in mathematical notation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Math is not hard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…but compact (dense) with many variables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 – sample – correspond to a time point</a:t>
            </a:r>
          </a:p>
          <a:p>
            <a:r>
              <a:rPr lang="en-US" dirty="0">
                <a:solidFill>
                  <a:schemeClr val="tx1"/>
                </a:solidFill>
              </a:rPr>
              <a:t>n -- frequency component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(note on p2 of </a:t>
            </a:r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so can refer back to)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219E9-5147-6043-A6C4-2D423810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C1C9FE-BE37-AB4B-80B0-421319B9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13958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any sequence of time samples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/>
              <p:nvPr/>
            </p:nvSpPr>
            <p:spPr>
              <a:xfrm>
                <a:off x="637903" y="2592743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3" y="2592743"/>
                <a:ext cx="8020594" cy="1404295"/>
              </a:xfrm>
              <a:prstGeom prst="rect">
                <a:avLst/>
              </a:prstGeom>
              <a:blipFill>
                <a:blip r:embed="rId2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C1DB0-1514-1746-BBF5-ACFFA29B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353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Lecture 5: </a:t>
            </a:r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333"/>
              </p:ext>
            </p:extLst>
          </p:nvPr>
        </p:nvGraphicFramePr>
        <p:xfrm>
          <a:off x="2428098" y="1528187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2CC04-5BD2-D946-946E-01BEC15F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25066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Week 2: </a:t>
            </a:r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01" y="1489857"/>
            <a:ext cx="2469354" cy="1728548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82258"/>
              </p:ext>
            </p:extLst>
          </p:nvPr>
        </p:nvGraphicFramePr>
        <p:xfrm>
          <a:off x="2375596" y="1508626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48" y="3588144"/>
                <a:ext cx="36539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644722-D1EB-7C47-AC82-680E21F9292B}"/>
              </a:ext>
            </a:extLst>
          </p:cNvPr>
          <p:cNvSpPr txBox="1"/>
          <p:nvPr/>
        </p:nvSpPr>
        <p:spPr>
          <a:xfrm>
            <a:off x="2518042" y="5628041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100</a:t>
            </a:r>
            <a:r>
              <a:rPr lang="en-US" dirty="0"/>
              <a:t> = 1, b</a:t>
            </a:r>
            <a:r>
              <a:rPr lang="en-US" baseline="-25000" dirty="0"/>
              <a:t>500</a:t>
            </a:r>
            <a:r>
              <a:rPr lang="en-US" dirty="0"/>
              <a:t>=1  … rest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, b</a:t>
            </a:r>
            <a:r>
              <a:rPr lang="en-US" baseline="-25000" dirty="0"/>
              <a:t>i</a:t>
            </a:r>
            <a:r>
              <a:rPr lang="en-US" dirty="0"/>
              <a:t> = 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BF1BC4-DDEB-EE43-9A05-5FC23785384B}"/>
              </a:ext>
            </a:extLst>
          </p:cNvPr>
          <p:cNvCxnSpPr>
            <a:cxnSpLocks/>
          </p:cNvCxnSpPr>
          <p:nvPr/>
        </p:nvCxnSpPr>
        <p:spPr>
          <a:xfrm>
            <a:off x="8902429" y="1872659"/>
            <a:ext cx="0" cy="7552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E6A74B-87EB-4843-B998-CB6FCE32666E}"/>
              </a:ext>
            </a:extLst>
          </p:cNvPr>
          <p:cNvCxnSpPr/>
          <p:nvPr/>
        </p:nvCxnSpPr>
        <p:spPr>
          <a:xfrm>
            <a:off x="3219210" y="3169692"/>
            <a:ext cx="528530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CBE58A-2ECD-214F-A6E7-F5259ACD3FC2}"/>
              </a:ext>
            </a:extLst>
          </p:cNvPr>
          <p:cNvSpPr txBox="1"/>
          <p:nvPr/>
        </p:nvSpPr>
        <p:spPr>
          <a:xfrm>
            <a:off x="5966423" y="31696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7CB552-9E99-A942-80F8-9BB363E7E713}"/>
              </a:ext>
            </a:extLst>
          </p:cNvPr>
          <p:cNvSpPr txBox="1"/>
          <p:nvPr/>
        </p:nvSpPr>
        <p:spPr>
          <a:xfrm>
            <a:off x="8902429" y="19847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/>
              <p:nvPr/>
            </p:nvSpPr>
            <p:spPr>
              <a:xfrm>
                <a:off x="588482" y="4075096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772EDE-DD28-FC43-8E09-5CE4D76D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2" y="4075096"/>
                <a:ext cx="8020594" cy="1404295"/>
              </a:xfrm>
              <a:prstGeom prst="rect">
                <a:avLst/>
              </a:prstGeom>
              <a:blipFill>
                <a:blip r:embed="rId4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092FF5E-9F9E-CF4E-A90F-320C08DF0A56}"/>
              </a:ext>
            </a:extLst>
          </p:cNvPr>
          <p:cNvSpPr txBox="1"/>
          <p:nvPr/>
        </p:nvSpPr>
        <p:spPr>
          <a:xfrm>
            <a:off x="1417187" y="6031468"/>
            <a:ext cx="7103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[a0,b1,a1,b2,a2,….b500,a500] = [0,0,0,0,….0,1,0,0,0…..,0,1,0,0,…]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7FDA95-07F4-B948-B364-1E99D3E0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28271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1!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9EAECB-DBC5-2A4E-96CE-D826897A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614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– </a:t>
                </a:r>
                <a:r>
                  <a:rPr lang="en-US" dirty="0" err="1"/>
                  <a:t>preclass</a:t>
                </a:r>
                <a:r>
                  <a:rPr lang="en-US" dirty="0"/>
                  <a:t> 1!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C7644F-E22F-394F-ACE7-68C772AB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794816"/>
              </p:ext>
            </p:extLst>
          </p:nvPr>
        </p:nvGraphicFramePr>
        <p:xfrm>
          <a:off x="568320" y="3977481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1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6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n=4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D94703-CFD9-3A41-8E73-62B4C0CB1472}"/>
              </a:ext>
            </a:extLst>
          </p:cNvPr>
          <p:cNvCxnSpPr>
            <a:cxnSpLocks/>
          </p:cNvCxnSpPr>
          <p:nvPr/>
        </p:nvCxnSpPr>
        <p:spPr>
          <a:xfrm>
            <a:off x="1191695" y="3851863"/>
            <a:ext cx="753638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08B67-E4A3-474F-8EC0-652D6920FCE4}"/>
              </a:ext>
            </a:extLst>
          </p:cNvPr>
          <p:cNvCxnSpPr>
            <a:cxnSpLocks/>
          </p:cNvCxnSpPr>
          <p:nvPr/>
        </p:nvCxnSpPr>
        <p:spPr>
          <a:xfrm>
            <a:off x="368029" y="4455886"/>
            <a:ext cx="0" cy="174663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3821331-1458-2648-A4A4-606F77DF873E}"/>
              </a:ext>
            </a:extLst>
          </p:cNvPr>
          <p:cNvSpPr txBox="1"/>
          <p:nvPr/>
        </p:nvSpPr>
        <p:spPr>
          <a:xfrm>
            <a:off x="7359795" y="34825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4CF88-20E3-9848-A8CE-ABCDC9829A23}"/>
              </a:ext>
            </a:extLst>
          </p:cNvPr>
          <p:cNvSpPr txBox="1"/>
          <p:nvPr/>
        </p:nvSpPr>
        <p:spPr>
          <a:xfrm>
            <a:off x="0" y="49598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1AE8E5-F3B7-2A48-9589-52B3B52D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42430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69B1BC-CCC9-E549-B4FC-E0CB3A575EF7}"/>
              </a:ext>
            </a:extLst>
          </p:cNvPr>
          <p:cNvSpPr txBox="1"/>
          <p:nvPr/>
        </p:nvSpPr>
        <p:spPr>
          <a:xfrm>
            <a:off x="7295188" y="3868147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Note:</a:t>
            </a:r>
          </a:p>
          <a:p>
            <a:r>
              <a:rPr lang="en-US" dirty="0">
                <a:solidFill>
                  <a:srgbClr val="0000FF"/>
                </a:solidFill>
              </a:rPr>
              <a:t>  sum over</a:t>
            </a:r>
          </a:p>
          <a:p>
            <a:r>
              <a:rPr lang="en-US" dirty="0">
                <a:solidFill>
                  <a:srgbClr val="0000FF"/>
                </a:solidFill>
              </a:rPr>
              <a:t>  different </a:t>
            </a:r>
          </a:p>
          <a:p>
            <a:r>
              <a:rPr lang="en-US" dirty="0">
                <a:solidFill>
                  <a:srgbClr val="0000FF"/>
                </a:solidFill>
              </a:rPr>
              <a:t>  dimensions!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FAA92-1A41-064F-BE69-4617723A31A4}"/>
              </a:ext>
            </a:extLst>
          </p:cNvPr>
          <p:cNvCxnSpPr>
            <a:cxnSpLocks/>
          </p:cNvCxnSpPr>
          <p:nvPr/>
        </p:nvCxnSpPr>
        <p:spPr>
          <a:xfrm flipH="1" flipV="1">
            <a:off x="3062514" y="3703606"/>
            <a:ext cx="4209143" cy="258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D1C78A-E62C-874F-AECA-6597C6E5AF3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743200" y="4468312"/>
            <a:ext cx="4551988" cy="40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0CDB9-6FCE-9A49-97D4-C45163A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55423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32" t="-110811" b="-17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0821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642548" y="2173083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8" y="2173083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29" t="-108929" b="-17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CFB6A3-B23C-BE4C-8A9A-8BE14FA44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59792"/>
              </p:ext>
            </p:extLst>
          </p:nvPr>
        </p:nvGraphicFramePr>
        <p:xfrm>
          <a:off x="1473200" y="3857345"/>
          <a:ext cx="688498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9">
                  <a:extLst>
                    <a:ext uri="{9D8B030D-6E8A-4147-A177-3AD203B41FA5}">
                      <a16:colId xmlns:a16="http://schemas.microsoft.com/office/drawing/2014/main" val="165443434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46356156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1260629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456046250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547971221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45881665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300241341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405241974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283485289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505376033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943172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12230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6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2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63364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42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5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421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2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69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5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7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CCFB6A3-B23C-BE4C-8A9A-8BE14FA44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05373"/>
              </p:ext>
            </p:extLst>
          </p:nvPr>
        </p:nvGraphicFramePr>
        <p:xfrm>
          <a:off x="1078707" y="2260917"/>
          <a:ext cx="688498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9">
                  <a:extLst>
                    <a:ext uri="{9D8B030D-6E8A-4147-A177-3AD203B41FA5}">
                      <a16:colId xmlns:a16="http://schemas.microsoft.com/office/drawing/2014/main" val="165443434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463561564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1260629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456046250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547971221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45881665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300241341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405241974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283485289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505376033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294317237"/>
                    </a:ext>
                  </a:extLst>
                </a:gridCol>
                <a:gridCol w="573749">
                  <a:extLst>
                    <a:ext uri="{9D8B030D-6E8A-4147-A177-3AD203B41FA5}">
                      <a16:colId xmlns:a16="http://schemas.microsoft.com/office/drawing/2014/main" val="1812230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67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2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-0.59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-0.95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</a:t>
                      </a:r>
                    </a:p>
                  </a:txBody>
                  <a:tcPr marL="28575" marR="28575" marT="19050" marB="1905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4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0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42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95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1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2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89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1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69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5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70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6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70411" y="432766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554020" y="352044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82885-5594-BE4A-8A48-4B519CD5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63112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1" y="1154059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/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A2E2F-285E-3C48-83D2-49789510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3" y="3577378"/>
                <a:ext cx="7881256" cy="1404295"/>
              </a:xfrm>
              <a:prstGeom prst="rect">
                <a:avLst/>
              </a:prstGeom>
              <a:blipFill>
                <a:blip r:embed="rId2"/>
                <a:stretch>
                  <a:fillRect l="-1929" t="-109821" b="-17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7B96E-9AA7-A64A-ADC6-87A1A30F2AE6}"/>
              </a:ext>
            </a:extLst>
          </p:cNvPr>
          <p:cNvGraphicFramePr>
            <a:graphicFrameLocks noGrp="1"/>
          </p:cNvGraphicFramePr>
          <p:nvPr/>
        </p:nvGraphicFramePr>
        <p:xfrm>
          <a:off x="177801" y="4962116"/>
          <a:ext cx="881075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400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701375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768065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79713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836315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745990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766151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71190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  <a:r>
                        <a:rPr lang="en-US" dirty="0"/>
                        <a:t> 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96EA6-E8D0-AA42-94D9-285F3480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48563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3AD7-00CB-6745-842F-8C6AE69E0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4FF1-BC9E-154D-BB99-3E085B1B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46638"/>
          </a:xfrm>
        </p:spPr>
        <p:txBody>
          <a:bodyPr/>
          <a:lstStyle/>
          <a:p>
            <a:r>
              <a:rPr lang="en-US" b="0" dirty="0"/>
              <a:t>F(t)=(2/3)sin(3*2</a:t>
            </a:r>
            <a:r>
              <a:rPr lang="en-US" b="0" dirty="0">
                <a:latin typeface="Symbol" pitchFamily="2" charset="2"/>
              </a:rPr>
              <a:t>p </a:t>
            </a:r>
            <a:r>
              <a:rPr lang="en-US" b="0" dirty="0"/>
              <a:t>t)+(1/3)sin(2</a:t>
            </a:r>
            <a:r>
              <a:rPr lang="en-US" b="0" dirty="0">
                <a:latin typeface="Symbol" pitchFamily="2" charset="2"/>
              </a:rPr>
              <a:t>p</a:t>
            </a:r>
            <a:r>
              <a:rPr lang="en-US" b="0" dirty="0"/>
              <a:t> t)</a:t>
            </a:r>
          </a:p>
          <a:p>
            <a:r>
              <a:rPr lang="en-US" b="0" dirty="0"/>
              <a:t>Sample[k]=(2/3)sin(3*2</a:t>
            </a:r>
            <a:r>
              <a:rPr lang="en-US" b="0" dirty="0">
                <a:latin typeface="Symbol" pitchFamily="2" charset="2"/>
              </a:rPr>
              <a:t>p (</a:t>
            </a:r>
            <a:r>
              <a:rPr lang="en-US" b="0" dirty="0"/>
              <a:t>k/N))+(1/3)sin(2</a:t>
            </a:r>
            <a:r>
              <a:rPr lang="en-US" b="0" dirty="0">
                <a:latin typeface="Symbol" pitchFamily="2" charset="2"/>
              </a:rPr>
              <a:t>p(</a:t>
            </a:r>
            <a:r>
              <a:rPr lang="en-US" b="0" dirty="0"/>
              <a:t>k/N))</a:t>
            </a:r>
          </a:p>
          <a:p>
            <a:r>
              <a:rPr lang="en-US" b="0" dirty="0"/>
              <a:t>Frequency Coefficients</a:t>
            </a:r>
          </a:p>
          <a:p>
            <a:r>
              <a:rPr lang="en-US" b="0" dirty="0"/>
              <a:t>{a0, b1, a1, b2, a2, b3, a3, b4, a4, b5, a5} = </a:t>
            </a:r>
            <a:br>
              <a:rPr lang="en-US" b="0" dirty="0"/>
            </a:br>
            <a:r>
              <a:rPr lang="en-US" b="0" dirty="0"/>
              <a:t>{0, (1/3), 0, 0, 0, (2/3), 0, 0, 0, 0, 0}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D09F-1F8E-A446-B8D2-F570B410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7B96E-9AA7-A64A-ADC6-87A1A30F2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08682"/>
              </p:ext>
            </p:extLst>
          </p:nvPr>
        </p:nvGraphicFramePr>
        <p:xfrm>
          <a:off x="631372" y="3905377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5829BA0-2E9C-6A40-9E99-F4EC807DF9BC}"/>
              </a:ext>
            </a:extLst>
          </p:cNvPr>
          <p:cNvSpPr txBox="1"/>
          <p:nvPr/>
        </p:nvSpPr>
        <p:spPr>
          <a:xfrm>
            <a:off x="2812511" y="5957372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Preclass</a:t>
            </a:r>
            <a:r>
              <a:rPr lang="en-US" dirty="0"/>
              <a:t> 2 sample vector 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8AB9-89B9-8E4B-BBDF-585B25A2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282314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F7A-01C9-2141-A570-0688E09E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39CF-4F5F-E345-891A-C0A23AA9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42068"/>
            <a:ext cx="8686800" cy="3396343"/>
          </a:xfrm>
        </p:spPr>
        <p:txBody>
          <a:bodyPr/>
          <a:lstStyle/>
          <a:p>
            <a:r>
              <a:rPr lang="en-US" dirty="0">
                <a:solidFill>
                  <a:srgbClr val="FF7F00"/>
                </a:solidFill>
              </a:rPr>
              <a:t>What did our dot products find?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D49-2CFB-1148-9682-C1ADD9C9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53B8BC-D71F-E240-99DA-1243B5206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16032"/>
              </p:ext>
            </p:extLst>
          </p:nvPr>
        </p:nvGraphicFramePr>
        <p:xfrm>
          <a:off x="631372" y="4137402"/>
          <a:ext cx="788125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627383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687037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608006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647521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748087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667292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685326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600383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-0.95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MR12"/>
                          <a:ea typeface="+mn-ea"/>
                          <a:cs typeface="+mn-cs"/>
                        </a:rPr>
                        <a:t>0.00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0.077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-0.83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B80FBF-A8BD-6C4E-92E9-3DE920A5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90560"/>
              </p:ext>
            </p:extLst>
          </p:nvPr>
        </p:nvGraphicFramePr>
        <p:xfrm>
          <a:off x="1524000" y="2479421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17059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515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7152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79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4554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897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Dot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6511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BECD20-EAD7-4F45-893B-F6A43B22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266179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8F7A-01C9-2141-A570-0688E09E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39CF-4F5F-E345-891A-C0A23AA98B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42068"/>
                <a:ext cx="8686800" cy="441198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What did our dot products find?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Same as coefficients if multiply by 2/10</a:t>
                </a:r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439CF-4F5F-E345-891A-C0A23AA98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42068"/>
                <a:ext cx="8686800" cy="4411989"/>
              </a:xfrm>
              <a:blipFill>
                <a:blip r:embed="rId2"/>
                <a:stretch>
                  <a:fillRect l="-292" t="-2865" b="-1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CD49-2CFB-1148-9682-C1ADD9C9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B80FBF-A8BD-6C4E-92E9-3DE920A5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5470"/>
              </p:ext>
            </p:extLst>
          </p:nvPr>
        </p:nvGraphicFramePr>
        <p:xfrm>
          <a:off x="1524000" y="2479421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1705976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515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77152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4794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34554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98973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0406"/>
                  </a:ext>
                </a:extLst>
              </a:tr>
              <a:tr h="43649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Dot prod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76511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7FFD9E-1083-9548-9214-81B58F39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194656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D9B1-A4C2-A345-ADDA-F81320BA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7819B-6E44-124C-8820-D76EAC09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Domain</a:t>
            </a:r>
          </a:p>
          <a:p>
            <a:pPr lvl="1"/>
            <a:r>
              <a:rPr lang="en-US" dirty="0"/>
              <a:t>{0, (1/3), 0, 0, 0, (2/3), 0, 0, 0, 0, 0}</a:t>
            </a:r>
          </a:p>
          <a:p>
            <a:r>
              <a:rPr lang="en-US" dirty="0"/>
              <a:t>Time Domain</a:t>
            </a:r>
          </a:p>
          <a:p>
            <a:pPr lvl="1"/>
            <a:r>
              <a:rPr lang="en-US" dirty="0"/>
              <a:t>{0,0.83,-0.077,-0.077,0.83,0,-0.83,0.077,0.077,-0.83,0}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EA7A1-B6B9-D54D-9C49-970FFB1E0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637BF4-54D7-7045-88F4-BCC104B5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634548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2CEE3A-8A64-DF47-B31C-F8031590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and Fourier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354C3F7-4D0D-9442-A964-CBA457E8F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0638"/>
                <a:ext cx="3895725" cy="511016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>
                    <a:solidFill>
                      <a:srgbClr val="00C100"/>
                    </a:solidFill>
                  </a:rPr>
                  <a:t>Convert from cartesian basis to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solidFill>
                      <a:srgbClr val="00C1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C1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C1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rgbClr val="00C1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>
                    <a:solidFill>
                      <a:srgbClr val="00C100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[2,-3] </a:t>
                </a:r>
                <a:r>
                  <a:rPr lang="en-US" dirty="0">
                    <a:solidFill>
                      <a:srgbClr val="FF7F00"/>
                    </a:solidFill>
                    <a:sym typeface="Wingdings" pitchFamily="2" charset="2"/>
                  </a:rPr>
                  <a:t>[dot([2,-3],b1),</a:t>
                </a:r>
              </a:p>
              <a:p>
                <a:pPr lvl="1"/>
                <a:r>
                  <a:rPr lang="en-US" dirty="0">
                    <a:solidFill>
                      <a:srgbClr val="FF7F00"/>
                    </a:solidFill>
                    <a:sym typeface="Wingdings" pitchFamily="2" charset="2"/>
                  </a:rPr>
                  <a:t>             dot([2,-3],b2)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</a:t>
                </a: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       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Convert back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=[2,−3]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Slides 12+13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354C3F7-4D0D-9442-A964-CBA457E8F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0638"/>
                <a:ext cx="3895725" cy="5110162"/>
              </a:xfrm>
              <a:blipFill>
                <a:blip r:embed="rId2"/>
                <a:stretch>
                  <a:fillRect l="-326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B1F0A-658A-DE46-B5F5-FF4C56B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43DBA-B0DC-A649-8FCA-E069A1ED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143BD1-B8CF-8C43-9799-D60C70517F8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86312" y="1133475"/>
            <a:ext cx="4343400" cy="572452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C100"/>
                </a:solidFill>
              </a:rPr>
              <a:t>Convert to Freq. basis (a0=[1,1,1,1,…], b1=[0,0.59,0.95,0.95,…], a1=[1,0.81,0.31,=0.31],  b2=[0,0.95,0.59,-0.59…], …)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[0,0.83,-0.077,-0.077,0.83,0…] </a:t>
            </a:r>
            <a:r>
              <a:rPr lang="en-US" dirty="0">
                <a:solidFill>
                  <a:srgbClr val="FF7F00"/>
                </a:solidFill>
                <a:sym typeface="Wingdings" pitchFamily="2" charset="2"/>
              </a:rPr>
              <a:t> [dot(</a:t>
            </a:r>
            <a:r>
              <a:rPr lang="en-US" dirty="0">
                <a:solidFill>
                  <a:srgbClr val="FF7F00"/>
                </a:solidFill>
              </a:rPr>
              <a:t>[0,0.83,-0.077,-0.077,0.83,0…],a0),</a:t>
            </a:r>
          </a:p>
          <a:p>
            <a:pPr lvl="1"/>
            <a:r>
              <a:rPr lang="en-US" dirty="0">
                <a:solidFill>
                  <a:srgbClr val="FF7F00"/>
                </a:solidFill>
                <a:sym typeface="Wingdings" pitchFamily="2" charset="2"/>
              </a:rPr>
              <a:t>dot(</a:t>
            </a:r>
            <a:r>
              <a:rPr lang="en-US" dirty="0">
                <a:solidFill>
                  <a:srgbClr val="FF7F00"/>
                </a:solidFill>
              </a:rPr>
              <a:t>[0,0.83,-0.077,-0.077,0.83,0…],b1), </a:t>
            </a:r>
            <a:r>
              <a:rPr lang="en-US" dirty="0">
                <a:solidFill>
                  <a:srgbClr val="FF7F00"/>
                </a:solidFill>
                <a:sym typeface="Wingdings" pitchFamily="2" charset="2"/>
              </a:rPr>
              <a:t>dot(</a:t>
            </a:r>
            <a:r>
              <a:rPr lang="en-US" dirty="0">
                <a:solidFill>
                  <a:srgbClr val="FF7F00"/>
                </a:solidFill>
              </a:rPr>
              <a:t>[0,0.83,-0.077,-0.077,0.83,0…],a1), …]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[0,1/3,0,0,0,(2/3),0…]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Convert back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=1/3*b1+2/3*b3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[0,0.83,-0.077,-0.077,0.83,0…] </a:t>
            </a:r>
          </a:p>
          <a:p>
            <a:r>
              <a:rPr lang="en-US" dirty="0">
                <a:solidFill>
                  <a:schemeClr val="tx1"/>
                </a:solidFill>
              </a:rPr>
              <a:t>Slides 37—44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Did convert back first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53400-0678-9A49-86ED-AC737D949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2895600"/>
            <a:ext cx="1580015" cy="15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6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/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11F11-DD91-CC45-AF9B-F7C6EC31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2318868"/>
                <a:ext cx="8020594" cy="1404295"/>
              </a:xfrm>
              <a:prstGeom prst="rect">
                <a:avLst/>
              </a:prstGeom>
              <a:blipFill>
                <a:blip r:embed="rId3"/>
                <a:stretch>
                  <a:fillRect l="-948" t="-110811" b="-17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806118-41B1-8C41-BAB5-51498F98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857964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Window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1554162"/>
            <a:ext cx="8862646" cy="4846638"/>
          </a:xfrm>
        </p:spPr>
        <p:txBody>
          <a:bodyPr>
            <a:normAutofit/>
          </a:bodyPr>
          <a:lstStyle/>
          <a:p>
            <a:r>
              <a:rPr lang="en-US" dirty="0"/>
              <a:t>Typically operate on time windows</a:t>
            </a:r>
          </a:p>
          <a:p>
            <a:pPr lvl="1"/>
            <a:r>
              <a:rPr lang="en-US" dirty="0"/>
              <a:t>Computing frequencies for short period of time, e.g. 25ms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790825"/>
            <a:ext cx="7412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2738438"/>
            <a:ext cx="7545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7535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495800"/>
            <a:ext cx="7854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(sepwww.stanford.edu/</a:t>
            </a:r>
            <a:r>
              <a:rPr lang="en-US" sz="1600" dirty="0" err="1"/>
              <a:t>oldsep</a:t>
            </a:r>
            <a:r>
              <a:rPr lang="en-US" sz="1600" dirty="0"/>
              <a:t>/hale/FftLab.html)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0FD4-3364-0D4E-89E0-22B29BFC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926"/>
            <a:ext cx="89916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278A-A5BA-224D-A608-495CB789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638699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/>
              <a:t>Not really connect-the-dots in time</a:t>
            </a:r>
          </a:p>
          <a:p>
            <a:pPr lvl="1"/>
            <a:r>
              <a:rPr lang="en-US" dirty="0"/>
              <a:t>(previous explanation was oversimplified)</a:t>
            </a:r>
          </a:p>
          <a:p>
            <a:r>
              <a:rPr lang="en-US" dirty="0"/>
              <a:t>Recall near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pPr lvl="1"/>
            <a:r>
              <a:rPr lang="en-US" dirty="0"/>
              <a:t>Could often miss the peak</a:t>
            </a:r>
          </a:p>
          <a:p>
            <a:pPr lvl="1"/>
            <a:r>
              <a:rPr lang="en-US" dirty="0"/>
              <a:t>Get poor sine waves</a:t>
            </a:r>
          </a:p>
          <a:p>
            <a:pPr lvl="2"/>
            <a:r>
              <a:rPr lang="en-US" dirty="0"/>
              <a:t>…look like peak moves around even if sampled above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r>
              <a:rPr lang="en-US" dirty="0"/>
              <a:t>Better reconstruction</a:t>
            </a:r>
          </a:p>
          <a:p>
            <a:pPr lvl="1"/>
            <a:r>
              <a:rPr lang="en-US" dirty="0"/>
              <a:t>Convert to frequency</a:t>
            </a:r>
          </a:p>
          <a:p>
            <a:pPr lvl="2"/>
            <a:r>
              <a:rPr lang="en-US" dirty="0"/>
              <a:t>Which can perfectly represent up to half sampling rate</a:t>
            </a:r>
          </a:p>
          <a:p>
            <a:pPr lvl="1"/>
            <a:r>
              <a:rPr lang="en-US" dirty="0"/>
              <a:t>Reconstruct from frequency basis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E2E61E-0E6B-F441-8195-FC68C7F1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frequency domain &amp;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14B8A-E4CC-8743-8C5C-55DBE2ED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3BF-AD2D-1444-9D02-E0FA57B7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A468F-1BA8-9E4B-A743-F2F82D50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Two, complementary ways to represent signals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Time domain, Frequency Domain</a:t>
            </a:r>
          </a:p>
          <a:p>
            <a:r>
              <a:rPr lang="en-US" dirty="0">
                <a:solidFill>
                  <a:schemeClr val="tx1"/>
                </a:solidFill>
              </a:rPr>
              <a:t>Can convert between them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There is math to do this</a:t>
            </a:r>
          </a:p>
          <a:p>
            <a:r>
              <a:rPr lang="en-US" dirty="0">
                <a:solidFill>
                  <a:schemeClr val="tx1"/>
                </a:solidFill>
              </a:rPr>
              <a:t>Frequencies (sines, cosines) form an orthogonal basis set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perform dot products to extract frequency components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67709-FA84-0E43-8C6E-6A55B6C4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52ED55-ACB0-2C4D-8135-7E2A8AC3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8420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  <a:p>
            <a:r>
              <a:rPr lang="en-US" dirty="0"/>
              <a:t>Human hearing mechanism directly operates on  frequencies</a:t>
            </a:r>
          </a:p>
          <a:p>
            <a:r>
              <a:rPr lang="en-US" dirty="0"/>
              <a:t>Can convert between time and frequency domain</a:t>
            </a:r>
          </a:p>
          <a:p>
            <a:pPr lvl="1"/>
            <a:r>
              <a:rPr lang="en-US" dirty="0"/>
              <a:t>Using a dot-product to calculate time or frequency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82771"/>
              </p:ext>
            </p:extLst>
          </p:nvPr>
        </p:nvGraphicFramePr>
        <p:xfrm>
          <a:off x="3688443" y="5629656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69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443" y="5629656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45859"/>
            <a:ext cx="4559300" cy="107599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F19900-33F1-0340-B71D-FD085D62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 – whole course on Fourier Analysis</a:t>
            </a:r>
          </a:p>
          <a:p>
            <a:r>
              <a:rPr lang="en-US" dirty="0"/>
              <a:t>ESE224 – signal processing</a:t>
            </a:r>
          </a:p>
          <a:p>
            <a:r>
              <a:rPr lang="en-US" dirty="0"/>
              <a:t>ESE215, 319, 419 – reason about behavior of circuits in time and frequency domains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BA063-4FC5-CC49-B55B-391E8290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598F-4BFA-4F41-A921-B8D38219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CFD4-0650-2147-8575-AB67D00E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including Lab</a:t>
            </a:r>
          </a:p>
          <a:p>
            <a:r>
              <a:rPr lang="en-US" dirty="0"/>
              <a:t>Lab 4 writeup due today</a:t>
            </a:r>
          </a:p>
          <a:p>
            <a:r>
              <a:rPr lang="en-US" dirty="0"/>
              <a:t>Lab 5 </a:t>
            </a:r>
          </a:p>
          <a:p>
            <a:pPr lvl="1"/>
            <a:r>
              <a:rPr lang="en-US" dirty="0"/>
              <a:t>Posted</a:t>
            </a:r>
          </a:p>
          <a:p>
            <a:pPr lvl="1"/>
            <a:r>
              <a:rPr lang="en-US" dirty="0"/>
              <a:t>In Lab on Wednesday</a:t>
            </a:r>
          </a:p>
          <a:p>
            <a:r>
              <a:rPr lang="en-US" dirty="0"/>
              <a:t>Wednesday lecture: </a:t>
            </a:r>
          </a:p>
          <a:p>
            <a:pPr lvl="1"/>
            <a:r>
              <a:rPr lang="en-US" dirty="0"/>
              <a:t>Masking from psychoacoustics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739F5-5CD6-184C-8CD2-F7C1C43D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0FD7B6-7914-CD43-ADC6-5397B3CB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652449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B073-3BAD-B24E-AF45-61D49662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758A-490E-5E4D-A25B-B4796709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507" t="-120755" b="-1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0C594-2AF9-FB47-A22D-91908B62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B1B1B-9EEC-E149-B6BD-53285B79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9805A-E567-6C4B-8A21-890D885C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2020—2022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29915</TotalTime>
  <Words>4813</Words>
  <Application>Microsoft Macintosh PowerPoint</Application>
  <PresentationFormat>On-screen Show (4:3)</PresentationFormat>
  <Paragraphs>1832</Paragraphs>
  <Slides>54</Slides>
  <Notes>5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CMMI12</vt:lpstr>
      <vt:lpstr>CMR12</vt:lpstr>
      <vt:lpstr>Arial</vt:lpstr>
      <vt:lpstr>Calibri</vt:lpstr>
      <vt:lpstr>Cambria Math</vt:lpstr>
      <vt:lpstr>Courier New</vt:lpstr>
      <vt:lpstr>Symbol</vt:lpstr>
      <vt:lpstr>Wingdings 2</vt:lpstr>
      <vt:lpstr>ESE 578–</vt:lpstr>
      <vt:lpstr>Equation</vt:lpstr>
      <vt:lpstr>PowerPoint Presentation</vt:lpstr>
      <vt:lpstr>Lecture Topics</vt:lpstr>
      <vt:lpstr>Warning</vt:lpstr>
      <vt:lpstr>Course Map – Week 6</vt:lpstr>
      <vt:lpstr>The Fourier Series</vt:lpstr>
      <vt:lpstr>History…</vt:lpstr>
      <vt:lpstr>Fourier Series – more formally</vt:lpstr>
      <vt:lpstr>Fourier Series – Why does it work?</vt:lpstr>
      <vt:lpstr>Fourier Series – Sawtooth wave</vt:lpstr>
      <vt:lpstr>The Physical Ear – Take-away</vt:lpstr>
      <vt:lpstr>Vector Background</vt:lpstr>
      <vt:lpstr>Change of Bases</vt:lpstr>
      <vt:lpstr>Change of Bases</vt:lpstr>
      <vt:lpstr>The Fourier Transform</vt:lpstr>
      <vt:lpstr>Preclass 1</vt:lpstr>
      <vt:lpstr>Dot Product</vt:lpstr>
      <vt:lpstr>Preclass 1</vt:lpstr>
      <vt:lpstr>Preclass 1</vt:lpstr>
      <vt:lpstr>Observe</vt:lpstr>
      <vt:lpstr>Observe</vt:lpstr>
      <vt:lpstr>Cosines</vt:lpstr>
      <vt:lpstr>Cosines orthogonal by frequency</vt:lpstr>
      <vt:lpstr>Sine orthogonal cosines</vt:lpstr>
      <vt:lpstr>Complex Numbers</vt:lpstr>
      <vt:lpstr>Magnitude</vt:lpstr>
      <vt:lpstr>Phase / Angle</vt:lpstr>
      <vt:lpstr>Time and Frequency Bases</vt:lpstr>
      <vt:lpstr>Discrete Fourier Transform</vt:lpstr>
      <vt:lpstr>Discrete Fourier Transforms</vt:lpstr>
      <vt:lpstr>Warning</vt:lpstr>
      <vt:lpstr>DFT – Discrete Fourier Transform</vt:lpstr>
      <vt:lpstr>Remember Lecture 5: Preclass 2</vt:lpstr>
      <vt:lpstr>Remember Week 2: Preclass 3</vt:lpstr>
      <vt:lpstr>DFT – Discrete Fourier Transform</vt:lpstr>
      <vt:lpstr>DFT – Discrete Fourier Transform</vt:lpstr>
      <vt:lpstr>DFT – Discrete Fourier Transform</vt:lpstr>
      <vt:lpstr>Example Composite</vt:lpstr>
      <vt:lpstr>Example Composite</vt:lpstr>
      <vt:lpstr>Example Composite</vt:lpstr>
      <vt:lpstr>Example Composite</vt:lpstr>
      <vt:lpstr>Example Composite</vt:lpstr>
      <vt:lpstr>Preclass 2</vt:lpstr>
      <vt:lpstr>Preclass 2</vt:lpstr>
      <vt:lpstr>Representations</vt:lpstr>
      <vt:lpstr>Cartesian and Fourier</vt:lpstr>
      <vt:lpstr>DFT – Discrete Fourier Transform</vt:lpstr>
      <vt:lpstr>A Window Operation</vt:lpstr>
      <vt:lpstr>Connect the Dots</vt:lpstr>
      <vt:lpstr>Reconstruction</vt:lpstr>
      <vt:lpstr>Take-Away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578</cp:revision>
  <cp:lastPrinted>2022-02-13T21:21:53Z</cp:lastPrinted>
  <dcterms:created xsi:type="dcterms:W3CDTF">2018-05-17T23:28:15Z</dcterms:created>
  <dcterms:modified xsi:type="dcterms:W3CDTF">2022-02-14T14:29:09Z</dcterms:modified>
</cp:coreProperties>
</file>