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307" r:id="rId2"/>
    <p:sldId id="308" r:id="rId3"/>
    <p:sldId id="404" r:id="rId4"/>
    <p:sldId id="408" r:id="rId5"/>
    <p:sldId id="446" r:id="rId6"/>
    <p:sldId id="378" r:id="rId7"/>
    <p:sldId id="447" r:id="rId8"/>
    <p:sldId id="448" r:id="rId9"/>
    <p:sldId id="450" r:id="rId10"/>
    <p:sldId id="452" r:id="rId11"/>
    <p:sldId id="458" r:id="rId12"/>
    <p:sldId id="416" r:id="rId13"/>
    <p:sldId id="411" r:id="rId14"/>
    <p:sldId id="415" r:id="rId15"/>
    <p:sldId id="414" r:id="rId16"/>
    <p:sldId id="439" r:id="rId17"/>
    <p:sldId id="468" r:id="rId18"/>
    <p:sldId id="462" r:id="rId19"/>
    <p:sldId id="418" r:id="rId20"/>
    <p:sldId id="442" r:id="rId21"/>
    <p:sldId id="443" r:id="rId22"/>
    <p:sldId id="444" r:id="rId23"/>
    <p:sldId id="428" r:id="rId24"/>
    <p:sldId id="430" r:id="rId25"/>
    <p:sldId id="431" r:id="rId26"/>
    <p:sldId id="466" r:id="rId27"/>
    <p:sldId id="419" r:id="rId28"/>
    <p:sldId id="463" r:id="rId29"/>
    <p:sldId id="421" r:id="rId30"/>
    <p:sldId id="417" r:id="rId31"/>
    <p:sldId id="464" r:id="rId32"/>
    <p:sldId id="467" r:id="rId33"/>
    <p:sldId id="407" r:id="rId34"/>
    <p:sldId id="377" r:id="rId35"/>
    <p:sldId id="425" r:id="rId36"/>
    <p:sldId id="465" r:id="rId37"/>
    <p:sldId id="422" r:id="rId38"/>
    <p:sldId id="424" r:id="rId39"/>
    <p:sldId id="423" r:id="rId40"/>
    <p:sldId id="37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0000FF"/>
    <a:srgbClr val="FF6700"/>
    <a:srgbClr val="FF93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5" autoAdjust="0"/>
    <p:restoredTop sz="84763" autoAdjust="0"/>
  </p:normalViewPr>
  <p:slideViewPr>
    <p:cSldViewPr snapToGrid="0">
      <p:cViewPr varScale="1">
        <p:scale>
          <a:sx n="95" d="100"/>
          <a:sy n="95" d="100"/>
        </p:scale>
        <p:origin x="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2/21/22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2/21/22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/>
          <a:lstStyle/>
          <a:p>
            <a:pPr lvl="0"/>
            <a:fld id="{7B0D7AA0-0038-43EF-8504-7B3ABA59E987}" type="slidenum">
              <a:rPr/>
              <a:pPr lvl="0"/>
              <a:t>40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950" y="4343314"/>
            <a:ext cx="5030100" cy="41146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2022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147786" y="0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bg1"/>
                </a:solidFill>
              </a:rPr>
              <a:t>ESE150 Spring 2022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#12 – Psychoacoustic Compression Algorithm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34DCE-0881-634A-A866-CCC799D47A10}"/>
              </a:ext>
            </a:extLst>
          </p:cNvPr>
          <p:cNvSpPr txBox="1"/>
          <p:nvPr/>
        </p:nvSpPr>
        <p:spPr>
          <a:xfrm>
            <a:off x="3345038" y="5708650"/>
            <a:ext cx="57855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Based on slides © 2009—2022 </a:t>
            </a:r>
            <a:r>
              <a:rPr lang="en-US" sz="1400" b="1" dirty="0" err="1"/>
              <a:t>DeHon</a:t>
            </a:r>
            <a:r>
              <a:rPr lang="en-US" sz="1400" b="1" dirty="0"/>
              <a:t>, </a:t>
            </a:r>
            <a:r>
              <a:rPr lang="en-US" sz="1400" b="1" dirty="0" err="1"/>
              <a:t>Koditschek</a:t>
            </a:r>
            <a:endParaRPr lang="en-US" sz="1400" b="1" dirty="0"/>
          </a:p>
          <a:p>
            <a:pPr algn="r"/>
            <a:r>
              <a:rPr lang="en-US" sz="1400" b="1" dirty="0"/>
              <a:t>Additional Material © 2014 Farmer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A355-E97B-604D-940C-08B538B9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1DB0-AA0D-5942-B2E1-46ABB19C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rgbClr val="FF6700"/>
                </a:solidFill>
              </a:rPr>
              <a:t>If all frequencies equally likely, how many bits to represent 80 non-zero/non-masked frequencies?</a:t>
            </a:r>
          </a:p>
          <a:p>
            <a:endParaRPr lang="en-US" b="0" dirty="0">
              <a:solidFill>
                <a:srgbClr val="FF67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A328-BD09-A24C-9EEF-9AB7326D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EAEFA-CAFC-9C4F-B141-2A98AED4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A355-E97B-604D-940C-08B538B9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1DB0-AA0D-5942-B2E1-46ABB19C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60dB, 42dB, 30dB each are 25% of amplitudes</a:t>
            </a:r>
          </a:p>
          <a:p>
            <a:r>
              <a:rPr lang="en-US" b="0" dirty="0"/>
              <a:t>Other magnitudes remaining 25%</a:t>
            </a:r>
          </a:p>
          <a:p>
            <a:pPr lvl="1"/>
            <a:r>
              <a:rPr lang="en-US" dirty="0"/>
              <a:t>Equally likely</a:t>
            </a:r>
          </a:p>
          <a:p>
            <a:r>
              <a:rPr lang="en-US" b="0" dirty="0">
                <a:solidFill>
                  <a:srgbClr val="FF6700"/>
                </a:solidFill>
              </a:rPr>
              <a:t>How many bits to represent each of the 3 25% cases?</a:t>
            </a:r>
          </a:p>
          <a:p>
            <a:r>
              <a:rPr lang="en-US" b="0" dirty="0">
                <a:solidFill>
                  <a:srgbClr val="FF6700"/>
                </a:solidFill>
              </a:rPr>
              <a:t>How many bits to represent other cases?</a:t>
            </a:r>
          </a:p>
          <a:p>
            <a:r>
              <a:rPr lang="en-US" b="0" dirty="0">
                <a:solidFill>
                  <a:srgbClr val="FF6700"/>
                </a:solidFill>
              </a:rPr>
              <a:t>On average many bits to represent 80 non-zero/non-masked frequencies?</a:t>
            </a:r>
          </a:p>
          <a:p>
            <a:r>
              <a:rPr lang="en-US" dirty="0"/>
              <a:t>Conclude: </a:t>
            </a:r>
            <a:r>
              <a:rPr lang="en-US" b="0" dirty="0"/>
              <a:t>number of frequencies can keep depends on compressibility</a:t>
            </a:r>
          </a:p>
          <a:p>
            <a:endParaRPr lang="en-US" b="0" dirty="0">
              <a:solidFill>
                <a:srgbClr val="FF67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A328-BD09-A24C-9EEF-9AB7326D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EAEFA-CAFC-9C4F-B141-2A98AED4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want to do something smarter than </a:t>
            </a:r>
          </a:p>
          <a:p>
            <a:pPr lvl="1"/>
            <a:r>
              <a:rPr lang="en-US" dirty="0"/>
              <a:t>Allocating fixed number of frequencies per band</a:t>
            </a:r>
          </a:p>
          <a:p>
            <a:pPr lvl="1"/>
            <a:r>
              <a:rPr lang="en-US" dirty="0"/>
              <a:t>Allocating fixed quantization to a band</a:t>
            </a:r>
          </a:p>
          <a:p>
            <a:r>
              <a:rPr lang="en-US" dirty="0"/>
              <a:t>Like to adapt our encoding to the data</a:t>
            </a:r>
          </a:p>
          <a:p>
            <a:pPr lvl="1"/>
            <a:r>
              <a:rPr lang="en-US" dirty="0"/>
              <a:t>If more Huffman compressible, we get more frequencies</a:t>
            </a:r>
          </a:p>
          <a:p>
            <a:pPr lvl="1"/>
            <a:r>
              <a:rPr lang="en-US" dirty="0"/>
              <a:t>If fewer frequencies suffice for one band,</a:t>
            </a:r>
          </a:p>
          <a:p>
            <a:pPr lvl="2"/>
            <a:r>
              <a:rPr lang="en-US" dirty="0"/>
              <a:t>Allow more frequencies for another</a:t>
            </a:r>
          </a:p>
          <a:p>
            <a:pPr lvl="2"/>
            <a:r>
              <a:rPr lang="en-US" dirty="0"/>
              <a:t>…or allocate less 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182781-D784-2946-8E01-25494646C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73" y="4479321"/>
            <a:ext cx="2864427" cy="192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Optimization problems central to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r>
              <a:rPr lang="en-US" dirty="0"/>
              <a:t>Quantify bits used:</a:t>
            </a:r>
          </a:p>
          <a:p>
            <a:pPr lvl="1"/>
            <a:r>
              <a:rPr lang="en-US" dirty="0"/>
              <a:t>Cannot exceed 128Kb/s</a:t>
            </a:r>
          </a:p>
          <a:p>
            <a:pPr lvl="1"/>
            <a:r>
              <a:rPr lang="en-US" dirty="0"/>
              <a:t>= 1,704 b / 26ms frame / channel</a:t>
            </a:r>
          </a:p>
          <a:p>
            <a:endParaRPr lang="en-US" dirty="0"/>
          </a:p>
          <a:p>
            <a:r>
              <a:rPr lang="en-US" dirty="0"/>
              <a:t>Quantify goodness: minimize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/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50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94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Goodness/Sound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1837"/>
            <a:ext cx="9076010" cy="4846638"/>
          </a:xfrm>
        </p:spPr>
        <p:txBody>
          <a:bodyPr>
            <a:normAutofit/>
          </a:bodyPr>
          <a:lstStyle/>
          <a:p>
            <a:r>
              <a:rPr lang="en-US" dirty="0"/>
              <a:t>Error(Amp) = |</a:t>
            </a:r>
            <a:r>
              <a:rPr lang="en-US" dirty="0" err="1"/>
              <a:t>Orig</a:t>
            </a:r>
            <a:r>
              <a:rPr lang="en-US" dirty="0"/>
              <a:t> Amplitude – Encoded|</a:t>
            </a:r>
          </a:p>
          <a:p>
            <a:pPr lvl="1"/>
            <a:r>
              <a:rPr lang="en-US" dirty="0"/>
              <a:t>Whole </a:t>
            </a:r>
            <a:r>
              <a:rPr lang="en-US" dirty="0" err="1"/>
              <a:t>OrigAmplitude</a:t>
            </a:r>
            <a:r>
              <a:rPr lang="en-US" dirty="0"/>
              <a:t> if dropped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Orig</a:t>
            </a:r>
            <a:r>
              <a:rPr lang="en-US" dirty="0"/>
              <a:t> Amplitude-Quantize(</a:t>
            </a:r>
            <a:r>
              <a:rPr lang="en-US" dirty="0" err="1"/>
              <a:t>OrigAmplitude,bits</a:t>
            </a:r>
            <a:r>
              <a:rPr lang="en-US" dirty="0"/>
              <a:t>)| if quantized</a:t>
            </a:r>
          </a:p>
          <a:p>
            <a:endParaRPr lang="en-US" dirty="0"/>
          </a:p>
          <a:p>
            <a:r>
              <a:rPr lang="en-US" dirty="0" err="1"/>
              <a:t>W(freq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0 if below hearing threshold</a:t>
            </a:r>
          </a:p>
          <a:p>
            <a:pPr lvl="1"/>
            <a:r>
              <a:rPr lang="en-US" dirty="0"/>
              <a:t>0 if masked</a:t>
            </a:r>
          </a:p>
          <a:p>
            <a:pPr lvl="1"/>
            <a:r>
              <a:rPr lang="en-US" dirty="0"/>
              <a:t>Value between 0 and 5 if partially masked in critical band</a:t>
            </a:r>
          </a:p>
          <a:p>
            <a:pPr lvl="1"/>
            <a:r>
              <a:rPr lang="en-US" dirty="0"/>
              <a:t>Really depend on what</a:t>
            </a:r>
            <a:br>
              <a:rPr lang="en-US" dirty="0"/>
            </a:br>
            <a:r>
              <a:rPr lang="en-US" dirty="0"/>
              <a:t>already encoded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A2A33E-0039-A849-B8E5-F0E0608B3866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A2A33E-0039-A849-B8E5-F0E0608B3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2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7DDA-BF80-2B46-AC46-963518F5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Weight Function W(f)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6E27-796A-0E4D-9767-5519D9343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W(f)=</a:t>
            </a:r>
            <a:r>
              <a:rPr lang="en-US" dirty="0" err="1">
                <a:solidFill>
                  <a:schemeClr val="tx1"/>
                </a:solidFill>
              </a:rPr>
              <a:t>CBWeight</a:t>
            </a:r>
            <a:r>
              <a:rPr lang="en-US" dirty="0">
                <a:solidFill>
                  <a:schemeClr val="tx1"/>
                </a:solidFill>
              </a:rPr>
              <a:t>*Mask</a:t>
            </a:r>
          </a:p>
          <a:p>
            <a:r>
              <a:rPr lang="en-US" dirty="0">
                <a:solidFill>
                  <a:schemeClr val="tx1"/>
                </a:solidFill>
              </a:rPr>
              <a:t>Mask = 0 if </a:t>
            </a:r>
            <a:r>
              <a:rPr lang="en-US" dirty="0" err="1">
                <a:solidFill>
                  <a:schemeClr val="tx1"/>
                </a:solidFill>
              </a:rPr>
              <a:t>MaxAmp-FreqAmp</a:t>
            </a:r>
            <a:r>
              <a:rPr lang="en-US" dirty="0">
                <a:solidFill>
                  <a:schemeClr val="tx1"/>
                </a:solidFill>
              </a:rPr>
              <a:t>&gt;3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sz="2800" b="1" dirty="0">
                <a:solidFill>
                  <a:schemeClr val="tx1"/>
                </a:solidFill>
              </a:rPr>
              <a:t>  1 otherwise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B7D3-22FE-724B-AFA6-35AC2359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B002C-FFD5-F447-AC30-DC628454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66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3E24-AFDD-324F-BFA9-1A75D5ECD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Encodingn</a:t>
            </a:r>
            <a:r>
              <a:rPr lang="en-US" dirty="0"/>
              <a:t>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44D42-9C44-614D-8E44-44D484E47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E6FA1-65AE-2B46-A209-68C546DC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B9BA2-F381-CF4E-8D1A-BBD45DB2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9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4E6C-0692-054E-8C81-83557114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Incremental Frequency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3EF7-4098-FE48-804E-44B29EF7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EncodeFreq</a:t>
            </a:r>
            <a:r>
              <a:rPr lang="en-US" dirty="0"/>
              <a:t>=0</a:t>
            </a:r>
          </a:p>
          <a:p>
            <a:r>
              <a:rPr lang="en-US" dirty="0" err="1"/>
              <a:t>UnencodedFreqs</a:t>
            </a:r>
            <a:r>
              <a:rPr lang="en-US" dirty="0"/>
              <a:t>=</a:t>
            </a:r>
            <a:r>
              <a:rPr lang="en-US" dirty="0" err="1"/>
              <a:t>AllFreqs</a:t>
            </a:r>
            <a:endParaRPr lang="en-US" dirty="0"/>
          </a:p>
          <a:p>
            <a:r>
              <a:rPr lang="en-US" dirty="0"/>
              <a:t>Error=</a:t>
            </a:r>
            <a:r>
              <a:rPr lang="en-US" dirty="0" err="1"/>
              <a:t>ErrorCalc</a:t>
            </a:r>
            <a:r>
              <a:rPr lang="en-US" dirty="0"/>
              <a:t>(</a:t>
            </a:r>
            <a:r>
              <a:rPr lang="en-US" dirty="0" err="1"/>
              <a:t>AllFreqs</a:t>
            </a:r>
            <a:r>
              <a:rPr lang="en-US" dirty="0"/>
              <a:t>)</a:t>
            </a:r>
          </a:p>
          <a:p>
            <a:r>
              <a:rPr lang="en-US" dirty="0"/>
              <a:t>While((</a:t>
            </a:r>
            <a:r>
              <a:rPr lang="en-US" dirty="0" err="1"/>
              <a:t>EncodeFreq</a:t>
            </a:r>
            <a:r>
              <a:rPr lang="en-US" dirty="0"/>
              <a:t>&lt;</a:t>
            </a:r>
            <a:r>
              <a:rPr lang="en-US" dirty="0" err="1"/>
              <a:t>NumFreqs</a:t>
            </a:r>
            <a:r>
              <a:rPr lang="en-US" dirty="0"/>
              <a:t>) &amp;&amp; Error&gt;0)</a:t>
            </a:r>
          </a:p>
          <a:p>
            <a:pPr lvl="1"/>
            <a:r>
              <a:rPr lang="en-US" dirty="0" err="1"/>
              <a:t>dErr,newFreq</a:t>
            </a:r>
            <a:r>
              <a:rPr lang="en-US" dirty="0"/>
              <a:t>=</a:t>
            </a:r>
            <a:r>
              <a:rPr lang="en-US" dirty="0" err="1"/>
              <a:t>MaxDeltaError</a:t>
            </a:r>
            <a:r>
              <a:rPr lang="en-US" dirty="0"/>
              <a:t>(</a:t>
            </a:r>
            <a:r>
              <a:rPr lang="en-US" dirty="0" err="1"/>
              <a:t>UnencodedFreqs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FrameFreq.add</a:t>
            </a:r>
            <a:r>
              <a:rPr lang="en-US" dirty="0"/>
              <a:t>(</a:t>
            </a:r>
            <a:r>
              <a:rPr lang="en-US" dirty="0" err="1"/>
              <a:t>newFreq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UnencodedFreqs.remove</a:t>
            </a:r>
            <a:r>
              <a:rPr lang="en-US" dirty="0"/>
              <a:t>(</a:t>
            </a:r>
            <a:r>
              <a:rPr lang="en-US" dirty="0" err="1"/>
              <a:t>newFreq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Error-=</a:t>
            </a:r>
            <a:r>
              <a:rPr lang="en-US" dirty="0" err="1"/>
              <a:t>dErr</a:t>
            </a:r>
            <a:endParaRPr lang="en-US" dirty="0"/>
          </a:p>
          <a:p>
            <a:pPr lvl="1"/>
            <a:r>
              <a:rPr lang="en-US" dirty="0" err="1"/>
              <a:t>numFreqs</a:t>
            </a:r>
            <a:r>
              <a:rPr lang="en-US" dirty="0"/>
              <a:t>++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2A91-B93A-D143-BC24-AD61A679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EDFC9-3383-CC42-A9A6-ADBEF488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35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264" y="4043967"/>
            <a:ext cx="6655871" cy="23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8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Review and </a:t>
            </a:r>
            <a:r>
              <a:rPr lang="en-US" sz="2400" dirty="0" err="1"/>
              <a:t>preclass</a:t>
            </a:r>
            <a:endParaRPr lang="en-US" sz="2400" dirty="0"/>
          </a:p>
          <a:p>
            <a:r>
              <a:rPr lang="en-US" sz="2400" dirty="0"/>
              <a:t>How do we take advantage of psychoacoustics in MP3</a:t>
            </a:r>
            <a:br>
              <a:rPr lang="en-US" sz="2400" dirty="0"/>
            </a:br>
            <a:r>
              <a:rPr lang="en-US" sz="2400" dirty="0"/>
              <a:t>Achieve this 6—12x reduction from CD Audio</a:t>
            </a:r>
          </a:p>
          <a:p>
            <a:pPr lvl="1"/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Review Tricks</a:t>
            </a:r>
          </a:p>
          <a:p>
            <a:pPr lvl="1"/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Formulate Optimization</a:t>
            </a:r>
          </a:p>
          <a:p>
            <a:pPr lvl="1"/>
            <a:r>
              <a:rPr lang="en-US" sz="1600" b="1" dirty="0"/>
              <a:t>Algorithm for Adaptation</a:t>
            </a:r>
            <a:endParaRPr lang="en-US" sz="2400" dirty="0"/>
          </a:p>
          <a:p>
            <a:r>
              <a:rPr lang="en-US" sz="2400" dirty="0"/>
              <a:t>Midterm</a:t>
            </a:r>
          </a:p>
          <a:p>
            <a:r>
              <a:rPr lang="en-US" sz="2400" dirty="0"/>
              <a:t>References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96851" y="175764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851" y="175764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9149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0207AFE-7E66-D14C-AAAC-6C9E883586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74" y="2779441"/>
            <a:ext cx="6182013" cy="37208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6C29D8-051F-7F48-AB6D-B26187D2191C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2208278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reduction component: Error(</a:t>
            </a:r>
            <a:r>
              <a:rPr lang="en-US" dirty="0" err="1"/>
              <a:t>freq</a:t>
            </a:r>
            <a:r>
              <a:rPr lang="en-US" dirty="0"/>
              <a:t>)×W(</a:t>
            </a:r>
            <a:r>
              <a:rPr lang="en-US" dirty="0" err="1"/>
              <a:t>freq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" y="4043967"/>
            <a:ext cx="6655871" cy="23568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1728790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3+6=9</a:t>
            </a:r>
          </a:p>
          <a:p>
            <a:r>
              <a:rPr lang="en-US" dirty="0"/>
              <a:t>Error = 125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E9CC2-B813-584F-A4AE-07542EAD89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200400"/>
            <a:ext cx="56718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4793CB6-FE8C-494C-BCA4-FD7310D02D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21" y="3094204"/>
            <a:ext cx="5860023" cy="33065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07BB52-7488-E448-BAF9-334E5BEA79F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18</a:t>
            </a:r>
          </a:p>
          <a:p>
            <a:r>
              <a:rPr lang="en-US" dirty="0"/>
              <a:t>Error =  60</a:t>
            </a:r>
          </a:p>
        </p:txBody>
      </p:sp>
    </p:spTree>
    <p:extLst>
      <p:ext uri="{BB962C8B-B14F-4D97-AF65-F5344CB8AC3E}">
        <p14:creationId xmlns:p14="http://schemas.microsoft.com/office/powerpoint/2010/main" val="1741608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CF6F7AE-89ED-594F-B583-42812D775E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99" y="3405931"/>
            <a:ext cx="5307573" cy="29948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27</a:t>
            </a:r>
          </a:p>
          <a:p>
            <a:r>
              <a:rPr lang="en-US" dirty="0"/>
              <a:t>Error =  18</a:t>
            </a:r>
          </a:p>
        </p:txBody>
      </p:sp>
    </p:spTree>
    <p:extLst>
      <p:ext uri="{BB962C8B-B14F-4D97-AF65-F5344CB8AC3E}">
        <p14:creationId xmlns:p14="http://schemas.microsoft.com/office/powerpoint/2010/main" val="2949407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simple,</a:t>
            </a:r>
            <a:br>
              <a:rPr lang="en-US" dirty="0"/>
            </a:br>
            <a:r>
              <a:rPr lang="en-US" dirty="0"/>
              <a:t>assumed fixed quant.</a:t>
            </a:r>
          </a:p>
          <a:p>
            <a:r>
              <a:rPr lang="en-US" dirty="0"/>
              <a:t>Incrementally assign</a:t>
            </a:r>
            <a:br>
              <a:rPr lang="en-US" dirty="0"/>
            </a:br>
            <a:r>
              <a:rPr lang="en-US" dirty="0"/>
              <a:t>bits</a:t>
            </a:r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Assign more bits to that frequency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 from 0 bits to 1 bit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1 bit to 2 bits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301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While(</a:t>
            </a:r>
            <a:r>
              <a:rPr lang="en-US" dirty="0" err="1"/>
              <a:t>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Assign more bits to that frequency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 from 0 bits to 1 bit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1 bit to 2 bits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34" t="-139080" b="-18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/>
              <p:nvPr/>
            </p:nvSpPr>
            <p:spPr>
              <a:xfrm>
                <a:off x="4760259" y="2825575"/>
                <a:ext cx="4065494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59" y="2825575"/>
                <a:ext cx="4065494" cy="1094146"/>
              </a:xfrm>
              <a:prstGeom prst="rect">
                <a:avLst/>
              </a:prstGeom>
              <a:blipFill>
                <a:blip r:embed="rId3"/>
                <a:stretch>
                  <a:fillRect l="-20807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679A6A0-D29C-B146-ABF5-9B0CCE033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01" y="3797336"/>
            <a:ext cx="1838885" cy="20432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AF86B1-7540-8447-9BD6-C83687C73AE4}"/>
              </a:ext>
            </a:extLst>
          </p:cNvPr>
          <p:cNvSpPr txBox="1"/>
          <p:nvPr/>
        </p:nvSpPr>
        <p:spPr>
          <a:xfrm>
            <a:off x="941503" y="6031468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0b -- error=7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71FEAD-6C05-B146-B67F-E5D71DD5CC25}"/>
              </a:ext>
            </a:extLst>
          </p:cNvPr>
          <p:cNvGrpSpPr/>
          <p:nvPr/>
        </p:nvGrpSpPr>
        <p:grpSpPr>
          <a:xfrm>
            <a:off x="3232737" y="3761151"/>
            <a:ext cx="2316134" cy="2700842"/>
            <a:chOff x="3291618" y="3992348"/>
            <a:chExt cx="2316134" cy="270084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196CADC-116F-874C-BC16-DAA6B013D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1618" y="3992348"/>
              <a:ext cx="1818714" cy="20207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B9DDF7-2F2E-CF46-AE69-CBB6F06CFA2E}"/>
                </a:ext>
              </a:extLst>
            </p:cNvPr>
            <p:cNvSpPr txBox="1"/>
            <p:nvPr/>
          </p:nvSpPr>
          <p:spPr>
            <a:xfrm>
              <a:off x="3493071" y="6046859"/>
              <a:ext cx="2114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1b quant -- error=1</a:t>
              </a:r>
            </a:p>
            <a:p>
              <a:r>
                <a:rPr lang="en-US" dirty="0"/>
                <a:t>(1+6) encode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5621DC1-B69C-9C4A-A7BD-7E70AEADB36B}"/>
              </a:ext>
            </a:extLst>
          </p:cNvPr>
          <p:cNvGrpSpPr/>
          <p:nvPr/>
        </p:nvGrpSpPr>
        <p:grpSpPr>
          <a:xfrm>
            <a:off x="6001220" y="3797336"/>
            <a:ext cx="2297383" cy="2725849"/>
            <a:chOff x="6011558" y="3988264"/>
            <a:chExt cx="2297383" cy="272584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89856DF-8897-E54B-B284-5D6954B00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1558" y="3988264"/>
              <a:ext cx="1838884" cy="204320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07359E-AAE0-0849-B5E5-FC0216041886}"/>
                </a:ext>
              </a:extLst>
            </p:cNvPr>
            <p:cNvSpPr txBox="1"/>
            <p:nvPr/>
          </p:nvSpPr>
          <p:spPr>
            <a:xfrm>
              <a:off x="6194260" y="6067782"/>
              <a:ext cx="2114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3b quant -- error=0</a:t>
              </a:r>
            </a:p>
            <a:p>
              <a:r>
                <a:rPr lang="en-US" dirty="0"/>
                <a:t>(3+9) encode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(Greedy)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Allocate some bits to reduce error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Add frequency or Add quantization bits to band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Pick one to most reduce the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(Greedy)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Allocate some bits to reduce error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Add frequency or Add quantization bits to band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Pick one to most reduce the error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Re-Huffman encode and update </a:t>
            </a:r>
            <a:r>
              <a:rPr lang="en-US" dirty="0" err="1">
                <a:solidFill>
                  <a:srgbClr val="0000FF"/>
                </a:solidFill>
              </a:rPr>
              <a:t>bitbudget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891533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Refinement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Rediscovering where to allocate everything every time may be laborious</a:t>
            </a:r>
          </a:p>
          <a:p>
            <a:pPr lvl="1"/>
            <a:r>
              <a:rPr lang="en-US" dirty="0"/>
              <a:t>Often same frequencies persist for more than 26ms</a:t>
            </a:r>
          </a:p>
          <a:p>
            <a:r>
              <a:rPr lang="en-US" dirty="0"/>
              <a:t>Maybe we can get close and adjust?</a:t>
            </a:r>
          </a:p>
          <a:p>
            <a:pPr lvl="1"/>
            <a:r>
              <a:rPr lang="en-US" dirty="0"/>
              <a:t>Use critical band allocation from previous frames as a starting point guess</a:t>
            </a:r>
          </a:p>
          <a:p>
            <a:pPr lvl="2"/>
            <a:r>
              <a:rPr lang="en-US" sz="2400" dirty="0"/>
              <a:t>bits, frequencies, quantization </a:t>
            </a:r>
          </a:p>
          <a:p>
            <a:pPr lvl="1"/>
            <a:r>
              <a:rPr lang="en-US" dirty="0"/>
              <a:t>Try initial encoding with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</a:t>
            </a:r>
            <a:r>
              <a:rPr lang="en-US" dirty="0" err="1"/>
              <a:t>Preclass</a:t>
            </a:r>
            <a:r>
              <a:rPr lang="en-US" dirty="0"/>
              <a:t> Setup/Reminder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457849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(Adaptive)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budget guess</a:t>
            </a:r>
          </a:p>
          <a:p>
            <a:pPr lvl="1"/>
            <a:r>
              <a:rPr lang="en-US" dirty="0"/>
              <a:t>Quantization in bands</a:t>
            </a:r>
          </a:p>
          <a:p>
            <a:pPr lvl="1"/>
            <a:r>
              <a:rPr lang="en-US" dirty="0"/>
              <a:t>Frequencies to keep in each band</a:t>
            </a:r>
          </a:p>
          <a:p>
            <a:r>
              <a:rPr lang="en-US" dirty="0"/>
              <a:t>Encode, compress</a:t>
            </a:r>
          </a:p>
          <a:p>
            <a:endParaRPr lang="en-US" dirty="0"/>
          </a:p>
          <a:p>
            <a:r>
              <a:rPr lang="en-US" dirty="0">
                <a:solidFill>
                  <a:srgbClr val="FF6700"/>
                </a:solidFill>
              </a:rPr>
              <a:t>What can we do if takes up &gt; 1704 bits?</a:t>
            </a:r>
          </a:p>
          <a:p>
            <a:r>
              <a:rPr lang="en-US" dirty="0">
                <a:solidFill>
                  <a:srgbClr val="FF6700"/>
                </a:solidFill>
              </a:rPr>
              <a:t>What can we do if takes up &lt; 1704 bits?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2FD7-1B47-484B-AEF7-D27F44E4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with Adaptive Fine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B5D7-0188-E246-ADD1-4B71F7683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" y="1554162"/>
            <a:ext cx="8884024" cy="48466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&lt;previous slide&gt;</a:t>
            </a:r>
          </a:p>
          <a:p>
            <a:r>
              <a:rPr lang="en-US" dirty="0" err="1"/>
              <a:t>FrameBits</a:t>
            </a:r>
            <a:r>
              <a:rPr lang="en-US" dirty="0"/>
              <a:t>=Huffman(</a:t>
            </a:r>
            <a:r>
              <a:rPr lang="en-US" dirty="0" err="1"/>
              <a:t>FrameFreq</a:t>
            </a:r>
            <a:r>
              <a:rPr lang="en-US" dirty="0"/>
              <a:t>)</a:t>
            </a:r>
          </a:p>
          <a:p>
            <a:r>
              <a:rPr lang="en-US" dirty="0"/>
              <a:t>While ((</a:t>
            </a:r>
            <a:r>
              <a:rPr lang="en-US" dirty="0" err="1"/>
              <a:t>FrameBits</a:t>
            </a:r>
            <a:r>
              <a:rPr lang="en-US" dirty="0"/>
              <a:t>&gt;1704) |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FrameBits</a:t>
            </a:r>
            <a:r>
              <a:rPr lang="en-US" dirty="0"/>
              <a:t>&gt;1704)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—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RemoveLeastImportant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Else if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++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AddNextImportant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>
                <a:sym typeface="Wingdings" pitchFamily="2" charset="2"/>
              </a:rPr>
              <a:t>FrameBits</a:t>
            </a:r>
            <a:r>
              <a:rPr lang="en-US" dirty="0">
                <a:sym typeface="Wingdings" pitchFamily="2" charset="2"/>
              </a:rPr>
              <a:t>=Huffman(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FEC90-7D7E-1441-9DDC-4F1FB5DA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14448-74EF-EA47-A787-3E3E334E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0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2FD7-1B47-484B-AEF7-D27F44E4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with Adaptive Fine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B5D7-0188-E246-ADD1-4B71F7683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" y="1554162"/>
            <a:ext cx="8884024" cy="48466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&lt;previous slide&gt;</a:t>
            </a:r>
          </a:p>
          <a:p>
            <a:r>
              <a:rPr lang="en-US" dirty="0" err="1"/>
              <a:t>FrameBits</a:t>
            </a:r>
            <a:r>
              <a:rPr lang="en-US" dirty="0"/>
              <a:t>=Huffman(</a:t>
            </a:r>
            <a:r>
              <a:rPr lang="en-US" dirty="0" err="1"/>
              <a:t>FrameFreq</a:t>
            </a:r>
            <a:r>
              <a:rPr lang="en-US" dirty="0"/>
              <a:t>)</a:t>
            </a:r>
          </a:p>
          <a:p>
            <a:r>
              <a:rPr lang="en-US" dirty="0"/>
              <a:t>While ((</a:t>
            </a:r>
            <a:r>
              <a:rPr lang="en-US" dirty="0" err="1"/>
              <a:t>FrameBits</a:t>
            </a:r>
            <a:r>
              <a:rPr lang="en-US" dirty="0"/>
              <a:t>&gt;1704) |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FrameBits</a:t>
            </a:r>
            <a:r>
              <a:rPr lang="en-US" dirty="0"/>
              <a:t>&gt;1704)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—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RemoveLeastImportant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Else if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++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AddNextImportant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>
                <a:sym typeface="Wingdings" pitchFamily="2" charset="2"/>
              </a:rPr>
              <a:t>FrameBits</a:t>
            </a:r>
            <a:r>
              <a:rPr lang="en-US" dirty="0">
                <a:sym typeface="Wingdings" pitchFamily="2" charset="2"/>
              </a:rPr>
              <a:t>=Huffman(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FEC90-7D7E-1441-9DDC-4F1FB5DA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14448-74EF-EA47-A787-3E3E334E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3620E-CF56-A749-B60F-A1D543D3D59E}"/>
              </a:ext>
            </a:extLst>
          </p:cNvPr>
          <p:cNvSpPr txBox="1"/>
          <p:nvPr/>
        </p:nvSpPr>
        <p:spPr>
          <a:xfrm>
            <a:off x="3996437" y="1295400"/>
            <a:ext cx="5147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Could add/subtract more than one </a:t>
            </a:r>
            <a:r>
              <a:rPr lang="en-US" dirty="0" err="1">
                <a:solidFill>
                  <a:srgbClr val="0000FF"/>
                </a:solidFill>
              </a:rPr>
              <a:t>freq</a:t>
            </a:r>
            <a:r>
              <a:rPr lang="en-US" dirty="0">
                <a:solidFill>
                  <a:srgbClr val="0000FF"/>
                </a:solidFill>
              </a:rPr>
              <a:t> at a time.</a:t>
            </a:r>
          </a:p>
          <a:p>
            <a:r>
              <a:rPr lang="en-US" dirty="0">
                <a:solidFill>
                  <a:srgbClr val="0000FF"/>
                </a:solidFill>
              </a:rPr>
              <a:t>Could keep track of high and low encodings.</a:t>
            </a:r>
          </a:p>
        </p:txBody>
      </p:sp>
    </p:spTree>
    <p:extLst>
      <p:ext uri="{BB962C8B-B14F-4D97-AF65-F5344CB8AC3E}">
        <p14:creationId xmlns:p14="http://schemas.microsoft.com/office/powerpoint/2010/main" val="3305580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Roundup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CODING &amp; MP3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457849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MP3 Flow Chart (Encoding/Decoding)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12" y="1538832"/>
            <a:ext cx="6557413" cy="226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4400522"/>
            <a:ext cx="7083743" cy="201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1802" y="1381279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Basic MP3 Encoding Scheme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7930" y="4215856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MP3 Decoding Scheme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4220" y="5765219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Notice: Psychoacoustics is embedded</a:t>
            </a:r>
          </a:p>
          <a:p>
            <a:pPr algn="ctr"/>
            <a:r>
              <a:rPr lang="en-US" i="1" dirty="0">
                <a:solidFill>
                  <a:srgbClr val="00B050"/>
                </a:solidFill>
              </a:rPr>
              <a:t>Your brain is involved in decoding!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8645" y="3180528"/>
            <a:ext cx="3344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00B050"/>
                </a:solidFill>
              </a:rPr>
              <a:t>We use psychoacoustic </a:t>
            </a:r>
          </a:p>
          <a:p>
            <a:pPr algn="r"/>
            <a:r>
              <a:rPr lang="en-US" i="1" dirty="0">
                <a:solidFill>
                  <a:srgbClr val="00B050"/>
                </a:solidFill>
              </a:rPr>
              <a:t>model to control quantization!</a:t>
            </a:r>
          </a:p>
          <a:p>
            <a:pPr algn="r"/>
            <a:r>
              <a:rPr lang="en-US" i="1" dirty="0">
                <a:solidFill>
                  <a:srgbClr val="00B050"/>
                </a:solidFill>
              </a:rPr>
              <a:t>(how we achieve compression)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723" y="1537234"/>
            <a:ext cx="293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 type of DFT is performed</a:t>
            </a: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1628587" y="1906566"/>
            <a:ext cx="213276" cy="1051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15762" y="1906566"/>
            <a:ext cx="226101" cy="1254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0477" y="1928530"/>
            <a:ext cx="27879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Data is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stored in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frequency domain rep.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Even Huffman coded too!</a:t>
            </a:r>
          </a:p>
          <a:p>
            <a:pPr algn="ctr"/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5468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23088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Midterm – Monday in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295400"/>
            <a:ext cx="4374445" cy="52395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Closed book, notes</a:t>
            </a:r>
          </a:p>
          <a:p>
            <a:r>
              <a:rPr lang="en-US" dirty="0"/>
              <a:t>Calculators allowed</a:t>
            </a:r>
          </a:p>
          <a:p>
            <a:r>
              <a:rPr lang="en-US" dirty="0"/>
              <a:t>50 minutes</a:t>
            </a:r>
          </a:p>
          <a:p>
            <a:pPr lvl="1"/>
            <a:r>
              <a:rPr lang="en-US" dirty="0"/>
              <a:t>Shorter than previous years</a:t>
            </a:r>
          </a:p>
          <a:p>
            <a:r>
              <a:rPr lang="en-US" dirty="0"/>
              <a:t>5% of grade</a:t>
            </a:r>
          </a:p>
          <a:p>
            <a:pPr lvl="1"/>
            <a:r>
              <a:rPr lang="en-US" dirty="0"/>
              <a:t>prepare for final</a:t>
            </a:r>
          </a:p>
          <a:p>
            <a:r>
              <a:rPr lang="en-US" dirty="0"/>
              <a:t>Last 4 year’s midterm and answers </a:t>
            </a:r>
          </a:p>
          <a:p>
            <a:pPr lvl="1"/>
            <a:r>
              <a:rPr lang="en-US" dirty="0"/>
              <a:t>on 2018, 2019, 2020 syllabus</a:t>
            </a:r>
          </a:p>
          <a:p>
            <a:pPr lvl="2"/>
            <a:r>
              <a:rPr lang="en-US" dirty="0"/>
              <a:t>Were all in-person, closed book (75 minutes)</a:t>
            </a:r>
          </a:p>
          <a:p>
            <a:pPr lvl="1"/>
            <a:r>
              <a:rPr lang="en-US" dirty="0"/>
              <a:t>2021 was online, open book, also on syllabus </a:t>
            </a:r>
          </a:p>
          <a:p>
            <a:pPr lvl="2"/>
            <a:r>
              <a:rPr lang="en-US" dirty="0"/>
              <a:t>(120 minutes)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2311" y="1240895"/>
            <a:ext cx="4481689" cy="48466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b="1" dirty="0">
                <a:solidFill>
                  <a:schemeClr val="tx2"/>
                </a:solidFill>
              </a:rPr>
              <a:t>Topics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dirty="0">
                <a:solidFill>
                  <a:schemeClr val="tx2"/>
                </a:solidFill>
              </a:rPr>
              <a:t>Data representation in bits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dirty="0">
                <a:solidFill>
                  <a:schemeClr val="tx2"/>
                </a:solidFill>
              </a:rPr>
              <a:t>Sounds waves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dirty="0">
                <a:solidFill>
                  <a:schemeClr val="tx2"/>
                </a:solidFill>
              </a:rPr>
              <a:t>Sampling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Quantization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dirty="0" err="1">
                <a:solidFill>
                  <a:schemeClr val="tx2"/>
                </a:solidFill>
              </a:rPr>
              <a:t>Nyquist</a:t>
            </a:r>
            <a:endParaRPr lang="en-US" sz="2400" dirty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noProof="0" dirty="0" err="1">
                <a:solidFill>
                  <a:schemeClr val="tx2"/>
                </a:solidFill>
              </a:rPr>
              <a:t>Lossy</a:t>
            </a:r>
            <a:r>
              <a:rPr lang="en-US" sz="2400" noProof="0" dirty="0">
                <a:solidFill>
                  <a:schemeClr val="tx2"/>
                </a:solidFill>
              </a:rPr>
              <a:t>/lossless compression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dirty="0">
                <a:solidFill>
                  <a:schemeClr val="tx2"/>
                </a:solidFill>
              </a:rPr>
              <a:t>Common case</a:t>
            </a:r>
            <a:endParaRPr lang="en-US" sz="2400" noProof="0" dirty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noProof="0" dirty="0">
                <a:solidFill>
                  <a:schemeClr val="tx2"/>
                </a:solidFill>
              </a:rPr>
              <a:t>Frequency domain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Psychoacoustics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2400" dirty="0">
                <a:solidFill>
                  <a:schemeClr val="tx2"/>
                </a:solidFill>
              </a:rPr>
              <a:t>Perceptual coding</a:t>
            </a:r>
            <a:endParaRPr kumimoji="0" lang="en-US" sz="24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7473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5524-942F-7E46-8356-3C8287BA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52D6-293A-4E41-BC5C-A1F3D950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11 &amp; 12 (this week)</a:t>
            </a:r>
          </a:p>
          <a:p>
            <a:pPr lvl="1"/>
            <a:r>
              <a:rPr lang="en-US" dirty="0"/>
              <a:t>Help understand more what real MP3 encoding looks like</a:t>
            </a:r>
          </a:p>
          <a:p>
            <a:pPr lvl="1"/>
            <a:r>
              <a:rPr lang="en-US" dirty="0"/>
              <a:t>Thinking about fixed rate</a:t>
            </a:r>
          </a:p>
          <a:p>
            <a:pPr lvl="2"/>
            <a:r>
              <a:rPr lang="en-US" dirty="0"/>
              <a:t>And adaptation for variable rate encoding from Huffman</a:t>
            </a:r>
          </a:p>
          <a:p>
            <a:pPr lvl="1"/>
            <a:r>
              <a:rPr lang="en-US" dirty="0"/>
              <a:t>Formulating masking explicitly</a:t>
            </a:r>
          </a:p>
          <a:p>
            <a:pPr lvl="2"/>
            <a:r>
              <a:rPr lang="en-US" dirty="0"/>
              <a:t>But simplistic</a:t>
            </a:r>
          </a:p>
          <a:p>
            <a:pPr lvl="1"/>
            <a:r>
              <a:rPr lang="en-US" dirty="0"/>
              <a:t>Illustrating Optimization Approaches</a:t>
            </a:r>
          </a:p>
          <a:p>
            <a:r>
              <a:rPr lang="en-US" dirty="0"/>
              <a:t>Lab 6</a:t>
            </a:r>
          </a:p>
          <a:p>
            <a:pPr lvl="1"/>
            <a:r>
              <a:rPr lang="en-US" dirty="0"/>
              <a:t>Capture spirit of reducing frequencies</a:t>
            </a:r>
          </a:p>
          <a:p>
            <a:pPr lvl="1"/>
            <a:r>
              <a:rPr lang="en-US" dirty="0"/>
              <a:t>Simplified – only taking loudest fraction in each band</a:t>
            </a:r>
          </a:p>
          <a:p>
            <a:pPr lvl="2"/>
            <a:r>
              <a:rPr lang="en-US" dirty="0"/>
              <a:t>Rather than being rigorous about masking</a:t>
            </a:r>
          </a:p>
          <a:p>
            <a:pPr lvl="2"/>
            <a:r>
              <a:rPr lang="en-US" dirty="0"/>
              <a:t>Or trying to hit some fixed rate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74789-76E4-C048-B085-32007EEC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6F22D-7607-A34E-A36C-359E964E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pyschoacoustics</a:t>
            </a:r>
            <a:r>
              <a:rPr lang="en-US" dirty="0"/>
              <a:t> to compress audio</a:t>
            </a:r>
          </a:p>
          <a:p>
            <a:pPr lvl="1"/>
            <a:r>
              <a:rPr lang="en-US" dirty="0"/>
              <a:t>Eliminate portions of signal that human’s don’t notice</a:t>
            </a:r>
          </a:p>
          <a:p>
            <a:r>
              <a:rPr lang="en-US" dirty="0"/>
              <a:t>Optimization</a:t>
            </a:r>
          </a:p>
          <a:p>
            <a:pPr lvl="1"/>
            <a:r>
              <a:rPr lang="en-US" dirty="0"/>
              <a:t>Identify Design Space (knobs) </a:t>
            </a:r>
          </a:p>
          <a:p>
            <a:pPr lvl="1"/>
            <a:r>
              <a:rPr lang="en-US" dirty="0"/>
              <a:t>Identify Costs and Constraints</a:t>
            </a:r>
          </a:p>
          <a:p>
            <a:pPr lvl="1"/>
            <a:r>
              <a:rPr lang="en-US" dirty="0"/>
              <a:t>Formulate quantitatively</a:t>
            </a:r>
          </a:p>
          <a:p>
            <a:pPr lvl="1"/>
            <a:r>
              <a:rPr lang="en-US" dirty="0"/>
              <a:t>Algorithms to approach</a:t>
            </a:r>
          </a:p>
          <a:p>
            <a:pPr lvl="1"/>
            <a:r>
              <a:rPr lang="en-US" dirty="0"/>
              <a:t>Iterative/adaptive approach</a:t>
            </a:r>
          </a:p>
          <a:p>
            <a:pPr lvl="2"/>
            <a:r>
              <a:rPr lang="en-US" dirty="0"/>
              <a:t>Deal with effects that aren’t completely predictable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 –</a:t>
            </a:r>
          </a:p>
          <a:p>
            <a:pPr lvl="1"/>
            <a:r>
              <a:rPr lang="en-US" dirty="0"/>
              <a:t>continuous mathematical optimization ESE204, ESE504, ESE605</a:t>
            </a:r>
          </a:p>
          <a:p>
            <a:pPr lvl="1"/>
            <a:r>
              <a:rPr lang="en-US" dirty="0"/>
              <a:t>discrete optimization CIS121, CIS320</a:t>
            </a:r>
          </a:p>
          <a:p>
            <a:r>
              <a:rPr lang="en-US" dirty="0"/>
              <a:t>Signal processing – ESE224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</a:t>
            </a:r>
          </a:p>
          <a:p>
            <a:r>
              <a:rPr lang="en-US" dirty="0"/>
              <a:t>Lab 6 start today </a:t>
            </a:r>
          </a:p>
          <a:p>
            <a:pPr lvl="1"/>
            <a:r>
              <a:rPr lang="en-US" dirty="0"/>
              <a:t>2 week lab</a:t>
            </a:r>
          </a:p>
          <a:p>
            <a:pPr lvl="1"/>
            <a:r>
              <a:rPr lang="en-US" dirty="0"/>
              <a:t>Brings together first half of course</a:t>
            </a:r>
          </a:p>
          <a:p>
            <a:pPr lvl="1"/>
            <a:r>
              <a:rPr lang="en-US" dirty="0"/>
              <a:t>Formal report </a:t>
            </a:r>
          </a:p>
          <a:p>
            <a:r>
              <a:rPr lang="en-US" dirty="0"/>
              <a:t>Midterm on Monday</a:t>
            </a:r>
          </a:p>
          <a:p>
            <a:r>
              <a:rPr lang="en-US" dirty="0"/>
              <a:t>Lab 6 continue next Wednesday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Knobs we can turn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Amplitude quantization</a:t>
            </a:r>
          </a:p>
          <a:p>
            <a:pPr lvl="1"/>
            <a:r>
              <a:rPr lang="en-US" dirty="0"/>
              <a:t>Per band</a:t>
            </a:r>
          </a:p>
          <a:p>
            <a:r>
              <a:rPr lang="en-US" dirty="0"/>
              <a:t>Frequency quantization</a:t>
            </a:r>
          </a:p>
          <a:p>
            <a:pPr lvl="1"/>
            <a:r>
              <a:rPr lang="en-US" dirty="0"/>
              <a:t>Per band?</a:t>
            </a:r>
          </a:p>
          <a:p>
            <a:r>
              <a:rPr lang="en-US" dirty="0"/>
              <a:t>Frequencies kept (per critical band)</a:t>
            </a:r>
          </a:p>
          <a:p>
            <a:pPr lvl="1"/>
            <a:r>
              <a:rPr lang="en-US" dirty="0"/>
              <a:t>Per band</a:t>
            </a:r>
          </a:p>
          <a:p>
            <a:endParaRPr lang="en-US" dirty="0"/>
          </a:p>
          <a:p>
            <a:r>
              <a:rPr lang="en-US" dirty="0"/>
              <a:t>…and can perform lossless compression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04800" y="490489"/>
            <a:ext cx="8686800" cy="771623"/>
          </a:xfrm>
          <a:noFill/>
          <a:ln>
            <a:noFill/>
          </a:ln>
        </p:spPr>
        <p:txBody>
          <a:bodyPr wrap="square" lIns="90000" tIns="46800" rIns="90000" bIns="46800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 hangingPunct="0">
              <a:buNone/>
            </a:pPr>
            <a:r>
              <a:rPr lang="en-US" sz="4400" kern="1200" dirty="0"/>
              <a:t>References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304800" y="1554162"/>
            <a:ext cx="8686800" cy="4067909"/>
          </a:xfrm>
          <a:noFill/>
          <a:ln>
            <a:noFill/>
          </a:ln>
        </p:spPr>
        <p:txBody>
          <a:bodyPr wrap="square" lIns="90000" tIns="46800" rIns="90000" bIns="46800" anchor="t" anchorCtr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Tutorials on Psychoacoustic Coding (in increasing order of abstraction and generality)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D. Pan, M. </a:t>
            </a:r>
            <a:r>
              <a:rPr lang="en-US" sz="1600" dirty="0" err="1">
                <a:latin typeface="+mj-lt"/>
              </a:rPr>
              <a:t>Inc</a:t>
            </a:r>
            <a:r>
              <a:rPr lang="en-US" sz="1600" dirty="0">
                <a:latin typeface="+mj-lt"/>
              </a:rPr>
              <a:t>, and I. L. Schaumburg. A tutorial on MPEG/audio compression. IEEE multimedia, 2(2):60–74, 1995.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+mj-lt"/>
              </a:rPr>
              <a:t>Nikil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Jayant</a:t>
            </a:r>
            <a:r>
              <a:rPr lang="en-US" sz="1600" dirty="0">
                <a:latin typeface="+mj-lt"/>
              </a:rPr>
              <a:t>, James Johnston, and Robert </a:t>
            </a:r>
            <a:r>
              <a:rPr lang="en-US" sz="1600" dirty="0" err="1">
                <a:latin typeface="+mj-lt"/>
              </a:rPr>
              <a:t>Safranek</a:t>
            </a:r>
            <a:r>
              <a:rPr lang="en-US" sz="1600" dirty="0">
                <a:latin typeface="+mj-lt"/>
              </a:rPr>
              <a:t>. Signal compression based on models of human perception. Proceedings of the IEEE, 81(10):1385–1422, 1993.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V. K. </a:t>
            </a:r>
            <a:r>
              <a:rPr lang="en-US" sz="1600" dirty="0" err="1">
                <a:latin typeface="+mj-lt"/>
              </a:rPr>
              <a:t>Goyal</a:t>
            </a:r>
            <a:r>
              <a:rPr lang="en-US" sz="1600" dirty="0">
                <a:latin typeface="+mj-lt"/>
              </a:rPr>
              <a:t>. Theoretical foundations of transform coding. IEEE Signal Processing Magazine, 18(5):9–21, 2001.</a:t>
            </a:r>
          </a:p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Lightweight Overview of MP3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+mj-lt"/>
              </a:rPr>
              <a:t>Rassol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Raissi</a:t>
            </a:r>
            <a:r>
              <a:rPr lang="en-US" sz="1600" dirty="0">
                <a:latin typeface="+mj-lt"/>
              </a:rPr>
              <a:t>. The theory behind mp3. Technical report, MP3’ Tech, December 2002.</a:t>
            </a:r>
          </a:p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Scientific Basis of MP3 Coding Standard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J. D. Johnston. Transform coding of audio signals using perceptual noise criteria. IEEE Journal on selected areas in communications, 6(2):314–323, 1988.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9A1-E930-4D0D-8D24-5E6C30CA37A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94666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BB18-FE34-CB46-A3A5-B70C656F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ABED-471F-0743-AFAF-AB3F0E15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44,300 samples/s</a:t>
            </a:r>
          </a:p>
          <a:p>
            <a:r>
              <a:rPr lang="en-US" dirty="0"/>
              <a:t>16b</a:t>
            </a:r>
          </a:p>
          <a:p>
            <a:r>
              <a:rPr lang="en-US" dirty="0"/>
              <a:t>26ms window</a:t>
            </a:r>
          </a:p>
          <a:p>
            <a:r>
              <a:rPr lang="en-US" dirty="0">
                <a:solidFill>
                  <a:srgbClr val="FF6700"/>
                </a:solidFill>
              </a:rPr>
              <a:t>a) How many bits?</a:t>
            </a:r>
          </a:p>
          <a:p>
            <a:r>
              <a:rPr lang="en-US" b="0" dirty="0"/>
              <a:t>128Kb/s stereo </a:t>
            </a:r>
            <a:r>
              <a:rPr lang="en-US" b="0" dirty="0">
                <a:sym typeface="Wingdings" pitchFamily="2" charset="2"/>
              </a:rPr>
              <a:t> 64Kb/s per audio channel</a:t>
            </a:r>
          </a:p>
          <a:p>
            <a:r>
              <a:rPr lang="en-US" dirty="0">
                <a:solidFill>
                  <a:srgbClr val="FF6700"/>
                </a:solidFill>
                <a:sym typeface="Wingdings" pitchFamily="2" charset="2"/>
              </a:rPr>
              <a:t>b) How many bits per 26ms window?</a:t>
            </a:r>
          </a:p>
          <a:p>
            <a:r>
              <a:rPr lang="en-US" dirty="0">
                <a:solidFill>
                  <a:srgbClr val="FF6700"/>
                </a:solidFill>
                <a:sym typeface="Wingdings" pitchFamily="2" charset="2"/>
              </a:rPr>
              <a:t>c) ratio?</a:t>
            </a:r>
            <a:endParaRPr lang="en-US" dirty="0">
              <a:solidFill>
                <a:srgbClr val="FF67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CFF00-8ADE-8A4F-8837-8DCF0892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8D9C5-DDE1-9B49-B8AB-821E1657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MP3 Encoding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MP3 files broken into “Frames”</a:t>
            </a:r>
          </a:p>
          <a:p>
            <a:pPr lvl="1"/>
            <a:r>
              <a:rPr lang="en-US" dirty="0"/>
              <a:t>Each frame stores 1152 Audio Samples</a:t>
            </a:r>
          </a:p>
          <a:p>
            <a:pPr lvl="1"/>
            <a:r>
              <a:rPr lang="en-US" dirty="0"/>
              <a:t>Lasts for 26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Frame also divided further into 2 “</a:t>
            </a:r>
            <a:r>
              <a:rPr lang="en-US" dirty="0" err="1"/>
              <a:t>granuels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granuel</a:t>
            </a:r>
            <a:r>
              <a:rPr lang="en-US" dirty="0"/>
              <a:t> contains 576 samples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151959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r>
              <a:rPr lang="en-US" dirty="0"/>
              <a:t>Quantify bits used:</a:t>
            </a:r>
          </a:p>
          <a:p>
            <a:pPr lvl="1"/>
            <a:r>
              <a:rPr lang="en-US" dirty="0"/>
              <a:t>Cannot exceed 128Kb/s</a:t>
            </a:r>
          </a:p>
          <a:p>
            <a:pPr lvl="1"/>
            <a:r>
              <a:rPr lang="en-US" dirty="0"/>
              <a:t>= 1,704 b / 26ms frame / channel</a:t>
            </a:r>
          </a:p>
          <a:p>
            <a:endParaRPr lang="en-US" dirty="0"/>
          </a:p>
          <a:p>
            <a:r>
              <a:rPr lang="en-US" dirty="0"/>
              <a:t>Quantify goodness: minimize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/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50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99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5030-5AF0-1E43-A787-1BF4506E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C00A-596D-934C-92CE-492C8DC23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576 frequencies</a:t>
            </a:r>
          </a:p>
          <a:p>
            <a:r>
              <a:rPr lang="en-US" b="0" dirty="0"/>
              <a:t>16b amplitude</a:t>
            </a:r>
          </a:p>
          <a:p>
            <a:r>
              <a:rPr lang="en-US" b="0" dirty="0"/>
              <a:t>1704b budget</a:t>
            </a:r>
          </a:p>
          <a:p>
            <a:r>
              <a:rPr lang="en-US" b="0" dirty="0"/>
              <a:t>(</a:t>
            </a:r>
            <a:r>
              <a:rPr lang="en-US" b="0" dirty="0" err="1"/>
              <a:t>frequency,amplitude</a:t>
            </a:r>
            <a:r>
              <a:rPr lang="en-US" b="0" dirty="0"/>
              <a:t>) pairs to represent</a:t>
            </a:r>
          </a:p>
          <a:p>
            <a:r>
              <a:rPr lang="en-US" dirty="0">
                <a:solidFill>
                  <a:srgbClr val="FF6700"/>
                </a:solidFill>
              </a:rPr>
              <a:t>How many frequencies can we keep?</a:t>
            </a: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>
              <a:solidFill>
                <a:srgbClr val="FF67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Conclude: </a:t>
            </a:r>
            <a:r>
              <a:rPr lang="en-US" b="0" dirty="0">
                <a:solidFill>
                  <a:schemeClr val="tx1"/>
                </a:solidFill>
              </a:rPr>
              <a:t>cannot keep all frequencies and hit budget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36BF3-AF6A-5847-AB07-D27B2BA3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95FBC-3CE6-B347-AB07-0D30CAD19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C4A5-E9A5-1D4B-8966-4261DF8D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3FC3-389C-5C4A-8418-BD3300FE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700"/>
                </a:solidFill>
              </a:rPr>
              <a:t>Bits if only have 3 non-masked, non-zero frequencies?</a:t>
            </a: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>
              <a:solidFill>
                <a:srgbClr val="FF6700"/>
              </a:solidFill>
            </a:endParaRPr>
          </a:p>
          <a:p>
            <a:r>
              <a:rPr lang="en-US" dirty="0"/>
              <a:t>Conclude: </a:t>
            </a:r>
            <a:r>
              <a:rPr lang="en-US" b="0" dirty="0"/>
              <a:t>some frames won’t use all their bits</a:t>
            </a:r>
          </a:p>
          <a:p>
            <a:endParaRPr lang="en-US" dirty="0">
              <a:solidFill>
                <a:srgbClr val="FF67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CCFC4-4FCF-A048-B106-B30C3125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2D3B7-6479-654A-A7EB-697BA302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43830</TotalTime>
  <Words>1778</Words>
  <Application>Microsoft Macintosh PowerPoint</Application>
  <PresentationFormat>On-screen Show (4:3)</PresentationFormat>
  <Paragraphs>408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StarSymbol</vt:lpstr>
      <vt:lpstr>Arial</vt:lpstr>
      <vt:lpstr>Calibri</vt:lpstr>
      <vt:lpstr>Cambria Math</vt:lpstr>
      <vt:lpstr>Courier New</vt:lpstr>
      <vt:lpstr>Wingdings 2</vt:lpstr>
      <vt:lpstr>ESE 578–</vt:lpstr>
      <vt:lpstr>PowerPoint Presentation</vt:lpstr>
      <vt:lpstr>Lecture Topics</vt:lpstr>
      <vt:lpstr>Review and Preclass Setup/Reminder</vt:lpstr>
      <vt:lpstr>Knobs we can turn</vt:lpstr>
      <vt:lpstr>Preclass 1</vt:lpstr>
      <vt:lpstr>MP3 Encoding Process</vt:lpstr>
      <vt:lpstr>Optimization Problem</vt:lpstr>
      <vt:lpstr>Preclass 2</vt:lpstr>
      <vt:lpstr>Preclass 3</vt:lpstr>
      <vt:lpstr>Preclass 4</vt:lpstr>
      <vt:lpstr>Preclass 5</vt:lpstr>
      <vt:lpstr>Seen</vt:lpstr>
      <vt:lpstr>Optimization Problem</vt:lpstr>
      <vt:lpstr>Optimization Problem</vt:lpstr>
      <vt:lpstr>Goodness/Sound Quality</vt:lpstr>
      <vt:lpstr>Example Weight Function W(f)</vt:lpstr>
      <vt:lpstr>Encodingn Algorithms</vt:lpstr>
      <vt:lpstr>Greedy Incremental Frequency Selection</vt:lpstr>
      <vt:lpstr>Approach</vt:lpstr>
      <vt:lpstr>Approach</vt:lpstr>
      <vt:lpstr>Approach</vt:lpstr>
      <vt:lpstr>Approach</vt:lpstr>
      <vt:lpstr>Approach</vt:lpstr>
      <vt:lpstr>Approach</vt:lpstr>
      <vt:lpstr>Also Quantization</vt:lpstr>
      <vt:lpstr>Also Quantization</vt:lpstr>
      <vt:lpstr>Approach (Greedy)</vt:lpstr>
      <vt:lpstr>Approach (Greedy)</vt:lpstr>
      <vt:lpstr>Adaptive Refinement</vt:lpstr>
      <vt:lpstr>Approach (Adaptive)</vt:lpstr>
      <vt:lpstr>Finish with Adaptive Fine Tuning</vt:lpstr>
      <vt:lpstr>Finish with Adaptive Fine Tuning</vt:lpstr>
      <vt:lpstr>PERCEPTUAL CODING &amp; MP3</vt:lpstr>
      <vt:lpstr>MP3 Flow Chart (Encoding/Decoding)</vt:lpstr>
      <vt:lpstr>Midterm – Monday in lecture</vt:lpstr>
      <vt:lpstr>Compare to Lab</vt:lpstr>
      <vt:lpstr>Big Ideas</vt:lpstr>
      <vt:lpstr>Learn More</vt:lpstr>
      <vt:lpstr>Coming Up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670</cp:revision>
  <cp:lastPrinted>2022-02-22T22:07:14Z</cp:lastPrinted>
  <dcterms:created xsi:type="dcterms:W3CDTF">2018-02-17T17:57:28Z</dcterms:created>
  <dcterms:modified xsi:type="dcterms:W3CDTF">2022-02-23T14:10:22Z</dcterms:modified>
</cp:coreProperties>
</file>