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handoutMasterIdLst>
    <p:handoutMasterId r:id="rId43"/>
  </p:handoutMasterIdLst>
  <p:sldIdLst>
    <p:sldId id="307" r:id="rId2"/>
    <p:sldId id="308" r:id="rId3"/>
    <p:sldId id="404" r:id="rId4"/>
    <p:sldId id="408" r:id="rId5"/>
    <p:sldId id="446" r:id="rId6"/>
    <p:sldId id="378" r:id="rId7"/>
    <p:sldId id="447" r:id="rId8"/>
    <p:sldId id="448" r:id="rId9"/>
    <p:sldId id="450" r:id="rId10"/>
    <p:sldId id="452" r:id="rId11"/>
    <p:sldId id="458" r:id="rId12"/>
    <p:sldId id="416" r:id="rId13"/>
    <p:sldId id="411" r:id="rId14"/>
    <p:sldId id="415" r:id="rId15"/>
    <p:sldId id="414" r:id="rId16"/>
    <p:sldId id="439" r:id="rId17"/>
    <p:sldId id="468" r:id="rId18"/>
    <p:sldId id="462" r:id="rId19"/>
    <p:sldId id="418" r:id="rId20"/>
    <p:sldId id="442" r:id="rId21"/>
    <p:sldId id="443" r:id="rId22"/>
    <p:sldId id="444" r:id="rId23"/>
    <p:sldId id="428" r:id="rId24"/>
    <p:sldId id="430" r:id="rId25"/>
    <p:sldId id="431" r:id="rId26"/>
    <p:sldId id="466" r:id="rId27"/>
    <p:sldId id="419" r:id="rId28"/>
    <p:sldId id="463" r:id="rId29"/>
    <p:sldId id="421" r:id="rId30"/>
    <p:sldId id="417" r:id="rId31"/>
    <p:sldId id="464" r:id="rId32"/>
    <p:sldId id="467" r:id="rId33"/>
    <p:sldId id="407" r:id="rId34"/>
    <p:sldId id="377" r:id="rId35"/>
    <p:sldId id="425" r:id="rId36"/>
    <p:sldId id="465" r:id="rId37"/>
    <p:sldId id="422" r:id="rId38"/>
    <p:sldId id="424" r:id="rId39"/>
    <p:sldId id="423" r:id="rId40"/>
    <p:sldId id="379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clrMru>
    <a:srgbClr val="0000FF"/>
    <a:srgbClr val="FF6700"/>
    <a:srgbClr val="FF9300"/>
    <a:srgbClr val="33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65" autoAdjust="0"/>
    <p:restoredTop sz="84763" autoAdjust="0"/>
  </p:normalViewPr>
  <p:slideViewPr>
    <p:cSldViewPr snapToGrid="0">
      <p:cViewPr varScale="1">
        <p:scale>
          <a:sx n="95" d="100"/>
          <a:sy n="95" d="100"/>
        </p:scale>
        <p:origin x="9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D1B55-049B-42D7-8AA3-18C3C20C4336}" type="datetimeFigureOut">
              <a:rPr lang="en-US" smtClean="0"/>
              <a:pPr/>
              <a:t>2/21/22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A1EBE-2AF2-4254-AC3F-2FEB5D0CC4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44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55527-9B63-4AEC-8D52-31FEBD65D890}" type="datetimeFigureOut">
              <a:rPr lang="en-US" smtClean="0"/>
              <a:pPr/>
              <a:t>2/21/22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87388-6114-4FC4-A839-2F2181B23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40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583F7-7D16-AE46-97B7-605414FECD42}" type="slidenum">
              <a:rPr lang="en-US"/>
              <a:pPr/>
              <a:t>1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/>
          <a:lstStyle/>
          <a:p>
            <a:pPr lvl="0"/>
            <a:fld id="{7B0D7AA0-0038-43EF-8504-7B3ABA59E987}" type="slidenum">
              <a:rPr/>
              <a:pPr lvl="0"/>
              <a:t>40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13950" y="4343314"/>
            <a:ext cx="5030100" cy="411462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" y="-48260"/>
            <a:ext cx="9151620" cy="103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992878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01871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880447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sm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534912"/>
            <a:ext cx="758952" cy="246888"/>
          </a:xfrm>
        </p:spPr>
        <p:txBody>
          <a:bodyPr/>
          <a:lstStyle>
            <a:lvl1pPr>
              <a:defRPr sz="1400"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/>
              <a:t>ESE150 Spring 2022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sm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3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3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3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3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147786" y="0"/>
            <a:ext cx="4543377" cy="531812"/>
          </a:xfrm>
        </p:spPr>
        <p:txBody>
          <a:bodyPr/>
          <a:lstStyle/>
          <a:p>
            <a:pPr algn="r"/>
            <a:r>
              <a:rPr lang="en-US" sz="1400" b="1">
                <a:solidFill>
                  <a:schemeClr val="bg1"/>
                </a:solidFill>
              </a:rPr>
              <a:t>ESE150 Spring 2022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C20A-B789-3C45-8C0A-FDB5AD81E208}" type="slidenum">
              <a:rPr lang="en-US"/>
              <a:pPr/>
              <a:t>1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5410200"/>
            <a:ext cx="8458200" cy="122237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sm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/>
              <a:t>ESE 150 – </a:t>
            </a:r>
            <a:br>
              <a:rPr lang="en-US" sz="3200" b="1" dirty="0"/>
            </a:br>
            <a:r>
              <a:rPr lang="en-US" sz="3200" b="1" dirty="0"/>
              <a:t>Digital Audio Basics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81000" y="4419600"/>
            <a:ext cx="84582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/>
              <a:t>Lecture #12 – Psychoacoustic Compression Algorithm</a:t>
            </a:r>
          </a:p>
        </p:txBody>
      </p:sp>
      <p:pic>
        <p:nvPicPr>
          <p:cNvPr id="177156" name="Picture 4" descr="http://3.bp.blogspot.com/_CB5_yShYrgU/TPQ2GWHjoGI/AAAAAAAACAE/0eKUBuVC1Ls/s1600/digital%2Baudio_wav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817" y="2697162"/>
            <a:ext cx="2906183" cy="21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8" name="Picture 6" descr="http://cdn6.igeeksblog.com/wp-content/uploads/Bose-SoundDock-Series-III-Best-iPhone-5-Speaker-Docks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72"/>
          <a:stretch/>
        </p:blipFill>
        <p:spPr bwMode="auto">
          <a:xfrm>
            <a:off x="0" y="2143125"/>
            <a:ext cx="3419475" cy="288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4" name="Picture 2" descr="http://www.sageaudio.com/blog/wp-content/uploads/2012/09/audio-mastering-digital-qualit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493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734DCE-0881-634A-A866-CCC799D47A10}"/>
              </a:ext>
            </a:extLst>
          </p:cNvPr>
          <p:cNvSpPr txBox="1"/>
          <p:nvPr/>
        </p:nvSpPr>
        <p:spPr>
          <a:xfrm>
            <a:off x="3345038" y="5708650"/>
            <a:ext cx="578555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1" dirty="0"/>
              <a:t>Based on slides © 2009—2022 </a:t>
            </a:r>
            <a:r>
              <a:rPr lang="en-US" sz="1400" b="1" dirty="0" err="1"/>
              <a:t>DeHon</a:t>
            </a:r>
            <a:r>
              <a:rPr lang="en-US" sz="1400" b="1" dirty="0"/>
              <a:t>, </a:t>
            </a:r>
            <a:r>
              <a:rPr lang="en-US" sz="1400" b="1" dirty="0" err="1"/>
              <a:t>Koditschek</a:t>
            </a:r>
            <a:endParaRPr lang="en-US" sz="1400" b="1" dirty="0"/>
          </a:p>
          <a:p>
            <a:pPr algn="r"/>
            <a:r>
              <a:rPr lang="en-US" sz="1400" b="1" dirty="0"/>
              <a:t>Additional Material © 2014 Farmer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167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2A355-E97B-604D-940C-08B538B92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91DB0-AA0D-5942-B2E1-46ABB19C0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>
                <a:solidFill>
                  <a:srgbClr val="FF6700"/>
                </a:solidFill>
              </a:rPr>
              <a:t>If all frequencies equally likely, how many bits to represent 80 non-zero/non-masked frequencies?</a:t>
            </a:r>
          </a:p>
          <a:p>
            <a:endParaRPr lang="en-US" b="0" dirty="0">
              <a:solidFill>
                <a:srgbClr val="FF67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9A328-BD09-A24C-9EEF-9AB7326D7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3EAEFA-CAFC-9C4F-B141-2A98AED4A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15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2A355-E97B-604D-940C-08B538B92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91DB0-AA0D-5942-B2E1-46ABB19C0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60dB, 42dB, 30dB each are 25% of amplitudes</a:t>
            </a:r>
          </a:p>
          <a:p>
            <a:r>
              <a:rPr lang="en-US" b="0" dirty="0"/>
              <a:t>Other magnitudes remaining 25%</a:t>
            </a:r>
          </a:p>
          <a:p>
            <a:pPr lvl="1"/>
            <a:r>
              <a:rPr lang="en-US" dirty="0"/>
              <a:t>Equally likely</a:t>
            </a:r>
          </a:p>
          <a:p>
            <a:r>
              <a:rPr lang="en-US" b="0" dirty="0">
                <a:solidFill>
                  <a:srgbClr val="FF6700"/>
                </a:solidFill>
              </a:rPr>
              <a:t>How many bits to represent each of the 3 25% cases?</a:t>
            </a:r>
          </a:p>
          <a:p>
            <a:r>
              <a:rPr lang="en-US" b="0" dirty="0">
                <a:solidFill>
                  <a:srgbClr val="FF6700"/>
                </a:solidFill>
              </a:rPr>
              <a:t>How many bits to represent other cases?</a:t>
            </a:r>
          </a:p>
          <a:p>
            <a:r>
              <a:rPr lang="en-US" b="0" dirty="0">
                <a:solidFill>
                  <a:srgbClr val="FF6700"/>
                </a:solidFill>
              </a:rPr>
              <a:t>On average many bits to represent 80 non-zero/non-masked frequencies?</a:t>
            </a:r>
          </a:p>
          <a:p>
            <a:r>
              <a:rPr lang="en-US" dirty="0"/>
              <a:t>Conclude: </a:t>
            </a:r>
            <a:r>
              <a:rPr lang="en-US" b="0" dirty="0"/>
              <a:t>number of frequencies can keep depends on compressibility</a:t>
            </a:r>
          </a:p>
          <a:p>
            <a:endParaRPr lang="en-US" b="0" dirty="0">
              <a:solidFill>
                <a:srgbClr val="FF67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9A328-BD09-A24C-9EEF-9AB7326D7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3EAEFA-CAFC-9C4F-B141-2A98AED4A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2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want to do something smarter than </a:t>
            </a:r>
          </a:p>
          <a:p>
            <a:pPr lvl="1"/>
            <a:r>
              <a:rPr lang="en-US" dirty="0"/>
              <a:t>Allocating fixed number of frequencies per band</a:t>
            </a:r>
          </a:p>
          <a:p>
            <a:pPr lvl="1"/>
            <a:r>
              <a:rPr lang="en-US" dirty="0"/>
              <a:t>Allocating fixed quantization to a band</a:t>
            </a:r>
          </a:p>
          <a:p>
            <a:r>
              <a:rPr lang="en-US" dirty="0"/>
              <a:t>Like to adapt our encoding to the data</a:t>
            </a:r>
          </a:p>
          <a:p>
            <a:pPr lvl="1"/>
            <a:r>
              <a:rPr lang="en-US" dirty="0"/>
              <a:t>If more Huffman compressible, we get more frequencies</a:t>
            </a:r>
          </a:p>
          <a:p>
            <a:pPr lvl="1"/>
            <a:r>
              <a:rPr lang="en-US" dirty="0"/>
              <a:t>If fewer frequencies suffice for one band,</a:t>
            </a:r>
          </a:p>
          <a:p>
            <a:pPr lvl="2"/>
            <a:r>
              <a:rPr lang="en-US" dirty="0"/>
              <a:t>Allow more frequencies for another</a:t>
            </a:r>
          </a:p>
          <a:p>
            <a:pPr lvl="2"/>
            <a:r>
              <a:rPr lang="en-US" dirty="0"/>
              <a:t>…or allocate less quantization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182781-D784-2946-8E01-25494646C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473" y="4479321"/>
            <a:ext cx="2864427" cy="19214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fit in the resource constraints (128Kb/s) while maximizing goodness (sound quality)?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Optimization problems central to engineering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fit in the resource constraints (128Kb/s) while maximizing goodness (sound quality)?</a:t>
            </a:r>
          </a:p>
          <a:p>
            <a:endParaRPr lang="en-US" dirty="0"/>
          </a:p>
          <a:p>
            <a:r>
              <a:rPr lang="en-US" dirty="0"/>
              <a:t>Quantify bits used:</a:t>
            </a:r>
          </a:p>
          <a:p>
            <a:pPr lvl="1"/>
            <a:r>
              <a:rPr lang="en-US" dirty="0"/>
              <a:t>Cannot exceed 128Kb/s</a:t>
            </a:r>
          </a:p>
          <a:p>
            <a:pPr lvl="1"/>
            <a:r>
              <a:rPr lang="en-US" dirty="0"/>
              <a:t>= 1,704 b / 26ms frame / channel</a:t>
            </a:r>
          </a:p>
          <a:p>
            <a:endParaRPr lang="en-US" dirty="0"/>
          </a:p>
          <a:p>
            <a:r>
              <a:rPr lang="en-US" dirty="0"/>
              <a:t>Quantify goodness: minimize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22BE94-078A-DB45-B05D-9758A17C373C}"/>
                  </a:ext>
                </a:extLst>
              </p:cNvPr>
              <p:cNvSpPr txBox="1"/>
              <p:nvPr/>
            </p:nvSpPr>
            <p:spPr>
              <a:xfrm>
                <a:off x="4277175" y="2881927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22BE94-078A-DB45-B05D-9758A17C37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175" y="2881927"/>
                <a:ext cx="4866825" cy="1094146"/>
              </a:xfrm>
              <a:prstGeom prst="rect">
                <a:avLst/>
              </a:prstGeom>
              <a:blipFill>
                <a:blip r:embed="rId2"/>
                <a:stretch>
                  <a:fillRect l="-6250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580100F-5ABF-F344-9A58-B84E5078C4B2}"/>
                  </a:ext>
                </a:extLst>
              </p:cNvPr>
              <p:cNvSpPr txBox="1"/>
              <p:nvPr/>
            </p:nvSpPr>
            <p:spPr>
              <a:xfrm>
                <a:off x="4391890" y="5292543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580100F-5ABF-F344-9A58-B84E5078C4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890" y="5292543"/>
                <a:ext cx="4170219" cy="1094146"/>
              </a:xfrm>
              <a:prstGeom prst="rect">
                <a:avLst/>
              </a:prstGeom>
              <a:blipFill>
                <a:blip r:embed="rId3"/>
                <a:stretch>
                  <a:fillRect l="-19149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5943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Goodness/Sound 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91837"/>
            <a:ext cx="9076010" cy="4846638"/>
          </a:xfrm>
        </p:spPr>
        <p:txBody>
          <a:bodyPr>
            <a:normAutofit/>
          </a:bodyPr>
          <a:lstStyle/>
          <a:p>
            <a:r>
              <a:rPr lang="en-US" dirty="0"/>
              <a:t>Error(Amp) = |</a:t>
            </a:r>
            <a:r>
              <a:rPr lang="en-US" dirty="0" err="1"/>
              <a:t>Orig</a:t>
            </a:r>
            <a:r>
              <a:rPr lang="en-US" dirty="0"/>
              <a:t> Amplitude – Encoded|</a:t>
            </a:r>
          </a:p>
          <a:p>
            <a:pPr lvl="1"/>
            <a:r>
              <a:rPr lang="en-US" dirty="0"/>
              <a:t>Whole </a:t>
            </a:r>
            <a:r>
              <a:rPr lang="en-US" dirty="0" err="1"/>
              <a:t>OrigAmplitude</a:t>
            </a:r>
            <a:r>
              <a:rPr lang="en-US" dirty="0"/>
              <a:t> if dropped</a:t>
            </a:r>
          </a:p>
          <a:p>
            <a:pPr lvl="1"/>
            <a:r>
              <a:rPr lang="en-US" dirty="0"/>
              <a:t>|</a:t>
            </a:r>
            <a:r>
              <a:rPr lang="en-US" dirty="0" err="1"/>
              <a:t>Orig</a:t>
            </a:r>
            <a:r>
              <a:rPr lang="en-US" dirty="0"/>
              <a:t> Amplitude-Quantize(</a:t>
            </a:r>
            <a:r>
              <a:rPr lang="en-US" dirty="0" err="1"/>
              <a:t>OrigAmplitude,bits</a:t>
            </a:r>
            <a:r>
              <a:rPr lang="en-US" dirty="0"/>
              <a:t>)| if quantized</a:t>
            </a:r>
          </a:p>
          <a:p>
            <a:endParaRPr lang="en-US" dirty="0"/>
          </a:p>
          <a:p>
            <a:r>
              <a:rPr lang="en-US" dirty="0" err="1"/>
              <a:t>W(freq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0 if below hearing threshold</a:t>
            </a:r>
          </a:p>
          <a:p>
            <a:pPr lvl="1"/>
            <a:r>
              <a:rPr lang="en-US" dirty="0"/>
              <a:t>0 if masked</a:t>
            </a:r>
          </a:p>
          <a:p>
            <a:pPr lvl="1"/>
            <a:r>
              <a:rPr lang="en-US" dirty="0"/>
              <a:t>Value between 0 and 5 if partially masked in critical band</a:t>
            </a:r>
          </a:p>
          <a:p>
            <a:pPr lvl="1"/>
            <a:r>
              <a:rPr lang="en-US" dirty="0"/>
              <a:t>Really depend on what</a:t>
            </a:r>
            <a:br>
              <a:rPr lang="en-US" dirty="0"/>
            </a:br>
            <a:r>
              <a:rPr lang="en-US" dirty="0"/>
              <a:t>already encoded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1A2A33E-0039-A849-B8E5-F0E0608B3866}"/>
                  </a:ext>
                </a:extLst>
              </p:cNvPr>
              <p:cNvSpPr txBox="1"/>
              <p:nvPr/>
            </p:nvSpPr>
            <p:spPr>
              <a:xfrm>
                <a:off x="4391890" y="5292543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1A2A33E-0039-A849-B8E5-F0E0608B38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890" y="5292543"/>
                <a:ext cx="4170219" cy="1094146"/>
              </a:xfrm>
              <a:prstGeom prst="rect">
                <a:avLst/>
              </a:prstGeom>
              <a:blipFill>
                <a:blip r:embed="rId2"/>
                <a:stretch>
                  <a:fillRect l="-19149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17DDA-BF80-2B46-AC46-963518F5B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Weight Function W(f)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76E27-796A-0E4D-9767-5519D9343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W(f)=</a:t>
            </a:r>
            <a:r>
              <a:rPr lang="en-US" dirty="0" err="1">
                <a:solidFill>
                  <a:schemeClr val="tx1"/>
                </a:solidFill>
              </a:rPr>
              <a:t>CBWeight</a:t>
            </a:r>
            <a:r>
              <a:rPr lang="en-US" dirty="0">
                <a:solidFill>
                  <a:schemeClr val="tx1"/>
                </a:solidFill>
              </a:rPr>
              <a:t>*Mask</a:t>
            </a:r>
          </a:p>
          <a:p>
            <a:r>
              <a:rPr lang="en-US" dirty="0">
                <a:solidFill>
                  <a:schemeClr val="tx1"/>
                </a:solidFill>
              </a:rPr>
              <a:t>Mask = 0 if </a:t>
            </a:r>
            <a:r>
              <a:rPr lang="en-US" dirty="0" err="1">
                <a:solidFill>
                  <a:schemeClr val="tx1"/>
                </a:solidFill>
              </a:rPr>
              <a:t>MaxAmp-FreqAmp</a:t>
            </a:r>
            <a:r>
              <a:rPr lang="en-US" dirty="0">
                <a:solidFill>
                  <a:schemeClr val="tx1"/>
                </a:solidFill>
              </a:rPr>
              <a:t>&gt;3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        </a:t>
            </a:r>
            <a:r>
              <a:rPr lang="en-US" sz="2800" b="1" dirty="0">
                <a:solidFill>
                  <a:schemeClr val="tx1"/>
                </a:solidFill>
              </a:rPr>
              <a:t>  1 otherwise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7B7D3-22FE-724B-AFA6-35AC23598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7B002C-FFD5-F447-AC30-DC628454D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66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C3E24-AFDD-324F-BFA9-1A75D5ECD4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Encodingn</a:t>
            </a:r>
            <a:r>
              <a:rPr lang="en-US" dirty="0"/>
              <a:t> Algorithms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E44D42-9C44-614D-8E44-44D484E47F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E6FA1-65AE-2B46-A209-68C546DC6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2B9BA2-F381-CF4E-8D1A-BBD45DB28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49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C4E6C-0692-054E-8C81-83557114E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Greedy Incremental Frequency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43EF7-4098-FE48-804E-44B29EF7D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EncodeFreq</a:t>
            </a:r>
            <a:r>
              <a:rPr lang="en-US" dirty="0"/>
              <a:t>=0</a:t>
            </a:r>
          </a:p>
          <a:p>
            <a:r>
              <a:rPr lang="en-US" dirty="0" err="1"/>
              <a:t>UnencodedFreqs</a:t>
            </a:r>
            <a:r>
              <a:rPr lang="en-US" dirty="0"/>
              <a:t>=</a:t>
            </a:r>
            <a:r>
              <a:rPr lang="en-US" dirty="0" err="1"/>
              <a:t>AllFreqs</a:t>
            </a:r>
            <a:endParaRPr lang="en-US" dirty="0"/>
          </a:p>
          <a:p>
            <a:r>
              <a:rPr lang="en-US" dirty="0"/>
              <a:t>Error=</a:t>
            </a:r>
            <a:r>
              <a:rPr lang="en-US" dirty="0" err="1"/>
              <a:t>ErrorCalc</a:t>
            </a:r>
            <a:r>
              <a:rPr lang="en-US" dirty="0"/>
              <a:t>(</a:t>
            </a:r>
            <a:r>
              <a:rPr lang="en-US" dirty="0" err="1"/>
              <a:t>AllFreqs</a:t>
            </a:r>
            <a:r>
              <a:rPr lang="en-US" dirty="0"/>
              <a:t>)</a:t>
            </a:r>
          </a:p>
          <a:p>
            <a:r>
              <a:rPr lang="en-US" dirty="0"/>
              <a:t>While((</a:t>
            </a:r>
            <a:r>
              <a:rPr lang="en-US" dirty="0" err="1"/>
              <a:t>EncodeFreq</a:t>
            </a:r>
            <a:r>
              <a:rPr lang="en-US" dirty="0"/>
              <a:t>&lt;</a:t>
            </a:r>
            <a:r>
              <a:rPr lang="en-US" dirty="0" err="1"/>
              <a:t>NumFreqs</a:t>
            </a:r>
            <a:r>
              <a:rPr lang="en-US" dirty="0"/>
              <a:t>) &amp;&amp; Error&gt;0)</a:t>
            </a:r>
          </a:p>
          <a:p>
            <a:pPr lvl="1"/>
            <a:r>
              <a:rPr lang="en-US" dirty="0" err="1"/>
              <a:t>dErr,newFreq</a:t>
            </a:r>
            <a:r>
              <a:rPr lang="en-US" dirty="0"/>
              <a:t>=</a:t>
            </a:r>
            <a:r>
              <a:rPr lang="en-US" dirty="0" err="1"/>
              <a:t>MaxDeltaError</a:t>
            </a:r>
            <a:r>
              <a:rPr lang="en-US" dirty="0"/>
              <a:t>(</a:t>
            </a:r>
            <a:r>
              <a:rPr lang="en-US" dirty="0" err="1"/>
              <a:t>UnencodedFreqs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FrameFreq.add</a:t>
            </a:r>
            <a:r>
              <a:rPr lang="en-US" dirty="0"/>
              <a:t>(</a:t>
            </a:r>
            <a:r>
              <a:rPr lang="en-US" dirty="0" err="1"/>
              <a:t>newFreq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UnencodedFreqs.remove</a:t>
            </a:r>
            <a:r>
              <a:rPr lang="en-US" dirty="0"/>
              <a:t>(</a:t>
            </a:r>
            <a:r>
              <a:rPr lang="en-US" dirty="0" err="1"/>
              <a:t>newFreq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Error-=</a:t>
            </a:r>
            <a:r>
              <a:rPr lang="en-US" dirty="0" err="1"/>
              <a:t>dErr</a:t>
            </a:r>
            <a:endParaRPr lang="en-US" dirty="0"/>
          </a:p>
          <a:p>
            <a:pPr lvl="1"/>
            <a:r>
              <a:rPr lang="en-US" dirty="0" err="1"/>
              <a:t>numFreqs</a:t>
            </a:r>
            <a:r>
              <a:rPr lang="en-US" dirty="0"/>
              <a:t>++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F2A91-B93A-D143-BC24-AD61A6796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9EDFC9-3383-CC42-A9A6-ADBEF488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35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F29CF9A4-312F-4C47-A93E-667E706B96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264" y="4043967"/>
            <a:ext cx="6655871" cy="235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988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Lecture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4157"/>
            <a:ext cx="8686800" cy="4846638"/>
          </a:xfrm>
        </p:spPr>
        <p:txBody>
          <a:bodyPr>
            <a:noAutofit/>
          </a:bodyPr>
          <a:lstStyle/>
          <a:p>
            <a:r>
              <a:rPr lang="en-US" sz="2400" dirty="0"/>
              <a:t>Review and </a:t>
            </a:r>
            <a:r>
              <a:rPr lang="en-US" sz="2400" dirty="0" err="1"/>
              <a:t>preclass</a:t>
            </a:r>
            <a:endParaRPr lang="en-US" sz="2400" dirty="0"/>
          </a:p>
          <a:p>
            <a:r>
              <a:rPr lang="en-US" sz="2400" dirty="0"/>
              <a:t>How do we take advantage of psychoacoustics in MP3</a:t>
            </a:r>
            <a:br>
              <a:rPr lang="en-US" sz="2400" dirty="0"/>
            </a:br>
            <a:r>
              <a:rPr lang="en-US" sz="2400" dirty="0"/>
              <a:t>Achieve this 6—12x reduction from CD Audio</a:t>
            </a:r>
          </a:p>
          <a:p>
            <a:pPr lvl="1"/>
            <a:r>
              <a:rPr lang="en-US" sz="1600" b="1" dirty="0">
                <a:solidFill>
                  <a:schemeClr val="bg1">
                    <a:lumMod val="65000"/>
                  </a:schemeClr>
                </a:solidFill>
              </a:rPr>
              <a:t>Review Tricks</a:t>
            </a:r>
          </a:p>
          <a:p>
            <a:pPr lvl="1"/>
            <a:r>
              <a:rPr lang="en-US" sz="1600" b="1" dirty="0">
                <a:solidFill>
                  <a:schemeClr val="bg1">
                    <a:lumMod val="65000"/>
                  </a:schemeClr>
                </a:solidFill>
              </a:rPr>
              <a:t>Formulate Optimization</a:t>
            </a:r>
          </a:p>
          <a:p>
            <a:pPr lvl="1"/>
            <a:r>
              <a:rPr lang="en-US" sz="1600" b="1" dirty="0"/>
              <a:t>Algorithm for Adaptation</a:t>
            </a:r>
            <a:endParaRPr lang="en-US" sz="2400" dirty="0"/>
          </a:p>
          <a:p>
            <a:r>
              <a:rPr lang="en-US" sz="2400" dirty="0"/>
              <a:t>Midterm</a:t>
            </a:r>
          </a:p>
          <a:p>
            <a:r>
              <a:rPr lang="en-US" sz="2400" dirty="0"/>
              <a:t>References</a:t>
            </a:r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  <p:extLst>
      <p:ext uri="{BB962C8B-B14F-4D97-AF65-F5344CB8AC3E}">
        <p14:creationId xmlns:p14="http://schemas.microsoft.com/office/powerpoint/2010/main" val="1524695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/>
              <p:nvPr/>
            </p:nvSpPr>
            <p:spPr>
              <a:xfrm>
                <a:off x="4696851" y="175764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851" y="175764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9149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E0207AFE-7E66-D14C-AAAC-6C9E883586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74" y="2779441"/>
            <a:ext cx="6182013" cy="372083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86C29D8-051F-7F48-AB6D-B26187D2191C}"/>
              </a:ext>
            </a:extLst>
          </p:cNvPr>
          <p:cNvSpPr txBox="1"/>
          <p:nvPr/>
        </p:nvSpPr>
        <p:spPr>
          <a:xfrm>
            <a:off x="7564582" y="3879273"/>
            <a:ext cx="1345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0</a:t>
            </a:r>
          </a:p>
          <a:p>
            <a:r>
              <a:rPr lang="en-US" dirty="0"/>
              <a:t>Error = 190</a:t>
            </a:r>
          </a:p>
        </p:txBody>
      </p:sp>
    </p:spTree>
    <p:extLst>
      <p:ext uri="{BB962C8B-B14F-4D97-AF65-F5344CB8AC3E}">
        <p14:creationId xmlns:p14="http://schemas.microsoft.com/office/powerpoint/2010/main" val="22082781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  <a:p>
            <a:r>
              <a:rPr lang="en-US" dirty="0" err="1"/>
              <a:t>While(bitbudget</a:t>
            </a:r>
            <a:r>
              <a:rPr lang="en-US" dirty="0"/>
              <a:t>&gt;0)</a:t>
            </a:r>
          </a:p>
          <a:p>
            <a:pPr lvl="1"/>
            <a:r>
              <a:rPr lang="en-US" dirty="0"/>
              <a:t>Identify Largest Error reduction component: Error(</a:t>
            </a:r>
            <a:r>
              <a:rPr lang="en-US" dirty="0" err="1"/>
              <a:t>freq</a:t>
            </a:r>
            <a:r>
              <a:rPr lang="en-US" dirty="0"/>
              <a:t>)×W(</a:t>
            </a:r>
            <a:r>
              <a:rPr lang="en-US" dirty="0" err="1"/>
              <a:t>freq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F29CF9A4-312F-4C47-A93E-667E706B96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33" y="4043967"/>
            <a:ext cx="6655871" cy="23568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E2FE978-D8DA-AF48-9396-47C698BE1CBD}"/>
              </a:ext>
            </a:extLst>
          </p:cNvPr>
          <p:cNvSpPr txBox="1"/>
          <p:nvPr/>
        </p:nvSpPr>
        <p:spPr>
          <a:xfrm>
            <a:off x="7564582" y="3879273"/>
            <a:ext cx="1345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0</a:t>
            </a:r>
          </a:p>
          <a:p>
            <a:r>
              <a:rPr lang="en-US" dirty="0"/>
              <a:t>Error = 190</a:t>
            </a:r>
          </a:p>
        </p:txBody>
      </p:sp>
    </p:spTree>
    <p:extLst>
      <p:ext uri="{BB962C8B-B14F-4D97-AF65-F5344CB8AC3E}">
        <p14:creationId xmlns:p14="http://schemas.microsoft.com/office/powerpoint/2010/main" val="1728790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EE2FE978-D8DA-AF48-9396-47C698BE1CBD}"/>
              </a:ext>
            </a:extLst>
          </p:cNvPr>
          <p:cNvSpPr txBox="1"/>
          <p:nvPr/>
        </p:nvSpPr>
        <p:spPr>
          <a:xfrm>
            <a:off x="7564582" y="3879273"/>
            <a:ext cx="1486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3+6=9</a:t>
            </a:r>
          </a:p>
          <a:p>
            <a:r>
              <a:rPr lang="en-US" dirty="0"/>
              <a:t>Error = 125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DE9CC2-B813-584F-A4AE-07542EAD89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" y="3200400"/>
            <a:ext cx="567182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19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C4793CB6-FE8C-494C-BCA4-FD7310D02D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21" y="3094204"/>
            <a:ext cx="5860023" cy="33065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707BB52-7488-E448-BAF9-334E5BEA79F3}"/>
              </a:ext>
            </a:extLst>
          </p:cNvPr>
          <p:cNvSpPr txBox="1"/>
          <p:nvPr/>
        </p:nvSpPr>
        <p:spPr>
          <a:xfrm>
            <a:off x="7564582" y="3879273"/>
            <a:ext cx="1281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18</a:t>
            </a:r>
          </a:p>
          <a:p>
            <a:r>
              <a:rPr lang="en-US" dirty="0"/>
              <a:t>Error =  60</a:t>
            </a:r>
          </a:p>
        </p:txBody>
      </p:sp>
    </p:spTree>
    <p:extLst>
      <p:ext uri="{BB962C8B-B14F-4D97-AF65-F5344CB8AC3E}">
        <p14:creationId xmlns:p14="http://schemas.microsoft.com/office/powerpoint/2010/main" val="17416085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3CF6F7AE-89ED-594F-B583-42812D775E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99" y="3405931"/>
            <a:ext cx="5307573" cy="299486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1AFFE52-B4D4-AA4F-8581-5D77AF0EB543}"/>
              </a:ext>
            </a:extLst>
          </p:cNvPr>
          <p:cNvSpPr txBox="1"/>
          <p:nvPr/>
        </p:nvSpPr>
        <p:spPr>
          <a:xfrm>
            <a:off x="7564582" y="3879273"/>
            <a:ext cx="1281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27</a:t>
            </a:r>
          </a:p>
          <a:p>
            <a:r>
              <a:rPr lang="en-US" dirty="0"/>
              <a:t>Error =  18</a:t>
            </a:r>
          </a:p>
        </p:txBody>
      </p:sp>
    </p:spTree>
    <p:extLst>
      <p:ext uri="{BB962C8B-B14F-4D97-AF65-F5344CB8AC3E}">
        <p14:creationId xmlns:p14="http://schemas.microsoft.com/office/powerpoint/2010/main" val="29494079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Also Quantization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keep simple,</a:t>
            </a:r>
            <a:br>
              <a:rPr lang="en-US" dirty="0"/>
            </a:br>
            <a:r>
              <a:rPr lang="en-US" dirty="0"/>
              <a:t>assumed fixed quant.</a:t>
            </a:r>
          </a:p>
          <a:p>
            <a:r>
              <a:rPr lang="en-US" dirty="0"/>
              <a:t>Incrementally assign</a:t>
            </a:r>
            <a:br>
              <a:rPr lang="en-US" dirty="0"/>
            </a:br>
            <a:r>
              <a:rPr lang="en-US" dirty="0"/>
              <a:t>bits</a:t>
            </a:r>
          </a:p>
          <a:p>
            <a:r>
              <a:rPr lang="en-US" dirty="0" err="1"/>
              <a:t>While(bitbudget</a:t>
            </a:r>
            <a:r>
              <a:rPr lang="en-US" dirty="0"/>
              <a:t>&gt;0)</a:t>
            </a:r>
          </a:p>
          <a:p>
            <a:pPr lvl="1"/>
            <a:r>
              <a:rPr lang="en-US" dirty="0"/>
              <a:t>Identify Largest Error component: </a:t>
            </a:r>
            <a:r>
              <a:rPr lang="en-US" dirty="0" err="1"/>
              <a:t>Error(freq)×W(freq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Assign more bits to that frequency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Go from 0 bits to 1 bit</a:t>
            </a:r>
          </a:p>
          <a:p>
            <a:pPr lvl="3"/>
            <a:r>
              <a:rPr lang="en-US" dirty="0">
                <a:solidFill>
                  <a:schemeClr val="tx1"/>
                </a:solidFill>
              </a:rPr>
              <a:t>1 bit to 2 bits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B336289-A7E7-C046-B8D2-FDC445346858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B336289-A7E7-C046-B8D2-FDC4453468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9C6331B-9E59-B64A-AD09-857E050877D5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9C6331B-9E59-B64A-AD09-857E050877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33013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Also Quantization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While(</a:t>
            </a:r>
            <a:r>
              <a:rPr lang="en-US" dirty="0" err="1"/>
              <a:t>bitbudget</a:t>
            </a:r>
            <a:r>
              <a:rPr lang="en-US" dirty="0"/>
              <a:t>&gt;0)</a:t>
            </a:r>
          </a:p>
          <a:p>
            <a:pPr lvl="1"/>
            <a:r>
              <a:rPr lang="en-US" dirty="0"/>
              <a:t>Identify Largest Error component: </a:t>
            </a:r>
            <a:r>
              <a:rPr lang="en-US" dirty="0" err="1"/>
              <a:t>Error(freq)×W(freq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Assign more bits to that frequency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Go from 0 bits to 1 bit</a:t>
            </a:r>
          </a:p>
          <a:p>
            <a:pPr lvl="3"/>
            <a:r>
              <a:rPr lang="en-US" dirty="0">
                <a:solidFill>
                  <a:schemeClr val="tx1"/>
                </a:solidFill>
              </a:rPr>
              <a:t>1 bit to 2 bits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B336289-A7E7-C046-B8D2-FDC445346858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B336289-A7E7-C046-B8D2-FDC4453468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2"/>
                <a:stretch>
                  <a:fillRect l="-6234" t="-139080" b="-189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9C6331B-9E59-B64A-AD09-857E050877D5}"/>
                  </a:ext>
                </a:extLst>
              </p:cNvPr>
              <p:cNvSpPr txBox="1"/>
              <p:nvPr/>
            </p:nvSpPr>
            <p:spPr>
              <a:xfrm>
                <a:off x="4760259" y="2825575"/>
                <a:ext cx="4065494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9C6331B-9E59-B64A-AD09-857E050877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259" y="2825575"/>
                <a:ext cx="4065494" cy="1094146"/>
              </a:xfrm>
              <a:prstGeom prst="rect">
                <a:avLst/>
              </a:prstGeom>
              <a:blipFill>
                <a:blip r:embed="rId3"/>
                <a:stretch>
                  <a:fillRect l="-20807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3679A6A0-D29C-B146-ABF5-9B0CCE033D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01" y="3797336"/>
            <a:ext cx="1838885" cy="204320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1AF86B1-7540-8447-9BD6-C83687C73AE4}"/>
              </a:ext>
            </a:extLst>
          </p:cNvPr>
          <p:cNvSpPr txBox="1"/>
          <p:nvPr/>
        </p:nvSpPr>
        <p:spPr>
          <a:xfrm>
            <a:off x="941503" y="6031468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0b -- error=7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D71FEAD-6C05-B146-B67F-E5D71DD5CC25}"/>
              </a:ext>
            </a:extLst>
          </p:cNvPr>
          <p:cNvGrpSpPr/>
          <p:nvPr/>
        </p:nvGrpSpPr>
        <p:grpSpPr>
          <a:xfrm>
            <a:off x="3232737" y="3761151"/>
            <a:ext cx="2316134" cy="2700842"/>
            <a:chOff x="3291618" y="3992348"/>
            <a:chExt cx="2316134" cy="270084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196CADC-116F-874C-BC16-DAA6B013D70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1618" y="3992348"/>
              <a:ext cx="1818714" cy="202079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1B9DDF7-2F2E-CF46-AE69-CBB6F06CFA2E}"/>
                </a:ext>
              </a:extLst>
            </p:cNvPr>
            <p:cNvSpPr txBox="1"/>
            <p:nvPr/>
          </p:nvSpPr>
          <p:spPr>
            <a:xfrm>
              <a:off x="3493071" y="6046859"/>
              <a:ext cx="21146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1b quant -- error=1</a:t>
              </a:r>
            </a:p>
            <a:p>
              <a:r>
                <a:rPr lang="en-US" dirty="0"/>
                <a:t>(1+6) encode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5621DC1-B69C-9C4A-A7BD-7E70AEADB36B}"/>
              </a:ext>
            </a:extLst>
          </p:cNvPr>
          <p:cNvGrpSpPr/>
          <p:nvPr/>
        </p:nvGrpSpPr>
        <p:grpSpPr>
          <a:xfrm>
            <a:off x="6001220" y="3797336"/>
            <a:ext cx="2297383" cy="2725849"/>
            <a:chOff x="6011558" y="3988264"/>
            <a:chExt cx="2297383" cy="2725849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389856DF-8897-E54B-B284-5D6954B00B3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1558" y="3988264"/>
              <a:ext cx="1838884" cy="2043204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507359E-AAE0-0849-B5E5-FC0216041886}"/>
                </a:ext>
              </a:extLst>
            </p:cNvPr>
            <p:cNvSpPr txBox="1"/>
            <p:nvPr/>
          </p:nvSpPr>
          <p:spPr>
            <a:xfrm>
              <a:off x="6194260" y="6067782"/>
              <a:ext cx="21146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3b quant -- error=0</a:t>
              </a:r>
            </a:p>
            <a:p>
              <a:r>
                <a:rPr lang="en-US" dirty="0"/>
                <a:t>(3+9) encode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10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(Greedy)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  <a:p>
            <a:r>
              <a:rPr lang="en-US" dirty="0" err="1"/>
              <a:t>While(bitbudget</a:t>
            </a:r>
            <a:r>
              <a:rPr lang="en-US" dirty="0"/>
              <a:t>&gt;0)</a:t>
            </a:r>
          </a:p>
          <a:p>
            <a:pPr lvl="1"/>
            <a:r>
              <a:rPr lang="en-US" dirty="0"/>
              <a:t>Identify Largest Error component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Allocate some bits to reduce error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Add frequency or Add quantization bits to band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Pick one to most reduce the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(Greedy)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  <a:p>
            <a:r>
              <a:rPr lang="en-US" dirty="0" err="1"/>
              <a:t>While(bitbudget</a:t>
            </a:r>
            <a:r>
              <a:rPr lang="en-US" dirty="0"/>
              <a:t>&gt;0)</a:t>
            </a:r>
          </a:p>
          <a:p>
            <a:pPr lvl="1"/>
            <a:r>
              <a:rPr lang="en-US" dirty="0"/>
              <a:t>Identify Largest Error component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Allocate some bits to reduce error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Add frequency or Add quantization bits to band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Pick one to most reduce the error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Re-Huffman encode and update </a:t>
            </a:r>
            <a:r>
              <a:rPr lang="en-US" dirty="0" err="1">
                <a:solidFill>
                  <a:srgbClr val="0000FF"/>
                </a:solidFill>
              </a:rPr>
              <a:t>bitbudget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  <p:extLst>
      <p:ext uri="{BB962C8B-B14F-4D97-AF65-F5344CB8AC3E}">
        <p14:creationId xmlns:p14="http://schemas.microsoft.com/office/powerpoint/2010/main" val="8915337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Adaptive Refinement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Rediscovering where to allocate everything every time may be laborious</a:t>
            </a:r>
          </a:p>
          <a:p>
            <a:pPr lvl="1"/>
            <a:r>
              <a:rPr lang="en-US" dirty="0"/>
              <a:t>Often same frequencies persist for more than 26ms</a:t>
            </a:r>
          </a:p>
          <a:p>
            <a:r>
              <a:rPr lang="en-US" dirty="0"/>
              <a:t>Maybe we can get close and adjust?</a:t>
            </a:r>
          </a:p>
          <a:p>
            <a:pPr lvl="1"/>
            <a:r>
              <a:rPr lang="en-US" dirty="0"/>
              <a:t>Use critical band allocation from previous frames as a starting point guess</a:t>
            </a:r>
          </a:p>
          <a:p>
            <a:pPr lvl="2"/>
            <a:r>
              <a:rPr lang="en-US" sz="2400" dirty="0"/>
              <a:t>bits, frequencies, quantization </a:t>
            </a:r>
          </a:p>
          <a:p>
            <a:pPr lvl="1"/>
            <a:r>
              <a:rPr lang="en-US" dirty="0"/>
              <a:t>Try initial encoding with that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and </a:t>
            </a:r>
            <a:r>
              <a:rPr lang="en-US" dirty="0" err="1"/>
              <a:t>Preclass</a:t>
            </a:r>
            <a:r>
              <a:rPr lang="en-US" dirty="0"/>
              <a:t> Setup/Reminder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  <p:extLst>
      <p:ext uri="{BB962C8B-B14F-4D97-AF65-F5344CB8AC3E}">
        <p14:creationId xmlns:p14="http://schemas.microsoft.com/office/powerpoint/2010/main" val="4578496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(Adaptive)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budget guess</a:t>
            </a:r>
          </a:p>
          <a:p>
            <a:pPr lvl="1"/>
            <a:r>
              <a:rPr lang="en-US" dirty="0"/>
              <a:t>Quantization in bands</a:t>
            </a:r>
          </a:p>
          <a:p>
            <a:pPr lvl="1"/>
            <a:r>
              <a:rPr lang="en-US" dirty="0"/>
              <a:t>Frequencies to keep in each band</a:t>
            </a:r>
          </a:p>
          <a:p>
            <a:r>
              <a:rPr lang="en-US" dirty="0"/>
              <a:t>Encode, compress</a:t>
            </a:r>
          </a:p>
          <a:p>
            <a:endParaRPr lang="en-US" dirty="0"/>
          </a:p>
          <a:p>
            <a:r>
              <a:rPr lang="en-US" dirty="0">
                <a:solidFill>
                  <a:srgbClr val="FF6700"/>
                </a:solidFill>
              </a:rPr>
              <a:t>What can we do if takes up &gt; 1704 bits?</a:t>
            </a:r>
          </a:p>
          <a:p>
            <a:r>
              <a:rPr lang="en-US" dirty="0">
                <a:solidFill>
                  <a:srgbClr val="FF6700"/>
                </a:solidFill>
              </a:rPr>
              <a:t>What can we do if takes up &lt; 1704 bits?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A2FD7-1B47-484B-AEF7-D27F44E4C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Finish with Adaptive Fine 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0B5D7-0188-E246-ADD1-4B71F7683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76" y="1554162"/>
            <a:ext cx="8884024" cy="48466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&lt;previous slide&gt;</a:t>
            </a:r>
          </a:p>
          <a:p>
            <a:r>
              <a:rPr lang="en-US" dirty="0" err="1"/>
              <a:t>FrameBits</a:t>
            </a:r>
            <a:r>
              <a:rPr lang="en-US" dirty="0"/>
              <a:t>=Huffman(</a:t>
            </a:r>
            <a:r>
              <a:rPr lang="en-US" dirty="0" err="1"/>
              <a:t>FrameFreq</a:t>
            </a:r>
            <a:r>
              <a:rPr lang="en-US" dirty="0"/>
              <a:t>)</a:t>
            </a:r>
          </a:p>
          <a:p>
            <a:r>
              <a:rPr lang="en-US" dirty="0"/>
              <a:t>While ((</a:t>
            </a:r>
            <a:r>
              <a:rPr lang="en-US" dirty="0" err="1"/>
              <a:t>FrameBits</a:t>
            </a:r>
            <a:r>
              <a:rPr lang="en-US" dirty="0"/>
              <a:t>&gt;1704) | (</a:t>
            </a:r>
            <a:r>
              <a:rPr lang="en-US" dirty="0" err="1"/>
              <a:t>FrameBits</a:t>
            </a:r>
            <a:r>
              <a:rPr lang="en-US" dirty="0"/>
              <a:t>&lt;(1704-26))</a:t>
            </a:r>
          </a:p>
          <a:p>
            <a:pPr lvl="1"/>
            <a:r>
              <a:rPr lang="en-US" dirty="0"/>
              <a:t>If (</a:t>
            </a:r>
            <a:r>
              <a:rPr lang="en-US" dirty="0" err="1"/>
              <a:t>FrameBits</a:t>
            </a:r>
            <a:r>
              <a:rPr lang="en-US" dirty="0"/>
              <a:t>&gt;1704)</a:t>
            </a:r>
          </a:p>
          <a:p>
            <a:pPr lvl="2"/>
            <a:r>
              <a:rPr lang="en-US" dirty="0" err="1"/>
              <a:t>NumFreqs</a:t>
            </a:r>
            <a:r>
              <a:rPr lang="en-US" dirty="0"/>
              <a:t>—</a:t>
            </a:r>
          </a:p>
          <a:p>
            <a:pPr lvl="2"/>
            <a:r>
              <a:rPr lang="en-US" dirty="0" err="1"/>
              <a:t>FrameFreq</a:t>
            </a:r>
            <a:r>
              <a:rPr lang="en-US" dirty="0" err="1">
                <a:sym typeface="Wingdings" pitchFamily="2" charset="2"/>
              </a:rPr>
              <a:t>RemoveLeastImportant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FrameFreq</a:t>
            </a:r>
            <a:r>
              <a:rPr lang="en-US" dirty="0">
                <a:sym typeface="Wingdings" pitchFamily="2" charset="2"/>
              </a:rPr>
              <a:t>)</a:t>
            </a:r>
            <a:endParaRPr lang="en-US" dirty="0"/>
          </a:p>
          <a:p>
            <a:pPr lvl="1"/>
            <a:r>
              <a:rPr lang="en-US" dirty="0"/>
              <a:t>Else if (</a:t>
            </a:r>
            <a:r>
              <a:rPr lang="en-US" dirty="0" err="1"/>
              <a:t>FrameBits</a:t>
            </a:r>
            <a:r>
              <a:rPr lang="en-US" dirty="0"/>
              <a:t>&lt;(1704-26))</a:t>
            </a:r>
          </a:p>
          <a:p>
            <a:pPr lvl="2"/>
            <a:r>
              <a:rPr lang="en-US" dirty="0" err="1"/>
              <a:t>NumFreqs</a:t>
            </a:r>
            <a:r>
              <a:rPr lang="en-US" dirty="0"/>
              <a:t>++</a:t>
            </a:r>
          </a:p>
          <a:p>
            <a:pPr lvl="2"/>
            <a:r>
              <a:rPr lang="en-US" dirty="0" err="1"/>
              <a:t>FrameFreq</a:t>
            </a:r>
            <a:r>
              <a:rPr lang="en-US" dirty="0" err="1">
                <a:sym typeface="Wingdings" pitchFamily="2" charset="2"/>
              </a:rPr>
              <a:t>AddNextImportant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FrameFreq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lvl="1"/>
            <a:r>
              <a:rPr lang="en-US" dirty="0" err="1">
                <a:sym typeface="Wingdings" pitchFamily="2" charset="2"/>
              </a:rPr>
              <a:t>FrameBits</a:t>
            </a:r>
            <a:r>
              <a:rPr lang="en-US" dirty="0">
                <a:sym typeface="Wingdings" pitchFamily="2" charset="2"/>
              </a:rPr>
              <a:t>=Huffman(</a:t>
            </a:r>
            <a:r>
              <a:rPr lang="en-US" dirty="0" err="1">
                <a:sym typeface="Wingdings" pitchFamily="2" charset="2"/>
              </a:rPr>
              <a:t>FrameFreq</a:t>
            </a:r>
            <a:r>
              <a:rPr lang="en-US" dirty="0">
                <a:sym typeface="Wingdings" pitchFamily="2" charset="2"/>
              </a:rPr>
              <a:t>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FEC90-7D7E-1441-9DDC-4F1FB5DA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614448-74EF-EA47-A787-3E3E334E1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6300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A2FD7-1B47-484B-AEF7-D27F44E4C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Finish with Adaptive Fine 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0B5D7-0188-E246-ADD1-4B71F7683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76" y="1554162"/>
            <a:ext cx="8884024" cy="48466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&lt;previous slide&gt;</a:t>
            </a:r>
          </a:p>
          <a:p>
            <a:r>
              <a:rPr lang="en-US" dirty="0" err="1"/>
              <a:t>FrameBits</a:t>
            </a:r>
            <a:r>
              <a:rPr lang="en-US" dirty="0"/>
              <a:t>=Huffman(</a:t>
            </a:r>
            <a:r>
              <a:rPr lang="en-US" dirty="0" err="1"/>
              <a:t>FrameFreq</a:t>
            </a:r>
            <a:r>
              <a:rPr lang="en-US" dirty="0"/>
              <a:t>)</a:t>
            </a:r>
          </a:p>
          <a:p>
            <a:r>
              <a:rPr lang="en-US" dirty="0"/>
              <a:t>While ((</a:t>
            </a:r>
            <a:r>
              <a:rPr lang="en-US" dirty="0" err="1"/>
              <a:t>FrameBits</a:t>
            </a:r>
            <a:r>
              <a:rPr lang="en-US" dirty="0"/>
              <a:t>&gt;1704) | (</a:t>
            </a:r>
            <a:r>
              <a:rPr lang="en-US" dirty="0" err="1"/>
              <a:t>FrameBits</a:t>
            </a:r>
            <a:r>
              <a:rPr lang="en-US" dirty="0"/>
              <a:t>&lt;(1704-26))</a:t>
            </a:r>
          </a:p>
          <a:p>
            <a:pPr lvl="1"/>
            <a:r>
              <a:rPr lang="en-US" dirty="0"/>
              <a:t>If (</a:t>
            </a:r>
            <a:r>
              <a:rPr lang="en-US" dirty="0" err="1"/>
              <a:t>FrameBits</a:t>
            </a:r>
            <a:r>
              <a:rPr lang="en-US" dirty="0"/>
              <a:t>&gt;1704)</a:t>
            </a:r>
          </a:p>
          <a:p>
            <a:pPr lvl="2"/>
            <a:r>
              <a:rPr lang="en-US" dirty="0" err="1"/>
              <a:t>NumFreqs</a:t>
            </a:r>
            <a:r>
              <a:rPr lang="en-US" dirty="0"/>
              <a:t>—</a:t>
            </a:r>
          </a:p>
          <a:p>
            <a:pPr lvl="2"/>
            <a:r>
              <a:rPr lang="en-US" dirty="0" err="1"/>
              <a:t>FrameFreq</a:t>
            </a:r>
            <a:r>
              <a:rPr lang="en-US" dirty="0" err="1">
                <a:sym typeface="Wingdings" pitchFamily="2" charset="2"/>
              </a:rPr>
              <a:t>RemoveLeastImportant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FrameFreq</a:t>
            </a:r>
            <a:r>
              <a:rPr lang="en-US" dirty="0">
                <a:sym typeface="Wingdings" pitchFamily="2" charset="2"/>
              </a:rPr>
              <a:t>)</a:t>
            </a:r>
            <a:endParaRPr lang="en-US" dirty="0"/>
          </a:p>
          <a:p>
            <a:pPr lvl="1"/>
            <a:r>
              <a:rPr lang="en-US" dirty="0"/>
              <a:t>Else if (</a:t>
            </a:r>
            <a:r>
              <a:rPr lang="en-US" dirty="0" err="1"/>
              <a:t>FrameBits</a:t>
            </a:r>
            <a:r>
              <a:rPr lang="en-US" dirty="0"/>
              <a:t>&lt;(1704-26))</a:t>
            </a:r>
          </a:p>
          <a:p>
            <a:pPr lvl="2"/>
            <a:r>
              <a:rPr lang="en-US" dirty="0" err="1"/>
              <a:t>NumFreqs</a:t>
            </a:r>
            <a:r>
              <a:rPr lang="en-US" dirty="0"/>
              <a:t>++</a:t>
            </a:r>
          </a:p>
          <a:p>
            <a:pPr lvl="2"/>
            <a:r>
              <a:rPr lang="en-US" dirty="0" err="1"/>
              <a:t>FrameFreq</a:t>
            </a:r>
            <a:r>
              <a:rPr lang="en-US" dirty="0" err="1">
                <a:sym typeface="Wingdings" pitchFamily="2" charset="2"/>
              </a:rPr>
              <a:t>AddNextImportant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FrameFreq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lvl="1"/>
            <a:r>
              <a:rPr lang="en-US" dirty="0" err="1">
                <a:sym typeface="Wingdings" pitchFamily="2" charset="2"/>
              </a:rPr>
              <a:t>FrameBits</a:t>
            </a:r>
            <a:r>
              <a:rPr lang="en-US" dirty="0">
                <a:sym typeface="Wingdings" pitchFamily="2" charset="2"/>
              </a:rPr>
              <a:t>=Huffman(</a:t>
            </a:r>
            <a:r>
              <a:rPr lang="en-US" dirty="0" err="1">
                <a:sym typeface="Wingdings" pitchFamily="2" charset="2"/>
              </a:rPr>
              <a:t>FrameFreq</a:t>
            </a:r>
            <a:r>
              <a:rPr lang="en-US" dirty="0">
                <a:sym typeface="Wingdings" pitchFamily="2" charset="2"/>
              </a:rPr>
              <a:t>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FEC90-7D7E-1441-9DDC-4F1FB5DA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614448-74EF-EA47-A787-3E3E334E1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33620E-CF56-A749-B60F-A1D543D3D59E}"/>
              </a:ext>
            </a:extLst>
          </p:cNvPr>
          <p:cNvSpPr txBox="1"/>
          <p:nvPr/>
        </p:nvSpPr>
        <p:spPr>
          <a:xfrm>
            <a:off x="3996437" y="1295400"/>
            <a:ext cx="5147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Could add/subtract more than one </a:t>
            </a:r>
            <a:r>
              <a:rPr lang="en-US" dirty="0" err="1">
                <a:solidFill>
                  <a:srgbClr val="0000FF"/>
                </a:solidFill>
              </a:rPr>
              <a:t>freq</a:t>
            </a:r>
            <a:r>
              <a:rPr lang="en-US" dirty="0">
                <a:solidFill>
                  <a:srgbClr val="0000FF"/>
                </a:solidFill>
              </a:rPr>
              <a:t> at a time.</a:t>
            </a:r>
          </a:p>
          <a:p>
            <a:r>
              <a:rPr lang="en-US" dirty="0">
                <a:solidFill>
                  <a:srgbClr val="0000FF"/>
                </a:solidFill>
              </a:rPr>
              <a:t>Could keep track of high and low encodings.</a:t>
            </a:r>
          </a:p>
        </p:txBody>
      </p:sp>
    </p:spTree>
    <p:extLst>
      <p:ext uri="{BB962C8B-B14F-4D97-AF65-F5344CB8AC3E}">
        <p14:creationId xmlns:p14="http://schemas.microsoft.com/office/powerpoint/2010/main" val="33055800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Roundup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PERCEPTUAL CODING &amp; MP3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  <p:extLst>
      <p:ext uri="{BB962C8B-B14F-4D97-AF65-F5344CB8AC3E}">
        <p14:creationId xmlns:p14="http://schemas.microsoft.com/office/powerpoint/2010/main" val="4578496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MP3 Flow Chart (Encoding/Decoding)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412" y="1538832"/>
            <a:ext cx="6557413" cy="2260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469" y="4400522"/>
            <a:ext cx="7083743" cy="2011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71802" y="1381279"/>
            <a:ext cx="3223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Basic MP3 Encoding Scheme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97930" y="4215856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MP3 Decoding Scheme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14220" y="5765219"/>
            <a:ext cx="4070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rgbClr val="00B050"/>
                </a:solidFill>
              </a:rPr>
              <a:t>Notice: Psychoacoustics is embedded</a:t>
            </a:r>
          </a:p>
          <a:p>
            <a:pPr algn="ctr"/>
            <a:r>
              <a:rPr lang="en-US" i="1" dirty="0">
                <a:solidFill>
                  <a:srgbClr val="00B050"/>
                </a:solidFill>
              </a:rPr>
              <a:t>Your brain is involved in decoding!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38645" y="3180528"/>
            <a:ext cx="33440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>
                <a:solidFill>
                  <a:srgbClr val="00B050"/>
                </a:solidFill>
              </a:rPr>
              <a:t>We use psychoacoustic </a:t>
            </a:r>
          </a:p>
          <a:p>
            <a:pPr algn="r"/>
            <a:r>
              <a:rPr lang="en-US" i="1" dirty="0">
                <a:solidFill>
                  <a:srgbClr val="00B050"/>
                </a:solidFill>
              </a:rPr>
              <a:t>model to control quantization!</a:t>
            </a:r>
          </a:p>
          <a:p>
            <a:pPr algn="r"/>
            <a:r>
              <a:rPr lang="en-US" i="1" dirty="0">
                <a:solidFill>
                  <a:srgbClr val="00B050"/>
                </a:solidFill>
              </a:rPr>
              <a:t>(how we achieve compression)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9723" y="1537234"/>
            <a:ext cx="2937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 type of DFT is performed</a:t>
            </a: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>
          <a:xfrm>
            <a:off x="1628587" y="1906566"/>
            <a:ext cx="213276" cy="1051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615762" y="1906566"/>
            <a:ext cx="226101" cy="12546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60477" y="1928530"/>
            <a:ext cx="278794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Data is </a:t>
            </a:r>
          </a:p>
          <a:p>
            <a:pPr algn="ctr"/>
            <a:r>
              <a:rPr lang="en-US" i="1" dirty="0">
                <a:solidFill>
                  <a:srgbClr val="FF0000"/>
                </a:solidFill>
              </a:rPr>
              <a:t>stored in </a:t>
            </a:r>
          </a:p>
          <a:p>
            <a:pPr algn="ctr"/>
            <a:r>
              <a:rPr lang="en-US" i="1" dirty="0">
                <a:solidFill>
                  <a:srgbClr val="FF0000"/>
                </a:solidFill>
              </a:rPr>
              <a:t>frequency domain rep.</a:t>
            </a:r>
          </a:p>
          <a:p>
            <a:pPr algn="ctr"/>
            <a:r>
              <a:rPr lang="en-US" i="1" dirty="0">
                <a:solidFill>
                  <a:srgbClr val="FF0000"/>
                </a:solidFill>
              </a:rPr>
              <a:t>Even Huffman coded too!</a:t>
            </a:r>
          </a:p>
          <a:p>
            <a:pPr algn="ctr"/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  <p:extLst>
      <p:ext uri="{BB962C8B-B14F-4D97-AF65-F5344CB8AC3E}">
        <p14:creationId xmlns:p14="http://schemas.microsoft.com/office/powerpoint/2010/main" val="54680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7" grpId="0"/>
      <p:bldP spid="9" grpId="0"/>
      <p:bldP spid="1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23088"/>
            <a:ext cx="8686800" cy="838200"/>
          </a:xfrm>
        </p:spPr>
        <p:txBody>
          <a:bodyPr>
            <a:normAutofit/>
          </a:bodyPr>
          <a:lstStyle/>
          <a:p>
            <a:r>
              <a:rPr lang="en-US" dirty="0"/>
              <a:t>Midterm – Monday in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333" y="1295400"/>
            <a:ext cx="4374445" cy="523951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Closed book, notes</a:t>
            </a:r>
          </a:p>
          <a:p>
            <a:r>
              <a:rPr lang="en-US" dirty="0"/>
              <a:t>Calculators allowed</a:t>
            </a:r>
          </a:p>
          <a:p>
            <a:r>
              <a:rPr lang="en-US" dirty="0"/>
              <a:t>50 minutes</a:t>
            </a:r>
          </a:p>
          <a:p>
            <a:pPr lvl="1"/>
            <a:r>
              <a:rPr lang="en-US" dirty="0"/>
              <a:t>Shorter than previous years</a:t>
            </a:r>
          </a:p>
          <a:p>
            <a:r>
              <a:rPr lang="en-US" dirty="0"/>
              <a:t>5% of grade</a:t>
            </a:r>
          </a:p>
          <a:p>
            <a:pPr lvl="1"/>
            <a:r>
              <a:rPr lang="en-US" dirty="0"/>
              <a:t>prepare for final</a:t>
            </a:r>
          </a:p>
          <a:p>
            <a:r>
              <a:rPr lang="en-US" dirty="0"/>
              <a:t>Last 4 year’s midterm and answers </a:t>
            </a:r>
          </a:p>
          <a:p>
            <a:pPr lvl="1"/>
            <a:r>
              <a:rPr lang="en-US" dirty="0"/>
              <a:t>on 2018, 2019, 2020 syllabus</a:t>
            </a:r>
          </a:p>
          <a:p>
            <a:pPr lvl="2"/>
            <a:r>
              <a:rPr lang="en-US" dirty="0"/>
              <a:t>Were all in-person, closed book (75 minutes)</a:t>
            </a:r>
          </a:p>
          <a:p>
            <a:pPr lvl="1"/>
            <a:r>
              <a:rPr lang="en-US" dirty="0"/>
              <a:t>2021 was online, open book, also on syllabus </a:t>
            </a:r>
          </a:p>
          <a:p>
            <a:pPr lvl="2"/>
            <a:r>
              <a:rPr lang="en-US" dirty="0"/>
              <a:t>(120 minutes)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62311" y="1240895"/>
            <a:ext cx="4481689" cy="484663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n-US" sz="2400" b="1" dirty="0">
                <a:solidFill>
                  <a:schemeClr val="tx2"/>
                </a:solidFill>
              </a:rPr>
              <a:t>Topics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en-US" sz="2400" dirty="0">
                <a:solidFill>
                  <a:schemeClr val="tx2"/>
                </a:solidFill>
              </a:rPr>
              <a:t>Data representation in bits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en-US" sz="2400" dirty="0">
                <a:solidFill>
                  <a:schemeClr val="tx2"/>
                </a:solidFill>
              </a:rPr>
              <a:t>Sounds waves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en-US" sz="2400" dirty="0">
                <a:solidFill>
                  <a:schemeClr val="tx2"/>
                </a:solidFill>
              </a:rPr>
              <a:t>Sampling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Quantization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en-US" sz="2400" dirty="0" err="1">
                <a:solidFill>
                  <a:schemeClr val="tx2"/>
                </a:solidFill>
              </a:rPr>
              <a:t>Nyquist</a:t>
            </a:r>
            <a:endParaRPr lang="en-US" sz="2400" dirty="0">
              <a:solidFill>
                <a:schemeClr val="tx2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en-US" sz="2400" noProof="0" dirty="0" err="1">
                <a:solidFill>
                  <a:schemeClr val="tx2"/>
                </a:solidFill>
              </a:rPr>
              <a:t>Lossy</a:t>
            </a:r>
            <a:r>
              <a:rPr lang="en-US" sz="2400" noProof="0" dirty="0">
                <a:solidFill>
                  <a:schemeClr val="tx2"/>
                </a:solidFill>
              </a:rPr>
              <a:t>/lossless compression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en-US" sz="2400" dirty="0">
                <a:solidFill>
                  <a:schemeClr val="tx2"/>
                </a:solidFill>
              </a:rPr>
              <a:t>Common case</a:t>
            </a:r>
            <a:endParaRPr lang="en-US" sz="2400" noProof="0" dirty="0">
              <a:solidFill>
                <a:schemeClr val="tx2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en-US" sz="2400" noProof="0" dirty="0">
                <a:solidFill>
                  <a:schemeClr val="tx2"/>
                </a:solidFill>
              </a:rPr>
              <a:t>Frequency domain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en-US" sz="2400" b="0" i="0" u="none" strike="noStrike" kern="1200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Psychoacoustics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en-US" sz="2400" dirty="0">
                <a:solidFill>
                  <a:schemeClr val="tx2"/>
                </a:solidFill>
              </a:rPr>
              <a:t>Perceptual coding</a:t>
            </a:r>
            <a:endParaRPr kumimoji="0" lang="en-US" sz="2400" b="0" i="0" u="none" strike="noStrike" kern="1200" cap="none" spc="0" normalizeH="0" baseline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07473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C5524-942F-7E46-8356-3C8287BAE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to Lab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C52D6-293A-4E41-BC5C-A1F3D9506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Lecture 11 &amp; 12 (this week)</a:t>
            </a:r>
          </a:p>
          <a:p>
            <a:pPr lvl="1"/>
            <a:r>
              <a:rPr lang="en-US" dirty="0"/>
              <a:t>Help understand more what real MP3 encoding looks like</a:t>
            </a:r>
          </a:p>
          <a:p>
            <a:pPr lvl="1"/>
            <a:r>
              <a:rPr lang="en-US" dirty="0"/>
              <a:t>Thinking about fixed rate</a:t>
            </a:r>
          </a:p>
          <a:p>
            <a:pPr lvl="2"/>
            <a:r>
              <a:rPr lang="en-US" dirty="0"/>
              <a:t>And adaptation for variable rate encoding from Huffman</a:t>
            </a:r>
          </a:p>
          <a:p>
            <a:pPr lvl="1"/>
            <a:r>
              <a:rPr lang="en-US" dirty="0"/>
              <a:t>Formulating masking explicitly</a:t>
            </a:r>
          </a:p>
          <a:p>
            <a:pPr lvl="2"/>
            <a:r>
              <a:rPr lang="en-US" dirty="0"/>
              <a:t>But simplistic</a:t>
            </a:r>
          </a:p>
          <a:p>
            <a:pPr lvl="1"/>
            <a:r>
              <a:rPr lang="en-US" dirty="0"/>
              <a:t>Illustrating Optimization Approaches</a:t>
            </a:r>
          </a:p>
          <a:p>
            <a:r>
              <a:rPr lang="en-US" dirty="0"/>
              <a:t>Lab 6</a:t>
            </a:r>
          </a:p>
          <a:p>
            <a:pPr lvl="1"/>
            <a:r>
              <a:rPr lang="en-US" dirty="0"/>
              <a:t>Capture spirit of reducing frequencies</a:t>
            </a:r>
          </a:p>
          <a:p>
            <a:pPr lvl="1"/>
            <a:r>
              <a:rPr lang="en-US" dirty="0"/>
              <a:t>Simplified – only taking loudest fraction in each band</a:t>
            </a:r>
          </a:p>
          <a:p>
            <a:pPr lvl="2"/>
            <a:r>
              <a:rPr lang="en-US" dirty="0"/>
              <a:t>Rather than being rigorous about masking</a:t>
            </a:r>
          </a:p>
          <a:p>
            <a:pPr lvl="2"/>
            <a:r>
              <a:rPr lang="en-US" dirty="0"/>
              <a:t>Or trying to hit some fixed rate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74789-76E4-C048-B085-32007EECF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96F22D-7607-A34E-A36C-359E964EF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6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use </a:t>
            </a:r>
            <a:r>
              <a:rPr lang="en-US" dirty="0" err="1"/>
              <a:t>pyschoacoustics</a:t>
            </a:r>
            <a:r>
              <a:rPr lang="en-US" dirty="0"/>
              <a:t> to compress audio</a:t>
            </a:r>
          </a:p>
          <a:p>
            <a:pPr lvl="1"/>
            <a:r>
              <a:rPr lang="en-US" dirty="0"/>
              <a:t>Eliminate portions of signal that human’s don’t notice</a:t>
            </a:r>
          </a:p>
          <a:p>
            <a:r>
              <a:rPr lang="en-US" dirty="0"/>
              <a:t>Optimization</a:t>
            </a:r>
          </a:p>
          <a:p>
            <a:pPr lvl="1"/>
            <a:r>
              <a:rPr lang="en-US" dirty="0"/>
              <a:t>Identify Design Space (knobs) </a:t>
            </a:r>
          </a:p>
          <a:p>
            <a:pPr lvl="1"/>
            <a:r>
              <a:rPr lang="en-US" dirty="0"/>
              <a:t>Identify Costs and Constraints</a:t>
            </a:r>
          </a:p>
          <a:p>
            <a:pPr lvl="1"/>
            <a:r>
              <a:rPr lang="en-US" dirty="0"/>
              <a:t>Formulate quantitatively</a:t>
            </a:r>
          </a:p>
          <a:p>
            <a:pPr lvl="1"/>
            <a:r>
              <a:rPr lang="en-US" dirty="0"/>
              <a:t>Algorithms to approach</a:t>
            </a:r>
          </a:p>
          <a:p>
            <a:pPr lvl="1"/>
            <a:r>
              <a:rPr lang="en-US" dirty="0"/>
              <a:t>Iterative/adaptive approach</a:t>
            </a:r>
          </a:p>
          <a:p>
            <a:pPr lvl="2"/>
            <a:r>
              <a:rPr lang="en-US" dirty="0"/>
              <a:t>Deal with effects that aren’t completely predictable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Optimization –</a:t>
            </a:r>
          </a:p>
          <a:p>
            <a:pPr lvl="1"/>
            <a:r>
              <a:rPr lang="en-US" dirty="0"/>
              <a:t>continuous mathematical optimization ESE204, ESE504, ESE605</a:t>
            </a:r>
          </a:p>
          <a:p>
            <a:pPr lvl="1"/>
            <a:r>
              <a:rPr lang="en-US" dirty="0"/>
              <a:t>discrete optimization CIS121, CIS320</a:t>
            </a:r>
          </a:p>
          <a:p>
            <a:r>
              <a:rPr lang="en-US" dirty="0"/>
              <a:t>Signal processing – ESE224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Coming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Feedback </a:t>
            </a:r>
          </a:p>
          <a:p>
            <a:r>
              <a:rPr lang="en-US" dirty="0"/>
              <a:t>Lab 6 start today </a:t>
            </a:r>
          </a:p>
          <a:p>
            <a:pPr lvl="1"/>
            <a:r>
              <a:rPr lang="en-US" dirty="0"/>
              <a:t>2 week lab</a:t>
            </a:r>
          </a:p>
          <a:p>
            <a:pPr lvl="1"/>
            <a:r>
              <a:rPr lang="en-US" dirty="0"/>
              <a:t>Brings together first half of course</a:t>
            </a:r>
          </a:p>
          <a:p>
            <a:pPr lvl="1"/>
            <a:r>
              <a:rPr lang="en-US" dirty="0"/>
              <a:t>Formal report </a:t>
            </a:r>
          </a:p>
          <a:p>
            <a:r>
              <a:rPr lang="en-US" dirty="0"/>
              <a:t>Midterm on Monday</a:t>
            </a:r>
          </a:p>
          <a:p>
            <a:r>
              <a:rPr lang="en-US" dirty="0"/>
              <a:t>Lab 6 continue next Wednesday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Knobs we can turn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Amplitude quantization</a:t>
            </a:r>
          </a:p>
          <a:p>
            <a:pPr lvl="1"/>
            <a:r>
              <a:rPr lang="en-US" dirty="0"/>
              <a:t>Per band</a:t>
            </a:r>
          </a:p>
          <a:p>
            <a:r>
              <a:rPr lang="en-US" dirty="0"/>
              <a:t>Frequency quantization</a:t>
            </a:r>
          </a:p>
          <a:p>
            <a:pPr lvl="1"/>
            <a:r>
              <a:rPr lang="en-US" dirty="0"/>
              <a:t>Per band?</a:t>
            </a:r>
          </a:p>
          <a:p>
            <a:r>
              <a:rPr lang="en-US" dirty="0"/>
              <a:t>Frequencies kept (per critical band)</a:t>
            </a:r>
          </a:p>
          <a:p>
            <a:pPr lvl="1"/>
            <a:r>
              <a:rPr lang="en-US" dirty="0"/>
              <a:t>Per band</a:t>
            </a:r>
          </a:p>
          <a:p>
            <a:endParaRPr lang="en-US" dirty="0"/>
          </a:p>
          <a:p>
            <a:r>
              <a:rPr lang="en-US" dirty="0"/>
              <a:t>…and can perform lossless compression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04800" y="490489"/>
            <a:ext cx="8686800" cy="771623"/>
          </a:xfrm>
          <a:noFill/>
          <a:ln>
            <a:noFill/>
          </a:ln>
        </p:spPr>
        <p:txBody>
          <a:bodyPr wrap="square" lIns="90000" tIns="46800" rIns="90000" bIns="46800" anchorCtr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 hangingPunct="0">
              <a:buNone/>
            </a:pPr>
            <a:r>
              <a:rPr lang="en-US" sz="4400" kern="1200" dirty="0"/>
              <a:t>References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xfrm>
            <a:off x="304800" y="1554162"/>
            <a:ext cx="8686800" cy="4067909"/>
          </a:xfrm>
          <a:noFill/>
          <a:ln>
            <a:noFill/>
          </a:ln>
        </p:spPr>
        <p:txBody>
          <a:bodyPr wrap="square" lIns="90000" tIns="46800" rIns="90000" bIns="46800" anchor="t" anchorCtr="0"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9pPr>
          </a:lstStyle>
          <a:p>
            <a:pPr marL="0" lvl="0" indent="0" rtl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</a:pPr>
            <a:r>
              <a:rPr lang="en-US" sz="2400" dirty="0">
                <a:latin typeface="+mj-lt"/>
              </a:rPr>
              <a:t>Tutorials on Psychoacoustic Coding (in increasing order of abstraction and generality)</a:t>
            </a:r>
          </a:p>
          <a:p>
            <a:pPr marL="432000" lvl="1" indent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None/>
            </a:pPr>
            <a:r>
              <a:rPr lang="en-US" sz="1600" dirty="0">
                <a:latin typeface="+mj-lt"/>
              </a:rPr>
              <a:t>D. Pan, M. </a:t>
            </a:r>
            <a:r>
              <a:rPr lang="en-US" sz="1600" dirty="0" err="1">
                <a:latin typeface="+mj-lt"/>
              </a:rPr>
              <a:t>Inc</a:t>
            </a:r>
            <a:r>
              <a:rPr lang="en-US" sz="1600" dirty="0">
                <a:latin typeface="+mj-lt"/>
              </a:rPr>
              <a:t>, and I. L. Schaumburg. A tutorial on MPEG/audio compression. IEEE multimedia, 2(2):60–74, 1995.</a:t>
            </a:r>
          </a:p>
          <a:p>
            <a:pPr marL="432000" lvl="1" indent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None/>
            </a:pPr>
            <a:r>
              <a:rPr lang="en-US" sz="1600" dirty="0" err="1">
                <a:latin typeface="+mj-lt"/>
              </a:rPr>
              <a:t>Nikil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Jayant</a:t>
            </a:r>
            <a:r>
              <a:rPr lang="en-US" sz="1600" dirty="0">
                <a:latin typeface="+mj-lt"/>
              </a:rPr>
              <a:t>, James Johnston, and Robert </a:t>
            </a:r>
            <a:r>
              <a:rPr lang="en-US" sz="1600" dirty="0" err="1">
                <a:latin typeface="+mj-lt"/>
              </a:rPr>
              <a:t>Safranek</a:t>
            </a:r>
            <a:r>
              <a:rPr lang="en-US" sz="1600" dirty="0">
                <a:latin typeface="+mj-lt"/>
              </a:rPr>
              <a:t>. Signal compression based on models of human perception. Proceedings of the IEEE, 81(10):1385–1422, 1993.</a:t>
            </a:r>
          </a:p>
          <a:p>
            <a:pPr marL="432000" lvl="1" indent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None/>
            </a:pPr>
            <a:r>
              <a:rPr lang="en-US" sz="1600" dirty="0">
                <a:latin typeface="+mj-lt"/>
              </a:rPr>
              <a:t>V. K. </a:t>
            </a:r>
            <a:r>
              <a:rPr lang="en-US" sz="1600" dirty="0" err="1">
                <a:latin typeface="+mj-lt"/>
              </a:rPr>
              <a:t>Goyal</a:t>
            </a:r>
            <a:r>
              <a:rPr lang="en-US" sz="1600" dirty="0">
                <a:latin typeface="+mj-lt"/>
              </a:rPr>
              <a:t>. Theoretical foundations of transform coding. IEEE Signal Processing Magazine, 18(5):9–21, 2001.</a:t>
            </a:r>
          </a:p>
          <a:p>
            <a:pPr marL="0" lvl="0" indent="0" rtl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</a:pPr>
            <a:r>
              <a:rPr lang="en-US" sz="2400" dirty="0">
                <a:latin typeface="+mj-lt"/>
              </a:rPr>
              <a:t>Lightweight Overview of MP3</a:t>
            </a:r>
          </a:p>
          <a:p>
            <a:pPr marL="432000" lvl="1" indent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None/>
            </a:pPr>
            <a:r>
              <a:rPr lang="en-US" sz="1600" dirty="0" err="1">
                <a:latin typeface="+mj-lt"/>
              </a:rPr>
              <a:t>Rassol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Raissi</a:t>
            </a:r>
            <a:r>
              <a:rPr lang="en-US" sz="1600" dirty="0">
                <a:latin typeface="+mj-lt"/>
              </a:rPr>
              <a:t>. The theory behind mp3. Technical report, MP3’ Tech, December 2002.</a:t>
            </a:r>
          </a:p>
          <a:p>
            <a:pPr marL="0" lvl="0" indent="0" rtl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</a:pPr>
            <a:r>
              <a:rPr lang="en-US" sz="2400" dirty="0">
                <a:latin typeface="+mj-lt"/>
              </a:rPr>
              <a:t>Scientific Basis of MP3 Coding Standard</a:t>
            </a:r>
          </a:p>
          <a:p>
            <a:pPr marL="432000" lvl="1" indent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None/>
            </a:pPr>
            <a:r>
              <a:rPr lang="en-US" sz="1600" dirty="0">
                <a:latin typeface="+mj-lt"/>
              </a:rPr>
              <a:t>J. D. Johnston. Transform coding of audio signals using perceptual noise criteria. IEEE Journal on selected areas in communications, 6(2):314–323, 1988.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D9A1-E930-4D0D-8D24-5E6C30CA37A3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  <p:extLst>
      <p:ext uri="{BB962C8B-B14F-4D97-AF65-F5344CB8AC3E}">
        <p14:creationId xmlns:p14="http://schemas.microsoft.com/office/powerpoint/2010/main" val="946662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CBB18-FE34-CB46-A3A5-B70C656F9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5ABED-471F-0743-AFAF-AB3F0E153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44,300 samples/s</a:t>
            </a:r>
          </a:p>
          <a:p>
            <a:r>
              <a:rPr lang="en-US" dirty="0"/>
              <a:t>16b</a:t>
            </a:r>
          </a:p>
          <a:p>
            <a:r>
              <a:rPr lang="en-US" dirty="0"/>
              <a:t>26ms window</a:t>
            </a:r>
          </a:p>
          <a:p>
            <a:r>
              <a:rPr lang="en-US" dirty="0">
                <a:solidFill>
                  <a:srgbClr val="FF6700"/>
                </a:solidFill>
              </a:rPr>
              <a:t>a) How many bits?</a:t>
            </a:r>
          </a:p>
          <a:p>
            <a:r>
              <a:rPr lang="en-US" b="0" dirty="0"/>
              <a:t>128Kb/s stereo </a:t>
            </a:r>
            <a:r>
              <a:rPr lang="en-US" b="0" dirty="0">
                <a:sym typeface="Wingdings" pitchFamily="2" charset="2"/>
              </a:rPr>
              <a:t> 64Kb/s per audio channel</a:t>
            </a:r>
          </a:p>
          <a:p>
            <a:r>
              <a:rPr lang="en-US" dirty="0">
                <a:solidFill>
                  <a:srgbClr val="FF6700"/>
                </a:solidFill>
                <a:sym typeface="Wingdings" pitchFamily="2" charset="2"/>
              </a:rPr>
              <a:t>b) How many bits per 26ms window?</a:t>
            </a:r>
          </a:p>
          <a:p>
            <a:r>
              <a:rPr lang="en-US" dirty="0">
                <a:solidFill>
                  <a:srgbClr val="FF6700"/>
                </a:solidFill>
                <a:sym typeface="Wingdings" pitchFamily="2" charset="2"/>
              </a:rPr>
              <a:t>c) ratio?</a:t>
            </a:r>
            <a:endParaRPr lang="en-US" dirty="0">
              <a:solidFill>
                <a:srgbClr val="FF67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CFF00-8ADE-8A4F-8837-8DCF0892E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68D9C5-DDE1-9B49-B8AB-821E1657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6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MP3 Encoding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MP3 files broken into “Frames”</a:t>
            </a:r>
          </a:p>
          <a:p>
            <a:pPr lvl="1"/>
            <a:r>
              <a:rPr lang="en-US" dirty="0"/>
              <a:t>Each frame stores 1152 Audio Samples</a:t>
            </a:r>
          </a:p>
          <a:p>
            <a:pPr lvl="1"/>
            <a:r>
              <a:rPr lang="en-US" dirty="0"/>
              <a:t>Lasts for 26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/>
              <a:t>Frame also divided further into 2 “</a:t>
            </a:r>
            <a:r>
              <a:rPr lang="en-US" dirty="0" err="1"/>
              <a:t>granuels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Each </a:t>
            </a:r>
            <a:r>
              <a:rPr lang="en-US" dirty="0" err="1"/>
              <a:t>granuel</a:t>
            </a:r>
            <a:r>
              <a:rPr lang="en-US" dirty="0"/>
              <a:t> contains 576 samples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  <p:extLst>
      <p:ext uri="{BB962C8B-B14F-4D97-AF65-F5344CB8AC3E}">
        <p14:creationId xmlns:p14="http://schemas.microsoft.com/office/powerpoint/2010/main" val="1519596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fit in the resource constraints (128Kb/s) while maximizing goodness (sound quality)?</a:t>
            </a:r>
          </a:p>
          <a:p>
            <a:endParaRPr lang="en-US" dirty="0"/>
          </a:p>
          <a:p>
            <a:r>
              <a:rPr lang="en-US" dirty="0"/>
              <a:t>Quantify bits used:</a:t>
            </a:r>
          </a:p>
          <a:p>
            <a:pPr lvl="1"/>
            <a:r>
              <a:rPr lang="en-US" dirty="0"/>
              <a:t>Cannot exceed 128Kb/s</a:t>
            </a:r>
          </a:p>
          <a:p>
            <a:pPr lvl="1"/>
            <a:r>
              <a:rPr lang="en-US" dirty="0"/>
              <a:t>= 1,704 b / 26ms frame / channel</a:t>
            </a:r>
          </a:p>
          <a:p>
            <a:endParaRPr lang="en-US" dirty="0"/>
          </a:p>
          <a:p>
            <a:r>
              <a:rPr lang="en-US" dirty="0"/>
              <a:t>Quantify goodness: minimize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22BE94-078A-DB45-B05D-9758A17C373C}"/>
                  </a:ext>
                </a:extLst>
              </p:cNvPr>
              <p:cNvSpPr txBox="1"/>
              <p:nvPr/>
            </p:nvSpPr>
            <p:spPr>
              <a:xfrm>
                <a:off x="4277175" y="2881927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22BE94-078A-DB45-B05D-9758A17C37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175" y="2881927"/>
                <a:ext cx="4866825" cy="1094146"/>
              </a:xfrm>
              <a:prstGeom prst="rect">
                <a:avLst/>
              </a:prstGeom>
              <a:blipFill>
                <a:blip r:embed="rId2"/>
                <a:stretch>
                  <a:fillRect l="-6250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580100F-5ABF-F344-9A58-B84E5078C4B2}"/>
                  </a:ext>
                </a:extLst>
              </p:cNvPr>
              <p:cNvSpPr txBox="1"/>
              <p:nvPr/>
            </p:nvSpPr>
            <p:spPr>
              <a:xfrm>
                <a:off x="4391890" y="5292543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580100F-5ABF-F344-9A58-B84E5078C4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890" y="5292543"/>
                <a:ext cx="4170219" cy="1094146"/>
              </a:xfrm>
              <a:prstGeom prst="rect">
                <a:avLst/>
              </a:prstGeom>
              <a:blipFill>
                <a:blip r:embed="rId3"/>
                <a:stretch>
                  <a:fillRect l="-19149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8995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95030-5AF0-1E43-A787-1BF4506EF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6C00A-596D-934C-92CE-492C8DC23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576 frequencies</a:t>
            </a:r>
          </a:p>
          <a:p>
            <a:r>
              <a:rPr lang="en-US" b="0" dirty="0"/>
              <a:t>16b amplitude</a:t>
            </a:r>
          </a:p>
          <a:p>
            <a:r>
              <a:rPr lang="en-US" b="0" dirty="0"/>
              <a:t>1704b budget</a:t>
            </a:r>
          </a:p>
          <a:p>
            <a:r>
              <a:rPr lang="en-US" b="0" dirty="0"/>
              <a:t>(</a:t>
            </a:r>
            <a:r>
              <a:rPr lang="en-US" b="0" dirty="0" err="1"/>
              <a:t>frequency,amplitude</a:t>
            </a:r>
            <a:r>
              <a:rPr lang="en-US" b="0" dirty="0"/>
              <a:t>) pairs to represent</a:t>
            </a:r>
          </a:p>
          <a:p>
            <a:r>
              <a:rPr lang="en-US" dirty="0">
                <a:solidFill>
                  <a:srgbClr val="FF6700"/>
                </a:solidFill>
              </a:rPr>
              <a:t>How many frequencies can we keep?</a:t>
            </a:r>
          </a:p>
          <a:p>
            <a:endParaRPr lang="en-US" dirty="0">
              <a:solidFill>
                <a:srgbClr val="FF6700"/>
              </a:solidFill>
            </a:endParaRPr>
          </a:p>
          <a:p>
            <a:endParaRPr lang="en-US" dirty="0">
              <a:solidFill>
                <a:srgbClr val="FF67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Conclude: </a:t>
            </a:r>
            <a:r>
              <a:rPr lang="en-US" b="0" dirty="0">
                <a:solidFill>
                  <a:schemeClr val="tx1"/>
                </a:solidFill>
              </a:rPr>
              <a:t>cannot keep all frequencies and hit budget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36BF3-AF6A-5847-AB07-D27B2BA34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895FBC-3CE6-B347-AB07-0D30CAD19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3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5C4A5-E9A5-1D4B-8966-4261DF8DA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D3FC3-389C-5C4A-8418-BD3300FEA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700"/>
                </a:solidFill>
              </a:rPr>
              <a:t>Bits if only have 3 non-masked, non-zero frequencies?</a:t>
            </a:r>
          </a:p>
          <a:p>
            <a:endParaRPr lang="en-US" dirty="0">
              <a:solidFill>
                <a:srgbClr val="FF6700"/>
              </a:solidFill>
            </a:endParaRPr>
          </a:p>
          <a:p>
            <a:endParaRPr lang="en-US" dirty="0">
              <a:solidFill>
                <a:srgbClr val="FF6700"/>
              </a:solidFill>
            </a:endParaRPr>
          </a:p>
          <a:p>
            <a:endParaRPr lang="en-US" dirty="0">
              <a:solidFill>
                <a:srgbClr val="FF6700"/>
              </a:solidFill>
            </a:endParaRPr>
          </a:p>
          <a:p>
            <a:r>
              <a:rPr lang="en-US" dirty="0"/>
              <a:t>Conclude: </a:t>
            </a:r>
            <a:r>
              <a:rPr lang="en-US" b="0" dirty="0"/>
              <a:t>some frames won’t use all their bits</a:t>
            </a:r>
          </a:p>
          <a:p>
            <a:endParaRPr lang="en-US" dirty="0">
              <a:solidFill>
                <a:srgbClr val="FF67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CCFC4-4FCF-A048-B106-B30C31254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2D3B7-6479-654A-A7EB-697BA302A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1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 578–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FF0000"/>
      </a:hlink>
      <a:folHlink>
        <a:srgbClr val="FF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Lecture_Template</Template>
  <TotalTime>43830</TotalTime>
  <Words>1778</Words>
  <Application>Microsoft Macintosh PowerPoint</Application>
  <PresentationFormat>On-screen Show (4:3)</PresentationFormat>
  <Paragraphs>408</Paragraphs>
  <Slides>40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StarSymbol</vt:lpstr>
      <vt:lpstr>Arial</vt:lpstr>
      <vt:lpstr>Calibri</vt:lpstr>
      <vt:lpstr>Cambria Math</vt:lpstr>
      <vt:lpstr>Courier New</vt:lpstr>
      <vt:lpstr>Wingdings 2</vt:lpstr>
      <vt:lpstr>ESE 578–</vt:lpstr>
      <vt:lpstr>PowerPoint Presentation</vt:lpstr>
      <vt:lpstr>Lecture Topics</vt:lpstr>
      <vt:lpstr>Review and Preclass Setup/Reminder</vt:lpstr>
      <vt:lpstr>Knobs we can turn</vt:lpstr>
      <vt:lpstr>Preclass 1</vt:lpstr>
      <vt:lpstr>MP3 Encoding Process</vt:lpstr>
      <vt:lpstr>Optimization Problem</vt:lpstr>
      <vt:lpstr>Preclass 2</vt:lpstr>
      <vt:lpstr>Preclass 3</vt:lpstr>
      <vt:lpstr>Preclass 4</vt:lpstr>
      <vt:lpstr>Preclass 5</vt:lpstr>
      <vt:lpstr>Seen</vt:lpstr>
      <vt:lpstr>Optimization Problem</vt:lpstr>
      <vt:lpstr>Optimization Problem</vt:lpstr>
      <vt:lpstr>Goodness/Sound Quality</vt:lpstr>
      <vt:lpstr>Example Weight Function W(f)</vt:lpstr>
      <vt:lpstr>Encodingn Algorithms</vt:lpstr>
      <vt:lpstr>Greedy Incremental Frequency Selection</vt:lpstr>
      <vt:lpstr>Approach</vt:lpstr>
      <vt:lpstr>Approach</vt:lpstr>
      <vt:lpstr>Approach</vt:lpstr>
      <vt:lpstr>Approach</vt:lpstr>
      <vt:lpstr>Approach</vt:lpstr>
      <vt:lpstr>Approach</vt:lpstr>
      <vt:lpstr>Also Quantization</vt:lpstr>
      <vt:lpstr>Also Quantization</vt:lpstr>
      <vt:lpstr>Approach (Greedy)</vt:lpstr>
      <vt:lpstr>Approach (Greedy)</vt:lpstr>
      <vt:lpstr>Adaptive Refinement</vt:lpstr>
      <vt:lpstr>Approach (Adaptive)</vt:lpstr>
      <vt:lpstr>Finish with Adaptive Fine Tuning</vt:lpstr>
      <vt:lpstr>Finish with Adaptive Fine Tuning</vt:lpstr>
      <vt:lpstr>PERCEPTUAL CODING &amp; MP3</vt:lpstr>
      <vt:lpstr>MP3 Flow Chart (Encoding/Decoding)</vt:lpstr>
      <vt:lpstr>Midterm – Monday in lecture</vt:lpstr>
      <vt:lpstr>Compare to Lab</vt:lpstr>
      <vt:lpstr>Big Ideas</vt:lpstr>
      <vt:lpstr>Learn More</vt:lpstr>
      <vt:lpstr>Coming Up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 250: Digital Audio Basics</dc:title>
  <dc:creator>Edin;Farmer</dc:creator>
  <cp:lastModifiedBy>Dehon, Andre</cp:lastModifiedBy>
  <cp:revision>670</cp:revision>
  <cp:lastPrinted>2022-02-22T22:07:14Z</cp:lastPrinted>
  <dcterms:created xsi:type="dcterms:W3CDTF">2018-02-17T17:57:28Z</dcterms:created>
  <dcterms:modified xsi:type="dcterms:W3CDTF">2022-02-23T14:10:22Z</dcterms:modified>
</cp:coreProperties>
</file>