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handoutMasterIdLst>
    <p:handoutMasterId r:id="rId49"/>
  </p:handoutMasterIdLst>
  <p:sldIdLst>
    <p:sldId id="307" r:id="rId2"/>
    <p:sldId id="426" r:id="rId3"/>
    <p:sldId id="428" r:id="rId4"/>
    <p:sldId id="308" r:id="rId5"/>
    <p:sldId id="309" r:id="rId6"/>
    <p:sldId id="427" r:id="rId7"/>
    <p:sldId id="397" r:id="rId8"/>
    <p:sldId id="430" r:id="rId9"/>
    <p:sldId id="431" r:id="rId10"/>
    <p:sldId id="432" r:id="rId11"/>
    <p:sldId id="433" r:id="rId12"/>
    <p:sldId id="434" r:id="rId13"/>
    <p:sldId id="429" r:id="rId14"/>
    <p:sldId id="436" r:id="rId15"/>
    <p:sldId id="437" r:id="rId16"/>
    <p:sldId id="438" r:id="rId17"/>
    <p:sldId id="435" r:id="rId18"/>
    <p:sldId id="440" r:id="rId19"/>
    <p:sldId id="439" r:id="rId20"/>
    <p:sldId id="441" r:id="rId21"/>
    <p:sldId id="510" r:id="rId22"/>
    <p:sldId id="445" r:id="rId23"/>
    <p:sldId id="504" r:id="rId24"/>
    <p:sldId id="506" r:id="rId25"/>
    <p:sldId id="507" r:id="rId26"/>
    <p:sldId id="509" r:id="rId27"/>
    <p:sldId id="505" r:id="rId28"/>
    <p:sldId id="446" r:id="rId29"/>
    <p:sldId id="447" r:id="rId30"/>
    <p:sldId id="499" r:id="rId31"/>
    <p:sldId id="500" r:id="rId32"/>
    <p:sldId id="491" r:id="rId33"/>
    <p:sldId id="492" r:id="rId34"/>
    <p:sldId id="493" r:id="rId35"/>
    <p:sldId id="494" r:id="rId36"/>
    <p:sldId id="495" r:id="rId37"/>
    <p:sldId id="501" r:id="rId38"/>
    <p:sldId id="485" r:id="rId39"/>
    <p:sldId id="496" r:id="rId40"/>
    <p:sldId id="497" r:id="rId41"/>
    <p:sldId id="498" r:id="rId42"/>
    <p:sldId id="463" r:id="rId43"/>
    <p:sldId id="423" r:id="rId44"/>
    <p:sldId id="422" r:id="rId45"/>
    <p:sldId id="424" r:id="rId46"/>
    <p:sldId id="480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8100"/>
    <a:srgbClr val="FF8F00"/>
    <a:srgbClr val="FFA200"/>
    <a:srgbClr val="33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65" autoAdjust="0"/>
    <p:restoredTop sz="84862" autoAdjust="0"/>
  </p:normalViewPr>
  <p:slideViewPr>
    <p:cSldViewPr snapToGrid="0">
      <p:cViewPr varScale="1">
        <p:scale>
          <a:sx n="93" d="100"/>
          <a:sy n="93" d="100"/>
        </p:scale>
        <p:origin x="1000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D1B55-049B-42D7-8AA3-18C3C20C4336}" type="datetimeFigureOut">
              <a:rPr lang="en-US" smtClean="0"/>
              <a:pPr/>
              <a:t>2/28/22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A1EBE-2AF2-4254-AC3F-2FEB5D0CC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444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55527-9B63-4AEC-8D52-31FEBD65D890}" type="datetimeFigureOut">
              <a:rPr lang="en-US" smtClean="0"/>
              <a:pPr/>
              <a:t>2/28/22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87388-6114-4FC4-A839-2F2181B23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40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583F7-7D16-AE46-97B7-605414FECD42}" type="slidenum">
              <a:rPr lang="en-US"/>
              <a:pPr/>
              <a:t>1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Background: 4004 die photo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2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5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6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" y="-48260"/>
            <a:ext cx="9151620" cy="103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992878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01871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880447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small"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534912"/>
            <a:ext cx="758952" cy="246888"/>
          </a:xfrm>
        </p:spPr>
        <p:txBody>
          <a:bodyPr/>
          <a:lstStyle>
            <a:lvl1pPr>
              <a:defRPr sz="1400" b="1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/>
              <a:t>ESE150 Spring 2022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sm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gif"/><Relationship Id="rId10" Type="http://schemas.openxmlformats.org/officeDocument/2006/relationships/image" Target="../media/image14.png"/><Relationship Id="rId4" Type="http://schemas.openxmlformats.org/officeDocument/2006/relationships/image" Target="../media/image8.gif"/><Relationship Id="rId9" Type="http://schemas.openxmlformats.org/officeDocument/2006/relationships/image" Target="../media/image13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gif"/><Relationship Id="rId3" Type="http://schemas.openxmlformats.org/officeDocument/2006/relationships/image" Target="../media/image8.gif"/><Relationship Id="rId7" Type="http://schemas.openxmlformats.org/officeDocument/2006/relationships/image" Target="../media/image11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8.jpeg"/><Relationship Id="rId5" Type="http://schemas.openxmlformats.org/officeDocument/2006/relationships/image" Target="../media/image15.wmf"/><Relationship Id="rId10" Type="http://schemas.openxmlformats.org/officeDocument/2006/relationships/image" Target="../media/image17.jpeg"/><Relationship Id="rId4" Type="http://schemas.openxmlformats.org/officeDocument/2006/relationships/image" Target="../media/image9.gif"/><Relationship Id="rId9" Type="http://schemas.openxmlformats.org/officeDocument/2006/relationships/image" Target="../media/image16.jpe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9.pdf"/><Relationship Id="rId5" Type="http://schemas.openxmlformats.org/officeDocument/2006/relationships/image" Target="../media/image9.gif"/><Relationship Id="rId10" Type="http://schemas.openxmlformats.org/officeDocument/2006/relationships/image" Target="../media/image14.png"/><Relationship Id="rId4" Type="http://schemas.openxmlformats.org/officeDocument/2006/relationships/image" Target="../media/image8.gif"/><Relationship Id="rId9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600623" y="5646117"/>
            <a:ext cx="4543377" cy="531812"/>
          </a:xfrm>
        </p:spPr>
        <p:txBody>
          <a:bodyPr/>
          <a:lstStyle/>
          <a:p>
            <a:pPr algn="r"/>
            <a:r>
              <a:rPr lang="en-US" sz="1400" b="1" dirty="0">
                <a:solidFill>
                  <a:schemeClr val="tx1"/>
                </a:solidFill>
                <a:latin typeface="+mj-lt"/>
              </a:rPr>
              <a:t>ESE150 Spring 2022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C20A-B789-3C45-8C0A-FDB5AD81E208}" type="slidenum">
              <a:rPr lang="en-US"/>
              <a:pPr/>
              <a:t>1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5410200"/>
            <a:ext cx="8458200" cy="122237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sm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/>
              <a:t>ESE 150 – </a:t>
            </a:r>
            <a:br>
              <a:rPr lang="en-US" sz="3200" b="1" dirty="0"/>
            </a:br>
            <a:r>
              <a:rPr lang="en-US" sz="3200" b="1" dirty="0"/>
              <a:t>Digital Audio Basics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4419600"/>
            <a:ext cx="84582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000" dirty="0"/>
              <a:t>Lecture #13 – Combinational  Logic</a:t>
            </a:r>
          </a:p>
        </p:txBody>
      </p:sp>
      <p:pic>
        <p:nvPicPr>
          <p:cNvPr id="177156" name="Picture 4" descr="http://3.bp.blogspot.com/_CB5_yShYrgU/TPQ2GWHjoGI/AAAAAAAACAE/0eKUBuVC1Ls/s1600/digital%2Baudio_wa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817" y="2697162"/>
            <a:ext cx="2906183" cy="217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8" name="Picture 6" descr="http://cdn6.igeeksblog.com/wp-content/uploads/Bose-SoundDock-Series-III-Best-iPhone-5-Speaker-Docks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72"/>
          <a:stretch/>
        </p:blipFill>
        <p:spPr bwMode="auto">
          <a:xfrm>
            <a:off x="0" y="2143125"/>
            <a:ext cx="3419475" cy="288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4" name="Picture 2" descr="http://www.sageaudio.com/blog/wp-content/uploads/2012/09/audio-mastering-digital-qualit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493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ate Placeholder 3"/>
          <p:cNvSpPr txBox="1">
            <a:spLocks/>
          </p:cNvSpPr>
          <p:nvPr/>
        </p:nvSpPr>
        <p:spPr>
          <a:xfrm>
            <a:off x="4765964" y="6326188"/>
            <a:ext cx="4378036" cy="531812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Based on slides © 2009--2022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DeHon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8167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</a:t>
            </a:r>
          </a:p>
          <a:p>
            <a:pPr lvl="1"/>
            <a:r>
              <a:rPr lang="en-US" dirty="0"/>
              <a:t>Output is opposite of input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38111" y="3231444"/>
          <a:ext cx="475544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FFD6825-B032-A04F-ABE7-AADDA0FB3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765" y="1135062"/>
            <a:ext cx="1365069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</a:t>
            </a:r>
          </a:p>
          <a:p>
            <a:pPr lvl="1"/>
            <a:r>
              <a:rPr lang="en-US" dirty="0"/>
              <a:t>Output is 1 (true) when any input is 1 (true)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(</a:t>
            </a:r>
            <a:r>
              <a:rPr lang="en-US" dirty="0" err="1">
                <a:solidFill>
                  <a:srgbClr val="FF6600"/>
                </a:solidFill>
              </a:rPr>
              <a:t>fillin</a:t>
            </a:r>
            <a:r>
              <a:rPr lang="en-US" dirty="0">
                <a:solidFill>
                  <a:srgbClr val="FF6600"/>
                </a:solidFill>
              </a:rPr>
              <a:t> truth table for OR)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9D07709-E4E8-1241-9B6E-DEAA24489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692" y="1187975"/>
            <a:ext cx="1556657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compute any Boolean Function from AND, OR, NOT</a:t>
            </a:r>
          </a:p>
          <a:p>
            <a:pPr lvl="1"/>
            <a:r>
              <a:rPr lang="en-US" dirty="0"/>
              <a:t>(actually from NAND)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 Spring 2022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677E32-C9BB-8440-9299-36D1E300F661}" type="slidenum">
              <a:rPr lang="en-US" smtClean="0">
                <a:latin typeface="Times New Roman" pitchFamily="1" charset="0"/>
              </a:rPr>
              <a:pPr/>
              <a:t>13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Model: Combinational Logic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r>
              <a:rPr lang="en-US"/>
              <a:t>Compute some “</a:t>
            </a:r>
            <a:r>
              <a:rPr lang="en-US" b="1"/>
              <a:t>function</a:t>
            </a:r>
            <a:r>
              <a:rPr lang="en-US"/>
              <a:t>”</a:t>
            </a:r>
          </a:p>
          <a:p>
            <a:pPr lvl="1"/>
            <a:r>
              <a:rPr lang="en-US">
                <a:ea typeface="ＭＳ Ｐゴシック" pitchFamily="1" charset="-128"/>
              </a:rPr>
              <a:t>f(i</a:t>
            </a:r>
            <a:r>
              <a:rPr lang="en-US" baseline="-25000">
                <a:ea typeface="ＭＳ Ｐゴシック" pitchFamily="1" charset="-128"/>
              </a:rPr>
              <a:t>0</a:t>
            </a:r>
            <a:r>
              <a:rPr lang="en-US">
                <a:ea typeface="ＭＳ Ｐゴシック" pitchFamily="1" charset="-128"/>
              </a:rPr>
              <a:t>,i</a:t>
            </a:r>
            <a:r>
              <a:rPr lang="en-US" baseline="-25000">
                <a:ea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</a:rPr>
              <a:t>,…i</a:t>
            </a:r>
            <a:r>
              <a:rPr lang="en-US" baseline="-25000">
                <a:ea typeface="ＭＳ Ｐゴシック" pitchFamily="1" charset="-128"/>
              </a:rPr>
              <a:t>n</a:t>
            </a:r>
            <a:r>
              <a:rPr lang="en-US">
                <a:ea typeface="ＭＳ Ｐゴシック" pitchFamily="1" charset="-128"/>
              </a:rPr>
              <a:t>) </a:t>
            </a:r>
            <a:r>
              <a:rPr lang="en-US">
                <a:ea typeface="ＭＳ Ｐゴシック" pitchFamily="1" charset="-128"/>
                <a:sym typeface="Symbol" pitchFamily="1" charset="2"/>
              </a:rPr>
              <a:t></a:t>
            </a:r>
            <a:r>
              <a:rPr lang="en-US">
                <a:ea typeface="ＭＳ Ｐゴシック" pitchFamily="1" charset="-128"/>
              </a:rPr>
              <a:t> o</a:t>
            </a:r>
            <a:r>
              <a:rPr lang="en-US" baseline="-25000">
                <a:ea typeface="ＭＳ Ｐゴシック" pitchFamily="1" charset="-128"/>
              </a:rPr>
              <a:t>0</a:t>
            </a:r>
            <a:r>
              <a:rPr lang="en-US">
                <a:ea typeface="ＭＳ Ｐゴシック" pitchFamily="1" charset="-128"/>
              </a:rPr>
              <a:t>,o</a:t>
            </a:r>
            <a:r>
              <a:rPr lang="en-US" baseline="-25000">
                <a:ea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</a:rPr>
              <a:t>,…o</a:t>
            </a:r>
            <a:r>
              <a:rPr lang="en-US" baseline="-25000">
                <a:ea typeface="ＭＳ Ｐゴシック" pitchFamily="1" charset="-128"/>
              </a:rPr>
              <a:t>m</a:t>
            </a:r>
          </a:p>
          <a:p>
            <a:endParaRPr lang="en-US"/>
          </a:p>
          <a:p>
            <a:r>
              <a:rPr lang="en-US"/>
              <a:t>Each unique input vector </a:t>
            </a:r>
          </a:p>
          <a:p>
            <a:pPr lvl="1"/>
            <a:r>
              <a:rPr lang="en-US">
                <a:ea typeface="ＭＳ Ｐゴシック" pitchFamily="1" charset="-128"/>
              </a:rPr>
              <a:t>implies a particular, deterministic, output vector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AND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</a:t>
            </a:r>
          </a:p>
          <a:p>
            <a:pPr lvl="1"/>
            <a:r>
              <a:rPr lang="en-US" dirty="0"/>
              <a:t>Output is 1 (true) when all inputs are 1 (true)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How build n-input AND from AND2 gates?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78367F-B54C-6E45-A89F-6890F89C0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268" y="1135062"/>
            <a:ext cx="1748246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</a:t>
            </a:r>
          </a:p>
          <a:p>
            <a:pPr lvl="1"/>
            <a:r>
              <a:rPr lang="en-US" dirty="0"/>
              <a:t>Output is 1 (true) when any input is 1 (true)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How build </a:t>
            </a:r>
            <a:r>
              <a:rPr lang="en-US" dirty="0" err="1">
                <a:solidFill>
                  <a:srgbClr val="FF6600"/>
                </a:solidFill>
              </a:rPr>
              <a:t>n</a:t>
            </a:r>
            <a:r>
              <a:rPr lang="en-US" dirty="0">
                <a:solidFill>
                  <a:srgbClr val="FF6600"/>
                </a:solidFill>
              </a:rPr>
              <a:t>-input OR from OR2?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838374-E763-DB49-852A-434DE854B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692" y="1187975"/>
            <a:ext cx="1556657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create an expression that is true for a specific input case?</a:t>
            </a:r>
          </a:p>
          <a:p>
            <a:pPr lvl="1"/>
            <a:r>
              <a:rPr lang="en-US" dirty="0"/>
              <a:t>E.g. have a function of 4 inputs: a, b, c, d</a:t>
            </a:r>
          </a:p>
          <a:p>
            <a:pPr lvl="2"/>
            <a:r>
              <a:rPr lang="en-US" dirty="0"/>
              <a:t>Want identify case a=0, b=1, c=1, d=0</a:t>
            </a:r>
          </a:p>
          <a:p>
            <a:r>
              <a:rPr lang="en-US" dirty="0">
                <a:solidFill>
                  <a:srgbClr val="FF8100"/>
                </a:solidFill>
              </a:rPr>
              <a:t>How many potential values for a, </a:t>
            </a:r>
            <a:r>
              <a:rPr lang="en-US" dirty="0" err="1">
                <a:solidFill>
                  <a:srgbClr val="FF8100"/>
                </a:solidFill>
              </a:rPr>
              <a:t>b</a:t>
            </a:r>
            <a:r>
              <a:rPr lang="en-US" dirty="0">
                <a:solidFill>
                  <a:srgbClr val="FF8100"/>
                </a:solidFill>
              </a:rPr>
              <a:t>, </a:t>
            </a:r>
            <a:r>
              <a:rPr lang="en-US" dirty="0" err="1">
                <a:solidFill>
                  <a:srgbClr val="FF8100"/>
                </a:solidFill>
              </a:rPr>
              <a:t>c</a:t>
            </a:r>
            <a:r>
              <a:rPr lang="en-US" dirty="0">
                <a:solidFill>
                  <a:srgbClr val="FF8100"/>
                </a:solidFill>
              </a:rPr>
              <a:t>, </a:t>
            </a:r>
            <a:r>
              <a:rPr lang="en-US" dirty="0" err="1">
                <a:solidFill>
                  <a:srgbClr val="FF8100"/>
                </a:solidFill>
              </a:rPr>
              <a:t>d</a:t>
            </a:r>
            <a:r>
              <a:rPr lang="en-US" dirty="0">
                <a:solidFill>
                  <a:srgbClr val="FF8100"/>
                </a:solidFill>
              </a:rPr>
              <a:t>?</a:t>
            </a:r>
          </a:p>
          <a:p>
            <a:pPr lvl="1"/>
            <a:r>
              <a:rPr lang="en-US" dirty="0">
                <a:solidFill>
                  <a:srgbClr val="FF8100"/>
                </a:solidFill>
              </a:rPr>
              <a:t>Rows in our truth table</a:t>
            </a:r>
          </a:p>
          <a:p>
            <a:r>
              <a:rPr lang="en-US" dirty="0">
                <a:solidFill>
                  <a:srgbClr val="FF8100"/>
                </a:solidFill>
              </a:rPr>
              <a:t>How create an expression (in and and not) that is true for the  a=0, b=1, c=1, d=0 case?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Output Digital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have logic to identify each input case where output is a 1:</a:t>
            </a:r>
          </a:p>
          <a:p>
            <a:r>
              <a:rPr lang="en-US" dirty="0">
                <a:solidFill>
                  <a:srgbClr val="FF6600"/>
                </a:solidFill>
              </a:rPr>
              <a:t>How implement entire function?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12334" y="3019777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F(a,b,c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Output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do you do if your Digital Function needs multiple output bits?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Combinational Logic as Gates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8711"/>
            <a:ext cx="88392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Start with truth table</a:t>
            </a:r>
          </a:p>
          <a:p>
            <a:r>
              <a:rPr lang="en-US" dirty="0"/>
              <a:t>Single output {0, 1}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Use inverters to produce complements of inputs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For each input case </a:t>
            </a:r>
          </a:p>
          <a:p>
            <a:pPr lvl="2"/>
            <a:r>
              <a:rPr lang="en-US" dirty="0">
                <a:ea typeface="ＭＳ Ｐゴシック" pitchFamily="1" charset="-128"/>
              </a:rPr>
              <a:t>If output is a 1</a:t>
            </a:r>
          </a:p>
          <a:p>
            <a:pPr lvl="3"/>
            <a:r>
              <a:rPr lang="en-US" dirty="0">
                <a:ea typeface="ＭＳ Ｐゴシック" pitchFamily="1" charset="-128"/>
              </a:rPr>
              <a:t>Develop an AND to detect that case</a:t>
            </a:r>
          </a:p>
          <a:p>
            <a:pPr lvl="4"/>
            <a:r>
              <a:rPr lang="en-US" dirty="0">
                <a:ea typeface="ＭＳ Ｐゴシック" pitchFamily="1" charset="-128"/>
              </a:rPr>
              <a:t>Decompose AND into gates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OR together the output of all such AND functions</a:t>
            </a:r>
          </a:p>
          <a:p>
            <a:pPr lvl="2"/>
            <a:r>
              <a:rPr lang="en-US" dirty="0">
                <a:ea typeface="ＭＳ Ｐゴシック" pitchFamily="1" charset="-128"/>
              </a:rPr>
              <a:t>Decompose OR into gates</a:t>
            </a:r>
          </a:p>
          <a:p>
            <a:r>
              <a:rPr lang="en-US" dirty="0"/>
              <a:t>Multiple outputs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Repeat for each output</a:t>
            </a:r>
          </a:p>
          <a:p>
            <a:pPr lvl="2"/>
            <a:endParaRPr lang="en-US" dirty="0">
              <a:ea typeface="ＭＳ Ｐゴシック" pitchFamily="1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 Spring 2022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169DB0-53BE-AA42-AED9-13BDD74FE8E2}" type="slidenum">
              <a:rPr lang="en-US" smtClean="0">
                <a:latin typeface="Times New Roman" pitchFamily="1" charset="0"/>
              </a:rPr>
              <a:pPr/>
              <a:t>19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6725" y="5959714"/>
            <a:ext cx="5829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This solution won’t typically be the smallest or fastest…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2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3520" y="5017575"/>
            <a:ext cx="853773" cy="1447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EULA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----------------</a:t>
            </a:r>
            <a:r>
              <a:rPr lang="en-US" sz="1800" b="1" i="1" dirty="0">
                <a:solidFill>
                  <a:schemeClr val="tx1"/>
                </a:solidFill>
              </a:rPr>
              <a:t>click</a:t>
            </a:r>
          </a:p>
          <a:p>
            <a:pPr algn="ctr"/>
            <a:r>
              <a:rPr lang="en-US" sz="1800" b="1" i="1" dirty="0">
                <a:solidFill>
                  <a:schemeClr val="tx1"/>
                </a:solidFill>
              </a:rPr>
              <a:t>OK</a:t>
            </a:r>
          </a:p>
        </p:txBody>
      </p:sp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9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A/D</a:t>
            </a: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D/A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2</a:t>
              </a:r>
            </a:p>
          </p:txBody>
        </p:sp>
      </p:grpSp>
      <p:grpSp>
        <p:nvGrpSpPr>
          <p:cNvPr id="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4</a:t>
              </a:r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j-lt"/>
              </a:rPr>
              <a:t>Music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6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cxnSp>
        <p:nvCxnSpPr>
          <p:cNvPr id="84" name="Straight Connector 8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874135" y="1828800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026535" y="5334000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+mj-lt"/>
              </a:rPr>
              <a:t>pyscho</a:t>
            </a:r>
            <a:r>
              <a:rPr lang="en-US" sz="1600" b="1" dirty="0">
                <a:latin typeface="+mj-lt"/>
              </a:rPr>
              <a:t>-</a:t>
            </a:r>
          </a:p>
          <a:p>
            <a:pPr algn="ctr"/>
            <a:r>
              <a:rPr lang="en-US" sz="1600" b="1" dirty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56"/>
          <p:cNvGrpSpPr/>
          <p:nvPr/>
        </p:nvGrpSpPr>
        <p:grpSpPr>
          <a:xfrm>
            <a:off x="5153736" y="3170178"/>
            <a:ext cx="541209" cy="411444"/>
            <a:chOff x="1373452" y="3446002"/>
            <a:chExt cx="718983" cy="546593"/>
          </a:xfrm>
        </p:grpSpPr>
        <p:sp>
          <p:nvSpPr>
            <p:cNvPr id="58" name="Oval 5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373452" y="3461059"/>
              <a:ext cx="7189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5,6</a:t>
              </a:r>
            </a:p>
          </p:txBody>
        </p:sp>
      </p:grpSp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090020" y="2259034"/>
            <a:ext cx="2053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DFT</a:t>
            </a:r>
          </a:p>
          <a:p>
            <a:r>
              <a:rPr lang="en-US" dirty="0"/>
              <a:t>Identify Masking</a:t>
            </a:r>
          </a:p>
          <a:p>
            <a:r>
              <a:rPr lang="en-US" dirty="0"/>
              <a:t>Huffman encoding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876050" y="4377404"/>
            <a:ext cx="19126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Huffman Decode</a:t>
            </a:r>
          </a:p>
          <a:p>
            <a:r>
              <a:rPr lang="en-US" dirty="0"/>
              <a:t>IDFT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2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implement any combinational logic function out of a collection of </a:t>
            </a:r>
          </a:p>
          <a:p>
            <a:pPr lvl="1"/>
            <a:r>
              <a:rPr lang="en-US" dirty="0"/>
              <a:t>OR2, AND2, NOT gates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E07E4-CE43-404F-9039-5686D7FF09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Arithmetic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6D76B3-2CD9-1449-B415-B9B3DE690C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24519-33B5-DE4C-A330-24010C1E8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55A459-115B-8D4A-9047-C2D3A8561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87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is also a digital (combinational) logic function</a:t>
            </a:r>
          </a:p>
          <a:p>
            <a:pPr lvl="1"/>
            <a:r>
              <a:rPr lang="en-US" dirty="0"/>
              <a:t>Maps set of inputs (a3 a2 a1 a0 b3 b2 b1 b0)</a:t>
            </a:r>
          </a:p>
          <a:p>
            <a:pPr lvl="1"/>
            <a:r>
              <a:rPr lang="en-US" dirty="0"/>
              <a:t>To an output bit vector (c4 c3 c2 c1 c0)</a:t>
            </a:r>
          </a:p>
          <a:p>
            <a:endParaRPr lang="en-US" dirty="0"/>
          </a:p>
          <a:p>
            <a:r>
              <a:rPr lang="en-US" dirty="0"/>
              <a:t>…as is subtraction, multiplication, division, square root….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FD958-38A1-D045-8B70-593FBFBA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Positional Binary Numbers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C4BB46-5963-4A4F-9A12-DE4FF6E7C9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/>
                  <a:t>Binary number: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/>
                  <a:t> 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i="1" dirty="0">
                    <a:latin typeface="Cambria Math" panose="02040503050406030204" pitchFamily="18" charset="0"/>
                  </a:rPr>
                  <a:t>E.g. , </a:t>
                </a:r>
                <a:r>
                  <a:rPr lang="en-US" dirty="0">
                    <a:latin typeface="Cambria Math" panose="02040503050406030204" pitchFamily="18" charset="0"/>
                  </a:rPr>
                  <a:t>01101</a:t>
                </a:r>
              </a:p>
              <a:p>
                <a:pPr lvl="1"/>
                <a:r>
                  <a:rPr lang="en-US" dirty="0">
                    <a:latin typeface="Cambria Math" panose="02040503050406030204" pitchFamily="18" charset="0"/>
                  </a:rPr>
                  <a:t>n=5 a</a:t>
                </a:r>
                <a:r>
                  <a:rPr lang="en-US" baseline="-25000" dirty="0">
                    <a:latin typeface="Cambria Math" panose="02040503050406030204" pitchFamily="18" charset="0"/>
                  </a:rPr>
                  <a:t>4</a:t>
                </a:r>
                <a:r>
                  <a:rPr lang="en-US" dirty="0">
                    <a:latin typeface="Cambria Math" panose="02040503050406030204" pitchFamily="18" charset="0"/>
                  </a:rPr>
                  <a:t>=0, a</a:t>
                </a:r>
                <a:r>
                  <a:rPr lang="en-US" baseline="-25000" dirty="0">
                    <a:latin typeface="Cambria Math" panose="02040503050406030204" pitchFamily="18" charset="0"/>
                  </a:rPr>
                  <a:t>3</a:t>
                </a:r>
                <a:r>
                  <a:rPr lang="en-US" dirty="0">
                    <a:latin typeface="Cambria Math" panose="02040503050406030204" pitchFamily="18" charset="0"/>
                  </a:rPr>
                  <a:t>=1, a</a:t>
                </a:r>
                <a:r>
                  <a:rPr lang="en-US" baseline="-25000" dirty="0">
                    <a:latin typeface="Cambria Math" panose="02040503050406030204" pitchFamily="18" charset="0"/>
                  </a:rPr>
                  <a:t>2</a:t>
                </a:r>
                <a:r>
                  <a:rPr lang="en-US" dirty="0">
                    <a:latin typeface="Cambria Math" panose="02040503050406030204" pitchFamily="18" charset="0"/>
                  </a:rPr>
                  <a:t>=1, a</a:t>
                </a:r>
                <a:r>
                  <a:rPr lang="en-US" baseline="-25000" dirty="0">
                    <a:latin typeface="Cambria Math" panose="02040503050406030204" pitchFamily="18" charset="0"/>
                  </a:rPr>
                  <a:t>1</a:t>
                </a:r>
                <a:r>
                  <a:rPr lang="en-US" dirty="0">
                    <a:latin typeface="Cambria Math" panose="02040503050406030204" pitchFamily="18" charset="0"/>
                  </a:rPr>
                  <a:t>=0, a</a:t>
                </a:r>
                <a:r>
                  <a:rPr lang="en-US" baseline="-25000" dirty="0">
                    <a:latin typeface="Cambria Math" panose="02040503050406030204" pitchFamily="18" charset="0"/>
                  </a:rPr>
                  <a:t>0</a:t>
                </a:r>
                <a:r>
                  <a:rPr lang="en-US" dirty="0">
                    <a:latin typeface="Cambria Math" panose="02040503050406030204" pitchFamily="18" charset="0"/>
                  </a:rPr>
                  <a:t>=1</a:t>
                </a:r>
              </a:p>
              <a:p>
                <a:endParaRPr lang="en-US" b="1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𝒗𝒂𝒍𝒖𝒆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  <m:e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b="0" dirty="0">
                    <a:solidFill>
                      <a:srgbClr val="FF8F00"/>
                    </a:solidFill>
                  </a:rPr>
                  <a:t>What value 01101?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C4BB46-5963-4A4F-9A12-DE4FF6E7C9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85" t="-13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B65BC-3B9C-FF4D-B693-1061922FA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264893-9332-1148-9F22-F9BA0F679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2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9A89E-2A40-814A-B7C5-278508E45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1DAC8-3488-6049-8FFC-AE6A8B0DB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two binary digits, what do we get?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0 + 0 = 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0 + 1 = 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1 + 0 =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1 + 1 = </a:t>
            </a:r>
          </a:p>
          <a:p>
            <a:pPr lvl="1"/>
            <a:endParaRPr lang="en-US" dirty="0">
              <a:solidFill>
                <a:srgbClr val="FF8F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Conclude: </a:t>
            </a:r>
            <a:r>
              <a:rPr lang="en-US" b="0" dirty="0">
                <a:solidFill>
                  <a:schemeClr val="tx1"/>
                </a:solidFill>
              </a:rPr>
              <a:t>May get two-bit result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74393-FCE7-D646-A3FC-CFC4D1862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EA4E7F-7EB9-B64B-93A8-D23289AD4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4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9A89E-2A40-814A-B7C5-278508E45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1DAC8-3488-6049-8FFC-AE6A8B0DB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three binary digits, what’s largest binary result?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1 + 1 + 1 = </a:t>
            </a:r>
          </a:p>
          <a:p>
            <a:pPr lvl="1"/>
            <a:endParaRPr lang="en-US" dirty="0">
              <a:solidFill>
                <a:srgbClr val="FF8F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Conclude:</a:t>
            </a:r>
            <a:r>
              <a:rPr lang="en-US" b="0" dirty="0">
                <a:solidFill>
                  <a:schemeClr val="tx1"/>
                </a:solidFill>
              </a:rPr>
              <a:t> Also get two-bit result adding 3 bits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74393-FCE7-D646-A3FC-CFC4D1862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EA4E7F-7EB9-B64B-93A8-D23289AD4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6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Adds 3 inputs to produce 2b output</a:t>
            </a:r>
          </a:p>
          <a:p>
            <a:pPr lvl="1"/>
            <a:r>
              <a:rPr lang="en-US" dirty="0"/>
              <a:t>Binary inputs: a, b, c</a:t>
            </a:r>
          </a:p>
          <a:p>
            <a:pPr lvl="1"/>
            <a:r>
              <a:rPr lang="en-US" dirty="0"/>
              <a:t>Binary outputs: carry, sum</a:t>
            </a:r>
          </a:p>
          <a:p>
            <a:pPr lvl="1"/>
            <a:r>
              <a:rPr lang="en-US" dirty="0"/>
              <a:t>Two bit result:</a:t>
            </a:r>
          </a:p>
          <a:p>
            <a:pPr lvl="1"/>
            <a:r>
              <a:rPr lang="en-US" dirty="0"/>
              <a:t>   carry*2 +sum = </a:t>
            </a:r>
            <a:r>
              <a:rPr lang="en-US" dirty="0" err="1"/>
              <a:t>a+b+c</a:t>
            </a:r>
            <a:endParaRPr lang="en-US" dirty="0"/>
          </a:p>
          <a:p>
            <a:pPr lvl="1"/>
            <a:r>
              <a:rPr lang="en-US" dirty="0"/>
              <a:t>It’s just another gate we can define</a:t>
            </a:r>
          </a:p>
          <a:p>
            <a:pPr lvl="1"/>
            <a:r>
              <a:rPr lang="en-US" dirty="0"/>
              <a:t>Can produce truth table and logic (Lab)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DAF59C-920B-064D-891E-62C13C89A0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699" y="2630813"/>
            <a:ext cx="2337377" cy="327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377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 Spring 2022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A54B55-0E47-904C-9350-FD6DA67B0A96}" type="slidenum">
              <a:rPr lang="en-US" smtClean="0">
                <a:latin typeface="Times New Roman" pitchFamily="1" charset="0"/>
              </a:rPr>
              <a:pPr/>
              <a:t>27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97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Example: Bit-Level Addition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71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752600"/>
                <a:ext cx="7772400" cy="167640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>
                    <a:ea typeface="ＭＳ Ｐゴシック" pitchFamily="1" charset="-128"/>
                    <a:cs typeface="ＭＳ Ｐゴシック" pitchFamily="1" charset="-128"/>
                  </a:rPr>
                  <a:t>Addition                S = A + B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/>
                  <a:t> 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/>
                  <a:t> 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/>
                  <a:t> 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endParaRPr lang="en-US" dirty="0">
                  <a:ea typeface="ＭＳ Ｐゴシック" pitchFamily="1" charset="-128"/>
                  <a:cs typeface="ＭＳ Ｐゴシック" pitchFamily="1" charset="-128"/>
                </a:endParaRPr>
              </a:p>
              <a:p>
                <a:pPr lvl="1"/>
                <a:r>
                  <a:rPr lang="en-US" dirty="0"/>
                  <a:t>Base 2 example</a:t>
                </a:r>
              </a:p>
              <a:p>
                <a:pPr lvl="1"/>
                <a:r>
                  <a:rPr lang="en-US" dirty="0">
                    <a:solidFill>
                      <a:srgbClr val="FF6600"/>
                    </a:solidFill>
                  </a:rPr>
                  <a:t>Work together</a:t>
                </a:r>
              </a:p>
            </p:txBody>
          </p:sp>
        </mc:Choice>
        <mc:Fallback>
          <p:sp>
            <p:nvSpPr>
              <p:cNvPr id="2971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752600"/>
                <a:ext cx="7772400" cy="1676400"/>
              </a:xfrm>
              <a:blipFill>
                <a:blip r:embed="rId2"/>
                <a:stretch>
                  <a:fillRect l="-489" t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A96B99C-B75D-1B42-8520-33C2476E6D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065487"/>
              </p:ext>
            </p:extLst>
          </p:nvPr>
        </p:nvGraphicFramePr>
        <p:xfrm>
          <a:off x="1638300" y="4159564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54462562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406723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5150383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8746711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6010886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6447098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054784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652330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2458803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45233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896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029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813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39872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82F4827-46EA-E147-805D-5049BAE6D0C7}"/>
              </a:ext>
            </a:extLst>
          </p:cNvPr>
          <p:cNvSpPr txBox="1"/>
          <p:nvPr/>
        </p:nvSpPr>
        <p:spPr>
          <a:xfrm>
            <a:off x="7421394" y="41595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D54213-E515-4641-8668-3B31733594E6}"/>
              </a:ext>
            </a:extLst>
          </p:cNvPr>
          <p:cNvSpPr txBox="1"/>
          <p:nvPr/>
        </p:nvSpPr>
        <p:spPr>
          <a:xfrm>
            <a:off x="7440706" y="52878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28DA89-D41B-AA42-A7C9-A36E2EF39DA1}"/>
              </a:ext>
            </a:extLst>
          </p:cNvPr>
          <p:cNvSpPr txBox="1"/>
          <p:nvPr/>
        </p:nvSpPr>
        <p:spPr>
          <a:xfrm>
            <a:off x="6801112" y="414528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2837E0-055D-9047-9847-9E6EBB7DC9FF}"/>
              </a:ext>
            </a:extLst>
          </p:cNvPr>
          <p:cNvSpPr txBox="1"/>
          <p:nvPr/>
        </p:nvSpPr>
        <p:spPr>
          <a:xfrm>
            <a:off x="6801112" y="52878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06DF57E-B7CA-044D-B6E5-849B6F338109}"/>
              </a:ext>
            </a:extLst>
          </p:cNvPr>
          <p:cNvSpPr txBox="1"/>
          <p:nvPr/>
        </p:nvSpPr>
        <p:spPr>
          <a:xfrm>
            <a:off x="6180830" y="414528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62D4391-9B40-264A-83A5-BE93C0242AA8}"/>
              </a:ext>
            </a:extLst>
          </p:cNvPr>
          <p:cNvSpPr txBox="1"/>
          <p:nvPr/>
        </p:nvSpPr>
        <p:spPr>
          <a:xfrm>
            <a:off x="6180830" y="52922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43E56B-6FB2-4D48-9607-971B0E47DBA5}"/>
              </a:ext>
            </a:extLst>
          </p:cNvPr>
          <p:cNvSpPr txBox="1"/>
          <p:nvPr/>
        </p:nvSpPr>
        <p:spPr>
          <a:xfrm>
            <a:off x="5557783" y="41383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41D072E-4C74-2843-896D-8F485F8A6AA8}"/>
              </a:ext>
            </a:extLst>
          </p:cNvPr>
          <p:cNvSpPr txBox="1"/>
          <p:nvPr/>
        </p:nvSpPr>
        <p:spPr>
          <a:xfrm>
            <a:off x="5557783" y="52948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51526E6-91DA-4144-879B-CEB30C2573F6}"/>
              </a:ext>
            </a:extLst>
          </p:cNvPr>
          <p:cNvSpPr txBox="1"/>
          <p:nvPr/>
        </p:nvSpPr>
        <p:spPr>
          <a:xfrm>
            <a:off x="4937501" y="41383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815D7EB-494F-1144-96AE-5837546E8DAB}"/>
              </a:ext>
            </a:extLst>
          </p:cNvPr>
          <p:cNvSpPr txBox="1"/>
          <p:nvPr/>
        </p:nvSpPr>
        <p:spPr>
          <a:xfrm>
            <a:off x="4937501" y="528073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91729FE-D561-8242-888E-DFEEAA1826E2}"/>
              </a:ext>
            </a:extLst>
          </p:cNvPr>
          <p:cNvSpPr txBox="1"/>
          <p:nvPr/>
        </p:nvSpPr>
        <p:spPr>
          <a:xfrm>
            <a:off x="4373394" y="41408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C99FC86-A034-E24C-8E5F-BAE5F6F9831E}"/>
              </a:ext>
            </a:extLst>
          </p:cNvPr>
          <p:cNvSpPr txBox="1"/>
          <p:nvPr/>
        </p:nvSpPr>
        <p:spPr>
          <a:xfrm>
            <a:off x="4386055" y="5273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0AC46BD-5626-6843-934E-84CC0D23C958}"/>
              </a:ext>
            </a:extLst>
          </p:cNvPr>
          <p:cNvSpPr txBox="1"/>
          <p:nvPr/>
        </p:nvSpPr>
        <p:spPr>
          <a:xfrm>
            <a:off x="3720877" y="41160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595098A-7CE8-C240-8B21-93F52B613152}"/>
              </a:ext>
            </a:extLst>
          </p:cNvPr>
          <p:cNvSpPr txBox="1"/>
          <p:nvPr/>
        </p:nvSpPr>
        <p:spPr>
          <a:xfrm>
            <a:off x="3740691" y="5273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1CF3C95-1C7D-C54A-9920-60D74D52CFB7}"/>
              </a:ext>
            </a:extLst>
          </p:cNvPr>
          <p:cNvSpPr txBox="1"/>
          <p:nvPr/>
        </p:nvSpPr>
        <p:spPr>
          <a:xfrm>
            <a:off x="3130065" y="41383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25AF1C3-7097-5B48-BB52-14117A6ED656}"/>
              </a:ext>
            </a:extLst>
          </p:cNvPr>
          <p:cNvSpPr txBox="1"/>
          <p:nvPr/>
        </p:nvSpPr>
        <p:spPr>
          <a:xfrm>
            <a:off x="3107988" y="52638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54AF7B8-5C9F-BB44-AA74-E53DDDC90B57}"/>
              </a:ext>
            </a:extLst>
          </p:cNvPr>
          <p:cNvSpPr txBox="1"/>
          <p:nvPr/>
        </p:nvSpPr>
        <p:spPr>
          <a:xfrm>
            <a:off x="2565958" y="412741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EFF2359-3E2C-314C-BCEB-0241B0369F09}"/>
              </a:ext>
            </a:extLst>
          </p:cNvPr>
          <p:cNvSpPr txBox="1"/>
          <p:nvPr/>
        </p:nvSpPr>
        <p:spPr>
          <a:xfrm>
            <a:off x="2543881" y="5273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4821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Adds 3 inputs to produce 2b output</a:t>
            </a:r>
          </a:p>
          <a:p>
            <a:pPr lvl="1"/>
            <a:r>
              <a:rPr lang="en-US" dirty="0"/>
              <a:t>Binary inputs: a, b, c</a:t>
            </a:r>
          </a:p>
          <a:p>
            <a:pPr lvl="1"/>
            <a:r>
              <a:rPr lang="en-US" dirty="0"/>
              <a:t>Binary outputs: carry, sum</a:t>
            </a:r>
          </a:p>
          <a:p>
            <a:pPr lvl="1"/>
            <a:r>
              <a:rPr lang="en-US" dirty="0"/>
              <a:t>Two bit result:</a:t>
            </a:r>
          </a:p>
          <a:p>
            <a:pPr lvl="1"/>
            <a:r>
              <a:rPr lang="en-US" dirty="0"/>
              <a:t>   carry*2 +sum = </a:t>
            </a:r>
            <a:r>
              <a:rPr lang="en-US" dirty="0" err="1"/>
              <a:t>a+b+c</a:t>
            </a:r>
            <a:endParaRPr lang="en-US" dirty="0"/>
          </a:p>
          <a:p>
            <a:pPr lvl="1"/>
            <a:r>
              <a:rPr lang="en-US" dirty="0"/>
              <a:t>Can produce truth table and logic (Lab)</a:t>
            </a:r>
          </a:p>
          <a:p>
            <a:r>
              <a:rPr lang="en-US" dirty="0"/>
              <a:t>Natural primitive for bit-level </a:t>
            </a:r>
            <a:br>
              <a:rPr lang="en-US" dirty="0"/>
            </a:br>
            <a:r>
              <a:rPr lang="en-US" dirty="0"/>
              <a:t>addition with carry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DAF59C-920B-064D-891E-62C13C89A0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699" y="2630813"/>
            <a:ext cx="2337377" cy="3279305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N-Bit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Full Adders</a:t>
            </a:r>
          </a:p>
          <a:p>
            <a:pPr lvl="1"/>
            <a:r>
              <a:rPr lang="en-US" dirty="0"/>
              <a:t>Can build N-bit adder by connecting N full adders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7E0397-A738-444C-BA2C-FA553A67D3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767" y="2861013"/>
            <a:ext cx="4528705" cy="319003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build a machine to perform these operations?</a:t>
            </a:r>
          </a:p>
          <a:p>
            <a:pPr lvl="1"/>
            <a:r>
              <a:rPr lang="en-US" dirty="0"/>
              <a:t>From Digital Samples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compressed digital data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Digital Samples</a:t>
            </a: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Down to bottom</a:t>
            </a:r>
          </a:p>
          <a:p>
            <a:pPr lvl="1"/>
            <a:r>
              <a:rPr lang="en-US" dirty="0">
                <a:sym typeface="Wingdings"/>
              </a:rPr>
              <a:t>If we can build </a:t>
            </a:r>
            <a:r>
              <a:rPr lang="en-US" b="1" dirty="0">
                <a:sym typeface="Wingdings"/>
              </a:rPr>
              <a:t>one</a:t>
            </a:r>
            <a:r>
              <a:rPr lang="en-US" dirty="0">
                <a:sym typeface="Wingdings"/>
              </a:rPr>
              <a:t> kind of primitive element (maybe 2),</a:t>
            </a:r>
          </a:p>
          <a:p>
            <a:pPr lvl="2"/>
            <a:r>
              <a:rPr lang="en-US" dirty="0">
                <a:sym typeface="Wingdings"/>
              </a:rPr>
              <a:t>…and connect together large collections of them</a:t>
            </a:r>
          </a:p>
          <a:p>
            <a:pPr lvl="1"/>
            <a:r>
              <a:rPr lang="en-US" dirty="0">
                <a:sym typeface="Wingdings"/>
              </a:rPr>
              <a:t>can build a machine to perform </a:t>
            </a:r>
            <a:r>
              <a:rPr lang="en-US" i="1" dirty="0">
                <a:sym typeface="Wingdings"/>
              </a:rPr>
              <a:t>any</a:t>
            </a:r>
            <a:r>
              <a:rPr lang="en-US" dirty="0">
                <a:sym typeface="Wingdings"/>
              </a:rPr>
              <a:t> digital computation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2E8B9E8-7F6B-7441-9E3A-5E70E3B15D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9043640-011C-2047-B757-DC413DF614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1F0BD5-00F7-C54E-9320-B3942BC55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13103-DC4A-6944-97DE-1ADBD4757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950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7FEAC7C-904C-F249-A12A-2AB9A29CB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3C0FE5-CC02-0D46-8B2A-427DE98D6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Clock</a:t>
            </a:r>
          </a:p>
          <a:p>
            <a:pPr lvl="1"/>
            <a:r>
              <a:rPr lang="en-US" dirty="0"/>
              <a:t>Defines the rate of the computation</a:t>
            </a:r>
          </a:p>
          <a:p>
            <a:pPr lvl="1"/>
            <a:r>
              <a:rPr lang="en-US" dirty="0"/>
              <a:t>Typically a square wave</a:t>
            </a:r>
          </a:p>
          <a:p>
            <a:pPr lvl="1"/>
            <a:r>
              <a:rPr lang="en-US" dirty="0"/>
              <a:t>Rising clock edge defines beginning of new cycle</a:t>
            </a:r>
          </a:p>
          <a:p>
            <a:endParaRPr lang="en-US" dirty="0"/>
          </a:p>
          <a:p>
            <a:r>
              <a:rPr lang="en-US" dirty="0"/>
              <a:t>State Element – Flip-Flop (FF) or Register</a:t>
            </a:r>
          </a:p>
          <a:p>
            <a:pPr lvl="1"/>
            <a:r>
              <a:rPr lang="en-US" dirty="0"/>
              <a:t>Returns the value it was given </a:t>
            </a:r>
            <a:br>
              <a:rPr lang="en-US" dirty="0"/>
            </a:br>
            <a:r>
              <a:rPr lang="en-US" dirty="0"/>
              <a:t>on previous cycle = </a:t>
            </a:r>
            <a:br>
              <a:rPr lang="en-US" dirty="0"/>
            </a:br>
            <a:r>
              <a:rPr lang="en-US" dirty="0"/>
              <a:t>before the last rising clock edge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More Details next time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CC6EE1-6012-0F45-82F2-249B9690C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11825-2AA4-F54B-8840-51C1F596D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60BDC8-8786-A949-9C95-A7917BF3B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67" y="1574367"/>
            <a:ext cx="5780229" cy="3729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E78BCD-92A1-0647-B247-366767DAB7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591" y="4318376"/>
            <a:ext cx="1833418" cy="197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50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40F09-7395-E148-B176-628656C10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08E51-4F1C-9E47-868C-E268D76A5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 a sequence of values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EE44C-7B1B-A74B-839E-7468F5D78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0B6F58-0402-BE40-8F35-32D568CEC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EFF862-66D3-AF41-9767-B14762A860B0}"/>
              </a:ext>
            </a:extLst>
          </p:cNvPr>
          <p:cNvSpPr/>
          <p:nvPr/>
        </p:nvSpPr>
        <p:spPr>
          <a:xfrm>
            <a:off x="955963" y="2108353"/>
            <a:ext cx="4572000" cy="148348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DDDDDD"/>
              </a:buClr>
              <a:buSzPct val="70000"/>
              <a:buFont typeface="Wingdings 2"/>
              <a:buChar char=""/>
            </a:pPr>
            <a:r>
              <a:rPr lang="en-US" sz="2800" b="1" dirty="0">
                <a:solidFill>
                  <a:prstClr val="black"/>
                </a:solidFill>
              </a:rPr>
              <a:t>a=0</a:t>
            </a:r>
          </a:p>
          <a:p>
            <a:pPr marL="342900" lvl="0" indent="-342900">
              <a:spcBef>
                <a:spcPct val="20000"/>
              </a:spcBef>
              <a:buClr>
                <a:srgbClr val="DDDDDD"/>
              </a:buClr>
              <a:buSzPct val="70000"/>
              <a:buFont typeface="Wingdings 2"/>
              <a:buChar char=""/>
            </a:pPr>
            <a:r>
              <a:rPr lang="en-US" sz="2800" b="1" dirty="0">
                <a:solidFill>
                  <a:prstClr val="black"/>
                </a:solidFill>
              </a:rPr>
              <a:t>while (true)</a:t>
            </a:r>
          </a:p>
          <a:p>
            <a:pPr marL="742950" lvl="1" indent="-285750">
              <a:spcBef>
                <a:spcPct val="20000"/>
              </a:spcBef>
              <a:buClr>
                <a:srgbClr val="DDDDDD"/>
              </a:buClr>
              <a:buSzPct val="70000"/>
              <a:buFont typeface="Wingdings 2"/>
              <a:buChar char=""/>
            </a:pPr>
            <a:r>
              <a:rPr lang="en-US" sz="2400" dirty="0">
                <a:solidFill>
                  <a:prstClr val="black"/>
                </a:solidFill>
              </a:rPr>
              <a:t>a=</a:t>
            </a:r>
            <a:r>
              <a:rPr lang="en-US" sz="2400" dirty="0" err="1">
                <a:solidFill>
                  <a:prstClr val="black"/>
                </a:solidFill>
              </a:rPr>
              <a:t>a+getInput</a:t>
            </a:r>
            <a:r>
              <a:rPr lang="en-US" sz="2400" dirty="0">
                <a:solidFill>
                  <a:prstClr val="black"/>
                </a:solidFill>
              </a:rPr>
              <a:t>();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FD82A74-4886-DC48-8242-96262EA820A7}"/>
                  </a:ext>
                </a:extLst>
              </p:cNvPr>
              <p:cNvSpPr txBox="1"/>
              <p:nvPr/>
            </p:nvSpPr>
            <p:spPr>
              <a:xfrm>
                <a:off x="955963" y="4409263"/>
                <a:ext cx="3512127" cy="16069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/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𝑖𝑛𝑝𝑢𝑡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FD82A74-4886-DC48-8242-96262EA82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963" y="4409263"/>
                <a:ext cx="3512127" cy="1606915"/>
              </a:xfrm>
              <a:prstGeom prst="rect">
                <a:avLst/>
              </a:prstGeom>
              <a:blipFill>
                <a:blip r:embed="rId2"/>
                <a:stretch>
                  <a:fillRect l="-19784" t="-107813" r="-360" b="-17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A3E1924-3FA7-E345-BCA4-44A5A3646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885734"/>
              </p:ext>
            </p:extLst>
          </p:nvPr>
        </p:nvGraphicFramePr>
        <p:xfrm>
          <a:off x="5527963" y="2494121"/>
          <a:ext cx="311727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637">
                  <a:extLst>
                    <a:ext uri="{9D8B030D-6E8A-4147-A177-3AD203B41FA5}">
                      <a16:colId xmlns:a16="http://schemas.microsoft.com/office/drawing/2014/main" val="3692269253"/>
                    </a:ext>
                  </a:extLst>
                </a:gridCol>
                <a:gridCol w="1558637">
                  <a:extLst>
                    <a:ext uri="{9D8B030D-6E8A-4147-A177-3AD203B41FA5}">
                      <a16:colId xmlns:a16="http://schemas.microsoft.com/office/drawing/2014/main" val="17014331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737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770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714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852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468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95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337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814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2512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338A8-EEC0-5843-ABF5-30DA171A0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C3D51-B605-9541-A5E8-8CD2A0A2E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an Adder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28FA7-BF6E-3C41-B3B4-83EFBFACA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AB9C63-2A08-1E4D-A873-25A9ECC9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9DD329-FCBD-3F4B-BAAE-012474B348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861" y="3006436"/>
            <a:ext cx="3773375" cy="3369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F77AFD-E1AB-0047-852F-DF53B978E3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14" y="3006436"/>
            <a:ext cx="3738424" cy="263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7619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0FEFD-597B-1042-BD55-A1A73F641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4748-5A6A-0344-A8D5-3A6524887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4267200" cy="4846638"/>
          </a:xfrm>
        </p:spPr>
        <p:txBody>
          <a:bodyPr/>
          <a:lstStyle/>
          <a:p>
            <a:r>
              <a:rPr lang="en-US" dirty="0"/>
              <a:t>Store running sum </a:t>
            </a:r>
            <a:br>
              <a:rPr lang="en-US" dirty="0"/>
            </a:br>
            <a:r>
              <a:rPr lang="en-US" dirty="0"/>
              <a:t>as state in registers</a:t>
            </a:r>
          </a:p>
          <a:p>
            <a:r>
              <a:rPr lang="en-US" dirty="0"/>
              <a:t>Sum up new values provided on successive cycles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2F538-A85C-4D4D-AC32-5CCE49FF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B665AF-8F2C-7A4C-9A8C-4328F8C2A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1D9B59-19DC-C748-AFF0-17019269B8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726" y="969818"/>
            <a:ext cx="3434623" cy="5249141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297F16C-4A25-D846-8C36-65367A7D9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948930"/>
              </p:ext>
            </p:extLst>
          </p:nvPr>
        </p:nvGraphicFramePr>
        <p:xfrm>
          <a:off x="678872" y="3877425"/>
          <a:ext cx="311727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637">
                  <a:extLst>
                    <a:ext uri="{9D8B030D-6E8A-4147-A177-3AD203B41FA5}">
                      <a16:colId xmlns:a16="http://schemas.microsoft.com/office/drawing/2014/main" val="3692269253"/>
                    </a:ext>
                  </a:extLst>
                </a:gridCol>
                <a:gridCol w="1558637">
                  <a:extLst>
                    <a:ext uri="{9D8B030D-6E8A-4147-A177-3AD203B41FA5}">
                      <a16:colId xmlns:a16="http://schemas.microsoft.com/office/drawing/2014/main" val="17014331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737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770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714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852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468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95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337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814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7412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7F65B-5E1D-0541-B0E0-92F46BE0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44A6CD5-E55D-384E-96DB-6606532A648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628" y="2653169"/>
            <a:ext cx="3838448" cy="3946068"/>
          </a:xfr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B7BC87B-1DC6-174E-BE23-A148EE333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152" y="1390523"/>
            <a:ext cx="4343400" cy="4724400"/>
          </a:xfrm>
        </p:spPr>
        <p:txBody>
          <a:bodyPr/>
          <a:lstStyle/>
          <a:p>
            <a:r>
              <a:rPr lang="en-US" dirty="0"/>
              <a:t>Wrap register outputs</a:t>
            </a:r>
            <a:br>
              <a:rPr lang="en-US" dirty="0"/>
            </a:br>
            <a:r>
              <a:rPr lang="en-US" dirty="0"/>
              <a:t>back to inputs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F1B26-36D7-334F-8A11-B8C8E373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5A9403-EBD5-8144-AF51-A11B3A3F8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7B47935-50BD-B24F-B0C1-6AE03304F1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14" y="1390523"/>
            <a:ext cx="3434623" cy="524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1150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7F65B-5E1D-0541-B0E0-92F46BE0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44A6CD5-E55D-384E-96DB-6606532A648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2109597"/>
            <a:ext cx="3838448" cy="3946068"/>
          </a:xfr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B7BC87B-1DC6-174E-BE23-A148EE333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152" y="1161923"/>
            <a:ext cx="4343400" cy="5559552"/>
          </a:xfrm>
        </p:spPr>
        <p:txBody>
          <a:bodyPr>
            <a:normAutofit/>
          </a:bodyPr>
          <a:lstStyle/>
          <a:p>
            <a:r>
              <a:rPr lang="en-US" dirty="0"/>
              <a:t>Maybe extend accumulator bits to hold larger sum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Maybe more…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F1B26-36D7-334F-8A11-B8C8E373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5A9403-EBD5-8144-AF51-A11B3A3F8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8177C5-377D-9D46-9587-978A2CE839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705" y="2559430"/>
            <a:ext cx="3782291" cy="349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4262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7F65B-5E1D-0541-B0E0-92F46BE0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B7BC87B-1DC6-174E-BE23-A148EE333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152" y="1161923"/>
            <a:ext cx="4343400" cy="5559552"/>
          </a:xfrm>
        </p:spPr>
        <p:txBody>
          <a:bodyPr>
            <a:normAutofit/>
          </a:bodyPr>
          <a:lstStyle/>
          <a:p>
            <a:r>
              <a:rPr lang="en-US" dirty="0"/>
              <a:t>Maybe extend accumulator bits to hold larger sum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8F00"/>
                </a:solidFill>
              </a:rPr>
              <a:t>Why want more?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F1B26-36D7-334F-8A11-B8C8E373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5A9403-EBD5-8144-AF51-A11B3A3F8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8177C5-377D-9D46-9587-978A2CE839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705" y="2559430"/>
            <a:ext cx="3782291" cy="3496235"/>
          </a:xfrm>
          <a:prstGeom prst="rect">
            <a:avLst/>
          </a:prstGeom>
        </p:spPr>
      </p:pic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C7C1A466-1A54-0448-94EB-60B0E6E1383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58954218"/>
              </p:ext>
            </p:extLst>
          </p:nvPr>
        </p:nvGraphicFramePr>
        <p:xfrm>
          <a:off x="304800" y="1690255"/>
          <a:ext cx="3408218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109">
                  <a:extLst>
                    <a:ext uri="{9D8B030D-6E8A-4147-A177-3AD203B41FA5}">
                      <a16:colId xmlns:a16="http://schemas.microsoft.com/office/drawing/2014/main" val="3999042071"/>
                    </a:ext>
                  </a:extLst>
                </a:gridCol>
                <a:gridCol w="1704109">
                  <a:extLst>
                    <a:ext uri="{9D8B030D-6E8A-4147-A177-3AD203B41FA5}">
                      <a16:colId xmlns:a16="http://schemas.microsoft.com/office/drawing/2014/main" val="1874970031"/>
                    </a:ext>
                  </a:extLst>
                </a:gridCol>
              </a:tblGrid>
              <a:tr h="2807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084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873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642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176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937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75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359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356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79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567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678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932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854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7513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happens: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Start with a3:a0 at 0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CLK low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I3:i0=2 (0010)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FF inputs?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9FB01-DB8F-B244-92FF-5AB1B16AF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12721"/>
            <a:ext cx="4293726" cy="35911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C4A899A-D795-B24F-B44E-DCA094D29D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73" y="4207539"/>
            <a:ext cx="1833418" cy="197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2407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happens: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Start with a3:a0 at 0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CLK low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I3:i0=2 (0010)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FF inputs?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CLK goes high: a3:a0?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9FB01-DB8F-B244-92FF-5AB1B16AF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12721"/>
            <a:ext cx="4293726" cy="35911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50C020A-F8FA-1E49-815C-DA03D57926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73" y="4318376"/>
            <a:ext cx="1833418" cy="197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556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Lecture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4157"/>
            <a:ext cx="8686800" cy="484663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Setup</a:t>
            </a:r>
          </a:p>
          <a:p>
            <a:r>
              <a:rPr lang="en-US" sz="2400" dirty="0"/>
              <a:t>Where are we?</a:t>
            </a:r>
          </a:p>
          <a:p>
            <a:r>
              <a:rPr lang="en-US" sz="2400" dirty="0"/>
              <a:t>Combinational Logic</a:t>
            </a:r>
          </a:p>
          <a:p>
            <a:r>
              <a:rPr lang="en-US" sz="2400" dirty="0"/>
              <a:t>Arithmetic (Part 2)</a:t>
            </a:r>
          </a:p>
          <a:p>
            <a:r>
              <a:rPr lang="en-US" sz="2400" dirty="0"/>
              <a:t>Accumulator (Part 3)</a:t>
            </a:r>
          </a:p>
          <a:p>
            <a:r>
              <a:rPr lang="en-US" sz="2400" dirty="0"/>
              <a:t>Next Lab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  <p:extLst>
      <p:ext uri="{BB962C8B-B14F-4D97-AF65-F5344CB8AC3E}">
        <p14:creationId xmlns:p14="http://schemas.microsoft.com/office/powerpoint/2010/main" val="15246952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happens: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Start with a3:a0 at 0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CLK low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I3:i0=2 (0010)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CLK goes high: a3:a0?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I3:0=3 (0011)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FF inputs?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9FB01-DB8F-B244-92FF-5AB1B16AF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12721"/>
            <a:ext cx="4293726" cy="35911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1A4B84C-9318-9B4C-B004-4BEBAB6A06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427" y="4318376"/>
            <a:ext cx="1833418" cy="197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9454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happens: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Start with a3:a0 at 0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CLK low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I3:i0=2 (0010)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CLK goes high: a3:a0?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I3:0=3 (0011)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FF inputs?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CLK goes high: a3:a0?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9FB01-DB8F-B244-92FF-5AB1B16AF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12721"/>
            <a:ext cx="4293726" cy="359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5092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a=0</a:t>
            </a:r>
          </a:p>
          <a:p>
            <a:r>
              <a:rPr lang="en-US" dirty="0">
                <a:solidFill>
                  <a:schemeClr val="tx1"/>
                </a:solidFill>
              </a:rPr>
              <a:t>while (true)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a=</a:t>
            </a:r>
            <a:r>
              <a:rPr lang="en-US" dirty="0" err="1">
                <a:solidFill>
                  <a:schemeClr val="tx1"/>
                </a:solidFill>
              </a:rPr>
              <a:t>a+getInput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24B939-0C47-A54F-BFF4-41CF2EA429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12721"/>
            <a:ext cx="4293726" cy="35911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3925E39-C87B-3248-9AB4-3A0FD341A3B9}"/>
                  </a:ext>
                </a:extLst>
              </p:cNvPr>
              <p:cNvSpPr txBox="1"/>
              <p:nvPr/>
            </p:nvSpPr>
            <p:spPr>
              <a:xfrm>
                <a:off x="682337" y="4187590"/>
                <a:ext cx="3512127" cy="16069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/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𝑖𝑛𝑝𝑢𝑡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3925E39-C87B-3248-9AB4-3A0FD341A3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337" y="4187590"/>
                <a:ext cx="3512127" cy="1606915"/>
              </a:xfrm>
              <a:prstGeom prst="rect">
                <a:avLst/>
              </a:prstGeom>
              <a:blipFill>
                <a:blip r:embed="rId3"/>
                <a:stretch>
                  <a:fillRect l="-19495" t="-108661" r="-722" b="-171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78022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Lab (after Spring Break)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Lab 7 posted on web</a:t>
            </a:r>
          </a:p>
          <a:p>
            <a:r>
              <a:rPr lang="en-US" dirty="0"/>
              <a:t>Program an FPGA in Verilog</a:t>
            </a:r>
          </a:p>
          <a:p>
            <a:pPr lvl="1"/>
            <a:r>
              <a:rPr lang="en-US" dirty="0"/>
              <a:t>Build an adder</a:t>
            </a:r>
          </a:p>
          <a:p>
            <a:pPr lvl="1"/>
            <a:r>
              <a:rPr lang="en-US" dirty="0"/>
              <a:t>Build an accumulator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implement any combinational digital logic function from (and, or, not) gates</a:t>
            </a:r>
          </a:p>
          <a:p>
            <a:r>
              <a:rPr lang="en-US" dirty="0"/>
              <a:t>Can store previous values </a:t>
            </a:r>
          </a:p>
          <a:p>
            <a:pPr lvl="1"/>
            <a:r>
              <a:rPr lang="en-US" dirty="0"/>
              <a:t>Flip-flops or registers</a:t>
            </a:r>
          </a:p>
          <a:p>
            <a:r>
              <a:rPr lang="en-US" dirty="0"/>
              <a:t>Enough to perform math we need for audio processing (…and much more…)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CIS240 – do a bit more logic</a:t>
            </a:r>
          </a:p>
          <a:p>
            <a:r>
              <a:rPr lang="en-US" dirty="0"/>
              <a:t>ESE370 – how to implement gates, latches, and memories from transistors</a:t>
            </a:r>
          </a:p>
          <a:p>
            <a:r>
              <a:rPr lang="en-US" dirty="0"/>
              <a:t>ESE532 – how to build large-scale computations from logic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Feedback including lab</a:t>
            </a:r>
          </a:p>
          <a:p>
            <a:r>
              <a:rPr lang="en-US" dirty="0"/>
              <a:t>Spring Break next week</a:t>
            </a:r>
          </a:p>
          <a:p>
            <a:r>
              <a:rPr lang="en-US" dirty="0"/>
              <a:t>Lab today</a:t>
            </a:r>
          </a:p>
          <a:p>
            <a:r>
              <a:rPr lang="en-US" dirty="0"/>
              <a:t>Formal Lab Report Due Monday after break</a:t>
            </a:r>
          </a:p>
          <a:p>
            <a:pPr lvl="1"/>
            <a:r>
              <a:rPr lang="en-US" dirty="0"/>
              <a:t>Office hours Thursday and Friday this week</a:t>
            </a:r>
          </a:p>
          <a:p>
            <a:pPr lvl="1"/>
            <a:r>
              <a:rPr lang="en-US" dirty="0"/>
              <a:t>Office hours Sunday 3/13 (after Spring Break)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Map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5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</a:blip>
          <a:srcRect l="32523" t="50000" r="25121" b="10610"/>
          <a:stretch/>
        </p:blipFill>
        <p:spPr bwMode="auto">
          <a:xfrm>
            <a:off x="4876800" y="1423343"/>
            <a:ext cx="1611775" cy="1376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7168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729" y="934450"/>
            <a:ext cx="1433294" cy="1219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70" name="Picture 18" descr="http://www.mushroomsys.com/websiteContent/graphics/DAP/cloudcomputin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209" y="3400480"/>
            <a:ext cx="1944532" cy="155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73" name="Picture 21" descr="http://www.urmc.rochester.edu/libraries/miner/images/IPADwireless-network-symbol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4" t="12495" r="8970" b="16065"/>
          <a:stretch/>
        </p:blipFill>
        <p:spPr bwMode="auto">
          <a:xfrm rot="9787514">
            <a:off x="7619625" y="2771955"/>
            <a:ext cx="980404" cy="74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7561429" y="2362200"/>
            <a:ext cx="762000" cy="365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26735" y="528935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3520" y="5017575"/>
            <a:ext cx="853773" cy="1447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EULA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----------------</a:t>
            </a:r>
            <a:r>
              <a:rPr lang="en-US" sz="1800" b="1" i="1" dirty="0">
                <a:solidFill>
                  <a:schemeClr val="tx1"/>
                </a:solidFill>
              </a:rPr>
              <a:t>click</a:t>
            </a:r>
          </a:p>
          <a:p>
            <a:pPr algn="ctr"/>
            <a:r>
              <a:rPr lang="en-US" sz="1800" b="1" i="1" dirty="0">
                <a:solidFill>
                  <a:schemeClr val="tx1"/>
                </a:solidFill>
              </a:rPr>
              <a:t>OK</a:t>
            </a:r>
          </a:p>
        </p:txBody>
      </p:sp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13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pic>
        <p:nvPicPr>
          <p:cNvPr id="39" name="Picture 5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</a:blip>
          <a:srcRect l="32523" t="50000" r="25121" b="10610"/>
          <a:stretch/>
        </p:blipFill>
        <p:spPr bwMode="auto">
          <a:xfrm>
            <a:off x="5041903" y="4981248"/>
            <a:ext cx="1281567" cy="109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21" descr="http://www.urmc.rochester.edu/libraries/miner/images/IPADwireless-network-symbol.jpg"/>
          <p:cNvPicPr>
            <a:picLocks noChangeAspect="1" noChangeArrowheads="1"/>
          </p:cNvPicPr>
          <p:nvPr/>
        </p:nvPicPr>
        <p:blipFill rotWithShape="1"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4" t="12495" r="8970" b="16065"/>
          <a:stretch/>
        </p:blipFill>
        <p:spPr bwMode="auto">
          <a:xfrm rot="2936238">
            <a:off x="6894380" y="4661437"/>
            <a:ext cx="980404" cy="74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6400800" y="5375943"/>
            <a:ext cx="762000" cy="365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NIC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033" name="Straight Arrow Connector 172032"/>
          <p:cNvCxnSpPr>
            <a:stCxn id="10" idx="3"/>
          </p:cNvCxnSpPr>
          <p:nvPr/>
        </p:nvCxnSpPr>
        <p:spPr>
          <a:xfrm flipV="1">
            <a:off x="6488575" y="1905000"/>
            <a:ext cx="293225" cy="2064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0" idx="3"/>
            <a:endCxn id="30" idx="1"/>
          </p:cNvCxnSpPr>
          <p:nvPr/>
        </p:nvCxnSpPr>
        <p:spPr>
          <a:xfrm>
            <a:off x="6488575" y="2111497"/>
            <a:ext cx="1072854" cy="433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37" name="Rectangle 172036"/>
          <p:cNvSpPr/>
          <p:nvPr/>
        </p:nvSpPr>
        <p:spPr>
          <a:xfrm>
            <a:off x="5334000" y="1066800"/>
            <a:ext cx="728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CPU</a:t>
            </a:r>
            <a:endParaRPr lang="en-US" sz="2000" dirty="0">
              <a:latin typeface="+mj-lt"/>
            </a:endParaRPr>
          </a:p>
        </p:txBody>
      </p: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A/D</a:t>
            </a: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001000" y="990600"/>
            <a:ext cx="10967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File-</a:t>
            </a:r>
          </a:p>
          <a:p>
            <a:r>
              <a:rPr lang="en-US" sz="2000" b="1" dirty="0">
                <a:latin typeface="+mj-lt"/>
              </a:rPr>
              <a:t>System</a:t>
            </a:r>
            <a:endParaRPr lang="en-US" sz="2000" dirty="0">
              <a:latin typeface="+mj-lt"/>
            </a:endParaRPr>
          </a:p>
        </p:txBody>
      </p:sp>
      <p:sp>
        <p:nvSpPr>
          <p:cNvPr id="88" name="TextBox 87"/>
          <p:cNvSpPr txBox="1"/>
          <p:nvPr/>
        </p:nvSpPr>
        <p:spPr>
          <a:xfrm rot="1293133">
            <a:off x="6333270" y="2269482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sp>
        <p:nvSpPr>
          <p:cNvPr id="172054" name="Rectangle 1720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+mj-lt"/>
              </a:rPr>
              <a:t>pyscho</a:t>
            </a:r>
            <a:r>
              <a:rPr lang="en-US" sz="1600" b="1" dirty="0">
                <a:latin typeface="+mj-lt"/>
              </a:rPr>
              <a:t>-</a:t>
            </a:r>
          </a:p>
          <a:p>
            <a:pPr algn="ctr"/>
            <a:r>
              <a:rPr lang="en-US" sz="1600" b="1" dirty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D/A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41" idx="1"/>
          </p:cNvCxnSpPr>
          <p:nvPr/>
        </p:nvCxnSpPr>
        <p:spPr>
          <a:xfrm flipH="1">
            <a:off x="6244148" y="5558709"/>
            <a:ext cx="1566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2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4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5129189" y="3170178"/>
            <a:ext cx="651243" cy="411444"/>
            <a:chOff x="1340843" y="3446002"/>
            <a:chExt cx="865161" cy="546593"/>
          </a:xfrm>
        </p:grpSpPr>
        <p:sp>
          <p:nvSpPr>
            <p:cNvPr id="117" name="Oval 116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340843" y="3461059"/>
              <a:ext cx="865161" cy="531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5,6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410200" y="457200"/>
            <a:ext cx="755110" cy="516398"/>
            <a:chOff x="1447800" y="3446002"/>
            <a:chExt cx="755110" cy="516398"/>
          </a:xfrm>
        </p:grpSpPr>
        <p:sp>
          <p:nvSpPr>
            <p:cNvPr id="126" name="Oval 12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447800" y="3505200"/>
              <a:ext cx="7551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7,8,9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292999" y="1698486"/>
            <a:ext cx="470000" cy="411444"/>
            <a:chOff x="1407375" y="3446002"/>
            <a:chExt cx="624383" cy="546593"/>
          </a:xfrm>
        </p:grpSpPr>
        <p:sp>
          <p:nvSpPr>
            <p:cNvPr id="132" name="Oval 131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407375" y="3461059"/>
              <a:ext cx="6243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10</a:t>
              </a: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8636825" y="4800600"/>
            <a:ext cx="450957" cy="411444"/>
            <a:chOff x="1407375" y="3446002"/>
            <a:chExt cx="599085" cy="546593"/>
          </a:xfrm>
        </p:grpSpPr>
        <p:sp>
          <p:nvSpPr>
            <p:cNvPr id="135" name="Oval 134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407375" y="3461059"/>
              <a:ext cx="59908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11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264928" y="4556854"/>
            <a:ext cx="469950" cy="411444"/>
            <a:chOff x="1407375" y="3446002"/>
            <a:chExt cx="624316" cy="546593"/>
          </a:xfrm>
        </p:grpSpPr>
        <p:sp>
          <p:nvSpPr>
            <p:cNvPr id="138" name="Oval 13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1407375" y="3461059"/>
              <a:ext cx="624316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13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7759601" y="6446556"/>
            <a:ext cx="469950" cy="411444"/>
            <a:chOff x="1407375" y="3446002"/>
            <a:chExt cx="624316" cy="546593"/>
          </a:xfrm>
        </p:grpSpPr>
        <p:sp>
          <p:nvSpPr>
            <p:cNvPr id="141" name="Oval 140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407375" y="3461059"/>
              <a:ext cx="624316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12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j-lt"/>
              </a:rPr>
              <a:t>Music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sp>
        <p:nvSpPr>
          <p:cNvPr id="84" name="Date Placeholder 8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  <p:extLst>
      <p:ext uri="{BB962C8B-B14F-4D97-AF65-F5344CB8AC3E}">
        <p14:creationId xmlns:p14="http://schemas.microsoft.com/office/powerpoint/2010/main" val="3967423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Map – Week 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6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3520" y="5017575"/>
            <a:ext cx="853773" cy="1447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EULA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----------------</a:t>
            </a:r>
            <a:r>
              <a:rPr lang="en-US" sz="1800" b="1" i="1" dirty="0">
                <a:solidFill>
                  <a:schemeClr val="tx1"/>
                </a:solidFill>
              </a:rPr>
              <a:t>click</a:t>
            </a:r>
          </a:p>
          <a:p>
            <a:pPr algn="ctr"/>
            <a:r>
              <a:rPr lang="en-US" sz="1800" b="1" i="1" dirty="0">
                <a:solidFill>
                  <a:schemeClr val="tx1"/>
                </a:solidFill>
              </a:rPr>
              <a:t>OK</a:t>
            </a:r>
          </a:p>
        </p:txBody>
      </p:sp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9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A/D</a:t>
            </a: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D/A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2</a:t>
              </a:r>
            </a:p>
          </p:txBody>
        </p:sp>
      </p:grpSp>
      <p:grpSp>
        <p:nvGrpSpPr>
          <p:cNvPr id="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4</a:t>
              </a:r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j-lt"/>
              </a:rPr>
              <a:t>Music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6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cxnSp>
        <p:nvCxnSpPr>
          <p:cNvPr id="84" name="Straight Connector 8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874135" y="1828800"/>
            <a:ext cx="110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026535" y="5334000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+mj-lt"/>
              </a:rPr>
              <a:t>pyscho</a:t>
            </a:r>
            <a:r>
              <a:rPr lang="en-US" sz="1600" b="1" dirty="0">
                <a:latin typeface="+mj-lt"/>
              </a:rPr>
              <a:t>-</a:t>
            </a:r>
          </a:p>
          <a:p>
            <a:pPr algn="ctr"/>
            <a:r>
              <a:rPr lang="en-US" sz="1600" b="1" dirty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56"/>
          <p:cNvGrpSpPr/>
          <p:nvPr/>
        </p:nvGrpSpPr>
        <p:grpSpPr>
          <a:xfrm>
            <a:off x="5153736" y="3170178"/>
            <a:ext cx="541209" cy="411444"/>
            <a:chOff x="1373452" y="3446002"/>
            <a:chExt cx="718983" cy="546593"/>
          </a:xfrm>
        </p:grpSpPr>
        <p:sp>
          <p:nvSpPr>
            <p:cNvPr id="58" name="Oval 5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373452" y="3461059"/>
              <a:ext cx="7189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5,6</a:t>
              </a:r>
            </a:p>
          </p:txBody>
        </p:sp>
      </p:grpSp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pic>
        <p:nvPicPr>
          <p:cNvPr id="57" name="Picture 56" descr="lecture_logo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1"/>
              <a:stretch>
                <a:fillRect/>
              </a:stretch>
            </p:blipFill>
          </mc:Choice>
          <mc:Fallback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6134100" y="1544573"/>
            <a:ext cx="3009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321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Logic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Primitive binary function</a:t>
            </a:r>
          </a:p>
          <a:p>
            <a:pPr lvl="1"/>
            <a:r>
              <a:rPr lang="en-US" dirty="0"/>
              <a:t>Computes a binary output from a small number of binary inputs</a:t>
            </a:r>
          </a:p>
          <a:p>
            <a:r>
              <a:rPr lang="en-US" dirty="0"/>
              <a:t>Can specify function with a Truth Table</a:t>
            </a:r>
          </a:p>
          <a:p>
            <a:pPr lvl="1"/>
            <a:r>
              <a:rPr lang="en-US" dirty="0"/>
              <a:t>Defines the output for each input combination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</a:t>
            </a:r>
          </a:p>
          <a:p>
            <a:pPr lvl="1"/>
            <a:r>
              <a:rPr lang="en-US" dirty="0"/>
              <a:t>Output is 1 (true) when all inputs are 1 (true)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79B937E-2C8C-E043-8BC1-BB33D947D3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268" y="1135062"/>
            <a:ext cx="1748246" cy="8382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 578–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FF0000"/>
      </a:hlink>
      <a:folHlink>
        <a:srgbClr val="FF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Lecture_Template</Template>
  <TotalTime>28691</TotalTime>
  <Words>1720</Words>
  <Application>Microsoft Macintosh PowerPoint</Application>
  <PresentationFormat>On-screen Show (4:3)</PresentationFormat>
  <Paragraphs>574</Paragraphs>
  <Slides>46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Calibri</vt:lpstr>
      <vt:lpstr>Cambria Math</vt:lpstr>
      <vt:lpstr>Courier New</vt:lpstr>
      <vt:lpstr>Times New Roman</vt:lpstr>
      <vt:lpstr>Wingdings 2</vt:lpstr>
      <vt:lpstr>ESE 578–</vt:lpstr>
      <vt:lpstr>PowerPoint Presentation</vt:lpstr>
      <vt:lpstr>So far</vt:lpstr>
      <vt:lpstr>How Process</vt:lpstr>
      <vt:lpstr>Lecture Topics</vt:lpstr>
      <vt:lpstr>Course Map</vt:lpstr>
      <vt:lpstr>Course Map – Week 8</vt:lpstr>
      <vt:lpstr>Combinational Logic</vt:lpstr>
      <vt:lpstr>Gate</vt:lpstr>
      <vt:lpstr>AND Gate</vt:lpstr>
      <vt:lpstr>NOT Gate</vt:lpstr>
      <vt:lpstr>OR Gate</vt:lpstr>
      <vt:lpstr>Claim</vt:lpstr>
      <vt:lpstr>Model: Combinational Logic</vt:lpstr>
      <vt:lpstr>Big AND</vt:lpstr>
      <vt:lpstr>Big OR</vt:lpstr>
      <vt:lpstr>Input Case</vt:lpstr>
      <vt:lpstr>Single Output Digital Function</vt:lpstr>
      <vt:lpstr>Multiple Output Function</vt:lpstr>
      <vt:lpstr>Combinational Logic as Gates</vt:lpstr>
      <vt:lpstr>Conclude</vt:lpstr>
      <vt:lpstr>Arithmetic</vt:lpstr>
      <vt:lpstr>Arithmetic </vt:lpstr>
      <vt:lpstr>Positional Binary Numbers</vt:lpstr>
      <vt:lpstr>Addition</vt:lpstr>
      <vt:lpstr>Addition</vt:lpstr>
      <vt:lpstr>Full Adder</vt:lpstr>
      <vt:lpstr>Example: Bit-Level Addition</vt:lpstr>
      <vt:lpstr>Full Adder</vt:lpstr>
      <vt:lpstr>N-Bit Adder</vt:lpstr>
      <vt:lpstr>Accumulator</vt:lpstr>
      <vt:lpstr>Register</vt:lpstr>
      <vt:lpstr>Accumulator </vt:lpstr>
      <vt:lpstr>Accumulator</vt:lpstr>
      <vt:lpstr>Accumulator</vt:lpstr>
      <vt:lpstr>Accumulator</vt:lpstr>
      <vt:lpstr>Accumulator</vt:lpstr>
      <vt:lpstr>Accumulator</vt:lpstr>
      <vt:lpstr>Accumulator</vt:lpstr>
      <vt:lpstr>Accumulator</vt:lpstr>
      <vt:lpstr>Accumulator</vt:lpstr>
      <vt:lpstr>Accumulator</vt:lpstr>
      <vt:lpstr>Accumulator</vt:lpstr>
      <vt:lpstr>Next Lab (after Spring Break)</vt:lpstr>
      <vt:lpstr>Big Ideas</vt:lpstr>
      <vt:lpstr>Learn More</vt:lpstr>
      <vt:lpstr>Reminder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 250: Digital Audio Basics</dc:title>
  <dc:creator>Edin;Farmer</dc:creator>
  <cp:lastModifiedBy>Dehon, Andre</cp:lastModifiedBy>
  <cp:revision>688</cp:revision>
  <cp:lastPrinted>2022-03-02T16:39:53Z</cp:lastPrinted>
  <dcterms:created xsi:type="dcterms:W3CDTF">2018-03-13T01:14:07Z</dcterms:created>
  <dcterms:modified xsi:type="dcterms:W3CDTF">2022-03-02T16:39:55Z</dcterms:modified>
</cp:coreProperties>
</file>