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df" ContentType="application/pd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3"/>
  </p:notesMasterIdLst>
  <p:handoutMasterIdLst>
    <p:handoutMasterId r:id="rId54"/>
  </p:handoutMasterIdLst>
  <p:sldIdLst>
    <p:sldId id="307" r:id="rId2"/>
    <p:sldId id="308" r:id="rId3"/>
    <p:sldId id="427" r:id="rId4"/>
    <p:sldId id="397" r:id="rId5"/>
    <p:sldId id="430" r:id="rId6"/>
    <p:sldId id="441" r:id="rId7"/>
    <p:sldId id="445" r:id="rId8"/>
    <p:sldId id="444" r:id="rId9"/>
    <p:sldId id="512" r:id="rId10"/>
    <p:sldId id="448" r:id="rId11"/>
    <p:sldId id="450" r:id="rId12"/>
    <p:sldId id="459" r:id="rId13"/>
    <p:sldId id="460" r:id="rId14"/>
    <p:sldId id="516" r:id="rId15"/>
    <p:sldId id="462" r:id="rId16"/>
    <p:sldId id="508" r:id="rId17"/>
    <p:sldId id="510" r:id="rId18"/>
    <p:sldId id="509" r:id="rId19"/>
    <p:sldId id="484" r:id="rId20"/>
    <p:sldId id="451" r:id="rId21"/>
    <p:sldId id="495" r:id="rId22"/>
    <p:sldId id="449" r:id="rId23"/>
    <p:sldId id="506" r:id="rId24"/>
    <p:sldId id="507" r:id="rId25"/>
    <p:sldId id="473" r:id="rId26"/>
    <p:sldId id="475" r:id="rId27"/>
    <p:sldId id="472" r:id="rId28"/>
    <p:sldId id="487" r:id="rId29"/>
    <p:sldId id="478" r:id="rId30"/>
    <p:sldId id="479" r:id="rId31"/>
    <p:sldId id="456" r:id="rId32"/>
    <p:sldId id="477" r:id="rId33"/>
    <p:sldId id="476" r:id="rId34"/>
    <p:sldId id="517" r:id="rId35"/>
    <p:sldId id="464" r:id="rId36"/>
    <p:sldId id="465" r:id="rId37"/>
    <p:sldId id="453" r:id="rId38"/>
    <p:sldId id="469" r:id="rId39"/>
    <p:sldId id="466" r:id="rId40"/>
    <p:sldId id="499" r:id="rId41"/>
    <p:sldId id="500" r:id="rId42"/>
    <p:sldId id="501" r:id="rId43"/>
    <p:sldId id="502" r:id="rId44"/>
    <p:sldId id="503" r:id="rId45"/>
    <p:sldId id="486" r:id="rId46"/>
    <p:sldId id="467" r:id="rId47"/>
    <p:sldId id="471" r:id="rId48"/>
    <p:sldId id="468" r:id="rId49"/>
    <p:sldId id="422" r:id="rId50"/>
    <p:sldId id="424" r:id="rId51"/>
    <p:sldId id="480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8400"/>
    <a:srgbClr val="FF8F00"/>
    <a:srgbClr val="FFA200"/>
    <a:srgbClr val="3333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84922" autoAdjust="0"/>
  </p:normalViewPr>
  <p:slideViewPr>
    <p:cSldViewPr snapToGrid="0">
      <p:cViewPr varScale="1">
        <p:scale>
          <a:sx n="93" d="100"/>
          <a:sy n="93" d="100"/>
        </p:scale>
        <p:origin x="220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D1B55-049B-42D7-8AA3-18C3C20C4336}" type="datetimeFigureOut">
              <a:rPr lang="en-US" smtClean="0"/>
              <a:pPr/>
              <a:t>3/7/22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A1EBE-2AF2-4254-AC3F-2FEB5D0CC4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444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55527-9B63-4AEC-8D52-31FEBD65D890}" type="datetimeFigureOut">
              <a:rPr lang="en-US" smtClean="0"/>
              <a:pPr/>
              <a:t>3/7/22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87388-6114-4FC4-A839-2F2181B232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40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F583F7-7D16-AE46-97B7-605414FECD42}" type="slidenum">
              <a:rPr lang="en-US"/>
              <a:pPr/>
              <a:t>1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D38E9C-B7A5-2C40-9679-2B03633F8580}" type="slidenum">
              <a:rPr lang="en-US"/>
              <a:pPr/>
              <a:t>3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" y="-48260"/>
            <a:ext cx="9151620" cy="1038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9928781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7018719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8804470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414353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414353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414353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011B4E"/>
              </a:gs>
              <a:gs pos="50000">
                <a:srgbClr val="011F5B"/>
              </a:gs>
              <a:gs pos="100000">
                <a:srgbClr val="011F5B"/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small" baseline="0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46638"/>
          </a:xfrm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534912"/>
            <a:ext cx="758952" cy="246888"/>
          </a:xfrm>
        </p:spPr>
        <p:txBody>
          <a:bodyPr/>
          <a:lstStyle>
            <a:lvl1pPr>
              <a:defRPr sz="1400" b="1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011B4E"/>
              </a:gs>
              <a:gs pos="50000">
                <a:srgbClr val="011F5B"/>
              </a:gs>
              <a:gs pos="100000">
                <a:srgbClr val="011F5B"/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/>
              <a:t>ESE150 Spring 2022</a:t>
            </a: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sm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9.pdf"/><Relationship Id="rId5" Type="http://schemas.openxmlformats.org/officeDocument/2006/relationships/image" Target="../media/image9.gif"/><Relationship Id="rId10" Type="http://schemas.openxmlformats.org/officeDocument/2006/relationships/image" Target="../media/image14.png"/><Relationship Id="rId4" Type="http://schemas.openxmlformats.org/officeDocument/2006/relationships/image" Target="../media/image8.gif"/><Relationship Id="rId9" Type="http://schemas.openxmlformats.org/officeDocument/2006/relationships/image" Target="../media/image13.gi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54.pd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45.pd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45.pd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45.pd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45.pd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45.pd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45.pd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45.pd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45.pd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600623" y="5646117"/>
            <a:ext cx="4543377" cy="531812"/>
          </a:xfrm>
        </p:spPr>
        <p:txBody>
          <a:bodyPr/>
          <a:lstStyle/>
          <a:p>
            <a:pPr algn="r"/>
            <a:r>
              <a:rPr lang="en-US" sz="1400" b="1">
                <a:solidFill>
                  <a:schemeClr val="tx1"/>
                </a:solidFill>
                <a:latin typeface="+mj-lt"/>
              </a:rPr>
              <a:t>ESE150 Spring 2022</a:t>
            </a:r>
            <a:endParaRPr lang="en-US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C20A-B789-3C45-8C0A-FDB5AD81E208}" type="slidenum">
              <a:rPr lang="en-US"/>
              <a:pPr/>
              <a:t>1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81000" y="5410200"/>
            <a:ext cx="8458200" cy="122237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sm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/>
              <a:t>ESE 150 – </a:t>
            </a:r>
            <a:br>
              <a:rPr lang="en-US" sz="3200" b="1" dirty="0"/>
            </a:br>
            <a:r>
              <a:rPr lang="en-US" sz="3200" b="1" dirty="0"/>
              <a:t>Digital Audio Basics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81000" y="4419600"/>
            <a:ext cx="8458200" cy="9144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000" dirty="0"/>
              <a:t>Lecture #14 – Sequential Logic, FPGAs</a:t>
            </a:r>
          </a:p>
        </p:txBody>
      </p:sp>
      <p:pic>
        <p:nvPicPr>
          <p:cNvPr id="177156" name="Picture 4" descr="http://3.bp.blogspot.com/_CB5_yShYrgU/TPQ2GWHjoGI/AAAAAAAACAE/0eKUBuVC1Ls/s1600/digital%2Baudio_wav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817" y="2697162"/>
            <a:ext cx="2906183" cy="217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8" name="Picture 6" descr="http://cdn6.igeeksblog.com/wp-content/uploads/Bose-SoundDock-Series-III-Best-iPhone-5-Speaker-Docks.jpg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72"/>
          <a:stretch/>
        </p:blipFill>
        <p:spPr bwMode="auto">
          <a:xfrm>
            <a:off x="0" y="2143125"/>
            <a:ext cx="3419475" cy="288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4" name="Picture 2" descr="http://www.sageaudio.com/blog/wp-content/uploads/2012/09/audio-mastering-digital-quality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14935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ate Placeholder 3"/>
          <p:cNvSpPr txBox="1">
            <a:spLocks/>
          </p:cNvSpPr>
          <p:nvPr/>
        </p:nvSpPr>
        <p:spPr>
          <a:xfrm>
            <a:off x="4765964" y="6326188"/>
            <a:ext cx="4378036" cy="531812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Based on slides © 2009--2022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DeHon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8167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Registers and Clocking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Mux</a:t>
            </a:r>
            <a:r>
              <a:rPr lang="en-US" dirty="0"/>
              <a:t> with Feedback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What happens when S=0?</a:t>
            </a:r>
          </a:p>
          <a:p>
            <a:r>
              <a:rPr lang="en-US" dirty="0">
                <a:solidFill>
                  <a:srgbClr val="FF6600"/>
                </a:solidFill>
              </a:rPr>
              <a:t>What happens when S=1?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64808C-8CAD-D14C-8B86-90450BE1DF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445" y="623887"/>
            <a:ext cx="2800633" cy="22652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Mux</a:t>
            </a:r>
            <a:r>
              <a:rPr lang="en-US" dirty="0"/>
              <a:t> with Feedback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2395430"/>
            <a:ext cx="8686800" cy="400537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Assuming i0 doesn’t change</a:t>
            </a:r>
            <a:br>
              <a:rPr lang="en-US" dirty="0">
                <a:solidFill>
                  <a:srgbClr val="FF6600"/>
                </a:solidFill>
              </a:rPr>
            </a:br>
            <a:r>
              <a:rPr lang="en-US" dirty="0">
                <a:solidFill>
                  <a:srgbClr val="FF6600"/>
                </a:solidFill>
              </a:rPr>
              <a:t>what happens when S goes from 0 to 1?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38FE5EA-6C34-B944-9174-F40AA13AED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445" y="637742"/>
            <a:ext cx="2800633" cy="226521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Element that can hold a</a:t>
            </a:r>
            <a:br>
              <a:rPr lang="en-US" dirty="0"/>
            </a:br>
            <a:r>
              <a:rPr lang="en-US" dirty="0"/>
              <a:t>previous value of an input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8F44154-D216-1246-95B9-AE81430C2D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972" y="1053378"/>
            <a:ext cx="2800633" cy="226521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7045843-4BD3-1A45-A997-A781D29232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968" y="4541792"/>
            <a:ext cx="3569584" cy="152409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7FEAC7C-904C-F249-A12A-2AB9A29CB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B3C0FE5-CC02-0D46-8B2A-427DE98D6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Clock</a:t>
            </a:r>
          </a:p>
          <a:p>
            <a:pPr lvl="1"/>
            <a:r>
              <a:rPr lang="en-US" dirty="0"/>
              <a:t>Defines the rate of the computation</a:t>
            </a:r>
          </a:p>
          <a:p>
            <a:pPr lvl="1"/>
            <a:r>
              <a:rPr lang="en-US" dirty="0"/>
              <a:t>Typically a square wave</a:t>
            </a:r>
          </a:p>
          <a:p>
            <a:pPr lvl="1"/>
            <a:r>
              <a:rPr lang="en-US" dirty="0"/>
              <a:t>Rising clock edge defines beginning of new cycle</a:t>
            </a:r>
          </a:p>
          <a:p>
            <a:endParaRPr lang="en-US" dirty="0"/>
          </a:p>
          <a:p>
            <a:r>
              <a:rPr lang="en-US" dirty="0"/>
              <a:t>State Element – Flip-Flop (FF) or Register</a:t>
            </a:r>
          </a:p>
          <a:p>
            <a:pPr lvl="1"/>
            <a:r>
              <a:rPr lang="en-US" dirty="0"/>
              <a:t>Returns the value it was given </a:t>
            </a:r>
            <a:br>
              <a:rPr lang="en-US" dirty="0"/>
            </a:br>
            <a:r>
              <a:rPr lang="en-US" dirty="0"/>
              <a:t>on previous cycle = </a:t>
            </a:r>
            <a:br>
              <a:rPr lang="en-US" dirty="0"/>
            </a:br>
            <a:r>
              <a:rPr lang="en-US" dirty="0"/>
              <a:t>before the last rising clock edge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CC6EE1-6012-0F45-82F2-249B9690C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A11825-2AA4-F54B-8840-51C1F596D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560BDC8-8786-A949-9C95-A7917BF3BE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867" y="1574367"/>
            <a:ext cx="5780229" cy="37291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9E78BCD-92A1-0647-B247-366767DAB7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7591" y="4318376"/>
            <a:ext cx="1833418" cy="197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50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Flip-Flop (FF)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pair of latches to create a flip-flop</a:t>
            </a:r>
          </a:p>
          <a:p>
            <a:pPr lvl="1"/>
            <a:r>
              <a:rPr lang="en-US" dirty="0"/>
              <a:t>Also call register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8090D07-5F9F-EA49-97B8-F79472141B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693" y="2339045"/>
            <a:ext cx="3870614" cy="406175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Flip-Flop (FF)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pair to create a flip-flop</a:t>
            </a:r>
          </a:p>
          <a:p>
            <a:pPr lvl="1"/>
            <a:r>
              <a:rPr lang="en-US" dirty="0"/>
              <a:t>Also call register</a:t>
            </a:r>
          </a:p>
          <a:p>
            <a:r>
              <a:rPr lang="en-US" dirty="0"/>
              <a:t>What happens when</a:t>
            </a:r>
          </a:p>
          <a:p>
            <a:pPr lvl="1"/>
            <a:r>
              <a:rPr lang="en-US" dirty="0">
                <a:solidFill>
                  <a:srgbClr val="FF8F00"/>
                </a:solidFill>
              </a:rPr>
              <a:t>CLK is low (0) 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917FE91-27A6-AD49-9F63-230CF4876B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666" y="2097338"/>
            <a:ext cx="3960668" cy="4156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3784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Flip-Flop (FF)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pair to create a flip-flop</a:t>
            </a:r>
          </a:p>
          <a:p>
            <a:pPr lvl="1"/>
            <a:r>
              <a:rPr lang="en-US" dirty="0"/>
              <a:t>Also call register</a:t>
            </a:r>
          </a:p>
          <a:p>
            <a:r>
              <a:rPr lang="en-US" dirty="0"/>
              <a:t>What happens when</a:t>
            </a:r>
          </a:p>
          <a:p>
            <a:pPr lvl="1"/>
            <a:r>
              <a:rPr lang="en-US" dirty="0">
                <a:solidFill>
                  <a:srgbClr val="FF8F00"/>
                </a:solidFill>
              </a:rPr>
              <a:t>CLK is high (1) 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D3B0DBB-E23F-BA4E-AF81-1824A354EB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002" y="2077348"/>
            <a:ext cx="4119995" cy="4323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63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Flip-Flop (FF)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pair to create a flip-flop</a:t>
            </a:r>
          </a:p>
          <a:p>
            <a:pPr lvl="1"/>
            <a:r>
              <a:rPr lang="en-US" dirty="0"/>
              <a:t>Also call register</a:t>
            </a:r>
          </a:p>
          <a:p>
            <a:r>
              <a:rPr lang="en-US" dirty="0"/>
              <a:t>What happens when</a:t>
            </a:r>
          </a:p>
          <a:p>
            <a:pPr lvl="1"/>
            <a:r>
              <a:rPr lang="en-US" dirty="0">
                <a:solidFill>
                  <a:srgbClr val="FF8F00"/>
                </a:solidFill>
              </a:rPr>
              <a:t>CLK transitions from 0 to 1?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E065BB9-3E8B-4544-AE9B-BDA56E7F99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360" y="3625054"/>
            <a:ext cx="3773840" cy="396020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E74769F-D740-0748-B3A1-1071DB2E35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24" y="3429000"/>
            <a:ext cx="3960668" cy="4156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395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Flip-Flop (FF)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pair to create a flip-flop</a:t>
            </a:r>
          </a:p>
          <a:p>
            <a:pPr lvl="1"/>
            <a:r>
              <a:rPr lang="en-US" dirty="0"/>
              <a:t>Also call register</a:t>
            </a:r>
          </a:p>
          <a:p>
            <a:r>
              <a:rPr lang="en-US" dirty="0"/>
              <a:t>Sample D input on 0</a:t>
            </a:r>
            <a:r>
              <a:rPr lang="en-US" dirty="0">
                <a:sym typeface="Wingdings"/>
              </a:rPr>
              <a:t>1</a:t>
            </a:r>
            <a:br>
              <a:rPr lang="en-US" dirty="0">
                <a:sym typeface="Wingdings"/>
              </a:rPr>
            </a:br>
            <a:r>
              <a:rPr lang="en-US" dirty="0">
                <a:sym typeface="Wingdings"/>
              </a:rPr>
              <a:t>transition of clock (CLK)</a:t>
            </a:r>
          </a:p>
          <a:p>
            <a:r>
              <a:rPr lang="en-US" dirty="0">
                <a:sym typeface="Wingdings"/>
              </a:rPr>
              <a:t>Never an open path from </a:t>
            </a:r>
            <a:br>
              <a:rPr lang="en-US" dirty="0">
                <a:sym typeface="Wingdings"/>
              </a:rPr>
            </a:br>
            <a:r>
              <a:rPr lang="en-US" dirty="0">
                <a:sym typeface="Wingdings"/>
              </a:rPr>
              <a:t>DQ</a:t>
            </a:r>
          </a:p>
          <a:p>
            <a:pPr lvl="1"/>
            <a:r>
              <a:rPr lang="en-US" dirty="0">
                <a:sym typeface="Wingdings"/>
              </a:rPr>
              <a:t>One of the </a:t>
            </a:r>
            <a:r>
              <a:rPr lang="en-US" dirty="0" err="1">
                <a:sym typeface="Wingdings"/>
              </a:rPr>
              <a:t>mux</a:t>
            </a:r>
            <a:r>
              <a:rPr lang="en-US" dirty="0">
                <a:sym typeface="Wingdings"/>
              </a:rPr>
              <a:t> latches always </a:t>
            </a:r>
            <a:br>
              <a:rPr lang="en-US" dirty="0">
                <a:sym typeface="Wingdings"/>
              </a:rPr>
            </a:br>
            <a:r>
              <a:rPr lang="en-US" dirty="0">
                <a:sym typeface="Wingdings"/>
              </a:rPr>
              <a:t>in hold state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FBF74BB-B499-5D45-A4E7-A2CB9658F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261" y="1840457"/>
            <a:ext cx="3782291" cy="3969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02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Lecture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4157"/>
            <a:ext cx="8686800" cy="4846638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4"/>
                </a:solidFill>
              </a:rPr>
              <a:t>Setup</a:t>
            </a:r>
          </a:p>
          <a:p>
            <a:r>
              <a:rPr lang="en-US" sz="2400" dirty="0"/>
              <a:t>Where are we?</a:t>
            </a:r>
          </a:p>
          <a:p>
            <a:r>
              <a:rPr lang="en-US" sz="2400" dirty="0"/>
              <a:t>Part 1:</a:t>
            </a:r>
          </a:p>
          <a:p>
            <a:pPr lvl="1"/>
            <a:r>
              <a:rPr lang="en-US" sz="2000" dirty="0"/>
              <a:t>Review: Combinational Logic</a:t>
            </a:r>
          </a:p>
          <a:p>
            <a:pPr lvl="1"/>
            <a:r>
              <a:rPr lang="en-US" sz="2000" dirty="0"/>
              <a:t>Registers</a:t>
            </a:r>
          </a:p>
          <a:p>
            <a:r>
              <a:rPr lang="en-US" sz="2400" dirty="0"/>
              <a:t>Part 2:</a:t>
            </a:r>
          </a:p>
          <a:p>
            <a:pPr lvl="1"/>
            <a:r>
              <a:rPr lang="en-US" sz="2000" dirty="0"/>
              <a:t>FPGAs</a:t>
            </a:r>
          </a:p>
          <a:p>
            <a:r>
              <a:rPr lang="en-US" sz="2400" dirty="0"/>
              <a:t>Part 3:</a:t>
            </a:r>
          </a:p>
          <a:p>
            <a:pPr lvl="1"/>
            <a:r>
              <a:rPr lang="en-US" sz="2000" dirty="0"/>
              <a:t>Finite-State Machines (FSM)</a:t>
            </a:r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</p:spTree>
    <p:extLst>
      <p:ext uri="{BB962C8B-B14F-4D97-AF65-F5344CB8AC3E}">
        <p14:creationId xmlns:p14="http://schemas.microsoft.com/office/powerpoint/2010/main" val="15246952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Latch or Register is a state element</a:t>
            </a:r>
          </a:p>
          <a:p>
            <a:r>
              <a:rPr lang="en-US" dirty="0"/>
              <a:t>Allows circuit to </a:t>
            </a:r>
            <a:r>
              <a:rPr lang="en-US" i="1" dirty="0"/>
              <a:t>remember</a:t>
            </a:r>
            <a:r>
              <a:rPr lang="en-US" dirty="0"/>
              <a:t> a value</a:t>
            </a:r>
          </a:p>
          <a:p>
            <a:r>
              <a:rPr lang="en-US" dirty="0"/>
              <a:t>Build computations that </a:t>
            </a:r>
          </a:p>
          <a:p>
            <a:pPr lvl="1"/>
            <a:r>
              <a:rPr lang="en-US" dirty="0"/>
              <a:t>Depend on past inputs</a:t>
            </a:r>
          </a:p>
          <a:p>
            <a:pPr lvl="1"/>
            <a:r>
              <a:rPr lang="en-US" dirty="0"/>
              <a:t>Reuse hardware in 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152C39-CDF3-ED42-AB27-057B50899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909" y="2498785"/>
            <a:ext cx="3782291" cy="39690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7F65B-5E1D-0541-B0E0-92F46BE01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 Revisited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344A6CD5-E55D-384E-96DB-6606532A648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" y="2109597"/>
            <a:ext cx="3838448" cy="3946068"/>
          </a:xfr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B7BC87B-1DC6-174E-BE23-A148EE3338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5152" y="1161923"/>
            <a:ext cx="4343400" cy="5559552"/>
          </a:xfrm>
        </p:spPr>
        <p:txBody>
          <a:bodyPr>
            <a:normAutofit/>
          </a:bodyPr>
          <a:lstStyle/>
          <a:p>
            <a:r>
              <a:rPr lang="en-US" dirty="0"/>
              <a:t>Maybe extend accumulator bits to hold larger sum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Maybe more…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F1B26-36D7-334F-8A11-B8C8E373E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5A9403-EBD5-8144-AF51-A11B3A3F8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8177C5-377D-9D46-9587-978A2CE839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705" y="2559430"/>
            <a:ext cx="3782291" cy="3496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2771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Programmable Logic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BAC611B9-C23A-3044-A9F7-A6281D8DE3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2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AD220FF-78C1-7749-9562-55DE8B0E8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2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72B5436-7B67-2E40-8A78-E30838E87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8400"/>
                </a:solidFill>
              </a:rPr>
              <a:t>How build 4-input mux from 2-input </a:t>
            </a:r>
            <a:r>
              <a:rPr lang="en-US" dirty="0" err="1">
                <a:solidFill>
                  <a:srgbClr val="FF8400"/>
                </a:solidFill>
              </a:rPr>
              <a:t>muxes</a:t>
            </a:r>
            <a:r>
              <a:rPr lang="en-US" dirty="0">
                <a:solidFill>
                  <a:srgbClr val="FF8400"/>
                </a:solidFill>
              </a:rPr>
              <a:t>?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E0C140-437E-8344-9CE1-6F87C244A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7301C4-9A90-A441-A828-E5B5ACB28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379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AD220FF-78C1-7749-9562-55DE8B0E8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4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72B5436-7B67-2E40-8A78-E30838E87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8F00"/>
                </a:solidFill>
              </a:rPr>
              <a:t>What function of s0, s1 is this circuit configuration computing?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E0C140-437E-8344-9CE1-6F87C244A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7301C4-9A90-A441-A828-E5B5ACB28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B74193-74D6-DE40-A777-30374B8E57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538" y="2744932"/>
            <a:ext cx="2856923" cy="330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7648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Mux</a:t>
            </a:r>
            <a:r>
              <a:rPr lang="en-US" dirty="0"/>
              <a:t> can be a programmable Gate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Programmable Gate</a:t>
            </a:r>
          </a:p>
          <a:p>
            <a:pPr lvl="1"/>
            <a:r>
              <a:rPr lang="en-US" dirty="0"/>
              <a:t>Can be programmed to act as any gate</a:t>
            </a:r>
          </a:p>
          <a:p>
            <a:pPr lvl="1"/>
            <a:r>
              <a:rPr lang="en-US" dirty="0"/>
              <a:t>Use  state (e.g. FF) to “program” truth table of a gate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60561" y="4336260"/>
          <a:ext cx="381006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0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</a:t>
                      </a:r>
                      <a:r>
                        <a:rPr lang="en-US" baseline="0" dirty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2FD929D6-3675-2A42-824E-60D371631E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964" y="3364229"/>
            <a:ext cx="2332967" cy="2902431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OR (</a:t>
            </a:r>
            <a:r>
              <a:rPr lang="en-US" dirty="0" err="1"/>
              <a:t>preclass</a:t>
            </a:r>
            <a:r>
              <a:rPr lang="en-US" dirty="0"/>
              <a:t> 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do we program to behave as OR2?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ESE150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396C1-6BF1-8746-A750-D4706F8BE7B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4787" y="3379919"/>
            <a:ext cx="5717504" cy="293553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AFF86E0-9152-414F-AE41-F0B5EB5142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684" y="3624157"/>
            <a:ext cx="2031219" cy="2447059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Look-Up Table (LUT)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generalize to any number of inputs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A2E1221-F9C2-B54C-A185-7DC619979D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964" y="3364229"/>
            <a:ext cx="2332967" cy="2902431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FD355-45C8-7E46-B3BE-D36C6AEA2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Connecting Gates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81C8A-43FE-684B-BCE1-2E18C3691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we can build gates</a:t>
            </a:r>
          </a:p>
          <a:p>
            <a:r>
              <a:rPr lang="en-US" dirty="0"/>
              <a:t>…still need to connect the gates together.</a:t>
            </a:r>
          </a:p>
          <a:p>
            <a:r>
              <a:rPr lang="en-US" dirty="0"/>
              <a:t>Select which gate outputs become inputs to other gates.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3EFAB-89E6-B243-91EF-EB79BBC8D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B83313-6126-D44C-A9E3-7C9CE1FD0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7576E0-9778-D24A-A402-81F01A5E3A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745" y="3396939"/>
            <a:ext cx="3456118" cy="28905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0E2108D-21A8-2146-A338-0B1BB650C5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174" y="3792840"/>
            <a:ext cx="3313834" cy="2334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1959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Mux</a:t>
            </a:r>
            <a:r>
              <a:rPr lang="en-US" dirty="0"/>
              <a:t> can be Programmable Interconnect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F9E58C-0FCA-9243-92FA-5E7F842B0E04}"/>
              </a:ext>
            </a:extLst>
          </p:cNvPr>
          <p:cNvSpPr txBox="1"/>
          <p:nvPr/>
        </p:nvSpPr>
        <p:spPr>
          <a:xfrm>
            <a:off x="554182" y="2092036"/>
            <a:ext cx="43298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Trick: </a:t>
            </a:r>
            <a:r>
              <a:rPr lang="en-US" sz="3200" dirty="0"/>
              <a:t>Use multiplexer </a:t>
            </a:r>
          </a:p>
          <a:p>
            <a:r>
              <a:rPr lang="en-US" sz="3200" dirty="0"/>
              <a:t>   to </a:t>
            </a:r>
            <a:r>
              <a:rPr lang="en-US" sz="3200" dirty="0" err="1"/>
              <a:t>programmably</a:t>
            </a:r>
            <a:endParaRPr lang="en-US" sz="3200" dirty="0"/>
          </a:p>
          <a:p>
            <a:r>
              <a:rPr lang="en-US" sz="3200" dirty="0"/>
              <a:t>   select gate input.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FEAB8419-32CB-4941-A9D8-B1E0C4447D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818" y="1307269"/>
            <a:ext cx="2687782" cy="493766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5" y="3338250"/>
            <a:ext cx="1209675" cy="757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Map – Week 8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F412-9866-D249-BF71-6D9420ED886F}" type="slidenum">
              <a:rPr lang="en-US"/>
              <a:pPr/>
              <a:t>3</a:t>
            </a:fld>
            <a:endParaRPr lang="en-US"/>
          </a:p>
        </p:txBody>
      </p:sp>
      <p:pic>
        <p:nvPicPr>
          <p:cNvPr id="177154" name="Picture 2" descr="http://cdn.scratch.mit.edu/static/site/projects/thumbnails/32/2502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3"/>
          <a:stretch/>
        </p:blipFill>
        <p:spPr bwMode="auto">
          <a:xfrm>
            <a:off x="0" y="1364906"/>
            <a:ext cx="1885388" cy="145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6" name="Picture 4" descr="Loudspeaker and Waveform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7" r="49086" b="59789"/>
          <a:stretch/>
        </p:blipFill>
        <p:spPr bwMode="auto">
          <a:xfrm>
            <a:off x="1676400" y="1364906"/>
            <a:ext cx="1188055" cy="145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375900"/>
            <a:ext cx="1177810" cy="65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158" name="Picture 6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834"/>
          <a:stretch/>
        </p:blipFill>
        <p:spPr bwMode="auto">
          <a:xfrm>
            <a:off x="3844810" y="3337682"/>
            <a:ext cx="965911" cy="696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14" descr="http://hdwallres.com/wp-content/uploads/2013/10/internet-2014-PC-wallpaper.jpg"/>
          <p:cNvSpPr>
            <a:spLocks noChangeAspect="1" noChangeArrowheads="1"/>
          </p:cNvSpPr>
          <p:nvPr/>
        </p:nvSpPr>
        <p:spPr bwMode="auto">
          <a:xfrm>
            <a:off x="63500" y="-136525"/>
            <a:ext cx="721995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082658" y="3331356"/>
            <a:ext cx="755671" cy="8177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77174" name="Picture 2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69" y="4788975"/>
            <a:ext cx="2309929" cy="168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63520" y="5017575"/>
            <a:ext cx="853773" cy="1447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EULA</a:t>
            </a:r>
          </a:p>
          <a:p>
            <a:pPr algn="ctr"/>
            <a:r>
              <a:rPr lang="en-US" sz="1800" b="1" dirty="0">
                <a:solidFill>
                  <a:schemeClr val="tx1"/>
                </a:solidFill>
              </a:rPr>
              <a:t>----------------</a:t>
            </a:r>
            <a:r>
              <a:rPr lang="en-US" sz="1800" b="1" i="1" dirty="0">
                <a:solidFill>
                  <a:schemeClr val="tx1"/>
                </a:solidFill>
              </a:rPr>
              <a:t>click</a:t>
            </a:r>
          </a:p>
          <a:p>
            <a:pPr algn="ctr"/>
            <a:r>
              <a:rPr lang="en-US" sz="1800" b="1" i="1" dirty="0">
                <a:solidFill>
                  <a:schemeClr val="tx1"/>
                </a:solidFill>
              </a:rPr>
              <a:t>OK</a:t>
            </a:r>
          </a:p>
        </p:txBody>
      </p:sp>
      <p:pic>
        <p:nvPicPr>
          <p:cNvPr id="37" name="Content Placeholder 9" descr="loudspkr.gif"/>
          <p:cNvPicPr>
            <a:picLocks noGrp="1" noChangeAspect="1"/>
          </p:cNvPicPr>
          <p:nvPr>
            <p:ph idx="1"/>
          </p:nvPr>
        </p:nvPicPr>
        <p:blipFill>
          <a:blip r:embed="rId9"/>
          <a:srcRect l="-20833" r="-20833"/>
          <a:stretch>
            <a:fillRect/>
          </a:stretch>
        </p:blipFill>
        <p:spPr>
          <a:xfrm flipH="1">
            <a:off x="1524000" y="4872017"/>
            <a:ext cx="2577606" cy="1364758"/>
          </a:xfrm>
        </p:spPr>
      </p:pic>
      <p:cxnSp>
        <p:nvCxnSpPr>
          <p:cNvPr id="17" name="Straight Connector 16"/>
          <p:cNvCxnSpPr/>
          <p:nvPr/>
        </p:nvCxnSpPr>
        <p:spPr>
          <a:xfrm flipV="1">
            <a:off x="2590800" y="2792878"/>
            <a:ext cx="400943" cy="85011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4" idx="1"/>
          </p:cNvCxnSpPr>
          <p:nvPr/>
        </p:nvCxnSpPr>
        <p:spPr>
          <a:xfrm flipV="1">
            <a:off x="3739949" y="2094953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4654349" y="2090976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962400" y="1614573"/>
            <a:ext cx="762000" cy="960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A/D</a:t>
            </a:r>
          </a:p>
        </p:txBody>
      </p:sp>
      <p:pic>
        <p:nvPicPr>
          <p:cNvPr id="177160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857500" y="1337716"/>
            <a:ext cx="9525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Rectangle 72"/>
          <p:cNvSpPr/>
          <p:nvPr/>
        </p:nvSpPr>
        <p:spPr>
          <a:xfrm>
            <a:off x="2667000" y="3962400"/>
            <a:ext cx="10679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sample</a:t>
            </a:r>
            <a:endParaRPr lang="en-US" sz="2000" dirty="0">
              <a:latin typeface="+mj-lt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899024" y="2971800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domain </a:t>
            </a:r>
          </a:p>
          <a:p>
            <a:pPr algn="ctr"/>
            <a:r>
              <a:rPr lang="en-US" sz="1200" b="1" dirty="0">
                <a:latin typeface="+mj-lt"/>
              </a:rPr>
              <a:t>conversion</a:t>
            </a:r>
            <a:endParaRPr lang="en-US" sz="1200" dirty="0">
              <a:latin typeface="+mj-lt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6219357" y="4162455"/>
            <a:ext cx="618972" cy="905123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2590800" y="4095516"/>
            <a:ext cx="393372" cy="785381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2051" name="Right Brace 172050"/>
          <p:cNvSpPr/>
          <p:nvPr/>
        </p:nvSpPr>
        <p:spPr>
          <a:xfrm rot="5400000">
            <a:off x="5423438" y="4432838"/>
            <a:ext cx="506924" cy="3428999"/>
          </a:xfrm>
          <a:prstGeom prst="rightBrace">
            <a:avLst>
              <a:gd name="adj1" fmla="val 8333"/>
              <a:gd name="adj2" fmla="val 1136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6963595" y="6200001"/>
            <a:ext cx="21804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MP3 Player / iPhone / Droid</a:t>
            </a:r>
            <a:endParaRPr lang="en-US" sz="1200" dirty="0">
              <a:latin typeface="+mj-lt"/>
            </a:endParaRPr>
          </a:p>
        </p:txBody>
      </p:sp>
      <p:sp>
        <p:nvSpPr>
          <p:cNvPr id="172052" name="TextBox 172051"/>
          <p:cNvSpPr txBox="1"/>
          <p:nvPr/>
        </p:nvSpPr>
        <p:spPr>
          <a:xfrm rot="2700000">
            <a:off x="5923325" y="3530654"/>
            <a:ext cx="107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j-lt"/>
              </a:rPr>
              <a:t>compress</a:t>
            </a:r>
          </a:p>
        </p:txBody>
      </p:sp>
      <p:sp>
        <p:nvSpPr>
          <p:cNvPr id="90" name="Rectangle 89"/>
          <p:cNvSpPr/>
          <p:nvPr/>
        </p:nvSpPr>
        <p:spPr>
          <a:xfrm>
            <a:off x="3979427" y="3962400"/>
            <a:ext cx="6687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latin typeface="+mj-lt"/>
              </a:rPr>
              <a:t>freq</a:t>
            </a:r>
            <a:endParaRPr lang="en-US" sz="2000" dirty="0">
              <a:latin typeface="+mj-lt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flipH="1">
            <a:off x="3729548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038600" y="5170985"/>
            <a:ext cx="615026" cy="775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D/A</a:t>
            </a:r>
          </a:p>
        </p:txBody>
      </p:sp>
      <p:cxnSp>
        <p:nvCxnSpPr>
          <p:cNvPr id="99" name="Straight Arrow Connector 98"/>
          <p:cNvCxnSpPr/>
          <p:nvPr/>
        </p:nvCxnSpPr>
        <p:spPr>
          <a:xfrm flipH="1">
            <a:off x="4654642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3200400" y="1090568"/>
            <a:ext cx="6543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MIC</a:t>
            </a:r>
            <a:endParaRPr lang="en-US" sz="2000" dirty="0">
              <a:latin typeface="+mj-lt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819400" y="6153090"/>
            <a:ext cx="11544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speaker</a:t>
            </a:r>
            <a:endParaRPr lang="en-US" sz="2000" dirty="0">
              <a:latin typeface="+mj-lt"/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 flipV="1">
            <a:off x="3704053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" name="Group 34"/>
          <p:cNvGrpSpPr/>
          <p:nvPr/>
        </p:nvGrpSpPr>
        <p:grpSpPr>
          <a:xfrm>
            <a:off x="3158686" y="4284202"/>
            <a:ext cx="545367" cy="516398"/>
            <a:chOff x="1447800" y="3446002"/>
            <a:chExt cx="545367" cy="516398"/>
          </a:xfrm>
        </p:grpSpPr>
        <p:sp>
          <p:nvSpPr>
            <p:cNvPr id="33" name="Oval 32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063" name="TextBox 172062"/>
            <p:cNvSpPr txBox="1"/>
            <p:nvPr/>
          </p:nvSpPr>
          <p:spPr>
            <a:xfrm>
              <a:off x="1447800" y="3505200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2</a:t>
              </a:r>
            </a:p>
          </p:txBody>
        </p:sp>
      </p:grpSp>
      <p:grpSp>
        <p:nvGrpSpPr>
          <p:cNvPr id="3" name="Group 112"/>
          <p:cNvGrpSpPr/>
          <p:nvPr/>
        </p:nvGrpSpPr>
        <p:grpSpPr>
          <a:xfrm>
            <a:off x="4161479" y="4343400"/>
            <a:ext cx="410521" cy="411444"/>
            <a:chOff x="1447800" y="3446002"/>
            <a:chExt cx="545367" cy="546593"/>
          </a:xfrm>
        </p:grpSpPr>
        <p:sp>
          <p:nvSpPr>
            <p:cNvPr id="114" name="Oval 113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487018" y="3461059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4</a:t>
              </a:r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6142679" y="4191002"/>
            <a:ext cx="410521" cy="411589"/>
            <a:chOff x="1447800" y="3415614"/>
            <a:chExt cx="545367" cy="546786"/>
          </a:xfrm>
        </p:grpSpPr>
        <p:sp>
          <p:nvSpPr>
            <p:cNvPr id="120" name="Oval 119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473199" y="3415614"/>
              <a:ext cx="434855" cy="531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3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80509" y="289560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+mj-lt"/>
              </a:rPr>
              <a:t>Music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73930" y="3512403"/>
            <a:ext cx="15937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>
                <a:solidFill>
                  <a:schemeClr val="accent2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Numbers correspond to course weeks</a:t>
            </a:r>
          </a:p>
        </p:txBody>
      </p:sp>
      <p:grpSp>
        <p:nvGrpSpPr>
          <p:cNvPr id="6" name="Group 144"/>
          <p:cNvGrpSpPr/>
          <p:nvPr/>
        </p:nvGrpSpPr>
        <p:grpSpPr>
          <a:xfrm>
            <a:off x="1680127" y="2919767"/>
            <a:ext cx="410521" cy="411589"/>
            <a:chOff x="1447800" y="3415614"/>
            <a:chExt cx="545367" cy="546786"/>
          </a:xfrm>
        </p:grpSpPr>
        <p:sp>
          <p:nvSpPr>
            <p:cNvPr id="146" name="Oval 145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514142" y="3415614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</a:t>
              </a:r>
            </a:p>
          </p:txBody>
        </p:sp>
      </p:grpSp>
      <p:cxnSp>
        <p:nvCxnSpPr>
          <p:cNvPr id="84" name="Straight Connector 83"/>
          <p:cNvCxnSpPr/>
          <p:nvPr/>
        </p:nvCxnSpPr>
        <p:spPr>
          <a:xfrm flipH="1" flipV="1">
            <a:off x="6400800" y="2770674"/>
            <a:ext cx="437529" cy="565416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4874135" y="1828800"/>
            <a:ext cx="110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026535" y="5334000"/>
            <a:ext cx="221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10101001101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889362" y="3962400"/>
            <a:ext cx="11304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err="1">
                <a:latin typeface="+mj-lt"/>
              </a:rPr>
              <a:t>pyscho</a:t>
            </a:r>
            <a:r>
              <a:rPr lang="en-US" sz="1600" b="1" dirty="0">
                <a:latin typeface="+mj-lt"/>
              </a:rPr>
              <a:t>-</a:t>
            </a:r>
          </a:p>
          <a:p>
            <a:pPr algn="ctr"/>
            <a:r>
              <a:rPr lang="en-US" sz="1600" b="1" dirty="0">
                <a:latin typeface="+mj-lt"/>
              </a:rPr>
              <a:t>acoustics</a:t>
            </a:r>
            <a:endParaRPr lang="en-US" sz="1600" dirty="0">
              <a:latin typeface="+mj-lt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4667691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5873549" y="3685884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" name="Group 56"/>
          <p:cNvGrpSpPr/>
          <p:nvPr/>
        </p:nvGrpSpPr>
        <p:grpSpPr>
          <a:xfrm>
            <a:off x="5153736" y="3170178"/>
            <a:ext cx="541209" cy="411444"/>
            <a:chOff x="1373452" y="3446002"/>
            <a:chExt cx="718983" cy="546593"/>
          </a:xfrm>
        </p:grpSpPr>
        <p:sp>
          <p:nvSpPr>
            <p:cNvPr id="58" name="Oval 57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373452" y="3461059"/>
              <a:ext cx="718983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5,6</a:t>
              </a:r>
            </a:p>
          </p:txBody>
        </p:sp>
      </p:grpSp>
      <p:sp>
        <p:nvSpPr>
          <p:cNvPr id="60" name="Date Placeholder 5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pic>
        <p:nvPicPr>
          <p:cNvPr id="57" name="Picture 56" descr="lecture_logo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11"/>
              <a:stretch>
                <a:fillRect/>
              </a:stretch>
            </p:blipFill>
          </mc:Choice>
          <mc:Fallback>
            <p:blipFill>
              <a:blip r:embed="rId12"/>
              <a:stretch>
                <a:fillRect/>
              </a:stretch>
            </p:blipFill>
          </mc:Fallback>
        </mc:AlternateContent>
        <p:spPr>
          <a:xfrm>
            <a:off x="6134100" y="1544573"/>
            <a:ext cx="30099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3213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Programmable Blocks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6B142BB-1D6C-EA46-A8E7-63DE0EA0DC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941" y="2701636"/>
            <a:ext cx="7406518" cy="2232963"/>
          </a:xfr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Programmable Gates and Interconnect</a:t>
            </a:r>
          </a:p>
        </p:txBody>
      </p:sp>
      <p:pic>
        <p:nvPicPr>
          <p:cNvPr id="6" name="Content Placeholder 5" descr="lut_mux_crossbar7.pdf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rcRect t="-29561" b="-29561"/>
              <a:stretch>
                <a:fillRect/>
              </a:stretch>
            </p:blipFill>
          </mc:Choice>
          <mc:Fallback>
            <p:blipFill>
              <a:blip r:embed="rId3"/>
              <a:srcRect t="-29561" b="-29561"/>
              <a:stretch>
                <a:fillRect/>
              </a:stretch>
            </p:blipFill>
          </mc:Fallback>
        </mc:AlternateContent>
        <p:spPr/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8507" y="1428600"/>
            <a:ext cx="8007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Preclass</a:t>
            </a:r>
            <a:r>
              <a:rPr lang="en-US" dirty="0"/>
              <a:t> 6: </a:t>
            </a:r>
          </a:p>
          <a:p>
            <a:r>
              <a:rPr lang="en-US" dirty="0">
                <a:solidFill>
                  <a:srgbClr val="FF8F00"/>
                </a:solidFill>
              </a:rPr>
              <a:t>    How program (fill in yellow programmable cells) to implement a full adder?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Field-Programmable Gate Array (FPGA)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Collection of Programmable Gates</a:t>
            </a:r>
          </a:p>
          <a:p>
            <a:pPr lvl="1"/>
            <a:r>
              <a:rPr lang="en-US" dirty="0"/>
              <a:t>Can “program” by setting state bits</a:t>
            </a:r>
          </a:p>
          <a:p>
            <a:pPr lvl="1"/>
            <a:r>
              <a:rPr lang="en-US" dirty="0" err="1"/>
              <a:t>LUTs</a:t>
            </a:r>
            <a:r>
              <a:rPr lang="en-US" dirty="0"/>
              <a:t> that can be programmed to be any gate</a:t>
            </a:r>
          </a:p>
          <a:p>
            <a:pPr lvl="2"/>
            <a:r>
              <a:rPr lang="en-US" dirty="0"/>
              <a:t>With optional Flip-Flops to use for state</a:t>
            </a:r>
          </a:p>
          <a:p>
            <a:pPr lvl="1"/>
            <a:r>
              <a:rPr lang="en-US" dirty="0"/>
              <a:t>Programmable interconnect to “wire” the gates together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Field-Programmable Gate Array (FPGA)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ESE150 Spring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442" y="2438400"/>
            <a:ext cx="8949558" cy="3528451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4869D-5E03-254C-B59C-40FB892D7E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Finite State Machines (FSMs)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4C893-196E-FD40-B4DD-7F27B9D1B0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FABC3-708C-9F45-9E9A-5884C2B3E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3F41A9-4D7A-8745-8B99-415605C00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2139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for Sequencing and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Useful when trying to control things</a:t>
            </a:r>
          </a:p>
          <a:p>
            <a:pPr lvl="1"/>
            <a:r>
              <a:rPr lang="en-US" dirty="0"/>
              <a:t>E.g. Perform a sequence of operations</a:t>
            </a:r>
          </a:p>
          <a:p>
            <a:r>
              <a:rPr lang="en-US" dirty="0"/>
              <a:t>Robot</a:t>
            </a:r>
          </a:p>
          <a:p>
            <a:pPr lvl="1"/>
            <a:r>
              <a:rPr lang="en-US" dirty="0"/>
              <a:t>Open-gripper</a:t>
            </a:r>
          </a:p>
          <a:p>
            <a:pPr lvl="1"/>
            <a:r>
              <a:rPr lang="en-US" dirty="0"/>
              <a:t>Move-forward</a:t>
            </a:r>
          </a:p>
          <a:p>
            <a:pPr lvl="1"/>
            <a:r>
              <a:rPr lang="en-US" dirty="0"/>
              <a:t>Close-gripper</a:t>
            </a:r>
          </a:p>
          <a:p>
            <a:pPr lvl="1"/>
            <a:r>
              <a:rPr lang="en-US" dirty="0"/>
              <a:t>Lift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18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for Conditional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Useful when need to behave differently based on something in the past</a:t>
            </a:r>
          </a:p>
          <a:p>
            <a:pPr lvl="1"/>
            <a:r>
              <a:rPr lang="en-US" dirty="0"/>
              <a:t>Remember if elevator going up or down</a:t>
            </a:r>
          </a:p>
          <a:p>
            <a:pPr lvl="1"/>
            <a:r>
              <a:rPr lang="en-US" dirty="0"/>
              <a:t>Remember/count coins from consumer</a:t>
            </a:r>
          </a:p>
          <a:p>
            <a:pPr lvl="1"/>
            <a:r>
              <a:rPr lang="en-US" dirty="0"/>
              <a:t>Remember some mode set by user</a:t>
            </a:r>
          </a:p>
          <a:p>
            <a:pPr lvl="2"/>
            <a:r>
              <a:rPr lang="en-US" dirty="0"/>
              <a:t>Displaying in Centigrade or Fahrenheit</a:t>
            </a:r>
          </a:p>
          <a:p>
            <a:pPr lvl="2"/>
            <a:endParaRPr lang="en-US" dirty="0"/>
          </a:p>
          <a:p>
            <a:r>
              <a:rPr lang="en-US" dirty="0"/>
              <a:t>Idea</a:t>
            </a:r>
          </a:p>
          <a:p>
            <a:pPr lvl="1"/>
            <a:r>
              <a:rPr lang="en-US" dirty="0"/>
              <a:t>Store state</a:t>
            </a:r>
          </a:p>
          <a:p>
            <a:pPr lvl="1"/>
            <a:r>
              <a:rPr lang="en-US" dirty="0"/>
              <a:t>Use as input to logic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82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Finite-State Machine (FSM)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95429"/>
            <a:ext cx="8686800" cy="4846638"/>
          </a:xfrm>
        </p:spPr>
        <p:txBody>
          <a:bodyPr/>
          <a:lstStyle/>
          <a:p>
            <a:r>
              <a:rPr lang="en-US" dirty="0"/>
              <a:t>Sequential model of computation</a:t>
            </a:r>
          </a:p>
          <a:p>
            <a:r>
              <a:rPr lang="en-US" dirty="0"/>
              <a:t>State (in registers) + combinational logic</a:t>
            </a:r>
          </a:p>
          <a:p>
            <a:r>
              <a:rPr lang="en-US" dirty="0"/>
              <a:t>Compute outputs and next state</a:t>
            </a:r>
            <a:br>
              <a:rPr lang="en-US" dirty="0"/>
            </a:br>
            <a:r>
              <a:rPr lang="en-US" dirty="0"/>
              <a:t>          from inputs and state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6" name="Picture 5" descr="generic_fsm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224112" y="3028699"/>
            <a:ext cx="3680213" cy="342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12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FSM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Simplified Vending Machine</a:t>
            </a:r>
          </a:p>
          <a:p>
            <a:pPr lvl="1"/>
            <a:r>
              <a:rPr lang="en-US" dirty="0"/>
              <a:t>Only input quarters</a:t>
            </a:r>
          </a:p>
          <a:p>
            <a:pPr lvl="1"/>
            <a:r>
              <a:rPr lang="en-US" dirty="0"/>
              <a:t>Only vend one item (output signal to indicate vending)</a:t>
            </a:r>
          </a:p>
          <a:p>
            <a:pPr lvl="1"/>
            <a:r>
              <a:rPr lang="en-US" dirty="0"/>
              <a:t>Item costs 2 quarters</a:t>
            </a:r>
          </a:p>
          <a:p>
            <a:pPr lvl="1"/>
            <a:r>
              <a:rPr lang="en-US" dirty="0"/>
              <a:t>Coin Return request and control</a:t>
            </a:r>
          </a:p>
          <a:p>
            <a:pPr lvl="1"/>
            <a:endParaRPr lang="en-US" dirty="0"/>
          </a:p>
          <a:p>
            <a:r>
              <a:rPr lang="en-US" dirty="0"/>
              <a:t>Two states:  waiting, one-quarter (one)</a:t>
            </a:r>
          </a:p>
          <a:p>
            <a:r>
              <a:rPr lang="en-US" dirty="0"/>
              <a:t>Two inputs: quarter, coin-return (</a:t>
            </a:r>
            <a:r>
              <a:rPr lang="en-US" dirty="0" err="1"/>
              <a:t>creturn</a:t>
            </a:r>
            <a:r>
              <a:rPr lang="en-US" dirty="0"/>
              <a:t>)</a:t>
            </a:r>
          </a:p>
          <a:p>
            <a:r>
              <a:rPr lang="en-US" dirty="0"/>
              <a:t>Two outputs: vend, return-quarter (</a:t>
            </a:r>
            <a:r>
              <a:rPr lang="en-US" dirty="0" err="1"/>
              <a:t>qreturn</a:t>
            </a:r>
            <a:r>
              <a:rPr lang="en-US" dirty="0"/>
              <a:t>)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98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83726" y="2691900"/>
          <a:ext cx="79935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quarter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creturn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vend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8000"/>
                          </a:solidFill>
                        </a:rPr>
                        <a:t>qreturn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9" name="Picture 8" descr="generic_fsm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522925" y="430485"/>
            <a:ext cx="2237088" cy="20791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4076" y="1399740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8F00"/>
                </a:solidFill>
              </a:rPr>
              <a:t>Complete together</a:t>
            </a:r>
          </a:p>
        </p:txBody>
      </p:sp>
      <p:sp>
        <p:nvSpPr>
          <p:cNvPr id="3" name="Left Arrow 2">
            <a:extLst>
              <a:ext uri="{FF2B5EF4-FFF2-40B4-BE49-F238E27FC236}">
                <a16:creationId xmlns:a16="http://schemas.microsoft.com/office/drawing/2014/main" id="{962A27AF-3FA9-754B-9AA4-6B5DEA3E6C19}"/>
              </a:ext>
            </a:extLst>
          </p:cNvPr>
          <p:cNvSpPr/>
          <p:nvPr/>
        </p:nvSpPr>
        <p:spPr>
          <a:xfrm>
            <a:off x="8545874" y="3544824"/>
            <a:ext cx="428278" cy="246888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264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Combinational Logic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83726" y="2691900"/>
          <a:ext cx="79935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quarter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creturn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vend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8000"/>
                          </a:solidFill>
                        </a:rPr>
                        <a:t>qreturn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9" name="Picture 8" descr="generic_fsm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522925" y="430485"/>
            <a:ext cx="2237088" cy="20791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4076" y="1399740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8F00"/>
                </a:solidFill>
              </a:rPr>
              <a:t>Complete together</a:t>
            </a:r>
          </a:p>
        </p:txBody>
      </p:sp>
      <p:sp>
        <p:nvSpPr>
          <p:cNvPr id="3" name="Left Arrow 2">
            <a:extLst>
              <a:ext uri="{FF2B5EF4-FFF2-40B4-BE49-F238E27FC236}">
                <a16:creationId xmlns:a16="http://schemas.microsoft.com/office/drawing/2014/main" id="{962A27AF-3FA9-754B-9AA4-6B5DEA3E6C19}"/>
              </a:ext>
            </a:extLst>
          </p:cNvPr>
          <p:cNvSpPr/>
          <p:nvPr/>
        </p:nvSpPr>
        <p:spPr>
          <a:xfrm>
            <a:off x="8613016" y="4224896"/>
            <a:ext cx="428278" cy="246888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806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83726" y="2691900"/>
          <a:ext cx="79935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quarter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creturn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vend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8000"/>
                          </a:solidFill>
                        </a:rPr>
                        <a:t>qreturn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9" name="Picture 8" descr="generic_fsm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522925" y="430485"/>
            <a:ext cx="2237088" cy="20791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4076" y="1399740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8F00"/>
                </a:solidFill>
              </a:rPr>
              <a:t>Complete together</a:t>
            </a:r>
          </a:p>
        </p:txBody>
      </p:sp>
      <p:sp>
        <p:nvSpPr>
          <p:cNvPr id="3" name="Left Arrow 2">
            <a:extLst>
              <a:ext uri="{FF2B5EF4-FFF2-40B4-BE49-F238E27FC236}">
                <a16:creationId xmlns:a16="http://schemas.microsoft.com/office/drawing/2014/main" id="{962A27AF-3FA9-754B-9AA4-6B5DEA3E6C19}"/>
              </a:ext>
            </a:extLst>
          </p:cNvPr>
          <p:cNvSpPr/>
          <p:nvPr/>
        </p:nvSpPr>
        <p:spPr>
          <a:xfrm>
            <a:off x="8609076" y="4585114"/>
            <a:ext cx="428278" cy="246888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931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83726" y="2691900"/>
          <a:ext cx="79935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quarter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creturn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vend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8000"/>
                          </a:solidFill>
                        </a:rPr>
                        <a:t>qreturn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9" name="Picture 8" descr="generic_fsm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522925" y="430485"/>
            <a:ext cx="2237088" cy="20791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4076" y="1399740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8F00"/>
                </a:solidFill>
              </a:rPr>
              <a:t>Complete together</a:t>
            </a:r>
          </a:p>
        </p:txBody>
      </p:sp>
      <p:sp>
        <p:nvSpPr>
          <p:cNvPr id="3" name="Left Arrow 2">
            <a:extLst>
              <a:ext uri="{FF2B5EF4-FFF2-40B4-BE49-F238E27FC236}">
                <a16:creationId xmlns:a16="http://schemas.microsoft.com/office/drawing/2014/main" id="{962A27AF-3FA9-754B-9AA4-6B5DEA3E6C19}"/>
              </a:ext>
            </a:extLst>
          </p:cNvPr>
          <p:cNvSpPr/>
          <p:nvPr/>
        </p:nvSpPr>
        <p:spPr>
          <a:xfrm>
            <a:off x="8609076" y="5005973"/>
            <a:ext cx="428278" cy="246888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225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83726" y="2691900"/>
          <a:ext cx="79935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quarter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creturn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vend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8000"/>
                          </a:solidFill>
                        </a:rPr>
                        <a:t>qreturn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9" name="Picture 8" descr="generic_fsm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522925" y="430485"/>
            <a:ext cx="2237088" cy="20791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4076" y="1399740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8F00"/>
                </a:solidFill>
              </a:rPr>
              <a:t>Complete together</a:t>
            </a:r>
          </a:p>
        </p:txBody>
      </p:sp>
      <p:sp>
        <p:nvSpPr>
          <p:cNvPr id="3" name="Left Arrow 2">
            <a:extLst>
              <a:ext uri="{FF2B5EF4-FFF2-40B4-BE49-F238E27FC236}">
                <a16:creationId xmlns:a16="http://schemas.microsoft.com/office/drawing/2014/main" id="{962A27AF-3FA9-754B-9AA4-6B5DEA3E6C19}"/>
              </a:ext>
            </a:extLst>
          </p:cNvPr>
          <p:cNvSpPr/>
          <p:nvPr/>
        </p:nvSpPr>
        <p:spPr>
          <a:xfrm>
            <a:off x="8609076" y="5357749"/>
            <a:ext cx="428278" cy="246888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85993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83726" y="2691900"/>
          <a:ext cx="79935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quarter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creturn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vend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8000"/>
                          </a:solidFill>
                        </a:rPr>
                        <a:t>qreturn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9" name="Picture 8" descr="generic_fsm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522925" y="430485"/>
            <a:ext cx="2237088" cy="20791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4076" y="1399740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8F00"/>
                </a:solidFill>
              </a:rPr>
              <a:t>Complete together</a:t>
            </a:r>
          </a:p>
        </p:txBody>
      </p:sp>
      <p:sp>
        <p:nvSpPr>
          <p:cNvPr id="3" name="Left Arrow 2">
            <a:extLst>
              <a:ext uri="{FF2B5EF4-FFF2-40B4-BE49-F238E27FC236}">
                <a16:creationId xmlns:a16="http://schemas.microsoft.com/office/drawing/2014/main" id="{962A27AF-3FA9-754B-9AA4-6B5DEA3E6C19}"/>
              </a:ext>
            </a:extLst>
          </p:cNvPr>
          <p:cNvSpPr/>
          <p:nvPr/>
        </p:nvSpPr>
        <p:spPr>
          <a:xfrm>
            <a:off x="8609076" y="5782572"/>
            <a:ext cx="428278" cy="246888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4904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83726" y="2691900"/>
          <a:ext cx="79935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quarter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creturn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vend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8000"/>
                          </a:solidFill>
                        </a:rPr>
                        <a:t>qreturn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9" name="Picture 8" descr="generic_fsm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522925" y="430485"/>
            <a:ext cx="2237088" cy="2079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96107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Switch-Statement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While (true)</a:t>
            </a:r>
          </a:p>
          <a:p>
            <a:r>
              <a:rPr lang="en-US" dirty="0"/>
              <a:t>   switch (state) {</a:t>
            </a:r>
          </a:p>
          <a:p>
            <a:r>
              <a:rPr lang="en-US" dirty="0"/>
              <a:t>       case waiting:</a:t>
            </a:r>
          </a:p>
          <a:p>
            <a:r>
              <a:rPr lang="en-US" dirty="0"/>
              <a:t>             if (quarter &amp;&amp; !</a:t>
            </a:r>
            <a:r>
              <a:rPr lang="en-US" dirty="0" err="1"/>
              <a:t>creturn</a:t>
            </a:r>
            <a:r>
              <a:rPr lang="en-US" dirty="0"/>
              <a:t>)       </a:t>
            </a:r>
          </a:p>
          <a:p>
            <a:r>
              <a:rPr lang="en-US" dirty="0"/>
              <a:t>                  state=one;</a:t>
            </a:r>
          </a:p>
          <a:p>
            <a:r>
              <a:rPr lang="en-US" dirty="0"/>
              <a:t>             else</a:t>
            </a:r>
          </a:p>
          <a:p>
            <a:r>
              <a:rPr lang="en-US" dirty="0"/>
              <a:t>                  state=waiting;</a:t>
            </a:r>
          </a:p>
          <a:p>
            <a:r>
              <a:rPr lang="en-US" dirty="0"/>
              <a:t>             </a:t>
            </a:r>
            <a:r>
              <a:rPr lang="en-US" dirty="0" err="1"/>
              <a:t>qreturn</a:t>
            </a:r>
            <a:r>
              <a:rPr lang="en-US" dirty="0"/>
              <a:t>=quarter &amp;&amp; </a:t>
            </a:r>
            <a:r>
              <a:rPr lang="en-US" dirty="0" err="1"/>
              <a:t>creturn</a:t>
            </a:r>
            <a:r>
              <a:rPr lang="en-US" dirty="0"/>
              <a:t>;</a:t>
            </a:r>
          </a:p>
          <a:p>
            <a:r>
              <a:rPr lang="en-US" dirty="0"/>
              <a:t>             vend=0;</a:t>
            </a:r>
          </a:p>
          <a:p>
            <a:r>
              <a:rPr lang="en-US" dirty="0"/>
              <a:t>             break;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31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Switch-Statement Model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      case one:</a:t>
            </a:r>
          </a:p>
          <a:p>
            <a:r>
              <a:rPr lang="en-US" dirty="0"/>
              <a:t>             if ((quarter &amp;&amp; !</a:t>
            </a:r>
            <a:r>
              <a:rPr lang="en-US" dirty="0" err="1"/>
              <a:t>creturn</a:t>
            </a:r>
            <a:r>
              <a:rPr lang="en-US" dirty="0"/>
              <a:t>)||</a:t>
            </a:r>
          </a:p>
          <a:p>
            <a:r>
              <a:rPr lang="en-US" dirty="0"/>
              <a:t>                 (!</a:t>
            </a:r>
            <a:r>
              <a:rPr lang="en-US" dirty="0" err="1"/>
              <a:t>quarter&amp;&amp;creturn</a:t>
            </a:r>
            <a:r>
              <a:rPr lang="en-US" dirty="0"/>
              <a:t>))</a:t>
            </a:r>
          </a:p>
          <a:p>
            <a:r>
              <a:rPr lang="en-US" dirty="0"/>
              <a:t>                  state=waiting;</a:t>
            </a:r>
          </a:p>
          <a:p>
            <a:r>
              <a:rPr lang="en-US" dirty="0"/>
              <a:t>             else</a:t>
            </a:r>
          </a:p>
          <a:p>
            <a:r>
              <a:rPr lang="en-US" dirty="0"/>
              <a:t>                  state=one;</a:t>
            </a:r>
          </a:p>
          <a:p>
            <a:r>
              <a:rPr lang="en-US" dirty="0"/>
              <a:t>             </a:t>
            </a:r>
            <a:r>
              <a:rPr lang="en-US" dirty="0" err="1"/>
              <a:t>qreturn</a:t>
            </a:r>
            <a:r>
              <a:rPr lang="en-US" dirty="0"/>
              <a:t>=</a:t>
            </a:r>
            <a:r>
              <a:rPr lang="en-US" dirty="0" err="1"/>
              <a:t>creturn</a:t>
            </a:r>
            <a:r>
              <a:rPr lang="en-US" dirty="0"/>
              <a:t>;</a:t>
            </a:r>
          </a:p>
          <a:p>
            <a:r>
              <a:rPr lang="en-US" dirty="0"/>
              <a:t>             vend=quarter&amp;&amp; !</a:t>
            </a:r>
            <a:r>
              <a:rPr lang="en-US" dirty="0" err="1"/>
              <a:t>creturn</a:t>
            </a:r>
            <a:r>
              <a:rPr lang="en-US" dirty="0"/>
              <a:t>;</a:t>
            </a:r>
          </a:p>
          <a:p>
            <a:r>
              <a:rPr lang="en-US" dirty="0"/>
              <a:t>             break;</a:t>
            </a:r>
          </a:p>
          <a:p>
            <a:r>
              <a:rPr lang="en-US" dirty="0"/>
              <a:t>   } // switch</a:t>
            </a:r>
          </a:p>
          <a:p>
            <a:r>
              <a:rPr lang="en-US" dirty="0"/>
              <a:t>} // while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143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FSM Graph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983023" y="2366568"/>
            <a:ext cx="1298813" cy="1226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waiting</a:t>
            </a:r>
          </a:p>
        </p:txBody>
      </p:sp>
      <p:sp>
        <p:nvSpPr>
          <p:cNvPr id="7" name="Oval 6"/>
          <p:cNvSpPr/>
          <p:nvPr/>
        </p:nvSpPr>
        <p:spPr>
          <a:xfrm>
            <a:off x="3962250" y="4380478"/>
            <a:ext cx="1348450" cy="1204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one</a:t>
            </a:r>
          </a:p>
        </p:txBody>
      </p:sp>
      <p:cxnSp>
        <p:nvCxnSpPr>
          <p:cNvPr id="11" name="Straight Arrow Connector 10"/>
          <p:cNvCxnSpPr>
            <a:stCxn id="6" idx="4"/>
            <a:endCxn id="7" idx="0"/>
          </p:cNvCxnSpPr>
          <p:nvPr/>
        </p:nvCxnSpPr>
        <p:spPr>
          <a:xfrm rot="16200000" flipH="1">
            <a:off x="4240786" y="3984788"/>
            <a:ext cx="787333" cy="40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urved Connector 18"/>
          <p:cNvCxnSpPr>
            <a:stCxn id="7" idx="6"/>
            <a:endCxn id="6" idx="6"/>
          </p:cNvCxnSpPr>
          <p:nvPr/>
        </p:nvCxnSpPr>
        <p:spPr>
          <a:xfrm flipH="1" flipV="1">
            <a:off x="5281836" y="2979857"/>
            <a:ext cx="28864" cy="2002645"/>
          </a:xfrm>
          <a:prstGeom prst="curvedConnector3">
            <a:avLst>
              <a:gd name="adj1" fmla="val -289187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urved Connector 23"/>
          <p:cNvCxnSpPr/>
          <p:nvPr/>
        </p:nvCxnSpPr>
        <p:spPr>
          <a:xfrm flipH="1" flipV="1">
            <a:off x="3962249" y="2973523"/>
            <a:ext cx="28864" cy="2002645"/>
          </a:xfrm>
          <a:prstGeom prst="curvedConnector3">
            <a:avLst>
              <a:gd name="adj1" fmla="val 3507788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stCxn id="6" idx="5"/>
            <a:endCxn id="6" idx="0"/>
          </p:cNvCxnSpPr>
          <p:nvPr/>
        </p:nvCxnSpPr>
        <p:spPr>
          <a:xfrm rot="5400000" flipH="1">
            <a:off x="4338555" y="2660444"/>
            <a:ext cx="1046949" cy="459199"/>
          </a:xfrm>
          <a:prstGeom prst="curvedConnector5">
            <a:avLst>
              <a:gd name="adj1" fmla="val -21835"/>
              <a:gd name="adj2" fmla="val -236770"/>
              <a:gd name="adj3" fmla="val 121835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521225" y="3694157"/>
            <a:ext cx="21994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quarter&amp;!creturn</a:t>
            </a:r>
            <a:r>
              <a:rPr lang="en-US" dirty="0"/>
              <a:t>/</a:t>
            </a:r>
          </a:p>
          <a:p>
            <a:r>
              <a:rPr lang="en-US" dirty="0"/>
              <a:t>  vend=0, </a:t>
            </a:r>
            <a:r>
              <a:rPr lang="en-US" dirty="0" err="1"/>
              <a:t>qreturn</a:t>
            </a:r>
            <a:r>
              <a:rPr lang="en-US" dirty="0"/>
              <a:t>=0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49406" y="3607575"/>
            <a:ext cx="2263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quarter&amp;!creturn</a:t>
            </a:r>
            <a:r>
              <a:rPr lang="en-US" dirty="0"/>
              <a:t>/</a:t>
            </a:r>
          </a:p>
          <a:p>
            <a:r>
              <a:rPr lang="en-US" dirty="0"/>
              <a:t>   vend=1, </a:t>
            </a:r>
            <a:r>
              <a:rPr lang="en-US" dirty="0" err="1"/>
              <a:t>qreturn</a:t>
            </a:r>
            <a:r>
              <a:rPr lang="en-US" dirty="0"/>
              <a:t>=0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300111" y="3615672"/>
            <a:ext cx="2263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!</a:t>
            </a:r>
            <a:r>
              <a:rPr lang="en-US" dirty="0" err="1"/>
              <a:t>quarter&amp;creturn</a:t>
            </a:r>
            <a:r>
              <a:rPr lang="en-US" dirty="0"/>
              <a:t>/</a:t>
            </a:r>
          </a:p>
          <a:p>
            <a:r>
              <a:rPr lang="en-US" dirty="0"/>
              <a:t>   vend=0, </a:t>
            </a:r>
            <a:r>
              <a:rPr lang="en-US" dirty="0" err="1"/>
              <a:t>qreturn</a:t>
            </a:r>
            <a:r>
              <a:rPr lang="en-US" dirty="0"/>
              <a:t>=1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774242" y="5124519"/>
            <a:ext cx="2263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!</a:t>
            </a:r>
            <a:r>
              <a:rPr lang="en-US" dirty="0" err="1"/>
              <a:t>quarter&amp;!creturn</a:t>
            </a:r>
            <a:r>
              <a:rPr lang="en-US" dirty="0"/>
              <a:t>/</a:t>
            </a:r>
          </a:p>
          <a:p>
            <a:r>
              <a:rPr lang="en-US" dirty="0"/>
              <a:t>   vend=0, </a:t>
            </a:r>
            <a:r>
              <a:rPr lang="en-US" dirty="0" err="1"/>
              <a:t>qreturn</a:t>
            </a:r>
            <a:r>
              <a:rPr lang="en-US" dirty="0"/>
              <a:t>=0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89117" y="5118186"/>
            <a:ext cx="2263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!</a:t>
            </a:r>
            <a:r>
              <a:rPr lang="en-US" dirty="0" err="1"/>
              <a:t>quarter&amp;!creturn</a:t>
            </a:r>
            <a:r>
              <a:rPr lang="en-US" dirty="0"/>
              <a:t>/</a:t>
            </a:r>
          </a:p>
          <a:p>
            <a:r>
              <a:rPr lang="en-US" dirty="0"/>
              <a:t>   vend=0, </a:t>
            </a:r>
            <a:r>
              <a:rPr lang="en-US" dirty="0" err="1"/>
              <a:t>qreturn</a:t>
            </a:r>
            <a:r>
              <a:rPr lang="en-US" dirty="0"/>
              <a:t>=0</a:t>
            </a:r>
          </a:p>
        </p:txBody>
      </p:sp>
      <p:cxnSp>
        <p:nvCxnSpPr>
          <p:cNvPr id="56" name="Curved Connector 55"/>
          <p:cNvCxnSpPr>
            <a:stCxn id="7" idx="3"/>
            <a:endCxn id="7" idx="1"/>
          </p:cNvCxnSpPr>
          <p:nvPr/>
        </p:nvCxnSpPr>
        <p:spPr>
          <a:xfrm rot="5400000" flipH="1">
            <a:off x="3734031" y="4982502"/>
            <a:ext cx="851390" cy="1588"/>
          </a:xfrm>
          <a:prstGeom prst="curvedConnector5">
            <a:avLst>
              <a:gd name="adj1" fmla="val -26850"/>
              <a:gd name="adj2" fmla="val 86874937"/>
              <a:gd name="adj3" fmla="val 12685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Curved Connector 61"/>
          <p:cNvCxnSpPr>
            <a:stCxn id="7" idx="5"/>
            <a:endCxn id="7" idx="7"/>
          </p:cNvCxnSpPr>
          <p:nvPr/>
        </p:nvCxnSpPr>
        <p:spPr>
          <a:xfrm rot="5400000" flipH="1">
            <a:off x="4687529" y="4982502"/>
            <a:ext cx="851390" cy="1588"/>
          </a:xfrm>
          <a:prstGeom prst="curvedConnector5">
            <a:avLst>
              <a:gd name="adj1" fmla="val -26850"/>
              <a:gd name="adj2" fmla="val -37691625"/>
              <a:gd name="adj3" fmla="val 12685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Curved Connector 66"/>
          <p:cNvCxnSpPr>
            <a:stCxn id="6" idx="3"/>
            <a:endCxn id="6" idx="1"/>
          </p:cNvCxnSpPr>
          <p:nvPr/>
        </p:nvCxnSpPr>
        <p:spPr>
          <a:xfrm rot="5400000" flipH="1">
            <a:off x="3739569" y="2979857"/>
            <a:ext cx="867321" cy="1588"/>
          </a:xfrm>
          <a:prstGeom prst="curvedConnector5">
            <a:avLst>
              <a:gd name="adj1" fmla="val -26357"/>
              <a:gd name="adj2" fmla="val 66940239"/>
              <a:gd name="adj3" fmla="val 12635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6034005" y="1978714"/>
            <a:ext cx="2263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quarter&amp;creturn</a:t>
            </a:r>
            <a:r>
              <a:rPr lang="en-US" dirty="0"/>
              <a:t>/</a:t>
            </a:r>
          </a:p>
          <a:p>
            <a:r>
              <a:rPr lang="en-US" dirty="0"/>
              <a:t>   vend=0, </a:t>
            </a:r>
            <a:r>
              <a:rPr lang="en-US" dirty="0" err="1"/>
              <a:t>qreturn</a:t>
            </a:r>
            <a:r>
              <a:rPr lang="en-US" dirty="0"/>
              <a:t>=1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991157" y="1885799"/>
            <a:ext cx="2263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!quarter/</a:t>
            </a:r>
          </a:p>
          <a:p>
            <a:r>
              <a:rPr lang="en-US" dirty="0"/>
              <a:t>   vend=0, </a:t>
            </a:r>
            <a:r>
              <a:rPr lang="en-US" dirty="0" err="1"/>
              <a:t>qreturn</a:t>
            </a:r>
            <a:r>
              <a:rPr lang="en-US" dirty="0"/>
              <a:t>=0</a:t>
            </a:r>
          </a:p>
        </p:txBody>
      </p:sp>
    </p:spTree>
    <p:extLst>
      <p:ext uri="{BB962C8B-B14F-4D97-AF65-F5344CB8AC3E}">
        <p14:creationId xmlns:p14="http://schemas.microsoft.com/office/powerpoint/2010/main" val="205279429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implement any combinational digital logic function from:</a:t>
            </a:r>
          </a:p>
          <a:p>
            <a:pPr lvl="1"/>
            <a:r>
              <a:rPr lang="en-US" dirty="0"/>
              <a:t> and, or, not gates</a:t>
            </a:r>
          </a:p>
          <a:p>
            <a:r>
              <a:rPr lang="en-US" dirty="0"/>
              <a:t>Can implement any FSM from:</a:t>
            </a:r>
          </a:p>
          <a:p>
            <a:pPr lvl="1"/>
            <a:r>
              <a:rPr lang="en-US" dirty="0"/>
              <a:t> and, or, not gates and registers</a:t>
            </a:r>
          </a:p>
          <a:p>
            <a:r>
              <a:rPr lang="en-US" dirty="0"/>
              <a:t>Can build a single chip that can be programmed to behave as any collection of gates</a:t>
            </a:r>
          </a:p>
          <a:p>
            <a:pPr lvl="1"/>
            <a:r>
              <a:rPr lang="en-US" dirty="0"/>
              <a:t>As long as don’t need more gates than it provides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Primitive binary function</a:t>
            </a:r>
          </a:p>
          <a:p>
            <a:pPr lvl="1"/>
            <a:r>
              <a:rPr lang="en-US" dirty="0"/>
              <a:t>Computes a binary output from a small number of binary inputs</a:t>
            </a:r>
          </a:p>
          <a:p>
            <a:r>
              <a:rPr lang="en-US" dirty="0"/>
              <a:t>Can specify function with a Truth Table</a:t>
            </a:r>
          </a:p>
          <a:p>
            <a:pPr lvl="1"/>
            <a:r>
              <a:rPr lang="en-US" dirty="0"/>
              <a:t>Defines the output for each input combination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54111" y="4148667"/>
          <a:ext cx="5334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</a:t>
                      </a:r>
                      <a:r>
                        <a:rPr lang="en-US" baseline="0" dirty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 More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CIS240 – do a bit more logic</a:t>
            </a:r>
          </a:p>
          <a:p>
            <a:r>
              <a:rPr lang="en-US" dirty="0"/>
              <a:t>ESE370 – how to implement gates, latches, and memories from transistors</a:t>
            </a:r>
          </a:p>
          <a:p>
            <a:r>
              <a:rPr lang="en-US" dirty="0"/>
              <a:t>CIS471 – implement processor (next time) using Verilog mapped to FPGAs</a:t>
            </a:r>
          </a:p>
          <a:p>
            <a:r>
              <a:rPr lang="en-US" dirty="0"/>
              <a:t>ESE532 – how to build large-scale computations from logic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Feedback including Lab</a:t>
            </a:r>
          </a:p>
          <a:p>
            <a:r>
              <a:rPr lang="en-US" dirty="0"/>
              <a:t>Lab 6 Report/formal writeup due tonight</a:t>
            </a:r>
          </a:p>
          <a:p>
            <a:pPr lvl="1"/>
            <a:r>
              <a:rPr lang="en-US"/>
              <a:t>Before midnight</a:t>
            </a:r>
            <a:endParaRPr lang="en-US" dirty="0"/>
          </a:p>
          <a:p>
            <a:r>
              <a:rPr lang="en-US" dirty="0"/>
              <a:t>Lab 7 on Wednesday</a:t>
            </a:r>
          </a:p>
          <a:p>
            <a:pPr lvl="1"/>
            <a:r>
              <a:rPr lang="en-US" dirty="0"/>
              <a:t>Prelab (with canvas/quiz </a:t>
            </a:r>
            <a:r>
              <a:rPr lang="en-US" dirty="0" err="1"/>
              <a:t>turnin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implement any combinational logic function out of a collection of </a:t>
            </a:r>
          </a:p>
          <a:p>
            <a:pPr lvl="1"/>
            <a:r>
              <a:rPr lang="en-US" dirty="0"/>
              <a:t>OR2, AND2, NOT gates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is also a digital logic function</a:t>
            </a:r>
          </a:p>
          <a:p>
            <a:pPr lvl="1"/>
            <a:r>
              <a:rPr lang="en-US" dirty="0"/>
              <a:t>Maps set of inputs (a3 a2 a1 a0 b3 b2 b1 b0)</a:t>
            </a:r>
          </a:p>
          <a:p>
            <a:pPr lvl="1"/>
            <a:r>
              <a:rPr lang="en-US" dirty="0"/>
              <a:t>To an output bit vector (c4 c3 c2 c1 c0)</a:t>
            </a:r>
          </a:p>
          <a:p>
            <a:endParaRPr lang="en-US" dirty="0"/>
          </a:p>
          <a:p>
            <a:r>
              <a:rPr lang="en-US" dirty="0"/>
              <a:t>…as is subtraction, multiplication, division, square root….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Multiplexer Gate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MUX</a:t>
            </a:r>
          </a:p>
          <a:p>
            <a:pPr lvl="1"/>
            <a:r>
              <a:rPr lang="en-US" dirty="0"/>
              <a:t>When S=0, output=i0</a:t>
            </a:r>
          </a:p>
          <a:p>
            <a:pPr lvl="1"/>
            <a:r>
              <a:rPr lang="en-US" dirty="0"/>
              <a:t>When S=1, output=i1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20889" y="3005668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Mux2(S,i0,i1)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041444" y="3810000"/>
            <a:ext cx="14543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</a:rPr>
              <a:t>Truth Table?</a:t>
            </a:r>
          </a:p>
          <a:p>
            <a:endParaRPr lang="en-US" dirty="0">
              <a:solidFill>
                <a:srgbClr val="FF6600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AF2E91-01BD-4141-B82A-40A6B2F7B1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1444" y="762144"/>
            <a:ext cx="1326701" cy="2104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AD220FF-78C1-7749-9562-55DE8B0E8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3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72B5436-7B67-2E40-8A78-E30838E87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8F00"/>
                </a:solidFill>
              </a:rPr>
              <a:t>How build 4-input mux from 2-input </a:t>
            </a:r>
            <a:r>
              <a:rPr lang="en-US" dirty="0" err="1">
                <a:solidFill>
                  <a:srgbClr val="FF8F00"/>
                </a:solidFill>
              </a:rPr>
              <a:t>muxes</a:t>
            </a:r>
            <a:r>
              <a:rPr lang="en-US" dirty="0">
                <a:solidFill>
                  <a:srgbClr val="FF8F00"/>
                </a:solidFill>
              </a:rPr>
              <a:t>?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E0C140-437E-8344-9CE1-6F87C244A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7301C4-9A90-A441-A828-E5B5ACB28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62D314-DE57-7841-B997-17B546B41A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703" y="2493819"/>
            <a:ext cx="2161745" cy="373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9204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E 578–">
  <a:themeElements>
    <a:clrScheme name="Custom 3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FF0000"/>
      </a:hlink>
      <a:folHlink>
        <a:srgbClr val="FF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Lecture_Template</Template>
  <TotalTime>34509</TotalTime>
  <Words>1806</Words>
  <Application>Microsoft Macintosh PowerPoint</Application>
  <PresentationFormat>On-screen Show (4:3)</PresentationFormat>
  <Paragraphs>730</Paragraphs>
  <Slides>51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6" baseType="lpstr">
      <vt:lpstr>Arial</vt:lpstr>
      <vt:lpstr>Calibri</vt:lpstr>
      <vt:lpstr>Courier New</vt:lpstr>
      <vt:lpstr>Wingdings 2</vt:lpstr>
      <vt:lpstr>ESE 578–</vt:lpstr>
      <vt:lpstr>PowerPoint Presentation</vt:lpstr>
      <vt:lpstr>Lecture Topics</vt:lpstr>
      <vt:lpstr>Course Map – Week 8</vt:lpstr>
      <vt:lpstr>Combinational Logic</vt:lpstr>
      <vt:lpstr>Gate</vt:lpstr>
      <vt:lpstr>Conclude</vt:lpstr>
      <vt:lpstr>Arithmetic </vt:lpstr>
      <vt:lpstr>Multiplexer Gate</vt:lpstr>
      <vt:lpstr>Preclass 3</vt:lpstr>
      <vt:lpstr>Registers and Clocking</vt:lpstr>
      <vt:lpstr>Mux with Feedback</vt:lpstr>
      <vt:lpstr>Mux with Feedback</vt:lpstr>
      <vt:lpstr>Latch</vt:lpstr>
      <vt:lpstr>Register</vt:lpstr>
      <vt:lpstr>Flip-Flop (FF)</vt:lpstr>
      <vt:lpstr>Flip-Flop (FF)</vt:lpstr>
      <vt:lpstr>Flip-Flop (FF)</vt:lpstr>
      <vt:lpstr>Flip-Flop (FF)</vt:lpstr>
      <vt:lpstr>Flip-Flop (FF)</vt:lpstr>
      <vt:lpstr>State Element</vt:lpstr>
      <vt:lpstr>Accumulator Revisited</vt:lpstr>
      <vt:lpstr>Programmable Logic</vt:lpstr>
      <vt:lpstr>Preclass 2</vt:lpstr>
      <vt:lpstr>Preclass 4</vt:lpstr>
      <vt:lpstr>Mux can be a programmable Gate</vt:lpstr>
      <vt:lpstr>Example: OR (preclass 5)</vt:lpstr>
      <vt:lpstr>Look-Up Table (LUT)</vt:lpstr>
      <vt:lpstr>Connecting Gates</vt:lpstr>
      <vt:lpstr>Mux can be Programmable Interconnect</vt:lpstr>
      <vt:lpstr>Programmable Blocks</vt:lpstr>
      <vt:lpstr>Programmable Gates and Interconnect</vt:lpstr>
      <vt:lpstr>Field-Programmable Gate Array (FPGA)</vt:lpstr>
      <vt:lpstr>Field-Programmable Gate Array (FPGA)</vt:lpstr>
      <vt:lpstr>Finite State Machines (FSMs)</vt:lpstr>
      <vt:lpstr>State for Sequencing and Control</vt:lpstr>
      <vt:lpstr>State for Conditional Control</vt:lpstr>
      <vt:lpstr>Finite-State Machine (FSM)</vt:lpstr>
      <vt:lpstr>FSM Example</vt:lpstr>
      <vt:lpstr>Truth Table Model</vt:lpstr>
      <vt:lpstr>Truth Table Model</vt:lpstr>
      <vt:lpstr>Truth Table Model</vt:lpstr>
      <vt:lpstr>Truth Table Model</vt:lpstr>
      <vt:lpstr>Truth Table Model</vt:lpstr>
      <vt:lpstr>Truth Table Model</vt:lpstr>
      <vt:lpstr>Truth Table Model</vt:lpstr>
      <vt:lpstr>Switch-Statement Model</vt:lpstr>
      <vt:lpstr>Switch-Statement Model (cont.)</vt:lpstr>
      <vt:lpstr>FSM Graph Model</vt:lpstr>
      <vt:lpstr>Big Ideas</vt:lpstr>
      <vt:lpstr>Learn More</vt:lpstr>
      <vt:lpstr>Reminder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 250: Digital Audio Basics</dc:title>
  <dc:creator>Edin;Farmer</dc:creator>
  <cp:lastModifiedBy>Dehon, Andre</cp:lastModifiedBy>
  <cp:revision>681</cp:revision>
  <cp:lastPrinted>2021-03-17T12:04:39Z</cp:lastPrinted>
  <dcterms:created xsi:type="dcterms:W3CDTF">2018-03-13T01:14:07Z</dcterms:created>
  <dcterms:modified xsi:type="dcterms:W3CDTF">2022-03-13T19:04:36Z</dcterms:modified>
</cp:coreProperties>
</file>