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307" r:id="rId2"/>
    <p:sldId id="308" r:id="rId3"/>
    <p:sldId id="427" r:id="rId4"/>
    <p:sldId id="397" r:id="rId5"/>
    <p:sldId id="430" r:id="rId6"/>
    <p:sldId id="441" r:id="rId7"/>
    <p:sldId id="445" r:id="rId8"/>
    <p:sldId id="444" r:id="rId9"/>
    <p:sldId id="512" r:id="rId10"/>
    <p:sldId id="448" r:id="rId11"/>
    <p:sldId id="450" r:id="rId12"/>
    <p:sldId id="459" r:id="rId13"/>
    <p:sldId id="460" r:id="rId14"/>
    <p:sldId id="516" r:id="rId15"/>
    <p:sldId id="462" r:id="rId16"/>
    <p:sldId id="508" r:id="rId17"/>
    <p:sldId id="510" r:id="rId18"/>
    <p:sldId id="509" r:id="rId19"/>
    <p:sldId id="484" r:id="rId20"/>
    <p:sldId id="451" r:id="rId21"/>
    <p:sldId id="495" r:id="rId22"/>
    <p:sldId id="449" r:id="rId23"/>
    <p:sldId id="506" r:id="rId24"/>
    <p:sldId id="507" r:id="rId25"/>
    <p:sldId id="473" r:id="rId26"/>
    <p:sldId id="475" r:id="rId27"/>
    <p:sldId id="472" r:id="rId28"/>
    <p:sldId id="487" r:id="rId29"/>
    <p:sldId id="478" r:id="rId30"/>
    <p:sldId id="479" r:id="rId31"/>
    <p:sldId id="456" r:id="rId32"/>
    <p:sldId id="477" r:id="rId33"/>
    <p:sldId id="476" r:id="rId34"/>
    <p:sldId id="517" r:id="rId35"/>
    <p:sldId id="464" r:id="rId36"/>
    <p:sldId id="465" r:id="rId37"/>
    <p:sldId id="453" r:id="rId38"/>
    <p:sldId id="469" r:id="rId39"/>
    <p:sldId id="466" r:id="rId40"/>
    <p:sldId id="499" r:id="rId41"/>
    <p:sldId id="500" r:id="rId42"/>
    <p:sldId id="501" r:id="rId43"/>
    <p:sldId id="502" r:id="rId44"/>
    <p:sldId id="503" r:id="rId45"/>
    <p:sldId id="486" r:id="rId46"/>
    <p:sldId id="467" r:id="rId47"/>
    <p:sldId id="471" r:id="rId48"/>
    <p:sldId id="468" r:id="rId49"/>
    <p:sldId id="422" r:id="rId50"/>
    <p:sldId id="424" r:id="rId51"/>
    <p:sldId id="48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400"/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84922" autoAdjust="0"/>
  </p:normalViewPr>
  <p:slideViewPr>
    <p:cSldViewPr snapToGrid="0">
      <p:cViewPr varScale="1">
        <p:scale>
          <a:sx n="93" d="100"/>
          <a:sy n="93" d="100"/>
        </p:scale>
        <p:origin x="22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2022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54.pd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 Spring 2022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#14 – Sequential Logic, FPGAs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2009--2022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 and Clocking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happens when S=0?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S=1?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64808C-8CAD-D14C-8B86-90450BE1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23887"/>
            <a:ext cx="2800633" cy="2265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95430"/>
            <a:ext cx="8686800" cy="400537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Assuming i0 doesn’t change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what happens when S goes from 0 to 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8FE5EA-6C34-B944-9174-F40AA13AE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37742"/>
            <a:ext cx="2800633" cy="226521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that can hold a</a:t>
            </a:r>
            <a:br>
              <a:rPr lang="en-US" dirty="0"/>
            </a:br>
            <a:r>
              <a:rPr lang="en-US" dirty="0"/>
              <a:t>previous value of an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44154-D216-1246-95B9-AE81430C2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72" y="1053378"/>
            <a:ext cx="2800633" cy="22652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045843-4BD3-1A45-A997-A781D2923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968" y="4541792"/>
            <a:ext cx="3569584" cy="152409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FEAC7C-904C-F249-A12A-2AB9A29C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3C0FE5-CC02-0D46-8B2A-427DE98D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</a:t>
            </a:r>
          </a:p>
          <a:p>
            <a:pPr lvl="1"/>
            <a:r>
              <a:rPr lang="en-US" dirty="0"/>
              <a:t>Defines the rate of the computation</a:t>
            </a:r>
          </a:p>
          <a:p>
            <a:pPr lvl="1"/>
            <a:r>
              <a:rPr lang="en-US" dirty="0"/>
              <a:t>Typically a square wave</a:t>
            </a:r>
          </a:p>
          <a:p>
            <a:pPr lvl="1"/>
            <a:r>
              <a:rPr lang="en-US" dirty="0"/>
              <a:t>Rising clock edge defines beginning of new cycle</a:t>
            </a:r>
          </a:p>
          <a:p>
            <a:endParaRPr lang="en-US" dirty="0"/>
          </a:p>
          <a:p>
            <a:r>
              <a:rPr lang="en-US" dirty="0"/>
              <a:t>State Element – Flip-Flop (FF) or Register</a:t>
            </a:r>
          </a:p>
          <a:p>
            <a:pPr lvl="1"/>
            <a:r>
              <a:rPr lang="en-US" dirty="0"/>
              <a:t>Returns the value it was given </a:t>
            </a:r>
            <a:br>
              <a:rPr lang="en-US" dirty="0"/>
            </a:br>
            <a:r>
              <a:rPr lang="en-US" dirty="0"/>
              <a:t>on previous cycle = </a:t>
            </a:r>
            <a:br>
              <a:rPr lang="en-US" dirty="0"/>
            </a:br>
            <a:r>
              <a:rPr lang="en-US" dirty="0"/>
              <a:t>before the last rising clock edge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C6EE1-6012-0F45-82F2-249B9690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11825-2AA4-F54B-8840-51C1F596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0BDC8-8786-A949-9C95-A7917BF3B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867" y="1574367"/>
            <a:ext cx="5780229" cy="3729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78BCD-92A1-0647-B247-366767DA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591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of latches to create a flip-flop</a:t>
            </a:r>
          </a:p>
          <a:p>
            <a:pPr lvl="1"/>
            <a:r>
              <a:rPr lang="en-US" dirty="0"/>
              <a:t>Also call register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090D07-5F9F-EA49-97B8-F79472141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693" y="2339045"/>
            <a:ext cx="3870614" cy="406175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low (0)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17FE91-27A6-AD49-9F63-230CF4876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666" y="2097338"/>
            <a:ext cx="3960668" cy="415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78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high (1)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3B0DBB-E23F-BA4E-AF81-1824A354E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002" y="2077348"/>
            <a:ext cx="4119995" cy="432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3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transitions from 0 to 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065BB9-3E8B-4544-AE9B-BDA56E7F9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360" y="3625054"/>
            <a:ext cx="3773840" cy="39602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74769F-D740-0748-B3A1-1071DB2E3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24" y="3429000"/>
            <a:ext cx="3960668" cy="415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9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Sample D input on 0</a:t>
            </a:r>
            <a:r>
              <a:rPr lang="en-US" dirty="0">
                <a:sym typeface="Wingdings"/>
              </a:rPr>
              <a:t>1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transition of clock (CLK)</a:t>
            </a:r>
          </a:p>
          <a:p>
            <a:r>
              <a:rPr lang="en-US" dirty="0">
                <a:sym typeface="Wingdings"/>
              </a:rPr>
              <a:t>Never an open path from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DQ</a:t>
            </a:r>
          </a:p>
          <a:p>
            <a:pPr lvl="1"/>
            <a:r>
              <a:rPr lang="en-US" dirty="0">
                <a:sym typeface="Wingdings"/>
              </a:rPr>
              <a:t>One of the </a:t>
            </a:r>
            <a:r>
              <a:rPr lang="en-US" dirty="0" err="1">
                <a:sym typeface="Wingdings"/>
              </a:rPr>
              <a:t>mux</a:t>
            </a:r>
            <a:r>
              <a:rPr lang="en-US" dirty="0">
                <a:sym typeface="Wingdings"/>
              </a:rPr>
              <a:t> latches always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in hold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BF74BB-B499-5D45-A4E7-A2CB9658F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261" y="1840457"/>
            <a:ext cx="3782291" cy="396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2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Part 1:</a:t>
            </a:r>
          </a:p>
          <a:p>
            <a:pPr lvl="1"/>
            <a:r>
              <a:rPr lang="en-US" sz="2000" dirty="0"/>
              <a:t>Review: Combinational Logic</a:t>
            </a:r>
          </a:p>
          <a:p>
            <a:pPr lvl="1"/>
            <a:r>
              <a:rPr lang="en-US" sz="2000" dirty="0"/>
              <a:t>Registers</a:t>
            </a:r>
          </a:p>
          <a:p>
            <a:r>
              <a:rPr lang="en-US" sz="2400" dirty="0"/>
              <a:t>Part 2:</a:t>
            </a:r>
          </a:p>
          <a:p>
            <a:pPr lvl="1"/>
            <a:r>
              <a:rPr lang="en-US" sz="2000" dirty="0"/>
              <a:t>FPGAs</a:t>
            </a:r>
          </a:p>
          <a:p>
            <a:r>
              <a:rPr lang="en-US" sz="2400" dirty="0"/>
              <a:t>Part 3:</a:t>
            </a:r>
          </a:p>
          <a:p>
            <a:pPr lvl="1"/>
            <a:r>
              <a:rPr lang="en-US" sz="2000" dirty="0"/>
              <a:t>Finite-State Machines (FSM)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Latch or Register is a state element</a:t>
            </a:r>
          </a:p>
          <a:p>
            <a:r>
              <a:rPr lang="en-US" dirty="0"/>
              <a:t>Allows circuit to </a:t>
            </a:r>
            <a:r>
              <a:rPr lang="en-US" i="1" dirty="0"/>
              <a:t>remember</a:t>
            </a:r>
            <a:r>
              <a:rPr lang="en-US" dirty="0"/>
              <a:t> a value</a:t>
            </a:r>
          </a:p>
          <a:p>
            <a:r>
              <a:rPr lang="en-US" dirty="0"/>
              <a:t>Build computations that </a:t>
            </a:r>
          </a:p>
          <a:p>
            <a:pPr lvl="1"/>
            <a:r>
              <a:rPr lang="en-US" dirty="0"/>
              <a:t>Depend on past inputs</a:t>
            </a:r>
          </a:p>
          <a:p>
            <a:pPr lvl="1"/>
            <a:r>
              <a:rPr lang="en-US" dirty="0"/>
              <a:t>Reuse hardware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52C39-CDF3-ED42-AB27-057B50899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09" y="2498785"/>
            <a:ext cx="3782291" cy="3969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Revisited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77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AC611B9-C23A-3044-A9F7-A6281D8DE3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400"/>
                </a:solidFill>
              </a:rPr>
              <a:t>How build 4-input mux from 2-input </a:t>
            </a:r>
            <a:r>
              <a:rPr lang="en-US" dirty="0" err="1">
                <a:solidFill>
                  <a:srgbClr val="FF8400"/>
                </a:solidFill>
              </a:rPr>
              <a:t>muxes</a:t>
            </a:r>
            <a:r>
              <a:rPr lang="en-US" dirty="0">
                <a:solidFill>
                  <a:srgbClr val="FF8400"/>
                </a:solidFill>
              </a:rPr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37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What function of s0, s1 is this circuit configuration computing?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74193-74D6-DE40-A777-30374B8E5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38" y="2744932"/>
            <a:ext cx="2856923" cy="330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64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can be a programmable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Programmable Gate</a:t>
            </a:r>
          </a:p>
          <a:p>
            <a:pPr lvl="1"/>
            <a:r>
              <a:rPr lang="en-US" dirty="0"/>
              <a:t>Can be programmed to act as any gate</a:t>
            </a:r>
          </a:p>
          <a:p>
            <a:pPr lvl="1"/>
            <a:r>
              <a:rPr lang="en-US" dirty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FD929D6-3675-2A42-824E-60D37163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OR (</a:t>
            </a:r>
            <a:r>
              <a:rPr lang="en-US" dirty="0" err="1"/>
              <a:t>preclass</a:t>
            </a:r>
            <a:r>
              <a:rPr lang="en-US" dirty="0"/>
              <a:t>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OR2?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787" y="3379919"/>
            <a:ext cx="5717504" cy="29355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FF86E0-9152-414F-AE41-F0B5EB514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84" y="3624157"/>
            <a:ext cx="2031219" cy="244705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Look-Up Table (LUT)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2E1221-F9C2-B54C-A185-7DC619979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355-45C8-7E46-B3BE-D36C6AEA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81C8A-43FE-684B-BCE1-2E18C36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can build gates</a:t>
            </a:r>
          </a:p>
          <a:p>
            <a:r>
              <a:rPr lang="en-US" dirty="0"/>
              <a:t>…still need to connect the gates together.</a:t>
            </a:r>
          </a:p>
          <a:p>
            <a:r>
              <a:rPr lang="en-US" dirty="0"/>
              <a:t>Select which gate outputs become inputs to other gates.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3EFAB-89E6-B243-91EF-EB79BBC8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83313-6126-D44C-A9E3-7C9CE1FD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576E0-9778-D24A-A402-81F01A5E3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5" y="3396939"/>
            <a:ext cx="3456118" cy="2890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2108D-21A8-2146-A338-0B1BB650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74" y="3792840"/>
            <a:ext cx="3313834" cy="2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59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Mux</a:t>
            </a:r>
            <a:r>
              <a:rPr lang="en-US" dirty="0"/>
              <a:t> can be Programmable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58C-0FCA-9243-92FA-5E7F842B0E04}"/>
              </a:ext>
            </a:extLst>
          </p:cNvPr>
          <p:cNvSpPr txBox="1"/>
          <p:nvPr/>
        </p:nvSpPr>
        <p:spPr>
          <a:xfrm>
            <a:off x="554182" y="2092036"/>
            <a:ext cx="4329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Trick: </a:t>
            </a:r>
            <a:r>
              <a:rPr lang="en-US" sz="3200" dirty="0"/>
              <a:t>Use multiplexer </a:t>
            </a:r>
          </a:p>
          <a:p>
            <a:r>
              <a:rPr lang="en-US" sz="3200" dirty="0"/>
              <a:t>   to </a:t>
            </a:r>
            <a:r>
              <a:rPr lang="en-US" sz="3200" dirty="0" err="1"/>
              <a:t>programmably</a:t>
            </a:r>
            <a:endParaRPr lang="en-US" sz="3200" dirty="0"/>
          </a:p>
          <a:p>
            <a:r>
              <a:rPr lang="en-US" sz="3200" dirty="0"/>
              <a:t>   select gate input.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EAB8419-32CB-4941-A9D8-B1E0C4447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8" y="1307269"/>
            <a:ext cx="2687782" cy="493766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6B142BB-1D6C-EA46-A8E7-63DE0EA0D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41" y="2701636"/>
            <a:ext cx="7406518" cy="2232963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Programmable Gates and Interconnect</a:t>
            </a:r>
          </a:p>
        </p:txBody>
      </p:sp>
      <p:pic>
        <p:nvPicPr>
          <p:cNvPr id="6" name="Content Placeholder 5" descr="lut_mux_crossbar7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t="-29561" b="-29561"/>
              <a:stretch>
                <a:fillRect/>
              </a:stretch>
            </p:blipFill>
          </mc:Choice>
          <mc:Fallback>
            <p:blipFill>
              <a:blip r:embed="rId3"/>
              <a:srcRect t="-29561" b="-29561"/>
              <a:stretch>
                <a:fillRect/>
              </a:stretch>
            </p:blipFill>
          </mc:Fallback>
        </mc:AlternateContent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507" y="1428600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Preclass</a:t>
            </a:r>
            <a:r>
              <a:rPr lang="en-US" dirty="0"/>
              <a:t> 6: </a:t>
            </a:r>
          </a:p>
          <a:p>
            <a:r>
              <a:rPr lang="en-US" dirty="0">
                <a:solidFill>
                  <a:srgbClr val="FF8F00"/>
                </a:solidFill>
              </a:rPr>
              <a:t>    How program (fill in yellow programmable cells) to implement a full adder?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Programmable Gates</a:t>
            </a:r>
          </a:p>
          <a:p>
            <a:pPr lvl="1"/>
            <a:r>
              <a:rPr lang="en-US" dirty="0"/>
              <a:t>Can “program” by setting state bits</a:t>
            </a:r>
          </a:p>
          <a:p>
            <a:pPr lvl="1"/>
            <a:r>
              <a:rPr lang="en-US" dirty="0" err="1"/>
              <a:t>LUTs</a:t>
            </a:r>
            <a:r>
              <a:rPr lang="en-US" dirty="0"/>
              <a:t> that can be programmed to be any gate</a:t>
            </a:r>
          </a:p>
          <a:p>
            <a:pPr lvl="2"/>
            <a:r>
              <a:rPr lang="en-US" dirty="0"/>
              <a:t>With optional Flip-Flops to use for state</a:t>
            </a:r>
          </a:p>
          <a:p>
            <a:pPr lvl="1"/>
            <a:r>
              <a:rPr lang="en-US" dirty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4869D-5E03-254C-B59C-40FB892D7E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Finite State Machines (FSMs)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4C893-196E-FD40-B4DD-7F27B9D1B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FABC3-708C-9F45-9E9A-5884C2B3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F41A9-4D7A-8745-8B99-415605C0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13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Sequencing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trying to control things</a:t>
            </a:r>
          </a:p>
          <a:p>
            <a:pPr lvl="1"/>
            <a:r>
              <a:rPr lang="en-US" dirty="0"/>
              <a:t>E.g. Perform a sequence of operations</a:t>
            </a:r>
          </a:p>
          <a:p>
            <a:r>
              <a:rPr lang="en-US" dirty="0"/>
              <a:t>Robot</a:t>
            </a:r>
          </a:p>
          <a:p>
            <a:pPr lvl="1"/>
            <a:r>
              <a:rPr lang="en-US" dirty="0"/>
              <a:t>Open-gripper</a:t>
            </a:r>
          </a:p>
          <a:p>
            <a:pPr lvl="1"/>
            <a:r>
              <a:rPr lang="en-US" dirty="0"/>
              <a:t>Move-forward</a:t>
            </a:r>
          </a:p>
          <a:p>
            <a:pPr lvl="1"/>
            <a:r>
              <a:rPr lang="en-US" dirty="0"/>
              <a:t>Close-gripper</a:t>
            </a:r>
          </a:p>
          <a:p>
            <a:pPr lvl="1"/>
            <a:r>
              <a:rPr lang="en-US" dirty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8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Conditional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need to behave differently based on something in the past</a:t>
            </a:r>
          </a:p>
          <a:p>
            <a:pPr lvl="1"/>
            <a:r>
              <a:rPr lang="en-US" dirty="0"/>
              <a:t>Remember if elevator going up or down</a:t>
            </a:r>
          </a:p>
          <a:p>
            <a:pPr lvl="1"/>
            <a:r>
              <a:rPr lang="en-US" dirty="0"/>
              <a:t>Remember/count coins from consumer</a:t>
            </a:r>
          </a:p>
          <a:p>
            <a:pPr lvl="1"/>
            <a:r>
              <a:rPr lang="en-US" dirty="0"/>
              <a:t>Remember some mode set by user</a:t>
            </a:r>
          </a:p>
          <a:p>
            <a:pPr lvl="2"/>
            <a:r>
              <a:rPr lang="en-US" dirty="0"/>
              <a:t>Displaying in Centigrade or Fahrenheit</a:t>
            </a:r>
          </a:p>
          <a:p>
            <a:pPr lvl="2"/>
            <a:endParaRPr lang="en-US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Store state</a:t>
            </a:r>
          </a:p>
          <a:p>
            <a:pPr lvl="1"/>
            <a:r>
              <a:rPr lang="en-US" dirty="0"/>
              <a:t>Use as input to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8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Finite-State Machine (FSM)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/>
              <a:t>Sequential model of computation</a:t>
            </a:r>
          </a:p>
          <a:p>
            <a:r>
              <a:rPr lang="en-US" dirty="0"/>
              <a:t>State (in registers) + combinational logic</a:t>
            </a:r>
          </a:p>
          <a:p>
            <a:r>
              <a:rPr lang="en-US" dirty="0"/>
              <a:t>Compute outputs and next state</a:t>
            </a:r>
            <a:br>
              <a:rPr lang="en-US" dirty="0"/>
            </a:br>
            <a:r>
              <a:rPr lang="en-US" dirty="0"/>
              <a:t>          from inputs and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Vending Machine</a:t>
            </a:r>
          </a:p>
          <a:p>
            <a:pPr lvl="1"/>
            <a:r>
              <a:rPr lang="en-US" dirty="0"/>
              <a:t>Only input quarters</a:t>
            </a:r>
          </a:p>
          <a:p>
            <a:pPr lvl="1"/>
            <a:r>
              <a:rPr lang="en-US" dirty="0"/>
              <a:t>Only vend one item (output signal to indicate vending)</a:t>
            </a:r>
          </a:p>
          <a:p>
            <a:pPr lvl="1"/>
            <a:r>
              <a:rPr lang="en-US" dirty="0"/>
              <a:t>Item costs 2 quarters</a:t>
            </a:r>
          </a:p>
          <a:p>
            <a:pPr lvl="1"/>
            <a:r>
              <a:rPr lang="en-US" dirty="0"/>
              <a:t>Coin Return request and control</a:t>
            </a:r>
          </a:p>
          <a:p>
            <a:pPr lvl="1"/>
            <a:endParaRPr lang="en-US" dirty="0"/>
          </a:p>
          <a:p>
            <a:r>
              <a:rPr lang="en-US" dirty="0"/>
              <a:t>Two states:  waiting, one-quarter (one)</a:t>
            </a:r>
          </a:p>
          <a:p>
            <a:r>
              <a:rPr lang="en-US" dirty="0"/>
              <a:t>Two inputs: quarter, coin-return (</a:t>
            </a:r>
            <a:r>
              <a:rPr lang="en-US" dirty="0" err="1"/>
              <a:t>creturn</a:t>
            </a:r>
            <a:r>
              <a:rPr lang="en-US" dirty="0"/>
              <a:t>)</a:t>
            </a:r>
          </a:p>
          <a:p>
            <a:r>
              <a:rPr lang="en-US" dirty="0"/>
              <a:t>Two outputs: vend, return-quarter (</a:t>
            </a:r>
            <a:r>
              <a:rPr lang="en-US" dirty="0" err="1"/>
              <a:t>qreturn</a:t>
            </a:r>
            <a:r>
              <a:rPr lang="en-US" dirty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545874" y="354482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6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13016" y="4224896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06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458511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31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005973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225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357749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599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782572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490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610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(true)</a:t>
            </a:r>
          </a:p>
          <a:p>
            <a:r>
              <a:rPr lang="en-US" dirty="0"/>
              <a:t>   switch (state) {</a:t>
            </a:r>
          </a:p>
          <a:p>
            <a:r>
              <a:rPr lang="en-US" dirty="0"/>
              <a:t>       case waiting:</a:t>
            </a:r>
          </a:p>
          <a:p>
            <a:r>
              <a:rPr lang="en-US" dirty="0"/>
              <a:t>             if (quarter &amp;&amp; !</a:t>
            </a:r>
            <a:r>
              <a:rPr lang="en-US" dirty="0" err="1"/>
              <a:t>creturn</a:t>
            </a:r>
            <a:r>
              <a:rPr lang="en-US" dirty="0"/>
              <a:t>)       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=quarter &amp;&amp; 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vend=0;</a:t>
            </a:r>
          </a:p>
          <a:p>
            <a:r>
              <a:rPr lang="en-US" dirty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3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case one:</a:t>
            </a:r>
          </a:p>
          <a:p>
            <a:r>
              <a:rPr lang="en-US" dirty="0"/>
              <a:t>             if ((quarter &amp;&amp; !</a:t>
            </a:r>
            <a:r>
              <a:rPr lang="en-US" dirty="0" err="1"/>
              <a:t>creturn</a:t>
            </a:r>
            <a:r>
              <a:rPr lang="en-US" dirty="0"/>
              <a:t>)||</a:t>
            </a:r>
          </a:p>
          <a:p>
            <a:r>
              <a:rPr lang="en-US" dirty="0"/>
              <a:t>                 (!</a:t>
            </a:r>
            <a:r>
              <a:rPr lang="en-US" dirty="0" err="1"/>
              <a:t>quarter&amp;&amp;creturn</a:t>
            </a:r>
            <a:r>
              <a:rPr lang="en-US" dirty="0"/>
              <a:t>))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vend=quarter&amp;&amp; !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break;</a:t>
            </a:r>
          </a:p>
          <a:p>
            <a:r>
              <a:rPr lang="en-US" dirty="0"/>
              <a:t>   } // switch</a:t>
            </a:r>
          </a:p>
          <a:p>
            <a:r>
              <a:rPr lang="en-US" dirty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143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Graph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</a:t>
            </a:r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vend=1,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!quarter/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20527942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from:</a:t>
            </a:r>
          </a:p>
          <a:p>
            <a:pPr lvl="1"/>
            <a:r>
              <a:rPr lang="en-US" dirty="0"/>
              <a:t> and, or, not gates</a:t>
            </a:r>
          </a:p>
          <a:p>
            <a:r>
              <a:rPr lang="en-US" dirty="0"/>
              <a:t>Can implement any FSM from:</a:t>
            </a:r>
          </a:p>
          <a:p>
            <a:pPr lvl="1"/>
            <a:r>
              <a:rPr lang="en-US" dirty="0"/>
              <a:t> and, or, not gates and registers</a:t>
            </a:r>
          </a:p>
          <a:p>
            <a:r>
              <a:rPr lang="en-US" dirty="0"/>
              <a:t>Can build a single chip that can be programmed to behave as any collection of gates</a:t>
            </a:r>
          </a:p>
          <a:p>
            <a:pPr lvl="1"/>
            <a:r>
              <a:rPr lang="en-US" dirty="0"/>
              <a:t>As long as don’t need more gates than it provides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CIS471 – implement processor (next time) using Verilog mapped to FPGAs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including Lab</a:t>
            </a:r>
          </a:p>
          <a:p>
            <a:r>
              <a:rPr lang="en-US" dirty="0"/>
              <a:t>Lab 6 Report/formal writeup due tonight</a:t>
            </a:r>
          </a:p>
          <a:p>
            <a:pPr lvl="1"/>
            <a:r>
              <a:rPr lang="en-US"/>
              <a:t>Before midnight</a:t>
            </a:r>
            <a:endParaRPr lang="en-US" dirty="0"/>
          </a:p>
          <a:p>
            <a:r>
              <a:rPr lang="en-US" dirty="0"/>
              <a:t>Lab 7 on Wednesday</a:t>
            </a:r>
          </a:p>
          <a:p>
            <a:pPr lvl="1"/>
            <a:r>
              <a:rPr lang="en-US" dirty="0"/>
              <a:t>Prelab (with canvas/quiz </a:t>
            </a:r>
            <a:r>
              <a:rPr lang="en-US" dirty="0" err="1"/>
              <a:t>turnin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MUX</a:t>
            </a:r>
          </a:p>
          <a:p>
            <a:pPr lvl="1"/>
            <a:r>
              <a:rPr lang="en-US" dirty="0"/>
              <a:t>When S=0, output=i0</a:t>
            </a:r>
          </a:p>
          <a:p>
            <a:pPr lvl="1"/>
            <a:r>
              <a:rPr lang="en-US" dirty="0"/>
              <a:t>When S=1, output=i1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Mux2(S,i0,i1)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1444" y="3810000"/>
            <a:ext cx="1454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Truth Table?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AF2E91-01BD-4141-B82A-40A6B2F7B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44" y="762144"/>
            <a:ext cx="1326701" cy="210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How build 4-input mux from 2-input </a:t>
            </a:r>
            <a:r>
              <a:rPr lang="en-US" dirty="0" err="1">
                <a:solidFill>
                  <a:srgbClr val="FF8F00"/>
                </a:solidFill>
              </a:rPr>
              <a:t>muxes</a:t>
            </a:r>
            <a:r>
              <a:rPr lang="en-US" dirty="0">
                <a:solidFill>
                  <a:srgbClr val="FF8F00"/>
                </a:solidFill>
              </a:rPr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62D314-DE57-7841-B997-17B546B41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703" y="2493819"/>
            <a:ext cx="2161745" cy="373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20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34509</TotalTime>
  <Words>1806</Words>
  <Application>Microsoft Macintosh PowerPoint</Application>
  <PresentationFormat>On-screen Show (4:3)</PresentationFormat>
  <Paragraphs>730</Paragraphs>
  <Slides>51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Courier New</vt:lpstr>
      <vt:lpstr>Wingdings 2</vt:lpstr>
      <vt:lpstr>ESE 578–</vt:lpstr>
      <vt:lpstr>PowerPoint Presentation</vt:lpstr>
      <vt:lpstr>Lecture Topics</vt:lpstr>
      <vt:lpstr>Course Map – Week 8</vt:lpstr>
      <vt:lpstr>Combinational Logic</vt:lpstr>
      <vt:lpstr>Gate</vt:lpstr>
      <vt:lpstr>Conclude</vt:lpstr>
      <vt:lpstr>Arithmetic </vt:lpstr>
      <vt:lpstr>Multiplexer Gate</vt:lpstr>
      <vt:lpstr>Preclass 3</vt:lpstr>
      <vt:lpstr>Registers and Clocking</vt:lpstr>
      <vt:lpstr>Mux with Feedback</vt:lpstr>
      <vt:lpstr>Mux with Feedback</vt:lpstr>
      <vt:lpstr>Latch</vt:lpstr>
      <vt:lpstr>Register</vt:lpstr>
      <vt:lpstr>Flip-Flop (FF)</vt:lpstr>
      <vt:lpstr>Flip-Flop (FF)</vt:lpstr>
      <vt:lpstr>Flip-Flop (FF)</vt:lpstr>
      <vt:lpstr>Flip-Flop (FF)</vt:lpstr>
      <vt:lpstr>Flip-Flop (FF)</vt:lpstr>
      <vt:lpstr>State Element</vt:lpstr>
      <vt:lpstr>Accumulator Revisited</vt:lpstr>
      <vt:lpstr>Programmable Logic</vt:lpstr>
      <vt:lpstr>Preclass 2</vt:lpstr>
      <vt:lpstr>Preclass 4</vt:lpstr>
      <vt:lpstr>Mux can be a programmable Gate</vt:lpstr>
      <vt:lpstr>Example: OR (preclass 5)</vt:lpstr>
      <vt:lpstr>Look-Up Table (LUT)</vt:lpstr>
      <vt:lpstr>Connecting Gates</vt:lpstr>
      <vt:lpstr>Mux can be Programmable Interconnect</vt:lpstr>
      <vt:lpstr>Programmable Blocks</vt:lpstr>
      <vt:lpstr>Programmable Gates and Interconnect</vt:lpstr>
      <vt:lpstr>Field-Programmable Gate Array (FPGA)</vt:lpstr>
      <vt:lpstr>Field-Programmable Gate Array (FPGA)</vt:lpstr>
      <vt:lpstr>Finite State Machines (FSMs)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Switch-Statement Model</vt:lpstr>
      <vt:lpstr>Switch-Statement Model (cont.)</vt:lpstr>
      <vt:lpstr>FSM Graph Model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681</cp:revision>
  <cp:lastPrinted>2021-03-17T12:04:39Z</cp:lastPrinted>
  <dcterms:created xsi:type="dcterms:W3CDTF">2018-03-13T01:14:07Z</dcterms:created>
  <dcterms:modified xsi:type="dcterms:W3CDTF">2022-03-13T19:04:36Z</dcterms:modified>
</cp:coreProperties>
</file>