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df" ContentType="application/pdf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7"/>
  </p:notesMasterIdLst>
  <p:handoutMasterIdLst>
    <p:handoutMasterId r:id="rId58"/>
  </p:handoutMasterIdLst>
  <p:sldIdLst>
    <p:sldId id="307" r:id="rId2"/>
    <p:sldId id="482" r:id="rId3"/>
    <p:sldId id="428" r:id="rId4"/>
    <p:sldId id="483" r:id="rId5"/>
    <p:sldId id="308" r:id="rId6"/>
    <p:sldId id="309" r:id="rId7"/>
    <p:sldId id="427" r:id="rId8"/>
    <p:sldId id="397" r:id="rId9"/>
    <p:sldId id="486" r:id="rId10"/>
    <p:sldId id="487" r:id="rId11"/>
    <p:sldId id="485" r:id="rId12"/>
    <p:sldId id="488" r:id="rId13"/>
    <p:sldId id="489" r:id="rId14"/>
    <p:sldId id="548" r:id="rId15"/>
    <p:sldId id="484" r:id="rId16"/>
    <p:sldId id="490" r:id="rId17"/>
    <p:sldId id="496" r:id="rId18"/>
    <p:sldId id="495" r:id="rId19"/>
    <p:sldId id="497" r:id="rId20"/>
    <p:sldId id="498" r:id="rId21"/>
    <p:sldId id="595" r:id="rId22"/>
    <p:sldId id="590" r:id="rId23"/>
    <p:sldId id="505" r:id="rId24"/>
    <p:sldId id="507" r:id="rId25"/>
    <p:sldId id="508" r:id="rId26"/>
    <p:sldId id="589" r:id="rId27"/>
    <p:sldId id="511" r:id="rId28"/>
    <p:sldId id="512" r:id="rId29"/>
    <p:sldId id="513" r:id="rId30"/>
    <p:sldId id="514" r:id="rId31"/>
    <p:sldId id="515" r:id="rId32"/>
    <p:sldId id="516" r:id="rId33"/>
    <p:sldId id="591" r:id="rId34"/>
    <p:sldId id="517" r:id="rId35"/>
    <p:sldId id="519" r:id="rId36"/>
    <p:sldId id="553" r:id="rId37"/>
    <p:sldId id="554" r:id="rId38"/>
    <p:sldId id="555" r:id="rId39"/>
    <p:sldId id="556" r:id="rId40"/>
    <p:sldId id="557" r:id="rId41"/>
    <p:sldId id="558" r:id="rId42"/>
    <p:sldId id="559" r:id="rId43"/>
    <p:sldId id="560" r:id="rId44"/>
    <p:sldId id="561" r:id="rId45"/>
    <p:sldId id="562" r:id="rId46"/>
    <p:sldId id="563" r:id="rId47"/>
    <p:sldId id="564" r:id="rId48"/>
    <p:sldId id="572" r:id="rId49"/>
    <p:sldId id="573" r:id="rId50"/>
    <p:sldId id="520" r:id="rId51"/>
    <p:sldId id="521" r:id="rId52"/>
    <p:sldId id="423" r:id="rId53"/>
    <p:sldId id="422" r:id="rId54"/>
    <p:sldId id="424" r:id="rId55"/>
    <p:sldId id="592" r:id="rId5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clrMru>
    <a:srgbClr val="DD30A0"/>
    <a:srgbClr val="FF8D00"/>
    <a:srgbClr val="FF9C00"/>
    <a:srgbClr val="0000FF"/>
    <a:srgbClr val="333300"/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09" autoAdjust="0"/>
    <p:restoredTop sz="84786" autoAdjust="0"/>
  </p:normalViewPr>
  <p:slideViewPr>
    <p:cSldViewPr snapToGrid="0">
      <p:cViewPr varScale="1">
        <p:scale>
          <a:sx n="95" d="100"/>
          <a:sy n="95" d="100"/>
        </p:scale>
        <p:origin x="920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53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BD1B55-049B-42D7-8AA3-18C3C20C4336}" type="datetimeFigureOut">
              <a:rPr lang="en-US" smtClean="0"/>
              <a:pPr/>
              <a:t>3/15/22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2A1EBE-2AF2-4254-AC3F-2FEB5D0CC4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24446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655527-9B63-4AEC-8D52-31FEBD65D890}" type="datetimeFigureOut">
              <a:rPr lang="en-US" smtClean="0"/>
              <a:pPr/>
              <a:t>3/15/22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587388-6114-4FC4-A839-2F2181B2321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34011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EF583F7-7D16-AE46-97B7-605414FECD42}" type="slidenum">
              <a:rPr lang="en-US"/>
              <a:pPr/>
              <a:t>1</a:t>
            </a:fld>
            <a:endParaRPr lang="en-US"/>
          </a:p>
        </p:txBody>
      </p:sp>
      <p:sp>
        <p:nvSpPr>
          <p:cNvPr id="101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5D38E9C-B7A5-2C40-9679-2B03633F8580}" type="slidenum">
              <a:rPr lang="en-US"/>
              <a:pPr/>
              <a:t>2</a:t>
            </a:fld>
            <a:endParaRPr lang="en-US"/>
          </a:p>
        </p:txBody>
      </p:sp>
      <p:sp>
        <p:nvSpPr>
          <p:cNvPr id="173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3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5D38E9C-B7A5-2C40-9679-2B03633F8580}" type="slidenum">
              <a:rPr lang="en-US"/>
              <a:pPr/>
              <a:t>6</a:t>
            </a:fld>
            <a:endParaRPr lang="en-US"/>
          </a:p>
        </p:txBody>
      </p:sp>
      <p:sp>
        <p:nvSpPr>
          <p:cNvPr id="173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3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5D38E9C-B7A5-2C40-9679-2B03633F8580}" type="slidenum">
              <a:rPr lang="en-US"/>
              <a:pPr/>
              <a:t>7</a:t>
            </a:fld>
            <a:endParaRPr lang="en-US"/>
          </a:p>
        </p:txBody>
      </p:sp>
      <p:sp>
        <p:nvSpPr>
          <p:cNvPr id="173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3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596E971-13E2-2D4E-9C67-0D89E84E473A}" type="slidenum">
              <a:rPr lang="en-US"/>
              <a:pPr/>
              <a:t>16</a:t>
            </a:fld>
            <a:endParaRPr lang="en-US"/>
          </a:p>
        </p:txBody>
      </p:sp>
      <p:sp>
        <p:nvSpPr>
          <p:cNvPr id="500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ln/>
        </p:spPr>
      </p:sp>
      <p:sp>
        <p:nvSpPr>
          <p:cNvPr id="500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6C78636-C265-4D4E-B265-D1211328BE1D}" type="slidenum">
              <a:rPr lang="en-US"/>
              <a:pPr/>
              <a:t>17</a:t>
            </a:fld>
            <a:endParaRPr lang="en-US"/>
          </a:p>
        </p:txBody>
      </p:sp>
      <p:sp>
        <p:nvSpPr>
          <p:cNvPr id="502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ln/>
        </p:spPr>
      </p:sp>
      <p:sp>
        <p:nvSpPr>
          <p:cNvPr id="5027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2012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2022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" y="-48260"/>
            <a:ext cx="9151620" cy="1038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2022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2022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2022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407893" y="1264024"/>
            <a:ext cx="8231139" cy="55939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Font typeface="Courier New" pitchFamily="49" charset="0"/>
              <a:buChar char="o"/>
              <a:defRPr/>
            </a:lvl1pPr>
          </a:lstStyle>
          <a:p>
            <a:pPr lvl="0">
              <a:buSzPct val="75000"/>
              <a:buFont typeface="Courier New" pitchFamily="49" charset="0"/>
              <a:buChar char="o"/>
            </a:pPr>
            <a:r>
              <a:rPr lang="en-US" sz="2400">
                <a:cs typeface="Arial" pitchFamily="34" charset="0"/>
              </a:rPr>
              <a:t>Click to edit Master text styles</a:t>
            </a:r>
          </a:p>
        </p:txBody>
      </p:sp>
    </p:spTree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2022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407893" y="1264024"/>
            <a:ext cx="8231139" cy="55939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Font typeface="Courier New" pitchFamily="49" charset="0"/>
              <a:buChar char="o"/>
              <a:defRPr/>
            </a:lvl1pPr>
          </a:lstStyle>
          <a:p>
            <a:pPr lvl="0">
              <a:buSzPct val="75000"/>
              <a:buFont typeface="Courier New" pitchFamily="49" charset="0"/>
              <a:buChar char="o"/>
            </a:pPr>
            <a:r>
              <a:rPr lang="en-US" sz="2400">
                <a:cs typeface="Arial" pitchFamily="34" charset="0"/>
              </a:rPr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89928781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2022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407893" y="1264024"/>
            <a:ext cx="8231139" cy="55939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Font typeface="Courier New" pitchFamily="49" charset="0"/>
              <a:buChar char="o"/>
              <a:defRPr/>
            </a:lvl1pPr>
          </a:lstStyle>
          <a:p>
            <a:pPr lvl="0">
              <a:buSzPct val="75000"/>
              <a:buFont typeface="Courier New" pitchFamily="49" charset="0"/>
              <a:buChar char="o"/>
            </a:pPr>
            <a:r>
              <a:rPr lang="en-US" sz="2400">
                <a:cs typeface="Arial" pitchFamily="34" charset="0"/>
              </a:rPr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87018719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2022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407893" y="1264024"/>
            <a:ext cx="8231139" cy="55939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Font typeface="Courier New" pitchFamily="49" charset="0"/>
              <a:buChar char="o"/>
              <a:defRPr/>
            </a:lvl1pPr>
          </a:lstStyle>
          <a:p>
            <a:pPr lvl="0">
              <a:buSzPct val="75000"/>
              <a:buFont typeface="Courier New" pitchFamily="49" charset="0"/>
              <a:buChar char="o"/>
            </a:pPr>
            <a:r>
              <a:rPr lang="en-US" sz="2400">
                <a:cs typeface="Arial" pitchFamily="34" charset="0"/>
              </a:rPr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98804470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2022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407893" y="1264024"/>
            <a:ext cx="8231139" cy="55939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Font typeface="Courier New" pitchFamily="49" charset="0"/>
              <a:buChar char="o"/>
              <a:defRPr/>
            </a:lvl1pPr>
          </a:lstStyle>
          <a:p>
            <a:pPr lvl="0">
              <a:buSzPct val="75000"/>
              <a:buFont typeface="Courier New" pitchFamily="49" charset="0"/>
              <a:buChar char="o"/>
            </a:pPr>
            <a:r>
              <a:rPr lang="en-US" sz="2400">
                <a:cs typeface="Arial" pitchFamily="34" charset="0"/>
              </a:rPr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53414353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2022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407893" y="1264024"/>
            <a:ext cx="8231139" cy="55939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Font typeface="Courier New" pitchFamily="49" charset="0"/>
              <a:buChar char="o"/>
              <a:defRPr/>
            </a:lvl1pPr>
          </a:lstStyle>
          <a:p>
            <a:pPr lvl="0">
              <a:buSzPct val="75000"/>
              <a:buFont typeface="Courier New" pitchFamily="49" charset="0"/>
              <a:buChar char="o"/>
            </a:pPr>
            <a:r>
              <a:rPr lang="en-US" sz="2400">
                <a:cs typeface="Arial" pitchFamily="34" charset="0"/>
              </a:rPr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53414353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2022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407893" y="1264024"/>
            <a:ext cx="8231139" cy="55939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Font typeface="Courier New" pitchFamily="49" charset="0"/>
              <a:buChar char="o"/>
              <a:defRPr/>
            </a:lvl1pPr>
          </a:lstStyle>
          <a:p>
            <a:pPr lvl="0">
              <a:buSzPct val="75000"/>
              <a:buFont typeface="Courier New" pitchFamily="49" charset="0"/>
              <a:buChar char="o"/>
            </a:pPr>
            <a:r>
              <a:rPr lang="en-US" sz="2400">
                <a:cs typeface="Arial" pitchFamily="34" charset="0"/>
              </a:rPr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53414353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2022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407893" y="1264024"/>
            <a:ext cx="8231139" cy="55939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Font typeface="Courier New" pitchFamily="49" charset="0"/>
              <a:buChar char="o"/>
              <a:defRPr/>
            </a:lvl1pPr>
          </a:lstStyle>
          <a:p>
            <a:pPr lvl="0">
              <a:buSzPct val="75000"/>
              <a:buFont typeface="Courier New" pitchFamily="49" charset="0"/>
              <a:buChar char="o"/>
            </a:pPr>
            <a:r>
              <a:rPr lang="en-US" sz="2400">
                <a:cs typeface="Arial" pitchFamily="34" charset="0"/>
              </a:rPr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79656442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0"/>
            <a:ext cx="9144000" cy="369332"/>
          </a:xfrm>
          <a:prstGeom prst="rect">
            <a:avLst/>
          </a:prstGeom>
          <a:gradFill flip="none" rotWithShape="1">
            <a:gsLst>
              <a:gs pos="0">
                <a:srgbClr val="011B4E"/>
              </a:gs>
              <a:gs pos="50000">
                <a:srgbClr val="011F5B"/>
              </a:gs>
              <a:gs pos="100000">
                <a:srgbClr val="011F5B"/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cap="small" baseline="0"/>
            </a:lvl1pPr>
          </a:lstStyle>
          <a:p>
            <a:r>
              <a:rPr kumimoji="0" lang="en-US"/>
              <a:t>Click to edit Master title style</a:t>
            </a:r>
            <a:endParaRPr kumimoji="0" lang="en-US" dirty="0"/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>
          <a:xfrm>
            <a:off x="304800" y="1554162"/>
            <a:ext cx="8686800" cy="4846638"/>
          </a:xfrm>
        </p:spPr>
        <p:txBody>
          <a:bodyPr>
            <a:normAutofit/>
          </a:bodyPr>
          <a:lstStyle>
            <a:lvl1pPr>
              <a:defRPr sz="2800" b="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 dirty="0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2022</a:t>
            </a: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8229600" y="6534912"/>
            <a:ext cx="758952" cy="246888"/>
          </a:xfrm>
        </p:spPr>
        <p:txBody>
          <a:bodyPr/>
          <a:lstStyle>
            <a:lvl1pPr>
              <a:defRPr sz="1400" b="1"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0" y="6488668"/>
            <a:ext cx="9144000" cy="369332"/>
          </a:xfrm>
          <a:prstGeom prst="rect">
            <a:avLst/>
          </a:prstGeom>
          <a:gradFill flip="none" rotWithShape="1">
            <a:gsLst>
              <a:gs pos="0">
                <a:srgbClr val="011B4E"/>
              </a:gs>
              <a:gs pos="50000">
                <a:srgbClr val="011F5B"/>
              </a:gs>
              <a:gs pos="100000">
                <a:srgbClr val="011F5B"/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2022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407893" y="1264024"/>
            <a:ext cx="8231139" cy="55939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Font typeface="Courier New" pitchFamily="49" charset="0"/>
              <a:buChar char="o"/>
              <a:defRPr/>
            </a:lvl1pPr>
          </a:lstStyle>
          <a:p>
            <a:pPr lvl="0">
              <a:buSzPct val="75000"/>
              <a:buFont typeface="Courier New" pitchFamily="49" charset="0"/>
              <a:buChar char="o"/>
            </a:pPr>
            <a:r>
              <a:rPr lang="en-US" sz="2400">
                <a:cs typeface="Arial" pitchFamily="34" charset="0"/>
              </a:rPr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79656442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2022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407893" y="1264024"/>
            <a:ext cx="8231139" cy="55939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Font typeface="Courier New" pitchFamily="49" charset="0"/>
              <a:buChar char="o"/>
              <a:defRPr/>
            </a:lvl1pPr>
          </a:lstStyle>
          <a:p>
            <a:pPr lvl="0">
              <a:buSzPct val="75000"/>
              <a:buFont typeface="Courier New" pitchFamily="49" charset="0"/>
              <a:buChar char="o"/>
            </a:pPr>
            <a:r>
              <a:rPr lang="en-US" sz="2400">
                <a:cs typeface="Arial" pitchFamily="34" charset="0"/>
              </a:rPr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79656442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2022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407893" y="1264024"/>
            <a:ext cx="8231139" cy="55939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Font typeface="Courier New" pitchFamily="49" charset="0"/>
              <a:buChar char="o"/>
              <a:defRPr/>
            </a:lvl1pPr>
          </a:lstStyle>
          <a:p>
            <a:pPr lvl="0">
              <a:buSzPct val="75000"/>
              <a:buFont typeface="Courier New" pitchFamily="49" charset="0"/>
              <a:buChar char="o"/>
            </a:pPr>
            <a:r>
              <a:rPr lang="en-US" sz="2400">
                <a:cs typeface="Arial" pitchFamily="34" charset="0"/>
              </a:rPr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79656442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2022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407893" y="1264024"/>
            <a:ext cx="8231139" cy="55939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Font typeface="Courier New" pitchFamily="49" charset="0"/>
              <a:buChar char="o"/>
              <a:defRPr/>
            </a:lvl1pPr>
          </a:lstStyle>
          <a:p>
            <a:pPr lvl="0">
              <a:buSzPct val="75000"/>
              <a:buFont typeface="Courier New" pitchFamily="49" charset="0"/>
              <a:buChar char="o"/>
            </a:pPr>
            <a:r>
              <a:rPr lang="en-US" sz="2400">
                <a:cs typeface="Arial" pitchFamily="34" charset="0"/>
              </a:rPr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79656442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2022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407893" y="1264024"/>
            <a:ext cx="8231139" cy="55939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Font typeface="Courier New" pitchFamily="49" charset="0"/>
              <a:buChar char="o"/>
              <a:defRPr/>
            </a:lvl1pPr>
          </a:lstStyle>
          <a:p>
            <a:pPr lvl="0">
              <a:buSzPct val="75000"/>
              <a:buFont typeface="Courier New" pitchFamily="49" charset="0"/>
              <a:buChar char="o"/>
            </a:pPr>
            <a:r>
              <a:rPr lang="en-US" sz="2400">
                <a:cs typeface="Arial" pitchFamily="34" charset="0"/>
              </a:rPr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79656442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2022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407893" y="1264024"/>
            <a:ext cx="8231139" cy="55939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Font typeface="Courier New" pitchFamily="49" charset="0"/>
              <a:buChar char="o"/>
              <a:defRPr/>
            </a:lvl1pPr>
          </a:lstStyle>
          <a:p>
            <a:pPr lvl="0">
              <a:buSzPct val="75000"/>
              <a:buFont typeface="Courier New" pitchFamily="49" charset="0"/>
              <a:buChar char="o"/>
            </a:pPr>
            <a:r>
              <a:rPr lang="en-US" sz="2400">
                <a:cs typeface="Arial" pitchFamily="34" charset="0"/>
              </a:rPr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79656442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2022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407893" y="1264024"/>
            <a:ext cx="8231139" cy="55939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Font typeface="Courier New" pitchFamily="49" charset="0"/>
              <a:buChar char="o"/>
              <a:defRPr/>
            </a:lvl1pPr>
          </a:lstStyle>
          <a:p>
            <a:pPr lvl="0">
              <a:buSzPct val="75000"/>
              <a:buFont typeface="Courier New" pitchFamily="49" charset="0"/>
              <a:buChar char="o"/>
            </a:pPr>
            <a:r>
              <a:rPr lang="en-US" sz="2400">
                <a:cs typeface="Arial" pitchFamily="34" charset="0"/>
              </a:rPr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79656442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2022</a:t>
            </a: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 cap="small" baseline="0"/>
            </a:lvl1pPr>
          </a:lstStyle>
          <a:p>
            <a:r>
              <a:rPr kumimoji="0"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2022</a:t>
            </a:r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2022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2022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2022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2022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2022</a:t>
            </a:r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r>
              <a:rPr lang="en-US"/>
              <a:t>ESE150 Spring 2022</a:t>
            </a:r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</p:sldLayoutIdLst>
  <p:hf hdr="0" ftr="0"/>
  <p:txStyles>
    <p:titleStyle>
      <a:lvl1pPr algn="l" rtl="0" eaLnBrk="1" latinLnBrk="0" hangingPunct="1">
        <a:spcBef>
          <a:spcPct val="0"/>
        </a:spcBef>
        <a:buNone/>
        <a:defRPr kumimoji="0" sz="3600" kern="1200" cap="sm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4.pd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6.pd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5.pdf"/><Relationship Id="rId5" Type="http://schemas.openxmlformats.org/officeDocument/2006/relationships/image" Target="../media/image9.gif"/><Relationship Id="rId10" Type="http://schemas.openxmlformats.org/officeDocument/2006/relationships/image" Target="../media/image14.png"/><Relationship Id="rId4" Type="http://schemas.openxmlformats.org/officeDocument/2006/relationships/image" Target="../media/image8.gif"/><Relationship Id="rId9" Type="http://schemas.openxmlformats.org/officeDocument/2006/relationships/image" Target="../media/image13.gi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em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tif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7.pd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7.pd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7.pd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7.pd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7.pd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7.pd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7.pd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7.pd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7.pd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7.pd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7.pd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7.pd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3.gif"/><Relationship Id="rId3" Type="http://schemas.openxmlformats.org/officeDocument/2006/relationships/image" Target="../media/image8.gif"/><Relationship Id="rId7" Type="http://schemas.openxmlformats.org/officeDocument/2006/relationships/image" Target="../media/image11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9.jpeg"/><Relationship Id="rId5" Type="http://schemas.openxmlformats.org/officeDocument/2006/relationships/image" Target="../media/image16.wmf"/><Relationship Id="rId10" Type="http://schemas.openxmlformats.org/officeDocument/2006/relationships/image" Target="../media/image18.jpeg"/><Relationship Id="rId4" Type="http://schemas.openxmlformats.org/officeDocument/2006/relationships/image" Target="../media/image9.gif"/><Relationship Id="rId9" Type="http://schemas.openxmlformats.org/officeDocument/2006/relationships/image" Target="../media/image17.jpeg"/><Relationship Id="rId1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20.wmf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5.pdf"/><Relationship Id="rId5" Type="http://schemas.openxmlformats.org/officeDocument/2006/relationships/image" Target="../media/image9.gif"/><Relationship Id="rId10" Type="http://schemas.openxmlformats.org/officeDocument/2006/relationships/image" Target="../media/image14.png"/><Relationship Id="rId4" Type="http://schemas.openxmlformats.org/officeDocument/2006/relationships/image" Target="../media/image8.gif"/><Relationship Id="rId9" Type="http://schemas.openxmlformats.org/officeDocument/2006/relationships/image" Target="../media/image13.gi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2.pd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4600623" y="5646117"/>
            <a:ext cx="4543377" cy="531812"/>
          </a:xfrm>
        </p:spPr>
        <p:txBody>
          <a:bodyPr/>
          <a:lstStyle/>
          <a:p>
            <a:pPr algn="r"/>
            <a:r>
              <a:rPr lang="en-US" sz="1400" b="1">
                <a:solidFill>
                  <a:schemeClr val="tx1"/>
                </a:solidFill>
                <a:latin typeface="+mj-lt"/>
              </a:rPr>
              <a:t>ESE150 Spring 2022</a:t>
            </a:r>
            <a:endParaRPr lang="en-US" sz="14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5C20A-B789-3C45-8C0A-FDB5AD81E208}" type="slidenum">
              <a:rPr lang="en-US"/>
              <a:pPr/>
              <a:t>1</a:t>
            </a:fld>
            <a:endParaRPr lang="en-US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381000" y="5410200"/>
            <a:ext cx="8458200" cy="1222375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sm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3200" b="1" dirty="0"/>
              <a:t>ESE 150 – </a:t>
            </a:r>
            <a:br>
              <a:rPr lang="en-US" sz="3200" b="1" dirty="0"/>
            </a:br>
            <a:r>
              <a:rPr lang="en-US" sz="3200" b="1" dirty="0"/>
              <a:t>Digital Audio Basics</a:t>
            </a: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381000" y="4419600"/>
            <a:ext cx="8458200" cy="914400"/>
          </a:xfrm>
          <a:prstGeom prst="rect">
            <a:avLst/>
          </a:prstGeom>
        </p:spPr>
        <p:txBody>
          <a:bodyPr vert="horz" anchor="b">
            <a:normAutofit/>
          </a:bodyPr>
          <a:lstStyle>
            <a:lvl1pPr marL="0" indent="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2400" kern="1200">
                <a:solidFill>
                  <a:schemeClr val="tx2">
                    <a:shade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sz="2000" dirty="0"/>
              <a:t>Lecture #15 – Minimal Processor</a:t>
            </a:r>
          </a:p>
        </p:txBody>
      </p:sp>
      <p:pic>
        <p:nvPicPr>
          <p:cNvPr id="177156" name="Picture 4" descr="http://3.bp.blogspot.com/_CB5_yShYrgU/TPQ2GWHjoGI/AAAAAAAACAE/0eKUBuVC1Ls/s1600/digital%2Baudio_wav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7817" y="2697162"/>
            <a:ext cx="2906183" cy="2179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7158" name="Picture 6" descr="http://cdn6.igeeksblog.com/wp-content/uploads/Bose-SoundDock-Series-III-Best-iPhone-5-Speaker-Docks.jpg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72"/>
          <a:stretch/>
        </p:blipFill>
        <p:spPr bwMode="auto">
          <a:xfrm>
            <a:off x="0" y="2143125"/>
            <a:ext cx="3419475" cy="2880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7154" name="Picture 2" descr="http://www.sageaudio.com/blog/wp-content/uploads/2012/09/audio-mastering-digital-quality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0" y="1149350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Date Placeholder 3"/>
          <p:cNvSpPr txBox="1">
            <a:spLocks/>
          </p:cNvSpPr>
          <p:nvPr/>
        </p:nvSpPr>
        <p:spPr>
          <a:xfrm>
            <a:off x="5403273" y="6326188"/>
            <a:ext cx="3740727" cy="531812"/>
          </a:xfrm>
          <a:prstGeom prst="rect">
            <a:avLst/>
          </a:prstGeom>
        </p:spPr>
        <p:txBody>
          <a:bodyPr vert="horz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Based on slides © 2009--2022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DeHon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81679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State Element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Latch or Register is a state element</a:t>
            </a:r>
          </a:p>
          <a:p>
            <a:r>
              <a:rPr lang="en-US" dirty="0"/>
              <a:t>Allows circuit to </a:t>
            </a:r>
            <a:r>
              <a:rPr lang="en-US" i="1" dirty="0"/>
              <a:t>remember</a:t>
            </a:r>
            <a:r>
              <a:rPr lang="en-US" dirty="0"/>
              <a:t> a value</a:t>
            </a:r>
          </a:p>
          <a:p>
            <a:r>
              <a:rPr lang="en-US" dirty="0"/>
              <a:t>Build computations that </a:t>
            </a:r>
          </a:p>
          <a:p>
            <a:pPr lvl="1"/>
            <a:r>
              <a:rPr lang="en-US" dirty="0"/>
              <a:t>Depend on past inputs</a:t>
            </a:r>
          </a:p>
          <a:p>
            <a:pPr lvl="1"/>
            <a:r>
              <a:rPr lang="en-US" dirty="0"/>
              <a:t>Reuse hardware in time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2022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6" name="Content Placeholder 5" descr="mux_register.pdf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2"/>
              <a:srcRect l="-44042" r="-44042"/>
              <a:stretch>
                <a:fillRect/>
              </a:stretch>
            </p:blipFill>
          </mc:Choice>
          <mc:Fallback>
            <p:blipFill>
              <a:blip r:embed="rId3"/>
              <a:srcRect l="-44042" r="-44042"/>
              <a:stretch>
                <a:fillRect/>
              </a:stretch>
            </p:blipFill>
          </mc:Fallback>
        </mc:AlternateContent>
        <p:spPr>
          <a:xfrm>
            <a:off x="3583745" y="2583024"/>
            <a:ext cx="6558232" cy="3659043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Mux</a:t>
            </a:r>
            <a:r>
              <a:rPr lang="en-US" dirty="0"/>
              <a:t> can be a programmable Gate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Programmable Gate</a:t>
            </a:r>
          </a:p>
          <a:p>
            <a:pPr lvl="1"/>
            <a:r>
              <a:rPr lang="en-US" dirty="0"/>
              <a:t>Can be programmed to act as any gate</a:t>
            </a:r>
          </a:p>
          <a:p>
            <a:pPr lvl="1"/>
            <a:r>
              <a:rPr lang="en-US" dirty="0"/>
              <a:t>Use  state (e.g. FF) to “program” truth table of a gate</a:t>
            </a:r>
          </a:p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2022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8" name="Picture 7" descr="lut.pdf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5050937" y="3192604"/>
            <a:ext cx="2376750" cy="2956902"/>
          </a:xfrm>
          <a:prstGeom prst="rect">
            <a:avLst/>
          </a:prstGeom>
        </p:spPr>
      </p:pic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360561" y="4336260"/>
          <a:ext cx="3810069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700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700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7002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Input</a:t>
                      </a:r>
                      <a:r>
                        <a:rPr lang="en-US" baseline="0" dirty="0"/>
                        <a:t> 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Input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Output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Universality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Can implement any combinational logic function out of a collection</a:t>
            </a:r>
          </a:p>
          <a:p>
            <a:pPr lvl="1"/>
            <a:r>
              <a:rPr lang="en-US" dirty="0"/>
              <a:t>AND, OR, NOT gates</a:t>
            </a:r>
          </a:p>
          <a:p>
            <a:pPr lvl="1"/>
            <a:r>
              <a:rPr lang="en-US" dirty="0"/>
              <a:t>Or Programmable MUX gates</a:t>
            </a:r>
          </a:p>
          <a:p>
            <a:pPr lvl="2"/>
            <a:r>
              <a:rPr lang="en-US" dirty="0"/>
              <a:t>Can program as AND, OR, NOT…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2022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Preclass</a:t>
            </a:r>
            <a:r>
              <a:rPr lang="en-US" dirty="0"/>
              <a:t>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FF6600"/>
                </a:solidFill>
              </a:rPr>
              <a:t>What Function?</a:t>
            </a:r>
          </a:p>
          <a:p>
            <a:pPr lvl="1"/>
            <a:r>
              <a:rPr lang="en-US" dirty="0"/>
              <a:t>o1=</a:t>
            </a:r>
            <a:r>
              <a:rPr lang="en-US" dirty="0" err="1"/>
              <a:t>a&amp;b</a:t>
            </a:r>
            <a:r>
              <a:rPr lang="en-US" dirty="0"/>
              <a:t> | </a:t>
            </a:r>
            <a:r>
              <a:rPr lang="en-US" dirty="0" err="1"/>
              <a:t>b&amp;c</a:t>
            </a:r>
            <a:r>
              <a:rPr lang="en-US" dirty="0"/>
              <a:t> | </a:t>
            </a:r>
            <a:r>
              <a:rPr lang="en-US" dirty="0" err="1"/>
              <a:t>a&amp;c</a:t>
            </a:r>
            <a:r>
              <a:rPr lang="en-US" dirty="0"/>
              <a:t>; </a:t>
            </a:r>
          </a:p>
          <a:p>
            <a:pPr lvl="1"/>
            <a:r>
              <a:rPr lang="en-US" dirty="0"/>
              <a:t>o2=</a:t>
            </a:r>
            <a:r>
              <a:rPr lang="en-US" dirty="0" err="1"/>
              <a:t>a^b^c</a:t>
            </a:r>
            <a:r>
              <a:rPr lang="en-US" dirty="0"/>
              <a:t>; </a:t>
            </a:r>
          </a:p>
          <a:p>
            <a:r>
              <a:rPr lang="en-US" dirty="0">
                <a:solidFill>
                  <a:srgbClr val="FF6600"/>
                </a:solidFill>
              </a:rPr>
              <a:t>How many gates?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2022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Preclass</a:t>
            </a:r>
            <a:r>
              <a:rPr lang="en-US" dirty="0"/>
              <a:t> 1 in Gates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2022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336072E-2563-C549-8570-86B66328D4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4382" y="1822146"/>
            <a:ext cx="3052618" cy="4478512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Memory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2022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5C996F6-609C-5C4F-84B1-5B07F109080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2022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B8386-C517-EF46-92FC-D12268186C20}" type="slidenum">
              <a:rPr lang="en-US"/>
              <a:pPr/>
              <a:t>16</a:t>
            </a:fld>
            <a:endParaRPr lang="en-US"/>
          </a:p>
        </p:txBody>
      </p:sp>
      <p:sp>
        <p:nvSpPr>
          <p:cNvPr id="4997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Random Access Memory (RAM)</a:t>
            </a:r>
          </a:p>
        </p:txBody>
      </p:sp>
      <p:sp>
        <p:nvSpPr>
          <p:cNvPr id="4997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752600"/>
            <a:ext cx="7772400" cy="4114800"/>
          </a:xfrm>
        </p:spPr>
        <p:txBody>
          <a:bodyPr/>
          <a:lstStyle/>
          <a:p>
            <a:r>
              <a:rPr lang="en-US" dirty="0"/>
              <a:t>A Memory:</a:t>
            </a:r>
          </a:p>
          <a:p>
            <a:pPr lvl="1"/>
            <a:r>
              <a:rPr lang="en-US" dirty="0"/>
              <a:t>Series of locations (slots)</a:t>
            </a:r>
          </a:p>
          <a:p>
            <a:pPr lvl="1"/>
            <a:r>
              <a:rPr lang="en-US" dirty="0"/>
              <a:t>Can write values a slot (specified by address, WA)</a:t>
            </a:r>
          </a:p>
          <a:p>
            <a:pPr lvl="1"/>
            <a:r>
              <a:rPr lang="en-US" dirty="0"/>
              <a:t>Read values from (by address, RA)</a:t>
            </a:r>
          </a:p>
          <a:p>
            <a:pPr lvl="1"/>
            <a:r>
              <a:rPr lang="en-US" dirty="0"/>
              <a:t>Return last value written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C43FD24-6FF4-B442-A0EF-134B84CA70F0}"/>
              </a:ext>
            </a:extLst>
          </p:cNvPr>
          <p:cNvSpPr txBox="1"/>
          <p:nvPr/>
        </p:nvSpPr>
        <p:spPr>
          <a:xfrm>
            <a:off x="304800" y="5171281"/>
            <a:ext cx="295465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Notation:</a:t>
            </a:r>
          </a:p>
          <a:p>
            <a:r>
              <a:rPr lang="en-US" dirty="0">
                <a:solidFill>
                  <a:srgbClr val="0000FF"/>
                </a:solidFill>
              </a:rPr>
              <a:t>   slash on wire</a:t>
            </a:r>
          </a:p>
          <a:p>
            <a:r>
              <a:rPr lang="en-US" dirty="0">
                <a:solidFill>
                  <a:srgbClr val="0000FF"/>
                </a:solidFill>
              </a:rPr>
              <a:t>    means multiple bits wide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FD063D4-1FCC-1B46-946A-D96719152A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4547" y="3429000"/>
            <a:ext cx="2954655" cy="28702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97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97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97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97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97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9715" grpId="0" build="p" bldLvl="2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2022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62A89-68D3-2441-9637-63DCCB0846D6}" type="slidenum">
              <a:rPr lang="en-US"/>
              <a:pPr/>
              <a:t>17</a:t>
            </a:fld>
            <a:endParaRPr lang="en-US"/>
          </a:p>
        </p:txBody>
      </p:sp>
      <p:sp>
        <p:nvSpPr>
          <p:cNvPr id="5017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Engineering Property</a:t>
            </a:r>
          </a:p>
        </p:txBody>
      </p:sp>
      <p:sp>
        <p:nvSpPr>
          <p:cNvPr id="5017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09600" indent="-609600"/>
            <a:r>
              <a:rPr lang="en-US" dirty="0"/>
              <a:t>Store state compactly in memory</a:t>
            </a:r>
          </a:p>
          <a:p>
            <a:pPr marL="1009650" lvl="1" indent="-609600">
              <a:buNone/>
            </a:pPr>
            <a:endParaRPr lang="en-US" dirty="0"/>
          </a:p>
          <a:p>
            <a:pPr marL="609600" indent="-609600"/>
            <a:r>
              <a:rPr lang="en-US" dirty="0" err="1"/>
              <a:t>A(memory</a:t>
            </a:r>
            <a:r>
              <a:rPr lang="en-US" dirty="0"/>
              <a:t> cell) small</a:t>
            </a:r>
          </a:p>
          <a:p>
            <a:pPr marL="1009650" lvl="1" indent="-609600"/>
            <a:r>
              <a:rPr lang="en-US" dirty="0" err="1"/>
              <a:t>A(mem</a:t>
            </a:r>
            <a:r>
              <a:rPr lang="en-US" dirty="0"/>
              <a:t>) &lt; </a:t>
            </a:r>
            <a:r>
              <a:rPr lang="en-US" dirty="0" err="1"/>
              <a:t>A(gate</a:t>
            </a:r>
            <a:r>
              <a:rPr lang="en-US" dirty="0"/>
              <a:t>)</a:t>
            </a:r>
          </a:p>
          <a:p>
            <a:pPr marL="609600" indent="-609600"/>
            <a:endParaRPr lang="en-US" dirty="0"/>
          </a:p>
          <a:p>
            <a:pPr marL="609600" indent="-609600"/>
            <a:r>
              <a:rPr lang="en-US" dirty="0"/>
              <a:t>Depends on few </a:t>
            </a:r>
            <a:br>
              <a:rPr lang="en-US" dirty="0"/>
            </a:br>
            <a:r>
              <a:rPr lang="en-US" dirty="0"/>
              <a:t>inputs/outputs</a:t>
            </a:r>
          </a:p>
          <a:p>
            <a:pPr marL="1009650" lvl="1" indent="-609600"/>
            <a:r>
              <a:rPr lang="en-US" dirty="0"/>
              <a:t>Memory cells share</a:t>
            </a:r>
            <a:br>
              <a:rPr lang="en-US" dirty="0"/>
            </a:br>
            <a:r>
              <a:rPr lang="en-US" dirty="0"/>
              <a:t>inputs and outputs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6FE1F7E-B141-DD4A-BF4D-27427B35A8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345" y="2584632"/>
            <a:ext cx="3823857" cy="3714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227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76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One-Gate Processor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2022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Idea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Store </a:t>
            </a:r>
            <a:r>
              <a:rPr lang="en-US" i="1" dirty="0"/>
              <a:t>logical</a:t>
            </a:r>
            <a:r>
              <a:rPr lang="en-US" dirty="0"/>
              <a:t> (simulated) register and gate outputs in memory</a:t>
            </a:r>
          </a:p>
          <a:p>
            <a:r>
              <a:rPr lang="en-US" dirty="0"/>
              <a:t>Compute one gate at a time</a:t>
            </a:r>
          </a:p>
          <a:p>
            <a:pPr lvl="1"/>
            <a:r>
              <a:rPr lang="en-US" dirty="0"/>
              <a:t>Using a single </a:t>
            </a:r>
            <a:r>
              <a:rPr lang="en-US" b="1" i="1" dirty="0"/>
              <a:t>physical</a:t>
            </a:r>
            <a:r>
              <a:rPr lang="en-US" dirty="0"/>
              <a:t> gate</a:t>
            </a:r>
          </a:p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2022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125" y="3338250"/>
            <a:ext cx="1209675" cy="757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2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 Far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5F412-9866-D249-BF71-6D9420ED886F}" type="slidenum">
              <a:rPr lang="en-US"/>
              <a:pPr/>
              <a:t>2</a:t>
            </a:fld>
            <a:endParaRPr lang="en-US"/>
          </a:p>
        </p:txBody>
      </p:sp>
      <p:pic>
        <p:nvPicPr>
          <p:cNvPr id="177154" name="Picture 2" descr="http://cdn.scratch.mit.edu/static/site/projects/thumbnails/32/2502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3"/>
          <a:stretch/>
        </p:blipFill>
        <p:spPr bwMode="auto">
          <a:xfrm>
            <a:off x="0" y="1364906"/>
            <a:ext cx="1885388" cy="1452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7156" name="Picture 4" descr="Loudspeaker and Waveform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27" r="49086" b="59789"/>
          <a:stretch/>
        </p:blipFill>
        <p:spPr bwMode="auto">
          <a:xfrm>
            <a:off x="1676400" y="1364906"/>
            <a:ext cx="1188055" cy="1452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715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3375900"/>
            <a:ext cx="1177810" cy="65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7158" name="Picture 6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834"/>
          <a:stretch/>
        </p:blipFill>
        <p:spPr bwMode="auto">
          <a:xfrm>
            <a:off x="3844810" y="3337682"/>
            <a:ext cx="965911" cy="696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AutoShape 14" descr="http://hdwallres.com/wp-content/uploads/2013/10/internet-2014-PC-wallpaper.jpg"/>
          <p:cNvSpPr>
            <a:spLocks noChangeAspect="1" noChangeArrowheads="1"/>
          </p:cNvSpPr>
          <p:nvPr/>
        </p:nvSpPr>
        <p:spPr bwMode="auto">
          <a:xfrm>
            <a:off x="63500" y="-136525"/>
            <a:ext cx="7219950" cy="541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6082658" y="3331356"/>
            <a:ext cx="755671" cy="8177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1" dirty="0">
              <a:solidFill>
                <a:schemeClr val="tx1"/>
              </a:solidFill>
            </a:endParaRPr>
          </a:p>
        </p:txBody>
      </p:sp>
      <p:pic>
        <p:nvPicPr>
          <p:cNvPr id="177174" name="Picture 2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069" y="4788975"/>
            <a:ext cx="2309929" cy="168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63520" y="5017575"/>
            <a:ext cx="853773" cy="14478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sz="1800" b="1" dirty="0">
                <a:solidFill>
                  <a:schemeClr val="tx1"/>
                </a:solidFill>
              </a:rPr>
              <a:t>EULA</a:t>
            </a:r>
          </a:p>
          <a:p>
            <a:pPr algn="ctr"/>
            <a:r>
              <a:rPr lang="en-US" sz="1800" b="1" dirty="0">
                <a:solidFill>
                  <a:schemeClr val="tx1"/>
                </a:solidFill>
              </a:rPr>
              <a:t>----------------</a:t>
            </a:r>
            <a:r>
              <a:rPr lang="en-US" sz="1800" b="1" i="1" dirty="0">
                <a:solidFill>
                  <a:schemeClr val="tx1"/>
                </a:solidFill>
              </a:rPr>
              <a:t>click</a:t>
            </a:r>
          </a:p>
          <a:p>
            <a:pPr algn="ctr"/>
            <a:r>
              <a:rPr lang="en-US" sz="1800" b="1" i="1" dirty="0">
                <a:solidFill>
                  <a:schemeClr val="tx1"/>
                </a:solidFill>
              </a:rPr>
              <a:t>OK</a:t>
            </a:r>
          </a:p>
        </p:txBody>
      </p:sp>
      <p:pic>
        <p:nvPicPr>
          <p:cNvPr id="37" name="Content Placeholder 9" descr="loudspkr.gif"/>
          <p:cNvPicPr>
            <a:picLocks noGrp="1" noChangeAspect="1"/>
          </p:cNvPicPr>
          <p:nvPr>
            <p:ph idx="1"/>
          </p:nvPr>
        </p:nvPicPr>
        <p:blipFill>
          <a:blip r:embed="rId9"/>
          <a:srcRect l="-20833" r="-20833"/>
          <a:stretch>
            <a:fillRect/>
          </a:stretch>
        </p:blipFill>
        <p:spPr>
          <a:xfrm flipH="1">
            <a:off x="1524000" y="4872017"/>
            <a:ext cx="2577606" cy="1364758"/>
          </a:xfrm>
        </p:spPr>
      </p:pic>
      <p:cxnSp>
        <p:nvCxnSpPr>
          <p:cNvPr id="17" name="Straight Connector 16"/>
          <p:cNvCxnSpPr/>
          <p:nvPr/>
        </p:nvCxnSpPr>
        <p:spPr>
          <a:xfrm flipV="1">
            <a:off x="2590800" y="2792878"/>
            <a:ext cx="400943" cy="850110"/>
          </a:xfrm>
          <a:prstGeom prst="line">
            <a:avLst/>
          </a:prstGeom>
          <a:ln>
            <a:prstDash val="sysDash"/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>
            <a:endCxn id="4" idx="1"/>
          </p:cNvCxnSpPr>
          <p:nvPr/>
        </p:nvCxnSpPr>
        <p:spPr>
          <a:xfrm flipV="1">
            <a:off x="3739949" y="2094953"/>
            <a:ext cx="222451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/>
          <p:nvPr/>
        </p:nvCxnSpPr>
        <p:spPr>
          <a:xfrm flipV="1">
            <a:off x="4654349" y="2090976"/>
            <a:ext cx="222451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3962400" y="1614573"/>
            <a:ext cx="762000" cy="9607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A/D</a:t>
            </a:r>
          </a:p>
        </p:txBody>
      </p:sp>
      <p:pic>
        <p:nvPicPr>
          <p:cNvPr id="177160" name="Picture 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857500" y="1337716"/>
            <a:ext cx="952500" cy="151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" name="Rectangle 72"/>
          <p:cNvSpPr/>
          <p:nvPr/>
        </p:nvSpPr>
        <p:spPr>
          <a:xfrm>
            <a:off x="2667000" y="3962400"/>
            <a:ext cx="10679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+mj-lt"/>
              </a:rPr>
              <a:t>sample</a:t>
            </a:r>
            <a:endParaRPr lang="en-US" sz="2000" dirty="0">
              <a:latin typeface="+mj-lt"/>
            </a:endParaRPr>
          </a:p>
        </p:txBody>
      </p:sp>
      <p:sp>
        <p:nvSpPr>
          <p:cNvPr id="74" name="Rectangle 73"/>
          <p:cNvSpPr/>
          <p:nvPr/>
        </p:nvSpPr>
        <p:spPr>
          <a:xfrm>
            <a:off x="3899024" y="2971800"/>
            <a:ext cx="10054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b="1" dirty="0">
                <a:latin typeface="+mj-lt"/>
              </a:rPr>
              <a:t>domain </a:t>
            </a:r>
          </a:p>
          <a:p>
            <a:pPr algn="ctr"/>
            <a:r>
              <a:rPr lang="en-US" sz="1200" b="1" dirty="0">
                <a:latin typeface="+mj-lt"/>
              </a:rPr>
              <a:t>conversion</a:t>
            </a:r>
            <a:endParaRPr lang="en-US" sz="1200" dirty="0">
              <a:latin typeface="+mj-lt"/>
            </a:endParaRPr>
          </a:p>
        </p:txBody>
      </p:sp>
      <p:cxnSp>
        <p:nvCxnSpPr>
          <p:cNvPr id="75" name="Straight Connector 74"/>
          <p:cNvCxnSpPr/>
          <p:nvPr/>
        </p:nvCxnSpPr>
        <p:spPr>
          <a:xfrm flipV="1">
            <a:off x="6219357" y="4162455"/>
            <a:ext cx="618972" cy="905123"/>
          </a:xfrm>
          <a:prstGeom prst="line">
            <a:avLst/>
          </a:prstGeom>
          <a:ln>
            <a:prstDash val="sysDash"/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 flipH="1" flipV="1">
            <a:off x="2590800" y="4095516"/>
            <a:ext cx="393372" cy="785381"/>
          </a:xfrm>
          <a:prstGeom prst="line">
            <a:avLst/>
          </a:prstGeom>
          <a:ln>
            <a:prstDash val="sysDash"/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2051" name="Right Brace 172050"/>
          <p:cNvSpPr/>
          <p:nvPr/>
        </p:nvSpPr>
        <p:spPr>
          <a:xfrm rot="5400000">
            <a:off x="5423438" y="4432838"/>
            <a:ext cx="506924" cy="3428999"/>
          </a:xfrm>
          <a:prstGeom prst="rightBrace">
            <a:avLst>
              <a:gd name="adj1" fmla="val 8333"/>
              <a:gd name="adj2" fmla="val 11363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Rectangle 85"/>
          <p:cNvSpPr/>
          <p:nvPr/>
        </p:nvSpPr>
        <p:spPr>
          <a:xfrm>
            <a:off x="6963595" y="6200001"/>
            <a:ext cx="218040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b="1" dirty="0">
                <a:latin typeface="+mj-lt"/>
              </a:rPr>
              <a:t>MP3 Player / iPhone / Droid</a:t>
            </a:r>
            <a:endParaRPr lang="en-US" sz="1200" dirty="0">
              <a:latin typeface="+mj-lt"/>
            </a:endParaRPr>
          </a:p>
        </p:txBody>
      </p:sp>
      <p:sp>
        <p:nvSpPr>
          <p:cNvPr id="172052" name="TextBox 172051"/>
          <p:cNvSpPr txBox="1"/>
          <p:nvPr/>
        </p:nvSpPr>
        <p:spPr>
          <a:xfrm rot="2700000">
            <a:off x="5923325" y="3530654"/>
            <a:ext cx="10743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j-lt"/>
              </a:rPr>
              <a:t>compress</a:t>
            </a:r>
          </a:p>
        </p:txBody>
      </p:sp>
      <p:sp>
        <p:nvSpPr>
          <p:cNvPr id="90" name="Rectangle 89"/>
          <p:cNvSpPr/>
          <p:nvPr/>
        </p:nvSpPr>
        <p:spPr>
          <a:xfrm>
            <a:off x="3979427" y="3962400"/>
            <a:ext cx="66877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err="1">
                <a:latin typeface="+mj-lt"/>
              </a:rPr>
              <a:t>freq</a:t>
            </a:r>
            <a:endParaRPr lang="en-US" sz="2000" dirty="0">
              <a:latin typeface="+mj-lt"/>
            </a:endParaRPr>
          </a:p>
        </p:txBody>
      </p:sp>
      <p:cxnSp>
        <p:nvCxnSpPr>
          <p:cNvPr id="94" name="Straight Arrow Connector 93"/>
          <p:cNvCxnSpPr/>
          <p:nvPr/>
        </p:nvCxnSpPr>
        <p:spPr>
          <a:xfrm flipH="1">
            <a:off x="3729548" y="5558709"/>
            <a:ext cx="385252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8" name="Rectangle 37"/>
          <p:cNvSpPr/>
          <p:nvPr/>
        </p:nvSpPr>
        <p:spPr>
          <a:xfrm>
            <a:off x="4038600" y="5170985"/>
            <a:ext cx="615026" cy="7754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tx1"/>
                </a:solidFill>
              </a:rPr>
              <a:t>D/A</a:t>
            </a:r>
          </a:p>
        </p:txBody>
      </p:sp>
      <p:cxnSp>
        <p:nvCxnSpPr>
          <p:cNvPr id="99" name="Straight Arrow Connector 98"/>
          <p:cNvCxnSpPr/>
          <p:nvPr/>
        </p:nvCxnSpPr>
        <p:spPr>
          <a:xfrm flipH="1">
            <a:off x="4654642" y="5558709"/>
            <a:ext cx="385252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2" name="Rectangle 101"/>
          <p:cNvSpPr/>
          <p:nvPr/>
        </p:nvSpPr>
        <p:spPr>
          <a:xfrm>
            <a:off x="3200400" y="1090568"/>
            <a:ext cx="6543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+mj-lt"/>
              </a:rPr>
              <a:t>MIC</a:t>
            </a:r>
            <a:endParaRPr lang="en-US" sz="2000" dirty="0">
              <a:latin typeface="+mj-lt"/>
            </a:endParaRPr>
          </a:p>
        </p:txBody>
      </p:sp>
      <p:sp>
        <p:nvSpPr>
          <p:cNvPr id="103" name="Rectangle 102"/>
          <p:cNvSpPr/>
          <p:nvPr/>
        </p:nvSpPr>
        <p:spPr>
          <a:xfrm>
            <a:off x="2819400" y="6153090"/>
            <a:ext cx="115448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+mj-lt"/>
              </a:rPr>
              <a:t>speaker</a:t>
            </a:r>
            <a:endParaRPr lang="en-US" sz="2000" dirty="0">
              <a:latin typeface="+mj-lt"/>
            </a:endParaRPr>
          </a:p>
        </p:txBody>
      </p:sp>
      <p:cxnSp>
        <p:nvCxnSpPr>
          <p:cNvPr id="104" name="Straight Arrow Connector 103"/>
          <p:cNvCxnSpPr/>
          <p:nvPr/>
        </p:nvCxnSpPr>
        <p:spPr>
          <a:xfrm flipV="1">
            <a:off x="3704053" y="3685885"/>
            <a:ext cx="222451" cy="1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2" name="Group 34"/>
          <p:cNvGrpSpPr/>
          <p:nvPr/>
        </p:nvGrpSpPr>
        <p:grpSpPr>
          <a:xfrm>
            <a:off x="3158686" y="4284202"/>
            <a:ext cx="545367" cy="516398"/>
            <a:chOff x="1447800" y="3446002"/>
            <a:chExt cx="545367" cy="516398"/>
          </a:xfrm>
        </p:grpSpPr>
        <p:sp>
          <p:nvSpPr>
            <p:cNvPr id="33" name="Oval 32"/>
            <p:cNvSpPr/>
            <p:nvPr/>
          </p:nvSpPr>
          <p:spPr>
            <a:xfrm>
              <a:off x="1447800" y="3446002"/>
              <a:ext cx="545367" cy="51639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2063" name="TextBox 172062"/>
            <p:cNvSpPr txBox="1"/>
            <p:nvPr/>
          </p:nvSpPr>
          <p:spPr>
            <a:xfrm>
              <a:off x="1447800" y="3505200"/>
              <a:ext cx="32730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+mj-lt"/>
                </a:rPr>
                <a:t>2</a:t>
              </a:r>
            </a:p>
          </p:txBody>
        </p:sp>
      </p:grpSp>
      <p:grpSp>
        <p:nvGrpSpPr>
          <p:cNvPr id="3" name="Group 112"/>
          <p:cNvGrpSpPr/>
          <p:nvPr/>
        </p:nvGrpSpPr>
        <p:grpSpPr>
          <a:xfrm>
            <a:off x="4161479" y="4343400"/>
            <a:ext cx="410521" cy="411444"/>
            <a:chOff x="1447800" y="3446002"/>
            <a:chExt cx="545367" cy="546593"/>
          </a:xfrm>
        </p:grpSpPr>
        <p:sp>
          <p:nvSpPr>
            <p:cNvPr id="114" name="Oval 113"/>
            <p:cNvSpPr/>
            <p:nvPr/>
          </p:nvSpPr>
          <p:spPr>
            <a:xfrm>
              <a:off x="1447800" y="3446002"/>
              <a:ext cx="545367" cy="51639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5" name="TextBox 114"/>
            <p:cNvSpPr txBox="1"/>
            <p:nvPr/>
          </p:nvSpPr>
          <p:spPr>
            <a:xfrm>
              <a:off x="1487018" y="3461059"/>
              <a:ext cx="434855" cy="5315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+mj-lt"/>
                </a:rPr>
                <a:t>4</a:t>
              </a:r>
            </a:p>
          </p:txBody>
        </p:sp>
      </p:grpSp>
      <p:grpSp>
        <p:nvGrpSpPr>
          <p:cNvPr id="5" name="Group 118"/>
          <p:cNvGrpSpPr/>
          <p:nvPr/>
        </p:nvGrpSpPr>
        <p:grpSpPr>
          <a:xfrm>
            <a:off x="6142679" y="4191002"/>
            <a:ext cx="410521" cy="411589"/>
            <a:chOff x="1447800" y="3415614"/>
            <a:chExt cx="545367" cy="546786"/>
          </a:xfrm>
        </p:grpSpPr>
        <p:sp>
          <p:nvSpPr>
            <p:cNvPr id="120" name="Oval 119"/>
            <p:cNvSpPr/>
            <p:nvPr/>
          </p:nvSpPr>
          <p:spPr>
            <a:xfrm>
              <a:off x="1447800" y="3446002"/>
              <a:ext cx="545367" cy="51639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1" name="TextBox 120"/>
            <p:cNvSpPr txBox="1"/>
            <p:nvPr/>
          </p:nvSpPr>
          <p:spPr>
            <a:xfrm>
              <a:off x="1473199" y="3415614"/>
              <a:ext cx="434855" cy="5315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+mj-lt"/>
                </a:rPr>
                <a:t>3</a:t>
              </a:r>
            </a:p>
          </p:txBody>
        </p:sp>
      </p:grpSp>
      <p:sp>
        <p:nvSpPr>
          <p:cNvPr id="42" name="TextBox 41"/>
          <p:cNvSpPr txBox="1"/>
          <p:nvPr/>
        </p:nvSpPr>
        <p:spPr>
          <a:xfrm>
            <a:off x="380509" y="2895600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latin typeface="+mj-lt"/>
              </a:rPr>
              <a:t>Music</a:t>
            </a:r>
          </a:p>
        </p:txBody>
      </p:sp>
      <p:sp>
        <p:nvSpPr>
          <p:cNvPr id="43" name="Rectangle 42"/>
          <p:cNvSpPr/>
          <p:nvPr/>
        </p:nvSpPr>
        <p:spPr>
          <a:xfrm>
            <a:off x="473930" y="3512403"/>
            <a:ext cx="159375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i="1" dirty="0">
                <a:solidFill>
                  <a:schemeClr val="accent2"/>
                </a:solidFill>
                <a:latin typeface="Arial" pitchFamily="-107" charset="0"/>
                <a:ea typeface="Arial" pitchFamily="-107" charset="0"/>
                <a:cs typeface="Arial" pitchFamily="-107" charset="0"/>
              </a:rPr>
              <a:t>Numbers correspond to course weeks</a:t>
            </a:r>
          </a:p>
        </p:txBody>
      </p:sp>
      <p:grpSp>
        <p:nvGrpSpPr>
          <p:cNvPr id="6" name="Group 144"/>
          <p:cNvGrpSpPr/>
          <p:nvPr/>
        </p:nvGrpSpPr>
        <p:grpSpPr>
          <a:xfrm>
            <a:off x="1680127" y="2919767"/>
            <a:ext cx="410521" cy="411589"/>
            <a:chOff x="1447800" y="3415614"/>
            <a:chExt cx="545367" cy="546786"/>
          </a:xfrm>
        </p:grpSpPr>
        <p:sp>
          <p:nvSpPr>
            <p:cNvPr id="146" name="Oval 145"/>
            <p:cNvSpPr/>
            <p:nvPr/>
          </p:nvSpPr>
          <p:spPr>
            <a:xfrm>
              <a:off x="1447800" y="3446002"/>
              <a:ext cx="545367" cy="51639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7" name="TextBox 146"/>
            <p:cNvSpPr txBox="1"/>
            <p:nvPr/>
          </p:nvSpPr>
          <p:spPr>
            <a:xfrm>
              <a:off x="1514142" y="3415614"/>
              <a:ext cx="434855" cy="5315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+mj-lt"/>
                </a:rPr>
                <a:t>1</a:t>
              </a:r>
            </a:p>
          </p:txBody>
        </p:sp>
      </p:grpSp>
      <p:cxnSp>
        <p:nvCxnSpPr>
          <p:cNvPr id="84" name="Straight Connector 83"/>
          <p:cNvCxnSpPr/>
          <p:nvPr/>
        </p:nvCxnSpPr>
        <p:spPr>
          <a:xfrm flipH="1" flipV="1">
            <a:off x="6400800" y="2770674"/>
            <a:ext cx="437529" cy="565416"/>
          </a:xfrm>
          <a:prstGeom prst="line">
            <a:avLst/>
          </a:prstGeom>
          <a:ln>
            <a:prstDash val="sysDash"/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9" name="TextBox 88"/>
          <p:cNvSpPr txBox="1"/>
          <p:nvPr/>
        </p:nvSpPr>
        <p:spPr>
          <a:xfrm>
            <a:off x="4874135" y="1828800"/>
            <a:ext cx="11081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10101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5026535" y="5334000"/>
            <a:ext cx="22124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10101001101</a:t>
            </a:r>
          </a:p>
        </p:txBody>
      </p:sp>
      <p:sp>
        <p:nvSpPr>
          <p:cNvPr id="54" name="Rectangle 53"/>
          <p:cNvSpPr/>
          <p:nvPr/>
        </p:nvSpPr>
        <p:spPr>
          <a:xfrm>
            <a:off x="4889362" y="3962400"/>
            <a:ext cx="113043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b="1" dirty="0" err="1">
                <a:latin typeface="+mj-lt"/>
              </a:rPr>
              <a:t>pyscho</a:t>
            </a:r>
            <a:r>
              <a:rPr lang="en-US" sz="1600" b="1" dirty="0">
                <a:latin typeface="+mj-lt"/>
              </a:rPr>
              <a:t>-</a:t>
            </a:r>
          </a:p>
          <a:p>
            <a:pPr algn="ctr"/>
            <a:r>
              <a:rPr lang="en-US" sz="1600" b="1" dirty="0">
                <a:latin typeface="+mj-lt"/>
              </a:rPr>
              <a:t>acoustics</a:t>
            </a:r>
            <a:endParaRPr lang="en-US" sz="1600" dirty="0">
              <a:latin typeface="+mj-lt"/>
            </a:endParaRPr>
          </a:p>
        </p:txBody>
      </p:sp>
      <p:cxnSp>
        <p:nvCxnSpPr>
          <p:cNvPr id="55" name="Straight Arrow Connector 54"/>
          <p:cNvCxnSpPr/>
          <p:nvPr/>
        </p:nvCxnSpPr>
        <p:spPr>
          <a:xfrm flipV="1">
            <a:off x="4667691" y="3685885"/>
            <a:ext cx="222451" cy="1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/>
          <p:nvPr/>
        </p:nvCxnSpPr>
        <p:spPr>
          <a:xfrm flipV="1">
            <a:off x="5873549" y="3685884"/>
            <a:ext cx="222451" cy="1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9" name="Group 56"/>
          <p:cNvGrpSpPr/>
          <p:nvPr/>
        </p:nvGrpSpPr>
        <p:grpSpPr>
          <a:xfrm>
            <a:off x="5153736" y="3170178"/>
            <a:ext cx="541209" cy="411444"/>
            <a:chOff x="1373452" y="3446002"/>
            <a:chExt cx="718983" cy="546593"/>
          </a:xfrm>
        </p:grpSpPr>
        <p:sp>
          <p:nvSpPr>
            <p:cNvPr id="58" name="Oval 57"/>
            <p:cNvSpPr/>
            <p:nvPr/>
          </p:nvSpPr>
          <p:spPr>
            <a:xfrm>
              <a:off x="1447800" y="3446002"/>
              <a:ext cx="545367" cy="51639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1373452" y="3461059"/>
              <a:ext cx="718983" cy="5315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+mj-lt"/>
                </a:rPr>
                <a:t>5,6</a:t>
              </a:r>
            </a:p>
          </p:txBody>
        </p:sp>
      </p:grpSp>
      <p:sp>
        <p:nvSpPr>
          <p:cNvPr id="60" name="Date Placeholder 5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2022</a:t>
            </a:r>
          </a:p>
        </p:txBody>
      </p:sp>
      <p:pic>
        <p:nvPicPr>
          <p:cNvPr id="57" name="Picture 56" descr="lecture_logo.pdf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11"/>
              <a:stretch>
                <a:fillRect/>
              </a:stretch>
            </p:blipFill>
          </mc:Choice>
          <mc:Fallback>
            <p:blipFill>
              <a:blip r:embed="rId12"/>
              <a:stretch>
                <a:fillRect/>
              </a:stretch>
            </p:blipFill>
          </mc:Fallback>
        </mc:AlternateContent>
        <p:spPr>
          <a:xfrm>
            <a:off x="6134100" y="1544573"/>
            <a:ext cx="3009900" cy="115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3213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 Idiom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554162"/>
            <a:ext cx="8686800" cy="3336493"/>
          </a:xfrm>
        </p:spPr>
        <p:txBody>
          <a:bodyPr/>
          <a:lstStyle/>
          <a:p>
            <a:pPr marL="514350" indent="-514350">
              <a:buNone/>
            </a:pPr>
            <a:r>
              <a:rPr lang="en-US" dirty="0"/>
              <a:t>Repeat: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Read gate values from memory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Perform operation on gate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Write result back to memory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2022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0A44E3C-905A-9848-B026-3D52BA1429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9964" y="1732291"/>
            <a:ext cx="2451677" cy="4144922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8C4A0246-4E39-9148-88DB-AA3D1D38C5DB}"/>
              </a:ext>
            </a:extLst>
          </p:cNvPr>
          <p:cNvGrpSpPr/>
          <p:nvPr/>
        </p:nvGrpSpPr>
        <p:grpSpPr>
          <a:xfrm>
            <a:off x="5458773" y="1202809"/>
            <a:ext cx="1440791" cy="1567182"/>
            <a:chOff x="5458773" y="1202809"/>
            <a:chExt cx="1440791" cy="1567182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9FD17C8-F955-4E41-B550-D4D47359E217}"/>
                </a:ext>
              </a:extLst>
            </p:cNvPr>
            <p:cNvSpPr txBox="1"/>
            <p:nvPr/>
          </p:nvSpPr>
          <p:spPr>
            <a:xfrm>
              <a:off x="5458773" y="1202809"/>
              <a:ext cx="10182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Memory</a:t>
              </a: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9C9DB240-B937-2C4C-B573-708F6636095C}"/>
                </a:ext>
              </a:extLst>
            </p:cNvPr>
            <p:cNvCxnSpPr>
              <a:stCxn id="6" idx="2"/>
            </p:cNvCxnSpPr>
            <p:nvPr/>
          </p:nvCxnSpPr>
          <p:spPr>
            <a:xfrm>
              <a:off x="5967887" y="1572141"/>
              <a:ext cx="931677" cy="119785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4799F7E-AD24-7D47-BF56-861CD243DF04}"/>
              </a:ext>
            </a:extLst>
          </p:cNvPr>
          <p:cNvGrpSpPr/>
          <p:nvPr/>
        </p:nvGrpSpPr>
        <p:grpSpPr>
          <a:xfrm>
            <a:off x="3040356" y="5771562"/>
            <a:ext cx="3873062" cy="434500"/>
            <a:chOff x="3040356" y="5771562"/>
            <a:chExt cx="3873062" cy="434500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861CD22-47FD-D446-9EF2-AE5A51B2B58C}"/>
                </a:ext>
              </a:extLst>
            </p:cNvPr>
            <p:cNvSpPr txBox="1"/>
            <p:nvPr/>
          </p:nvSpPr>
          <p:spPr>
            <a:xfrm>
              <a:off x="3040356" y="5836730"/>
              <a:ext cx="32496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Physical, Programmable Gate</a:t>
              </a: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067FC577-C360-B34D-9D08-5B1ACACAFBD1}"/>
                </a:ext>
              </a:extLst>
            </p:cNvPr>
            <p:cNvCxnSpPr>
              <a:stCxn id="11" idx="3"/>
            </p:cNvCxnSpPr>
            <p:nvPr/>
          </p:nvCxnSpPr>
          <p:spPr>
            <a:xfrm flipV="1">
              <a:off x="6289964" y="5771562"/>
              <a:ext cx="623454" cy="24983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 Memories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554162"/>
            <a:ext cx="8686800" cy="4467234"/>
          </a:xfrm>
        </p:spPr>
        <p:txBody>
          <a:bodyPr>
            <a:normAutofit lnSpcReduction="10000"/>
          </a:bodyPr>
          <a:lstStyle/>
          <a:p>
            <a:pPr marL="514350" indent="-514350">
              <a:buNone/>
            </a:pPr>
            <a:r>
              <a:rPr lang="en-US" dirty="0"/>
              <a:t>Why two memories?</a:t>
            </a:r>
          </a:p>
          <a:p>
            <a:r>
              <a:rPr lang="en-US" dirty="0"/>
              <a:t>2-input gate requires two</a:t>
            </a:r>
            <a:br>
              <a:rPr lang="en-US" dirty="0"/>
            </a:br>
            <a:r>
              <a:rPr lang="en-US" dirty="0"/>
              <a:t>binary inputs</a:t>
            </a:r>
          </a:p>
          <a:p>
            <a:r>
              <a:rPr lang="en-US" dirty="0"/>
              <a:t>Want to supply both – two values</a:t>
            </a:r>
          </a:p>
          <a:p>
            <a:r>
              <a:rPr lang="en-US" dirty="0"/>
              <a:t>Simple memory only allows </a:t>
            </a:r>
            <a:br>
              <a:rPr lang="en-US" dirty="0"/>
            </a:br>
            <a:r>
              <a:rPr lang="en-US" dirty="0"/>
              <a:t>one read per cycle</a:t>
            </a:r>
          </a:p>
          <a:p>
            <a:r>
              <a:rPr lang="en-US" dirty="0"/>
              <a:t>Two memories to supply </a:t>
            </a:r>
            <a:br>
              <a:rPr lang="en-US" dirty="0"/>
            </a:br>
            <a:r>
              <a:rPr lang="en-US" dirty="0"/>
              <a:t>two values</a:t>
            </a:r>
          </a:p>
          <a:p>
            <a:r>
              <a:rPr lang="en-US" dirty="0"/>
              <a:t>Write into both, so both have</a:t>
            </a:r>
            <a:br>
              <a:rPr lang="en-US" dirty="0"/>
            </a:br>
            <a:r>
              <a:rPr lang="en-US" dirty="0"/>
              <a:t>same set of values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2022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0A44E3C-905A-9848-B026-3D52BA1429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9964" y="1732291"/>
            <a:ext cx="2451677" cy="4144922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8C4A0246-4E39-9148-88DB-AA3D1D38C5DB}"/>
              </a:ext>
            </a:extLst>
          </p:cNvPr>
          <p:cNvGrpSpPr/>
          <p:nvPr/>
        </p:nvGrpSpPr>
        <p:grpSpPr>
          <a:xfrm>
            <a:off x="5458773" y="1202809"/>
            <a:ext cx="1440791" cy="1567182"/>
            <a:chOff x="5458773" y="1202809"/>
            <a:chExt cx="1440791" cy="1567182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9FD17C8-F955-4E41-B550-D4D47359E217}"/>
                </a:ext>
              </a:extLst>
            </p:cNvPr>
            <p:cNvSpPr txBox="1"/>
            <p:nvPr/>
          </p:nvSpPr>
          <p:spPr>
            <a:xfrm>
              <a:off x="5458773" y="1202809"/>
              <a:ext cx="10182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Memory</a:t>
              </a: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9C9DB240-B937-2C4C-B573-708F6636095C}"/>
                </a:ext>
              </a:extLst>
            </p:cNvPr>
            <p:cNvCxnSpPr>
              <a:stCxn id="6" idx="2"/>
            </p:cNvCxnSpPr>
            <p:nvPr/>
          </p:nvCxnSpPr>
          <p:spPr>
            <a:xfrm>
              <a:off x="5967887" y="1572141"/>
              <a:ext cx="931677" cy="119785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4799F7E-AD24-7D47-BF56-861CD243DF04}"/>
              </a:ext>
            </a:extLst>
          </p:cNvPr>
          <p:cNvGrpSpPr/>
          <p:nvPr/>
        </p:nvGrpSpPr>
        <p:grpSpPr>
          <a:xfrm>
            <a:off x="3040356" y="5771562"/>
            <a:ext cx="3873062" cy="434500"/>
            <a:chOff x="3040356" y="5771562"/>
            <a:chExt cx="3873062" cy="434500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861CD22-47FD-D446-9EF2-AE5A51B2B58C}"/>
                </a:ext>
              </a:extLst>
            </p:cNvPr>
            <p:cNvSpPr txBox="1"/>
            <p:nvPr/>
          </p:nvSpPr>
          <p:spPr>
            <a:xfrm>
              <a:off x="3040356" y="5836730"/>
              <a:ext cx="32496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Physical, Programmable Gate</a:t>
              </a: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067FC577-C360-B34D-9D08-5B1ACACAFBD1}"/>
                </a:ext>
              </a:extLst>
            </p:cNvPr>
            <p:cNvCxnSpPr>
              <a:stCxn id="11" idx="3"/>
            </p:cNvCxnSpPr>
            <p:nvPr/>
          </p:nvCxnSpPr>
          <p:spPr>
            <a:xfrm flipV="1">
              <a:off x="6289964" y="5771562"/>
              <a:ext cx="623454" cy="24983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13226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Operation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2022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3778" y="1165249"/>
            <a:ext cx="3124200" cy="66566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074ACB7-64B5-DB4B-82C7-D03AD38936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27" y="1794204"/>
            <a:ext cx="2825239" cy="414492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1BB5382-3F0A-5445-84D5-A394CAD060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6654" y="1953478"/>
            <a:ext cx="2451677" cy="414492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61B95BD-0200-C246-B68D-819F7EB56C38}"/>
              </a:ext>
            </a:extLst>
          </p:cNvPr>
          <p:cNvSpPr txBox="1"/>
          <p:nvPr/>
        </p:nvSpPr>
        <p:spPr>
          <a:xfrm>
            <a:off x="3158463" y="1625282"/>
            <a:ext cx="3318537" cy="48013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ourier" pitchFamily="2" charset="0"/>
              </a:rPr>
              <a:t>a=</a:t>
            </a:r>
            <a:r>
              <a:rPr lang="en-US" sz="2400" dirty="0" err="1">
                <a:latin typeface="Courier" pitchFamily="2" charset="0"/>
              </a:rPr>
              <a:t>getInput</a:t>
            </a:r>
            <a:r>
              <a:rPr lang="en-US" sz="2400" dirty="0">
                <a:latin typeface="Courier" pitchFamily="2" charset="0"/>
              </a:rPr>
              <a:t>(0); </a:t>
            </a:r>
          </a:p>
          <a:p>
            <a:r>
              <a:rPr lang="en-US" sz="2400" dirty="0">
                <a:latin typeface="Courier" pitchFamily="2" charset="0"/>
              </a:rPr>
              <a:t>b=</a:t>
            </a:r>
            <a:r>
              <a:rPr lang="en-US" sz="2400" dirty="0" err="1">
                <a:latin typeface="Courier" pitchFamily="2" charset="0"/>
              </a:rPr>
              <a:t>getInput</a:t>
            </a:r>
            <a:r>
              <a:rPr lang="en-US" sz="2400" dirty="0">
                <a:latin typeface="Courier" pitchFamily="2" charset="0"/>
              </a:rPr>
              <a:t>(1);</a:t>
            </a:r>
          </a:p>
          <a:p>
            <a:r>
              <a:rPr lang="en-US" sz="2400" dirty="0">
                <a:latin typeface="Courier" pitchFamily="2" charset="0"/>
              </a:rPr>
              <a:t>c=</a:t>
            </a:r>
            <a:r>
              <a:rPr lang="en-US" sz="2400" dirty="0" err="1">
                <a:latin typeface="Courier" pitchFamily="2" charset="0"/>
              </a:rPr>
              <a:t>getInput</a:t>
            </a:r>
            <a:r>
              <a:rPr lang="en-US" sz="2400" dirty="0">
                <a:latin typeface="Courier" pitchFamily="2" charset="0"/>
              </a:rPr>
              <a:t>(2);</a:t>
            </a:r>
          </a:p>
          <a:p>
            <a:r>
              <a:rPr lang="en-US" sz="2400" dirty="0">
                <a:latin typeface="Courier" pitchFamily="2" charset="0"/>
              </a:rPr>
              <a:t>t1=</a:t>
            </a:r>
            <a:r>
              <a:rPr lang="en-US" sz="2400" dirty="0" err="1">
                <a:latin typeface="Courier" pitchFamily="2" charset="0"/>
              </a:rPr>
              <a:t>a&amp;b</a:t>
            </a:r>
            <a:r>
              <a:rPr lang="en-US" sz="2400" dirty="0">
                <a:latin typeface="Courier" pitchFamily="2" charset="0"/>
              </a:rPr>
              <a:t>;   // 1</a:t>
            </a:r>
          </a:p>
          <a:p>
            <a:r>
              <a:rPr lang="en-US" sz="2400" dirty="0">
                <a:latin typeface="Courier" pitchFamily="2" charset="0"/>
              </a:rPr>
              <a:t>t2=</a:t>
            </a:r>
            <a:r>
              <a:rPr lang="en-US" sz="2400" dirty="0" err="1">
                <a:latin typeface="Courier" pitchFamily="2" charset="0"/>
              </a:rPr>
              <a:t>b&amp;c</a:t>
            </a:r>
            <a:r>
              <a:rPr lang="en-US" sz="2400" dirty="0">
                <a:latin typeface="Courier" pitchFamily="2" charset="0"/>
              </a:rPr>
              <a:t>;   // 2</a:t>
            </a:r>
          </a:p>
          <a:p>
            <a:r>
              <a:rPr lang="en-US" sz="2400" dirty="0">
                <a:latin typeface="Courier" pitchFamily="2" charset="0"/>
              </a:rPr>
              <a:t>t1=t1|t2; // 3</a:t>
            </a:r>
          </a:p>
          <a:p>
            <a:r>
              <a:rPr lang="en-US" sz="2400" dirty="0">
                <a:latin typeface="Courier" pitchFamily="2" charset="0"/>
              </a:rPr>
              <a:t>t2=</a:t>
            </a:r>
            <a:r>
              <a:rPr lang="en-US" sz="2400" dirty="0" err="1">
                <a:latin typeface="Courier" pitchFamily="2" charset="0"/>
              </a:rPr>
              <a:t>a&amp;c</a:t>
            </a:r>
            <a:r>
              <a:rPr lang="en-US" sz="2400" dirty="0">
                <a:latin typeface="Courier" pitchFamily="2" charset="0"/>
              </a:rPr>
              <a:t>;   // 4</a:t>
            </a:r>
          </a:p>
          <a:p>
            <a:r>
              <a:rPr lang="en-US" sz="2400" dirty="0">
                <a:latin typeface="Courier" pitchFamily="2" charset="0"/>
              </a:rPr>
              <a:t>o1=t1|t2; // 5</a:t>
            </a:r>
          </a:p>
          <a:p>
            <a:r>
              <a:rPr lang="en-US" sz="2400" dirty="0">
                <a:latin typeface="Courier" pitchFamily="2" charset="0"/>
              </a:rPr>
              <a:t>t1=</a:t>
            </a:r>
            <a:r>
              <a:rPr lang="en-US" sz="2400" dirty="0" err="1">
                <a:latin typeface="Courier" pitchFamily="2" charset="0"/>
              </a:rPr>
              <a:t>a^b</a:t>
            </a:r>
            <a:r>
              <a:rPr lang="en-US" sz="2400" dirty="0">
                <a:latin typeface="Courier" pitchFamily="2" charset="0"/>
              </a:rPr>
              <a:t>;   // 6</a:t>
            </a:r>
          </a:p>
          <a:p>
            <a:r>
              <a:rPr lang="en-US" sz="2400" dirty="0">
                <a:latin typeface="Courier" pitchFamily="2" charset="0"/>
              </a:rPr>
              <a:t>o2=t1^c;  // 7</a:t>
            </a:r>
          </a:p>
          <a:p>
            <a:r>
              <a:rPr lang="en-US" sz="2400" dirty="0" err="1">
                <a:latin typeface="Courier" pitchFamily="2" charset="0"/>
              </a:rPr>
              <a:t>putOutput</a:t>
            </a:r>
            <a:r>
              <a:rPr lang="en-US" sz="2400" dirty="0">
                <a:latin typeface="Courier" pitchFamily="2" charset="0"/>
              </a:rPr>
              <a:t>(1,o2); </a:t>
            </a:r>
          </a:p>
          <a:p>
            <a:r>
              <a:rPr lang="en-US" sz="2400" dirty="0" err="1">
                <a:latin typeface="Courier" pitchFamily="2" charset="0"/>
              </a:rPr>
              <a:t>putOutput</a:t>
            </a:r>
            <a:r>
              <a:rPr lang="en-US" sz="2400" dirty="0">
                <a:latin typeface="Courier" pitchFamily="2" charset="0"/>
              </a:rPr>
              <a:t>(0,o1);</a:t>
            </a:r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B51D7A0-30FD-7E44-BF17-D2ED090C1E99}"/>
              </a:ext>
            </a:extLst>
          </p:cNvPr>
          <p:cNvSpPr txBox="1"/>
          <p:nvPr/>
        </p:nvSpPr>
        <p:spPr>
          <a:xfrm>
            <a:off x="83127" y="3325091"/>
            <a:ext cx="3966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DC6AB8C-23DC-EA45-B73C-060E7F71784C}"/>
              </a:ext>
            </a:extLst>
          </p:cNvPr>
          <p:cNvSpPr txBox="1"/>
          <p:nvPr/>
        </p:nvSpPr>
        <p:spPr>
          <a:xfrm>
            <a:off x="614623" y="3325091"/>
            <a:ext cx="3966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2D5061E-7709-4340-A795-74399A3464C7}"/>
              </a:ext>
            </a:extLst>
          </p:cNvPr>
          <p:cNvSpPr txBox="1"/>
          <p:nvPr/>
        </p:nvSpPr>
        <p:spPr>
          <a:xfrm>
            <a:off x="416306" y="4447442"/>
            <a:ext cx="3966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A1B06BE-93B7-664C-B7BF-F754788E9CD6}"/>
              </a:ext>
            </a:extLst>
          </p:cNvPr>
          <p:cNvSpPr txBox="1"/>
          <p:nvPr/>
        </p:nvSpPr>
        <p:spPr>
          <a:xfrm>
            <a:off x="1495746" y="3866665"/>
            <a:ext cx="3966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9579B7B-D2CF-1145-A85D-9999BA96DE5C}"/>
              </a:ext>
            </a:extLst>
          </p:cNvPr>
          <p:cNvSpPr txBox="1"/>
          <p:nvPr/>
        </p:nvSpPr>
        <p:spPr>
          <a:xfrm>
            <a:off x="1056885" y="5569794"/>
            <a:ext cx="5640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4DB7D7F-CBB2-4B4F-9CB2-4439F1129ABF}"/>
              </a:ext>
            </a:extLst>
          </p:cNvPr>
          <p:cNvSpPr txBox="1"/>
          <p:nvPr/>
        </p:nvSpPr>
        <p:spPr>
          <a:xfrm>
            <a:off x="2710049" y="4415125"/>
            <a:ext cx="3966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A9A4120-69AA-8141-817F-E0F5A3395A7D}"/>
              </a:ext>
            </a:extLst>
          </p:cNvPr>
          <p:cNvSpPr txBox="1"/>
          <p:nvPr/>
        </p:nvSpPr>
        <p:spPr>
          <a:xfrm>
            <a:off x="1920088" y="5630036"/>
            <a:ext cx="5640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o2</a:t>
            </a:r>
          </a:p>
        </p:txBody>
      </p:sp>
    </p:spTree>
    <p:extLst>
      <p:ext uri="{BB962C8B-B14F-4D97-AF65-F5344CB8AC3E}">
        <p14:creationId xmlns:p14="http://schemas.microsoft.com/office/powerpoint/2010/main" val="2961006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12" grpId="0"/>
      <p:bldP spid="12" grpId="1"/>
      <p:bldP spid="17" grpId="0"/>
      <p:bldP spid="17" grpId="1"/>
      <p:bldP spid="18" grpId="0"/>
      <p:bldP spid="19" grpId="0"/>
      <p:bldP spid="20" grpId="0"/>
      <p:bldP spid="2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558C5BDC-3BF3-8849-A4CB-A114C8E2AA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36233"/>
            <a:ext cx="7493000" cy="431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Operation Sequence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2022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8555" y="1298222"/>
            <a:ext cx="3493534" cy="74436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820333" y="6138333"/>
            <a:ext cx="2275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6600"/>
                </a:solidFill>
              </a:rPr>
              <a:t>Missing description?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4131734"/>
            <a:ext cx="9801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6600"/>
                </a:solidFill>
              </a:rPr>
              <a:t>Missing </a:t>
            </a:r>
          </a:p>
          <a:p>
            <a:r>
              <a:rPr lang="en-US" dirty="0">
                <a:solidFill>
                  <a:srgbClr val="FF6600"/>
                </a:solidFill>
              </a:rPr>
              <a:t>C step?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07265C9-286A-FD45-8DE4-5671FD1F9B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2417" y="2283534"/>
            <a:ext cx="1640421" cy="27733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Observe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can </a:t>
            </a:r>
            <a:r>
              <a:rPr lang="en-US" dirty="0" err="1"/>
              <a:t>sequentialize</a:t>
            </a:r>
            <a:r>
              <a:rPr lang="en-US" dirty="0"/>
              <a:t> operations,</a:t>
            </a:r>
            <a:br>
              <a:rPr lang="en-US" dirty="0"/>
            </a:br>
            <a:r>
              <a:rPr lang="en-US" dirty="0"/>
              <a:t>reusing the single gate</a:t>
            </a:r>
          </a:p>
          <a:p>
            <a:endParaRPr lang="en-US" dirty="0"/>
          </a:p>
          <a:p>
            <a:r>
              <a:rPr lang="en-US" dirty="0"/>
              <a:t>As long as we can specify the </a:t>
            </a:r>
            <a:br>
              <a:rPr lang="en-US" dirty="0"/>
            </a:br>
            <a:r>
              <a:rPr lang="en-US" dirty="0"/>
              <a:t>operation to be performed</a:t>
            </a:r>
          </a:p>
          <a:p>
            <a:endParaRPr lang="en-US" dirty="0"/>
          </a:p>
          <a:p>
            <a:r>
              <a:rPr lang="en-US" dirty="0">
                <a:solidFill>
                  <a:srgbClr val="FF6600"/>
                </a:solidFill>
              </a:rPr>
              <a:t>What are we specifying?</a:t>
            </a:r>
          </a:p>
          <a:p>
            <a:pPr lvl="1"/>
            <a:r>
              <a:rPr lang="en-US" dirty="0">
                <a:solidFill>
                  <a:srgbClr val="FF6600"/>
                </a:solidFill>
              </a:rPr>
              <a:t>(break it down, what information need?)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2022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C392D6C-9020-CD4A-A389-80443D143D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6875" y="1905020"/>
            <a:ext cx="2451677" cy="41449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Instruction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Call this specification an </a:t>
            </a:r>
            <a:r>
              <a:rPr lang="en-US" i="1" dirty="0"/>
              <a:t>instruction</a:t>
            </a:r>
          </a:p>
          <a:p>
            <a:r>
              <a:rPr lang="en-US" dirty="0"/>
              <a:t>Instructs the programmable, </a:t>
            </a:r>
            <a:br>
              <a:rPr lang="en-US" dirty="0"/>
            </a:br>
            <a:r>
              <a:rPr lang="en-US" dirty="0"/>
              <a:t>reusable operators on what to perform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2022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57AA1EB-6245-A64D-A18B-F6AE50D6BD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6875" y="1905020"/>
            <a:ext cx="2451677" cy="41449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Instruction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554162"/>
            <a:ext cx="4984536" cy="4846638"/>
          </a:xfrm>
        </p:spPr>
        <p:txBody>
          <a:bodyPr/>
          <a:lstStyle/>
          <a:p>
            <a:r>
              <a:rPr lang="en-US" dirty="0"/>
              <a:t>Call this specification an </a:t>
            </a:r>
            <a:r>
              <a:rPr lang="en-US" i="1" dirty="0"/>
              <a:t>instruction</a:t>
            </a:r>
          </a:p>
          <a:p>
            <a:r>
              <a:rPr lang="en-US" dirty="0"/>
              <a:t>Instructs the programmable, </a:t>
            </a:r>
            <a:br>
              <a:rPr lang="en-US" dirty="0"/>
            </a:br>
            <a:r>
              <a:rPr lang="en-US" dirty="0"/>
              <a:t>reusable operators on what to perform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2022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57AA1EB-6245-A64D-A18B-F6AE50D6BD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8727" y="3977481"/>
            <a:ext cx="1372631" cy="232063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E7008B7-7574-F248-9239-068D408C1D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336" y="1333817"/>
            <a:ext cx="3614307" cy="4866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11373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Expanding the Structure: Input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554162"/>
            <a:ext cx="3773311" cy="4846638"/>
          </a:xfrm>
        </p:spPr>
        <p:txBody>
          <a:bodyPr/>
          <a:lstStyle/>
          <a:p>
            <a:r>
              <a:rPr lang="en-US" dirty="0"/>
              <a:t>Add a multiplexer to bring in inputs</a:t>
            </a:r>
          </a:p>
          <a:p>
            <a:r>
              <a:rPr lang="en-US" dirty="0"/>
              <a:t>Allow as option to write into data memory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2022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583694E-012C-C64F-BA56-E944A0E875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2795" y="1745673"/>
            <a:ext cx="4276405" cy="46551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Expanding the Structure: Output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554162"/>
            <a:ext cx="3773311" cy="4846638"/>
          </a:xfrm>
        </p:spPr>
        <p:txBody>
          <a:bodyPr/>
          <a:lstStyle/>
          <a:p>
            <a:r>
              <a:rPr lang="en-US" dirty="0"/>
              <a:t>Add way to load a designated output register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2022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60165CD-F73D-F849-8AAA-21034E0084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4727" y="1262010"/>
            <a:ext cx="3186546" cy="5085196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Expanded Control = Instruction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554162"/>
            <a:ext cx="3773311" cy="4846638"/>
          </a:xfrm>
        </p:spPr>
        <p:txBody>
          <a:bodyPr/>
          <a:lstStyle/>
          <a:p>
            <a:r>
              <a:rPr lang="en-US" dirty="0"/>
              <a:t>Group the full control into instruction</a:t>
            </a:r>
          </a:p>
          <a:p>
            <a:r>
              <a:rPr lang="en-US" dirty="0"/>
              <a:t>Set of bits that tells the structure what to do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2022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A98A21F-8A18-7D4F-90F8-C9C12F6873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564" y="1249860"/>
            <a:ext cx="4950947" cy="50973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Process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 do we build a machine to perform these operations?</a:t>
            </a:r>
          </a:p>
          <a:p>
            <a:pPr lvl="1"/>
            <a:r>
              <a:rPr lang="en-US" dirty="0"/>
              <a:t>From Digital Samples </a:t>
            </a:r>
            <a:r>
              <a:rPr lang="en-US" dirty="0" err="1">
                <a:sym typeface="Wingdings"/>
              </a:rPr>
              <a:t></a:t>
            </a:r>
            <a:r>
              <a:rPr lang="en-US" dirty="0">
                <a:sym typeface="Wingdings"/>
              </a:rPr>
              <a:t> compressed digital data </a:t>
            </a:r>
            <a:r>
              <a:rPr lang="en-US" dirty="0" err="1">
                <a:sym typeface="Wingdings"/>
              </a:rPr>
              <a:t></a:t>
            </a:r>
            <a:r>
              <a:rPr lang="en-US" dirty="0">
                <a:sym typeface="Wingdings"/>
              </a:rPr>
              <a:t> Digital Samples</a:t>
            </a:r>
          </a:p>
          <a:p>
            <a:pPr lvl="1"/>
            <a:endParaRPr lang="en-US" dirty="0">
              <a:sym typeface="Wingdings"/>
            </a:endParaRPr>
          </a:p>
          <a:p>
            <a:r>
              <a:rPr lang="en-US" dirty="0">
                <a:sym typeface="Wingdings"/>
              </a:rPr>
              <a:t>With simple gates and registers</a:t>
            </a:r>
          </a:p>
          <a:p>
            <a:pPr lvl="1"/>
            <a:r>
              <a:rPr lang="en-US" dirty="0">
                <a:sym typeface="Wingdings"/>
              </a:rPr>
              <a:t>can build a machine to perform </a:t>
            </a:r>
            <a:r>
              <a:rPr lang="en-US" i="1" dirty="0">
                <a:sym typeface="Wingdings"/>
              </a:rPr>
              <a:t>any</a:t>
            </a:r>
            <a:r>
              <a:rPr lang="en-US" dirty="0">
                <a:sym typeface="Wingdings"/>
              </a:rPr>
              <a:t> digital computation</a:t>
            </a:r>
          </a:p>
          <a:p>
            <a:pPr lvl="1"/>
            <a:r>
              <a:rPr lang="en-US" dirty="0">
                <a:sym typeface="Wingdings"/>
              </a:rPr>
              <a:t>…</a:t>
            </a:r>
            <a:r>
              <a:rPr lang="en-US" b="1" dirty="0">
                <a:sym typeface="Wingdings"/>
              </a:rPr>
              <a:t>if</a:t>
            </a:r>
            <a:r>
              <a:rPr lang="en-US" dirty="0">
                <a:sym typeface="Wingdings"/>
              </a:rPr>
              <a:t> we have </a:t>
            </a:r>
            <a:r>
              <a:rPr lang="en-US" i="1" dirty="0">
                <a:sym typeface="Wingdings"/>
              </a:rPr>
              <a:t>enough</a:t>
            </a:r>
            <a:r>
              <a:rPr lang="en-US" dirty="0">
                <a:sym typeface="Wingdings"/>
              </a:rPr>
              <a:t> of them.</a:t>
            </a:r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2022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rgbClr val="FF6600"/>
                </a:solidFill>
              </a:rPr>
              <a:t>Fillin</a:t>
            </a:r>
            <a:r>
              <a:rPr lang="en-US" dirty="0">
                <a:solidFill>
                  <a:srgbClr val="FF6600"/>
                </a:solidFill>
              </a:rPr>
              <a:t> missing Instruction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CF82F4C-7E84-EA47-B9EF-D88A7B51F7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688" y="1287592"/>
            <a:ext cx="5846497" cy="511320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2022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4064" y="1368778"/>
            <a:ext cx="3029936" cy="64558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565C4F6-ACBA-9C47-869F-3FCA022A31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3185" y="3062038"/>
            <a:ext cx="3190814" cy="3285167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D1FCDA3D-37A8-404A-8598-1C6727976503}"/>
              </a:ext>
            </a:extLst>
          </p:cNvPr>
          <p:cNvSpPr/>
          <p:nvPr/>
        </p:nvSpPr>
        <p:spPr>
          <a:xfrm>
            <a:off x="3865418" y="5743956"/>
            <a:ext cx="2248646" cy="914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8CD007F-48E4-544F-A242-1351B84F1C02}"/>
              </a:ext>
            </a:extLst>
          </p:cNvPr>
          <p:cNvSpPr txBox="1"/>
          <p:nvPr/>
        </p:nvSpPr>
        <p:spPr>
          <a:xfrm>
            <a:off x="6345570" y="3134808"/>
            <a:ext cx="38023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rgbClr val="00B050"/>
                </a:solidFill>
              </a:rPr>
              <a:t>In0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5F13E80-13F0-214B-8DC8-4BA4DC544020}"/>
              </a:ext>
            </a:extLst>
          </p:cNvPr>
          <p:cNvSpPr txBox="1"/>
          <p:nvPr/>
        </p:nvSpPr>
        <p:spPr>
          <a:xfrm>
            <a:off x="6591935" y="3142332"/>
            <a:ext cx="38023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rgbClr val="DD30A0"/>
                </a:solidFill>
              </a:rPr>
              <a:t>In1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4F57CE2-4960-5641-8F89-373AE4990A05}"/>
              </a:ext>
            </a:extLst>
          </p:cNvPr>
          <p:cNvCxnSpPr/>
          <p:nvPr/>
        </p:nvCxnSpPr>
        <p:spPr>
          <a:xfrm>
            <a:off x="6591935" y="3429000"/>
            <a:ext cx="190116" cy="0"/>
          </a:xfrm>
          <a:prstGeom prst="line">
            <a:avLst/>
          </a:prstGeom>
          <a:ln w="25400">
            <a:solidFill>
              <a:srgbClr val="FF0000"/>
            </a:solidFill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Instruction Bits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554162"/>
            <a:ext cx="3773311" cy="4846638"/>
          </a:xfrm>
        </p:spPr>
        <p:txBody>
          <a:bodyPr/>
          <a:lstStyle/>
          <a:p>
            <a:r>
              <a:rPr lang="en-US" dirty="0"/>
              <a:t>Instructions are just a set of bits</a:t>
            </a:r>
          </a:p>
          <a:p>
            <a:r>
              <a:rPr lang="en-US" dirty="0"/>
              <a:t>Type – 2 bits</a:t>
            </a:r>
          </a:p>
          <a:p>
            <a:r>
              <a:rPr lang="en-US" dirty="0" err="1"/>
              <a:t>GateOp</a:t>
            </a:r>
            <a:r>
              <a:rPr lang="en-US" dirty="0"/>
              <a:t> – 4 bits</a:t>
            </a:r>
          </a:p>
          <a:p>
            <a:r>
              <a:rPr lang="en-US" dirty="0"/>
              <a:t>In1 – 3 bits</a:t>
            </a:r>
          </a:p>
          <a:p>
            <a:pPr lvl="1"/>
            <a:r>
              <a:rPr lang="en-US" dirty="0"/>
              <a:t>Assume 8 slots</a:t>
            </a:r>
          </a:p>
          <a:p>
            <a:r>
              <a:rPr lang="en-US" dirty="0"/>
              <a:t>In2 – 3 bits</a:t>
            </a:r>
          </a:p>
          <a:p>
            <a:r>
              <a:rPr lang="en-US" dirty="0"/>
              <a:t>Out – 3 bits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2022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3888" y="479361"/>
            <a:ext cx="4840111" cy="8653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16DFAF4-D647-6343-9D08-6CC6DEB735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564" y="1249860"/>
            <a:ext cx="4950947" cy="509734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0313406-5B40-CB4F-91EC-961E3A353E8C}"/>
              </a:ext>
            </a:extLst>
          </p:cNvPr>
          <p:cNvSpPr txBox="1"/>
          <p:nvPr/>
        </p:nvSpPr>
        <p:spPr>
          <a:xfrm>
            <a:off x="4715600" y="1539979"/>
            <a:ext cx="109580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00B050"/>
                </a:solidFill>
              </a:rPr>
              <a:t>In0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DEBED3D-80D5-2F4F-8DAD-37B220C77E37}"/>
              </a:ext>
            </a:extLst>
          </p:cNvPr>
          <p:cNvSpPr txBox="1"/>
          <p:nvPr/>
        </p:nvSpPr>
        <p:spPr>
          <a:xfrm>
            <a:off x="4961965" y="1547503"/>
            <a:ext cx="109580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DD30A0"/>
                </a:solidFill>
              </a:rPr>
              <a:t>In1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Instruction Bits Example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>
                <a:solidFill>
                  <a:srgbClr val="FF6600"/>
                </a:solidFill>
              </a:rPr>
              <a:t>Fillin</a:t>
            </a:r>
            <a:r>
              <a:rPr lang="en-US" dirty="0">
                <a:solidFill>
                  <a:srgbClr val="FF6600"/>
                </a:solidFill>
              </a:rPr>
              <a:t> Missing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2022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32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3889" y="1594139"/>
            <a:ext cx="4840111" cy="8653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222" y="2336422"/>
            <a:ext cx="7969250" cy="68476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43CEFBD-BCEB-174D-9B9D-90D6319539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429000"/>
            <a:ext cx="9144000" cy="2238834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Note Write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554162"/>
            <a:ext cx="3773311" cy="4846638"/>
          </a:xfrm>
        </p:spPr>
        <p:txBody>
          <a:bodyPr/>
          <a:lstStyle/>
          <a:p>
            <a:r>
              <a:rPr lang="en-US" dirty="0"/>
              <a:t>Note write enable</a:t>
            </a:r>
          </a:p>
          <a:p>
            <a:pPr lvl="1"/>
            <a:r>
              <a:rPr lang="en-US" dirty="0"/>
              <a:t>Fed back for next cycle</a:t>
            </a:r>
          </a:p>
          <a:p>
            <a:pPr lvl="1"/>
            <a:r>
              <a:rPr lang="en-US" dirty="0"/>
              <a:t>Also address, value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2022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33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CF4E60D-6CD0-0341-8BA7-9B3866997E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1526" y="1139024"/>
            <a:ext cx="4950947" cy="5097346"/>
          </a:xfrm>
          <a:prstGeom prst="rect">
            <a:avLst/>
          </a:prstGeom>
        </p:spPr>
      </p:pic>
      <p:cxnSp>
        <p:nvCxnSpPr>
          <p:cNvPr id="8" name="Curved Connector 7">
            <a:extLst>
              <a:ext uri="{FF2B5EF4-FFF2-40B4-BE49-F238E27FC236}">
                <a16:creationId xmlns:a16="http://schemas.microsoft.com/office/drawing/2014/main" id="{CAA88346-E997-FC4F-872C-4B9FC06D73CA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3284555" y="3076737"/>
            <a:ext cx="4717474" cy="1154800"/>
          </a:xfrm>
          <a:prstGeom prst="curvedConnector3">
            <a:avLst>
              <a:gd name="adj1" fmla="val 50000"/>
            </a:avLst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E4233CB5-F50D-AD4F-8E18-B83A26B43EF6}"/>
              </a:ext>
            </a:extLst>
          </p:cNvPr>
          <p:cNvSpPr/>
          <p:nvPr/>
        </p:nvSpPr>
        <p:spPr>
          <a:xfrm>
            <a:off x="4862945" y="6040582"/>
            <a:ext cx="457200" cy="19578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805CA04-AD60-2D4B-9209-F52EAB79DC06}"/>
              </a:ext>
            </a:extLst>
          </p:cNvPr>
          <p:cNvSpPr/>
          <p:nvPr/>
        </p:nvSpPr>
        <p:spPr>
          <a:xfrm>
            <a:off x="6220690" y="1139024"/>
            <a:ext cx="969818" cy="15637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D434881-6EBF-B94A-B54E-E77965FCE0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7761" y="3654137"/>
            <a:ext cx="1369517" cy="231537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AF95035-BE51-C243-ABD2-B7B58252C539}"/>
              </a:ext>
            </a:extLst>
          </p:cNvPr>
          <p:cNvSpPr txBox="1"/>
          <p:nvPr/>
        </p:nvSpPr>
        <p:spPr>
          <a:xfrm>
            <a:off x="4896112" y="1379951"/>
            <a:ext cx="38023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rgbClr val="00B050"/>
                </a:solidFill>
              </a:rPr>
              <a:t>In0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998E41B-EB0B-5A45-9892-1630EDEC6954}"/>
              </a:ext>
            </a:extLst>
          </p:cNvPr>
          <p:cNvSpPr txBox="1"/>
          <p:nvPr/>
        </p:nvSpPr>
        <p:spPr>
          <a:xfrm>
            <a:off x="5142477" y="1387475"/>
            <a:ext cx="38023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rgbClr val="DD30A0"/>
                </a:solidFill>
              </a:rPr>
              <a:t>In1</a:t>
            </a:r>
          </a:p>
        </p:txBody>
      </p:sp>
    </p:spTree>
    <p:extLst>
      <p:ext uri="{BB962C8B-B14F-4D97-AF65-F5344CB8AC3E}">
        <p14:creationId xmlns:p14="http://schemas.microsoft.com/office/powerpoint/2010/main" val="421648856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Instruction Sequence Control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554162"/>
            <a:ext cx="3773311" cy="4846638"/>
          </a:xfrm>
        </p:spPr>
        <p:txBody>
          <a:bodyPr/>
          <a:lstStyle/>
          <a:p>
            <a:r>
              <a:rPr lang="en-US" dirty="0"/>
              <a:t>How provide the sequence of instructions?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2022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34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CF4E60D-6CD0-0341-8BA7-9B3866997E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1526" y="1139024"/>
            <a:ext cx="4950947" cy="509734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9E0184A-3E09-934D-AD33-F5A6A736E21B}"/>
              </a:ext>
            </a:extLst>
          </p:cNvPr>
          <p:cNvSpPr txBox="1"/>
          <p:nvPr/>
        </p:nvSpPr>
        <p:spPr>
          <a:xfrm>
            <a:off x="4920182" y="1387475"/>
            <a:ext cx="38023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rgbClr val="00B050"/>
                </a:solidFill>
              </a:rPr>
              <a:t>In0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875BF30-FC50-164E-B534-A5178FE1BAF2}"/>
              </a:ext>
            </a:extLst>
          </p:cNvPr>
          <p:cNvSpPr txBox="1"/>
          <p:nvPr/>
        </p:nvSpPr>
        <p:spPr>
          <a:xfrm>
            <a:off x="5166547" y="1394999"/>
            <a:ext cx="38023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rgbClr val="DD30A0"/>
                </a:solidFill>
              </a:rPr>
              <a:t>In1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1165578"/>
          </a:xfrm>
        </p:spPr>
        <p:txBody>
          <a:bodyPr>
            <a:normAutofit fontScale="90000"/>
          </a:bodyPr>
          <a:lstStyle/>
          <a:p>
            <a:r>
              <a:rPr lang="en-US" dirty="0"/>
              <a:t>Instruction </a:t>
            </a:r>
            <a:br>
              <a:rPr lang="en-US" dirty="0"/>
            </a:br>
            <a:r>
              <a:rPr lang="en-US" dirty="0"/>
              <a:t>Memory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2187222"/>
            <a:ext cx="3773311" cy="4213578"/>
          </a:xfrm>
        </p:spPr>
        <p:txBody>
          <a:bodyPr/>
          <a:lstStyle/>
          <a:p>
            <a:r>
              <a:rPr lang="en-US" dirty="0"/>
              <a:t>Add Memory to hold set of Instructions</a:t>
            </a:r>
          </a:p>
          <a:p>
            <a:pPr lvl="1"/>
            <a:r>
              <a:rPr lang="en-US" dirty="0"/>
              <a:t>Note contents match table on p. 2 of </a:t>
            </a:r>
            <a:r>
              <a:rPr lang="en-US" dirty="0" err="1"/>
              <a:t>preclass</a:t>
            </a:r>
            <a:endParaRPr lang="en-US" dirty="0"/>
          </a:p>
          <a:p>
            <a:r>
              <a:rPr lang="en-US" dirty="0"/>
              <a:t>Counter to sequence instructions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2022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35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BD5EF85-F78F-5A4A-98DA-9B3AEB13C9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539750"/>
            <a:ext cx="5105400" cy="5778500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2BF82FB8-4314-FA4D-86B2-E374B975ADD4}"/>
              </a:ext>
            </a:extLst>
          </p:cNvPr>
          <p:cNvCxnSpPr/>
          <p:nvPr/>
        </p:nvCxnSpPr>
        <p:spPr>
          <a:xfrm flipV="1">
            <a:off x="3733800" y="2189018"/>
            <a:ext cx="727364" cy="1385455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1165578"/>
          </a:xfrm>
        </p:spPr>
        <p:txBody>
          <a:bodyPr>
            <a:normAutofit/>
          </a:bodyPr>
          <a:lstStyle/>
          <a:p>
            <a:r>
              <a:rPr lang="en-US" dirty="0"/>
              <a:t>Animate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2187222"/>
            <a:ext cx="3773311" cy="4213578"/>
          </a:xfrm>
        </p:spPr>
        <p:txBody>
          <a:bodyPr/>
          <a:lstStyle/>
          <a:p>
            <a:r>
              <a:rPr lang="en-US" dirty="0"/>
              <a:t>Start at PC=0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2022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36</a:t>
            </a:fld>
            <a:endParaRPr lang="en-US"/>
          </a:p>
        </p:txBody>
      </p:sp>
      <p:pic>
        <p:nvPicPr>
          <p:cNvPr id="7" name="Picture 6" descr="preclass_processor.pdf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3797300" y="709083"/>
            <a:ext cx="5105400" cy="5778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2F12D3D-837B-B549-B7B7-C72CF8589F33}"/>
              </a:ext>
            </a:extLst>
          </p:cNvPr>
          <p:cNvSpPr txBox="1"/>
          <p:nvPr/>
        </p:nvSpPr>
        <p:spPr>
          <a:xfrm>
            <a:off x="3395494" y="1622778"/>
            <a:ext cx="3561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57409184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1165578"/>
          </a:xfrm>
        </p:spPr>
        <p:txBody>
          <a:bodyPr>
            <a:normAutofit/>
          </a:bodyPr>
          <a:lstStyle/>
          <a:p>
            <a:r>
              <a:rPr lang="en-US" dirty="0"/>
              <a:t>Animate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2187222"/>
            <a:ext cx="3773311" cy="4213578"/>
          </a:xfrm>
        </p:spPr>
        <p:txBody>
          <a:bodyPr/>
          <a:lstStyle/>
          <a:p>
            <a:r>
              <a:rPr lang="en-US" dirty="0"/>
              <a:t>Start at PC=0</a:t>
            </a:r>
          </a:p>
          <a:p>
            <a:r>
              <a:rPr lang="en-US" dirty="0"/>
              <a:t>Read Instr. Mem at 0</a:t>
            </a:r>
          </a:p>
          <a:p>
            <a:r>
              <a:rPr lang="en-US" dirty="0"/>
              <a:t>(also compute next PC by adding 1)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2022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37</a:t>
            </a:fld>
            <a:endParaRPr lang="en-US"/>
          </a:p>
        </p:txBody>
      </p:sp>
      <p:pic>
        <p:nvPicPr>
          <p:cNvPr id="7" name="Picture 6" descr="preclass_processor.pdf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3797300" y="709083"/>
            <a:ext cx="5105400" cy="5778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2F12D3D-837B-B549-B7B7-C72CF8589F33}"/>
              </a:ext>
            </a:extLst>
          </p:cNvPr>
          <p:cNvSpPr txBox="1"/>
          <p:nvPr/>
        </p:nvSpPr>
        <p:spPr>
          <a:xfrm>
            <a:off x="3395494" y="1622778"/>
            <a:ext cx="3561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19320E6-DF17-CF46-89FB-E729DB63EEBA}"/>
              </a:ext>
            </a:extLst>
          </p:cNvPr>
          <p:cNvSpPr txBox="1"/>
          <p:nvPr/>
        </p:nvSpPr>
        <p:spPr>
          <a:xfrm>
            <a:off x="4572000" y="2355273"/>
            <a:ext cx="124264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000000000000000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7F37EBD-78E2-C742-8626-4B2EA186C070}"/>
              </a:ext>
            </a:extLst>
          </p:cNvPr>
          <p:cNvSpPr txBox="1"/>
          <p:nvPr/>
        </p:nvSpPr>
        <p:spPr>
          <a:xfrm>
            <a:off x="4308764" y="4294011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D17FA2A-2971-304E-B79D-7CC2137F78BF}"/>
              </a:ext>
            </a:extLst>
          </p:cNvPr>
          <p:cNvSpPr txBox="1"/>
          <p:nvPr/>
        </p:nvSpPr>
        <p:spPr>
          <a:xfrm>
            <a:off x="5028121" y="3798332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0000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7D83AE3-FB36-B948-8441-DE9A8687A5F2}"/>
              </a:ext>
            </a:extLst>
          </p:cNvPr>
          <p:cNvSpPr txBox="1"/>
          <p:nvPr/>
        </p:nvSpPr>
        <p:spPr>
          <a:xfrm>
            <a:off x="5860266" y="2583083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000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80A83C3-07FA-0E41-9A05-14BA6EA0B9E1}"/>
              </a:ext>
            </a:extLst>
          </p:cNvPr>
          <p:cNvSpPr txBox="1"/>
          <p:nvPr/>
        </p:nvSpPr>
        <p:spPr>
          <a:xfrm>
            <a:off x="5814648" y="3429000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000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8C2071C-CC67-3F4D-8412-FD4391E6A9C4}"/>
              </a:ext>
            </a:extLst>
          </p:cNvPr>
          <p:cNvSpPr txBox="1"/>
          <p:nvPr/>
        </p:nvSpPr>
        <p:spPr>
          <a:xfrm>
            <a:off x="5321564" y="5351016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000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DE6F65C-833B-C54E-85C6-785E253523DA}"/>
              </a:ext>
            </a:extLst>
          </p:cNvPr>
          <p:cNvSpPr txBox="1"/>
          <p:nvPr/>
        </p:nvSpPr>
        <p:spPr>
          <a:xfrm>
            <a:off x="4292012" y="1358490"/>
            <a:ext cx="3561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89200901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1165578"/>
          </a:xfrm>
        </p:spPr>
        <p:txBody>
          <a:bodyPr>
            <a:normAutofit/>
          </a:bodyPr>
          <a:lstStyle/>
          <a:p>
            <a:r>
              <a:rPr lang="en-US" dirty="0"/>
              <a:t>Animate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2187222"/>
            <a:ext cx="3773311" cy="4213578"/>
          </a:xfrm>
        </p:spPr>
        <p:txBody>
          <a:bodyPr/>
          <a:lstStyle/>
          <a:p>
            <a:r>
              <a:rPr lang="en-US" dirty="0"/>
              <a:t>Start at PC=0</a:t>
            </a:r>
          </a:p>
          <a:p>
            <a:r>
              <a:rPr lang="en-US" dirty="0"/>
              <a:t>Read Instr. Mem at 0</a:t>
            </a:r>
          </a:p>
          <a:p>
            <a:r>
              <a:rPr lang="en-US" dirty="0"/>
              <a:t>Decode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2022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38</a:t>
            </a:fld>
            <a:endParaRPr lang="en-US"/>
          </a:p>
        </p:txBody>
      </p:sp>
      <p:pic>
        <p:nvPicPr>
          <p:cNvPr id="7" name="Picture 6" descr="preclass_processor.pdf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3797300" y="709083"/>
            <a:ext cx="5105400" cy="5778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2F12D3D-837B-B549-B7B7-C72CF8589F33}"/>
              </a:ext>
            </a:extLst>
          </p:cNvPr>
          <p:cNvSpPr txBox="1"/>
          <p:nvPr/>
        </p:nvSpPr>
        <p:spPr>
          <a:xfrm>
            <a:off x="3395494" y="1622778"/>
            <a:ext cx="3561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19320E6-DF17-CF46-89FB-E729DB63EEBA}"/>
              </a:ext>
            </a:extLst>
          </p:cNvPr>
          <p:cNvSpPr txBox="1"/>
          <p:nvPr/>
        </p:nvSpPr>
        <p:spPr>
          <a:xfrm>
            <a:off x="4572000" y="2355273"/>
            <a:ext cx="124264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000000000000000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7F37EBD-78E2-C742-8626-4B2EA186C070}"/>
              </a:ext>
            </a:extLst>
          </p:cNvPr>
          <p:cNvSpPr txBox="1"/>
          <p:nvPr/>
        </p:nvSpPr>
        <p:spPr>
          <a:xfrm>
            <a:off x="4308764" y="4294011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D17FA2A-2971-304E-B79D-7CC2137F78BF}"/>
              </a:ext>
            </a:extLst>
          </p:cNvPr>
          <p:cNvSpPr txBox="1"/>
          <p:nvPr/>
        </p:nvSpPr>
        <p:spPr>
          <a:xfrm>
            <a:off x="5028121" y="3798332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0000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7D83AE3-FB36-B948-8441-DE9A8687A5F2}"/>
              </a:ext>
            </a:extLst>
          </p:cNvPr>
          <p:cNvSpPr txBox="1"/>
          <p:nvPr/>
        </p:nvSpPr>
        <p:spPr>
          <a:xfrm>
            <a:off x="5860266" y="2583083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000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80A83C3-07FA-0E41-9A05-14BA6EA0B9E1}"/>
              </a:ext>
            </a:extLst>
          </p:cNvPr>
          <p:cNvSpPr txBox="1"/>
          <p:nvPr/>
        </p:nvSpPr>
        <p:spPr>
          <a:xfrm>
            <a:off x="5814648" y="3429000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000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8C2071C-CC67-3F4D-8412-FD4391E6A9C4}"/>
              </a:ext>
            </a:extLst>
          </p:cNvPr>
          <p:cNvSpPr txBox="1"/>
          <p:nvPr/>
        </p:nvSpPr>
        <p:spPr>
          <a:xfrm>
            <a:off x="5321564" y="5351016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000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1B2F0D1-51CA-1C49-A5D5-B01D0E852A34}"/>
              </a:ext>
            </a:extLst>
          </p:cNvPr>
          <p:cNvSpPr txBox="1"/>
          <p:nvPr/>
        </p:nvSpPr>
        <p:spPr>
          <a:xfrm>
            <a:off x="5165111" y="4508869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D1B89E9-EEDE-AB4E-B68A-91EBF1F44159}"/>
              </a:ext>
            </a:extLst>
          </p:cNvPr>
          <p:cNvSpPr txBox="1"/>
          <p:nvPr/>
        </p:nvSpPr>
        <p:spPr>
          <a:xfrm>
            <a:off x="5193324" y="489248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0319EA7-D87B-9A43-B9CC-867B870C992D}"/>
              </a:ext>
            </a:extLst>
          </p:cNvPr>
          <p:cNvSpPr txBox="1"/>
          <p:nvPr/>
        </p:nvSpPr>
        <p:spPr>
          <a:xfrm>
            <a:off x="8735482" y="3459778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33A0236-263D-E84B-ABA9-314B8B3049B1}"/>
              </a:ext>
            </a:extLst>
          </p:cNvPr>
          <p:cNvSpPr txBox="1"/>
          <p:nvPr/>
        </p:nvSpPr>
        <p:spPr>
          <a:xfrm>
            <a:off x="4292012" y="1372345"/>
            <a:ext cx="3561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71325919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1165578"/>
          </a:xfrm>
        </p:spPr>
        <p:txBody>
          <a:bodyPr>
            <a:normAutofit/>
          </a:bodyPr>
          <a:lstStyle/>
          <a:p>
            <a:r>
              <a:rPr lang="en-US" dirty="0"/>
              <a:t>Animate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2187222"/>
            <a:ext cx="3773311" cy="4213578"/>
          </a:xfrm>
        </p:spPr>
        <p:txBody>
          <a:bodyPr/>
          <a:lstStyle/>
          <a:p>
            <a:r>
              <a:rPr lang="en-US" dirty="0"/>
              <a:t>Start at PC=0</a:t>
            </a:r>
          </a:p>
          <a:p>
            <a:r>
              <a:rPr lang="en-US" dirty="0"/>
              <a:t>Read Instr. Mem at 0</a:t>
            </a:r>
          </a:p>
          <a:p>
            <a:r>
              <a:rPr lang="en-US" dirty="0"/>
              <a:t>Decode</a:t>
            </a:r>
          </a:p>
          <a:p>
            <a:r>
              <a:rPr lang="en-US" dirty="0"/>
              <a:t>From input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2022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39</a:t>
            </a:fld>
            <a:endParaRPr lang="en-US"/>
          </a:p>
        </p:txBody>
      </p:sp>
      <p:pic>
        <p:nvPicPr>
          <p:cNvPr id="7" name="Picture 6" descr="preclass_processor.pdf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3797300" y="709083"/>
            <a:ext cx="5105400" cy="5778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2F12D3D-837B-B549-B7B7-C72CF8589F33}"/>
              </a:ext>
            </a:extLst>
          </p:cNvPr>
          <p:cNvSpPr txBox="1"/>
          <p:nvPr/>
        </p:nvSpPr>
        <p:spPr>
          <a:xfrm>
            <a:off x="3395494" y="1622778"/>
            <a:ext cx="3561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19320E6-DF17-CF46-89FB-E729DB63EEBA}"/>
              </a:ext>
            </a:extLst>
          </p:cNvPr>
          <p:cNvSpPr txBox="1"/>
          <p:nvPr/>
        </p:nvSpPr>
        <p:spPr>
          <a:xfrm>
            <a:off x="4572000" y="2355273"/>
            <a:ext cx="124264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000000000000000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7F37EBD-78E2-C742-8626-4B2EA186C070}"/>
              </a:ext>
            </a:extLst>
          </p:cNvPr>
          <p:cNvSpPr txBox="1"/>
          <p:nvPr/>
        </p:nvSpPr>
        <p:spPr>
          <a:xfrm>
            <a:off x="4308764" y="4294011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D17FA2A-2971-304E-B79D-7CC2137F78BF}"/>
              </a:ext>
            </a:extLst>
          </p:cNvPr>
          <p:cNvSpPr txBox="1"/>
          <p:nvPr/>
        </p:nvSpPr>
        <p:spPr>
          <a:xfrm>
            <a:off x="5028121" y="3798332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0000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7D83AE3-FB36-B948-8441-DE9A8687A5F2}"/>
              </a:ext>
            </a:extLst>
          </p:cNvPr>
          <p:cNvSpPr txBox="1"/>
          <p:nvPr/>
        </p:nvSpPr>
        <p:spPr>
          <a:xfrm>
            <a:off x="5860266" y="2583083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000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80A83C3-07FA-0E41-9A05-14BA6EA0B9E1}"/>
              </a:ext>
            </a:extLst>
          </p:cNvPr>
          <p:cNvSpPr txBox="1"/>
          <p:nvPr/>
        </p:nvSpPr>
        <p:spPr>
          <a:xfrm>
            <a:off x="5814648" y="3429000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000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8C2071C-CC67-3F4D-8412-FD4391E6A9C4}"/>
              </a:ext>
            </a:extLst>
          </p:cNvPr>
          <p:cNvSpPr txBox="1"/>
          <p:nvPr/>
        </p:nvSpPr>
        <p:spPr>
          <a:xfrm>
            <a:off x="5321564" y="5351016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000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1B2F0D1-51CA-1C49-A5D5-B01D0E852A34}"/>
              </a:ext>
            </a:extLst>
          </p:cNvPr>
          <p:cNvSpPr txBox="1"/>
          <p:nvPr/>
        </p:nvSpPr>
        <p:spPr>
          <a:xfrm>
            <a:off x="5165111" y="4508869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D1B89E9-EEDE-AB4E-B68A-91EBF1F44159}"/>
              </a:ext>
            </a:extLst>
          </p:cNvPr>
          <p:cNvSpPr txBox="1"/>
          <p:nvPr/>
        </p:nvSpPr>
        <p:spPr>
          <a:xfrm>
            <a:off x="5193324" y="489248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D8DD8BA-CC4D-5E48-B0E9-F3137FBB9EB5}"/>
              </a:ext>
            </a:extLst>
          </p:cNvPr>
          <p:cNvSpPr txBox="1"/>
          <p:nvPr/>
        </p:nvSpPr>
        <p:spPr>
          <a:xfrm>
            <a:off x="8735482" y="3459778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4781EC8-A1CE-E745-8F6C-37858C257B34}"/>
              </a:ext>
            </a:extLst>
          </p:cNvPr>
          <p:cNvSpPr txBox="1"/>
          <p:nvPr/>
        </p:nvSpPr>
        <p:spPr>
          <a:xfrm>
            <a:off x="7081375" y="3955457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626FE6F-8078-8842-9465-45094A90E1A6}"/>
              </a:ext>
            </a:extLst>
          </p:cNvPr>
          <p:cNvSpPr txBox="1"/>
          <p:nvPr/>
        </p:nvSpPr>
        <p:spPr>
          <a:xfrm>
            <a:off x="6778061" y="5720295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1D02607-24E1-6B44-92E1-ABDF2E3FB30B}"/>
              </a:ext>
            </a:extLst>
          </p:cNvPr>
          <p:cNvSpPr txBox="1"/>
          <p:nvPr/>
        </p:nvSpPr>
        <p:spPr>
          <a:xfrm>
            <a:off x="4292012" y="1372345"/>
            <a:ext cx="3561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7777623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Economy and Universality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if we only have a small number of gates?</a:t>
            </a:r>
          </a:p>
          <a:p>
            <a:r>
              <a:rPr lang="en-US" dirty="0"/>
              <a:t>OR … how many physical gates do we really need?</a:t>
            </a:r>
          </a:p>
          <a:p>
            <a:pPr lvl="1"/>
            <a:r>
              <a:rPr lang="en-US" dirty="0"/>
              <a:t>How do we perform computation with minimal hardware?</a:t>
            </a:r>
          </a:p>
          <a:p>
            <a:pPr lvl="1"/>
            <a:endParaRPr lang="en-US" dirty="0"/>
          </a:p>
          <a:p>
            <a:r>
              <a:rPr lang="en-US" dirty="0"/>
              <a:t>How do we change the computation performed by our hardware?</a:t>
            </a:r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2022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1165578"/>
          </a:xfrm>
        </p:spPr>
        <p:txBody>
          <a:bodyPr>
            <a:normAutofit/>
          </a:bodyPr>
          <a:lstStyle/>
          <a:p>
            <a:r>
              <a:rPr lang="en-US" dirty="0"/>
              <a:t>Animate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2187222"/>
            <a:ext cx="3773311" cy="4213578"/>
          </a:xfrm>
        </p:spPr>
        <p:txBody>
          <a:bodyPr/>
          <a:lstStyle/>
          <a:p>
            <a:r>
              <a:rPr lang="en-US" dirty="0"/>
              <a:t>Start at PC=0</a:t>
            </a:r>
          </a:p>
          <a:p>
            <a:r>
              <a:rPr lang="en-US" dirty="0"/>
              <a:t>Read Instr. Mem at 0</a:t>
            </a:r>
          </a:p>
          <a:p>
            <a:r>
              <a:rPr lang="en-US" dirty="0"/>
              <a:t>Decode</a:t>
            </a:r>
          </a:p>
          <a:p>
            <a:r>
              <a:rPr lang="en-US" dirty="0"/>
              <a:t>From input</a:t>
            </a:r>
          </a:p>
          <a:p>
            <a:r>
              <a:rPr lang="en-US" dirty="0"/>
              <a:t>Write Back</a:t>
            </a:r>
          </a:p>
          <a:p>
            <a:r>
              <a:rPr lang="en-US" dirty="0"/>
              <a:t>Update PC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2022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40</a:t>
            </a:fld>
            <a:endParaRPr lang="en-US"/>
          </a:p>
        </p:txBody>
      </p:sp>
      <p:pic>
        <p:nvPicPr>
          <p:cNvPr id="7" name="Picture 6" descr="preclass_processor.pdf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3797300" y="709083"/>
            <a:ext cx="5105400" cy="5778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2F12D3D-837B-B549-B7B7-C72CF8589F33}"/>
              </a:ext>
            </a:extLst>
          </p:cNvPr>
          <p:cNvSpPr txBox="1"/>
          <p:nvPr/>
        </p:nvSpPr>
        <p:spPr>
          <a:xfrm>
            <a:off x="3395494" y="1622778"/>
            <a:ext cx="3561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19320E6-DF17-CF46-89FB-E729DB63EEBA}"/>
              </a:ext>
            </a:extLst>
          </p:cNvPr>
          <p:cNvSpPr txBox="1"/>
          <p:nvPr/>
        </p:nvSpPr>
        <p:spPr>
          <a:xfrm>
            <a:off x="4572000" y="2355273"/>
            <a:ext cx="124264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000000000000000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7F37EBD-78E2-C742-8626-4B2EA186C070}"/>
              </a:ext>
            </a:extLst>
          </p:cNvPr>
          <p:cNvSpPr txBox="1"/>
          <p:nvPr/>
        </p:nvSpPr>
        <p:spPr>
          <a:xfrm>
            <a:off x="4308764" y="4294011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D17FA2A-2971-304E-B79D-7CC2137F78BF}"/>
              </a:ext>
            </a:extLst>
          </p:cNvPr>
          <p:cNvSpPr txBox="1"/>
          <p:nvPr/>
        </p:nvSpPr>
        <p:spPr>
          <a:xfrm>
            <a:off x="5028121" y="3798332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0000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7D83AE3-FB36-B948-8441-DE9A8687A5F2}"/>
              </a:ext>
            </a:extLst>
          </p:cNvPr>
          <p:cNvSpPr txBox="1"/>
          <p:nvPr/>
        </p:nvSpPr>
        <p:spPr>
          <a:xfrm>
            <a:off x="5860266" y="2583083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000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80A83C3-07FA-0E41-9A05-14BA6EA0B9E1}"/>
              </a:ext>
            </a:extLst>
          </p:cNvPr>
          <p:cNvSpPr txBox="1"/>
          <p:nvPr/>
        </p:nvSpPr>
        <p:spPr>
          <a:xfrm>
            <a:off x="5814648" y="3429000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000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8C2071C-CC67-3F4D-8412-FD4391E6A9C4}"/>
              </a:ext>
            </a:extLst>
          </p:cNvPr>
          <p:cNvSpPr txBox="1"/>
          <p:nvPr/>
        </p:nvSpPr>
        <p:spPr>
          <a:xfrm>
            <a:off x="5321564" y="5351016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000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1B2F0D1-51CA-1C49-A5D5-B01D0E852A34}"/>
              </a:ext>
            </a:extLst>
          </p:cNvPr>
          <p:cNvSpPr txBox="1"/>
          <p:nvPr/>
        </p:nvSpPr>
        <p:spPr>
          <a:xfrm>
            <a:off x="5165111" y="4508869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D1B89E9-EEDE-AB4E-B68A-91EBF1F44159}"/>
              </a:ext>
            </a:extLst>
          </p:cNvPr>
          <p:cNvSpPr txBox="1"/>
          <p:nvPr/>
        </p:nvSpPr>
        <p:spPr>
          <a:xfrm>
            <a:off x="5193324" y="489248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CA73C90-7879-224A-9AAD-40CED7C0A901}"/>
              </a:ext>
            </a:extLst>
          </p:cNvPr>
          <p:cNvSpPr txBox="1"/>
          <p:nvPr/>
        </p:nvSpPr>
        <p:spPr>
          <a:xfrm>
            <a:off x="6350000" y="2311691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A288C31-2C44-0442-86A1-11F57A0E94F3}"/>
              </a:ext>
            </a:extLst>
          </p:cNvPr>
          <p:cNvSpPr txBox="1"/>
          <p:nvPr/>
        </p:nvSpPr>
        <p:spPr>
          <a:xfrm>
            <a:off x="6385523" y="-63843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AD8B403-E768-3741-8EAE-2C0A31A06F6F}"/>
              </a:ext>
            </a:extLst>
          </p:cNvPr>
          <p:cNvSpPr txBox="1"/>
          <p:nvPr/>
        </p:nvSpPr>
        <p:spPr>
          <a:xfrm>
            <a:off x="6808725" y="2334393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7371E31-A748-BB46-AD2C-4741A4012C7F}"/>
              </a:ext>
            </a:extLst>
          </p:cNvPr>
          <p:cNvSpPr txBox="1"/>
          <p:nvPr/>
        </p:nvSpPr>
        <p:spPr>
          <a:xfrm>
            <a:off x="7169806" y="3885903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BF4F62D-F206-654E-B675-7865C0F578F2}"/>
              </a:ext>
            </a:extLst>
          </p:cNvPr>
          <p:cNvSpPr txBox="1"/>
          <p:nvPr/>
        </p:nvSpPr>
        <p:spPr>
          <a:xfrm>
            <a:off x="6871326" y="5713237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F28CB52-D5F3-8B43-8E7C-62D3692D271D}"/>
              </a:ext>
            </a:extLst>
          </p:cNvPr>
          <p:cNvSpPr txBox="1"/>
          <p:nvPr/>
        </p:nvSpPr>
        <p:spPr>
          <a:xfrm>
            <a:off x="6572846" y="7540571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DDEC2A7-8165-A64F-8A95-9E82C2F20448}"/>
              </a:ext>
            </a:extLst>
          </p:cNvPr>
          <p:cNvSpPr txBox="1"/>
          <p:nvPr/>
        </p:nvSpPr>
        <p:spPr>
          <a:xfrm>
            <a:off x="8735482" y="3459778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123326962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1165578"/>
          </a:xfrm>
        </p:spPr>
        <p:txBody>
          <a:bodyPr>
            <a:normAutofit/>
          </a:bodyPr>
          <a:lstStyle/>
          <a:p>
            <a:r>
              <a:rPr lang="en-US" dirty="0"/>
              <a:t>Animate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2187222"/>
            <a:ext cx="3773311" cy="4213578"/>
          </a:xfrm>
        </p:spPr>
        <p:txBody>
          <a:bodyPr/>
          <a:lstStyle/>
          <a:p>
            <a:r>
              <a:rPr lang="en-US" dirty="0"/>
              <a:t>PC=1</a:t>
            </a:r>
          </a:p>
          <a:p>
            <a:r>
              <a:rPr lang="en-US" dirty="0"/>
              <a:t>Read Instr. Mem at 1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2022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41</a:t>
            </a:fld>
            <a:endParaRPr lang="en-US"/>
          </a:p>
        </p:txBody>
      </p:sp>
      <p:pic>
        <p:nvPicPr>
          <p:cNvPr id="7" name="Picture 6" descr="preclass_processor.pdf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3797300" y="709083"/>
            <a:ext cx="5105400" cy="5778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2F12D3D-837B-B549-B7B7-C72CF8589F33}"/>
              </a:ext>
            </a:extLst>
          </p:cNvPr>
          <p:cNvSpPr txBox="1"/>
          <p:nvPr/>
        </p:nvSpPr>
        <p:spPr>
          <a:xfrm>
            <a:off x="3395494" y="1622778"/>
            <a:ext cx="3561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19320E6-DF17-CF46-89FB-E729DB63EEBA}"/>
              </a:ext>
            </a:extLst>
          </p:cNvPr>
          <p:cNvSpPr txBox="1"/>
          <p:nvPr/>
        </p:nvSpPr>
        <p:spPr>
          <a:xfrm>
            <a:off x="4572000" y="2355273"/>
            <a:ext cx="124264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000000001000001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7F37EBD-78E2-C742-8626-4B2EA186C070}"/>
              </a:ext>
            </a:extLst>
          </p:cNvPr>
          <p:cNvSpPr txBox="1"/>
          <p:nvPr/>
        </p:nvSpPr>
        <p:spPr>
          <a:xfrm>
            <a:off x="4308764" y="4294011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D17FA2A-2971-304E-B79D-7CC2137F78BF}"/>
              </a:ext>
            </a:extLst>
          </p:cNvPr>
          <p:cNvSpPr txBox="1"/>
          <p:nvPr/>
        </p:nvSpPr>
        <p:spPr>
          <a:xfrm>
            <a:off x="5028121" y="3798332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0000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7D83AE3-FB36-B948-8441-DE9A8687A5F2}"/>
              </a:ext>
            </a:extLst>
          </p:cNvPr>
          <p:cNvSpPr txBox="1"/>
          <p:nvPr/>
        </p:nvSpPr>
        <p:spPr>
          <a:xfrm>
            <a:off x="5860266" y="2583083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000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80A83C3-07FA-0E41-9A05-14BA6EA0B9E1}"/>
              </a:ext>
            </a:extLst>
          </p:cNvPr>
          <p:cNvSpPr txBox="1"/>
          <p:nvPr/>
        </p:nvSpPr>
        <p:spPr>
          <a:xfrm>
            <a:off x="5814648" y="3429000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001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8C2071C-CC67-3F4D-8412-FD4391E6A9C4}"/>
              </a:ext>
            </a:extLst>
          </p:cNvPr>
          <p:cNvSpPr txBox="1"/>
          <p:nvPr/>
        </p:nvSpPr>
        <p:spPr>
          <a:xfrm>
            <a:off x="5321564" y="5351016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001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1B2F0D1-51CA-1C49-A5D5-B01D0E852A34}"/>
              </a:ext>
            </a:extLst>
          </p:cNvPr>
          <p:cNvSpPr txBox="1"/>
          <p:nvPr/>
        </p:nvSpPr>
        <p:spPr>
          <a:xfrm>
            <a:off x="5165111" y="4508869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D1B89E9-EEDE-AB4E-B68A-91EBF1F44159}"/>
              </a:ext>
            </a:extLst>
          </p:cNvPr>
          <p:cNvSpPr txBox="1"/>
          <p:nvPr/>
        </p:nvSpPr>
        <p:spPr>
          <a:xfrm>
            <a:off x="5193324" y="489248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CA73C90-7879-224A-9AAD-40CED7C0A901}"/>
              </a:ext>
            </a:extLst>
          </p:cNvPr>
          <p:cNvSpPr txBox="1"/>
          <p:nvPr/>
        </p:nvSpPr>
        <p:spPr>
          <a:xfrm>
            <a:off x="6350000" y="2311691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A288C31-2C44-0442-86A1-11F57A0E94F3}"/>
              </a:ext>
            </a:extLst>
          </p:cNvPr>
          <p:cNvSpPr txBox="1"/>
          <p:nvPr/>
        </p:nvSpPr>
        <p:spPr>
          <a:xfrm>
            <a:off x="6385523" y="-63843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AD8B403-E768-3741-8EAE-2C0A31A06F6F}"/>
              </a:ext>
            </a:extLst>
          </p:cNvPr>
          <p:cNvSpPr txBox="1"/>
          <p:nvPr/>
        </p:nvSpPr>
        <p:spPr>
          <a:xfrm>
            <a:off x="6808725" y="2334393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7371E31-A748-BB46-AD2C-4741A4012C7F}"/>
              </a:ext>
            </a:extLst>
          </p:cNvPr>
          <p:cNvSpPr txBox="1"/>
          <p:nvPr/>
        </p:nvSpPr>
        <p:spPr>
          <a:xfrm>
            <a:off x="7169806" y="3885903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BF4F62D-F206-654E-B675-7865C0F578F2}"/>
              </a:ext>
            </a:extLst>
          </p:cNvPr>
          <p:cNvSpPr txBox="1"/>
          <p:nvPr/>
        </p:nvSpPr>
        <p:spPr>
          <a:xfrm>
            <a:off x="6871326" y="5713237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F28CB52-D5F3-8B43-8E7C-62D3692D271D}"/>
              </a:ext>
            </a:extLst>
          </p:cNvPr>
          <p:cNvSpPr txBox="1"/>
          <p:nvPr/>
        </p:nvSpPr>
        <p:spPr>
          <a:xfrm>
            <a:off x="6572846" y="7540571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DDEC2A7-8165-A64F-8A95-9E82C2F20448}"/>
              </a:ext>
            </a:extLst>
          </p:cNvPr>
          <p:cNvSpPr txBox="1"/>
          <p:nvPr/>
        </p:nvSpPr>
        <p:spPr>
          <a:xfrm>
            <a:off x="8735482" y="3459778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755C24C-F3EC-834B-A620-FE79E4E66EE3}"/>
              </a:ext>
            </a:extLst>
          </p:cNvPr>
          <p:cNvSpPr txBox="1"/>
          <p:nvPr/>
        </p:nvSpPr>
        <p:spPr>
          <a:xfrm>
            <a:off x="8763104" y="3629055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b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C99CCD8-1BAB-4E47-B24E-525E5B9BDBEC}"/>
              </a:ext>
            </a:extLst>
          </p:cNvPr>
          <p:cNvSpPr txBox="1"/>
          <p:nvPr/>
        </p:nvSpPr>
        <p:spPr>
          <a:xfrm>
            <a:off x="4292012" y="1372345"/>
            <a:ext cx="3561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412572613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1165578"/>
          </a:xfrm>
        </p:spPr>
        <p:txBody>
          <a:bodyPr>
            <a:normAutofit/>
          </a:bodyPr>
          <a:lstStyle/>
          <a:p>
            <a:r>
              <a:rPr lang="en-US" dirty="0"/>
              <a:t>Animate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2187222"/>
            <a:ext cx="3773311" cy="4213578"/>
          </a:xfrm>
        </p:spPr>
        <p:txBody>
          <a:bodyPr/>
          <a:lstStyle/>
          <a:p>
            <a:r>
              <a:rPr lang="en-US" dirty="0"/>
              <a:t>PC=1</a:t>
            </a:r>
          </a:p>
          <a:p>
            <a:r>
              <a:rPr lang="en-US" dirty="0"/>
              <a:t>Read Instr. Mem at 1</a:t>
            </a:r>
          </a:p>
          <a:p>
            <a:r>
              <a:rPr lang="en-US" dirty="0"/>
              <a:t>Decode</a:t>
            </a:r>
          </a:p>
          <a:p>
            <a:r>
              <a:rPr lang="en-US" dirty="0"/>
              <a:t>From Input 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2022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42</a:t>
            </a:fld>
            <a:endParaRPr lang="en-US"/>
          </a:p>
        </p:txBody>
      </p:sp>
      <p:pic>
        <p:nvPicPr>
          <p:cNvPr id="7" name="Picture 6" descr="preclass_processor.pdf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3797300" y="709083"/>
            <a:ext cx="5105400" cy="5778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2F12D3D-837B-B549-B7B7-C72CF8589F33}"/>
              </a:ext>
            </a:extLst>
          </p:cNvPr>
          <p:cNvSpPr txBox="1"/>
          <p:nvPr/>
        </p:nvSpPr>
        <p:spPr>
          <a:xfrm>
            <a:off x="3395494" y="1622778"/>
            <a:ext cx="3561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19320E6-DF17-CF46-89FB-E729DB63EEBA}"/>
              </a:ext>
            </a:extLst>
          </p:cNvPr>
          <p:cNvSpPr txBox="1"/>
          <p:nvPr/>
        </p:nvSpPr>
        <p:spPr>
          <a:xfrm>
            <a:off x="4572000" y="2355273"/>
            <a:ext cx="124264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000000001000001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7F37EBD-78E2-C742-8626-4B2EA186C070}"/>
              </a:ext>
            </a:extLst>
          </p:cNvPr>
          <p:cNvSpPr txBox="1"/>
          <p:nvPr/>
        </p:nvSpPr>
        <p:spPr>
          <a:xfrm>
            <a:off x="4308764" y="4294011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D17FA2A-2971-304E-B79D-7CC2137F78BF}"/>
              </a:ext>
            </a:extLst>
          </p:cNvPr>
          <p:cNvSpPr txBox="1"/>
          <p:nvPr/>
        </p:nvSpPr>
        <p:spPr>
          <a:xfrm>
            <a:off x="5028121" y="3798332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0000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7D83AE3-FB36-B948-8441-DE9A8687A5F2}"/>
              </a:ext>
            </a:extLst>
          </p:cNvPr>
          <p:cNvSpPr txBox="1"/>
          <p:nvPr/>
        </p:nvSpPr>
        <p:spPr>
          <a:xfrm>
            <a:off x="5860266" y="2583083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000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80A83C3-07FA-0E41-9A05-14BA6EA0B9E1}"/>
              </a:ext>
            </a:extLst>
          </p:cNvPr>
          <p:cNvSpPr txBox="1"/>
          <p:nvPr/>
        </p:nvSpPr>
        <p:spPr>
          <a:xfrm>
            <a:off x="5814648" y="3429000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001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8C2071C-CC67-3F4D-8412-FD4391E6A9C4}"/>
              </a:ext>
            </a:extLst>
          </p:cNvPr>
          <p:cNvSpPr txBox="1"/>
          <p:nvPr/>
        </p:nvSpPr>
        <p:spPr>
          <a:xfrm>
            <a:off x="5321564" y="5351016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001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1B2F0D1-51CA-1C49-A5D5-B01D0E852A34}"/>
              </a:ext>
            </a:extLst>
          </p:cNvPr>
          <p:cNvSpPr txBox="1"/>
          <p:nvPr/>
        </p:nvSpPr>
        <p:spPr>
          <a:xfrm>
            <a:off x="5165111" y="4508869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D1B89E9-EEDE-AB4E-B68A-91EBF1F44159}"/>
              </a:ext>
            </a:extLst>
          </p:cNvPr>
          <p:cNvSpPr txBox="1"/>
          <p:nvPr/>
        </p:nvSpPr>
        <p:spPr>
          <a:xfrm>
            <a:off x="5193324" y="489248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CA73C90-7879-224A-9AAD-40CED7C0A901}"/>
              </a:ext>
            </a:extLst>
          </p:cNvPr>
          <p:cNvSpPr txBox="1"/>
          <p:nvPr/>
        </p:nvSpPr>
        <p:spPr>
          <a:xfrm>
            <a:off x="6350000" y="2311691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A288C31-2C44-0442-86A1-11F57A0E94F3}"/>
              </a:ext>
            </a:extLst>
          </p:cNvPr>
          <p:cNvSpPr txBox="1"/>
          <p:nvPr/>
        </p:nvSpPr>
        <p:spPr>
          <a:xfrm>
            <a:off x="6385523" y="-63843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AD8B403-E768-3741-8EAE-2C0A31A06F6F}"/>
              </a:ext>
            </a:extLst>
          </p:cNvPr>
          <p:cNvSpPr txBox="1"/>
          <p:nvPr/>
        </p:nvSpPr>
        <p:spPr>
          <a:xfrm>
            <a:off x="6808725" y="2334393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7371E31-A748-BB46-AD2C-4741A4012C7F}"/>
              </a:ext>
            </a:extLst>
          </p:cNvPr>
          <p:cNvSpPr txBox="1"/>
          <p:nvPr/>
        </p:nvSpPr>
        <p:spPr>
          <a:xfrm>
            <a:off x="7169806" y="3885903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b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BF4F62D-F206-654E-B675-7865C0F578F2}"/>
              </a:ext>
            </a:extLst>
          </p:cNvPr>
          <p:cNvSpPr txBox="1"/>
          <p:nvPr/>
        </p:nvSpPr>
        <p:spPr>
          <a:xfrm>
            <a:off x="6871326" y="5713237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b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F28CB52-D5F3-8B43-8E7C-62D3692D271D}"/>
              </a:ext>
            </a:extLst>
          </p:cNvPr>
          <p:cNvSpPr txBox="1"/>
          <p:nvPr/>
        </p:nvSpPr>
        <p:spPr>
          <a:xfrm>
            <a:off x="6572846" y="7540571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DDEC2A7-8165-A64F-8A95-9E82C2F20448}"/>
              </a:ext>
            </a:extLst>
          </p:cNvPr>
          <p:cNvSpPr txBox="1"/>
          <p:nvPr/>
        </p:nvSpPr>
        <p:spPr>
          <a:xfrm>
            <a:off x="8735482" y="3459778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B8E5CD2-0F34-AB4B-A4BA-BDC4A16C5373}"/>
              </a:ext>
            </a:extLst>
          </p:cNvPr>
          <p:cNvSpPr txBox="1"/>
          <p:nvPr/>
        </p:nvSpPr>
        <p:spPr>
          <a:xfrm>
            <a:off x="8763104" y="3629055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b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181661D-243F-B049-88FF-4F1B0C142DC4}"/>
              </a:ext>
            </a:extLst>
          </p:cNvPr>
          <p:cNvSpPr txBox="1"/>
          <p:nvPr/>
        </p:nvSpPr>
        <p:spPr>
          <a:xfrm>
            <a:off x="4292012" y="1386200"/>
            <a:ext cx="3561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96756318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1165578"/>
          </a:xfrm>
        </p:spPr>
        <p:txBody>
          <a:bodyPr>
            <a:normAutofit/>
          </a:bodyPr>
          <a:lstStyle/>
          <a:p>
            <a:r>
              <a:rPr lang="en-US" dirty="0"/>
              <a:t>Animate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2187222"/>
            <a:ext cx="3773311" cy="4213578"/>
          </a:xfrm>
        </p:spPr>
        <p:txBody>
          <a:bodyPr/>
          <a:lstStyle/>
          <a:p>
            <a:r>
              <a:rPr lang="en-US" dirty="0"/>
              <a:t>PC=1</a:t>
            </a:r>
          </a:p>
          <a:p>
            <a:r>
              <a:rPr lang="en-US" dirty="0"/>
              <a:t>Read Instr. Mem at 1</a:t>
            </a:r>
          </a:p>
          <a:p>
            <a:r>
              <a:rPr lang="en-US" dirty="0"/>
              <a:t>Decode</a:t>
            </a:r>
          </a:p>
          <a:p>
            <a:r>
              <a:rPr lang="en-US" dirty="0"/>
              <a:t>From Input</a:t>
            </a:r>
          </a:p>
          <a:p>
            <a:r>
              <a:rPr lang="en-US" dirty="0"/>
              <a:t>Writeback and update PC 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2022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43</a:t>
            </a:fld>
            <a:endParaRPr lang="en-US"/>
          </a:p>
        </p:txBody>
      </p:sp>
      <p:pic>
        <p:nvPicPr>
          <p:cNvPr id="7" name="Picture 6" descr="preclass_processor.pdf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3797300" y="709083"/>
            <a:ext cx="5105400" cy="5778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2F12D3D-837B-B549-B7B7-C72CF8589F33}"/>
              </a:ext>
            </a:extLst>
          </p:cNvPr>
          <p:cNvSpPr txBox="1"/>
          <p:nvPr/>
        </p:nvSpPr>
        <p:spPr>
          <a:xfrm>
            <a:off x="3395494" y="1622778"/>
            <a:ext cx="3561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19320E6-DF17-CF46-89FB-E729DB63EEBA}"/>
              </a:ext>
            </a:extLst>
          </p:cNvPr>
          <p:cNvSpPr txBox="1"/>
          <p:nvPr/>
        </p:nvSpPr>
        <p:spPr>
          <a:xfrm>
            <a:off x="4572000" y="2355273"/>
            <a:ext cx="124264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000000001000001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7F37EBD-78E2-C742-8626-4B2EA186C070}"/>
              </a:ext>
            </a:extLst>
          </p:cNvPr>
          <p:cNvSpPr txBox="1"/>
          <p:nvPr/>
        </p:nvSpPr>
        <p:spPr>
          <a:xfrm>
            <a:off x="4308764" y="4294011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D17FA2A-2971-304E-B79D-7CC2137F78BF}"/>
              </a:ext>
            </a:extLst>
          </p:cNvPr>
          <p:cNvSpPr txBox="1"/>
          <p:nvPr/>
        </p:nvSpPr>
        <p:spPr>
          <a:xfrm>
            <a:off x="5028121" y="3798332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0000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7D83AE3-FB36-B948-8441-DE9A8687A5F2}"/>
              </a:ext>
            </a:extLst>
          </p:cNvPr>
          <p:cNvSpPr txBox="1"/>
          <p:nvPr/>
        </p:nvSpPr>
        <p:spPr>
          <a:xfrm>
            <a:off x="5860266" y="2583083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000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80A83C3-07FA-0E41-9A05-14BA6EA0B9E1}"/>
              </a:ext>
            </a:extLst>
          </p:cNvPr>
          <p:cNvSpPr txBox="1"/>
          <p:nvPr/>
        </p:nvSpPr>
        <p:spPr>
          <a:xfrm>
            <a:off x="5814648" y="3429000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001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8C2071C-CC67-3F4D-8412-FD4391E6A9C4}"/>
              </a:ext>
            </a:extLst>
          </p:cNvPr>
          <p:cNvSpPr txBox="1"/>
          <p:nvPr/>
        </p:nvSpPr>
        <p:spPr>
          <a:xfrm>
            <a:off x="5321564" y="5351016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001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1B2F0D1-51CA-1C49-A5D5-B01D0E852A34}"/>
              </a:ext>
            </a:extLst>
          </p:cNvPr>
          <p:cNvSpPr txBox="1"/>
          <p:nvPr/>
        </p:nvSpPr>
        <p:spPr>
          <a:xfrm>
            <a:off x="5165111" y="4508869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D1B89E9-EEDE-AB4E-B68A-91EBF1F44159}"/>
              </a:ext>
            </a:extLst>
          </p:cNvPr>
          <p:cNvSpPr txBox="1"/>
          <p:nvPr/>
        </p:nvSpPr>
        <p:spPr>
          <a:xfrm>
            <a:off x="5193324" y="489248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CA73C90-7879-224A-9AAD-40CED7C0A901}"/>
              </a:ext>
            </a:extLst>
          </p:cNvPr>
          <p:cNvSpPr txBox="1"/>
          <p:nvPr/>
        </p:nvSpPr>
        <p:spPr>
          <a:xfrm>
            <a:off x="6350000" y="2311691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A288C31-2C44-0442-86A1-11F57A0E94F3}"/>
              </a:ext>
            </a:extLst>
          </p:cNvPr>
          <p:cNvSpPr txBox="1"/>
          <p:nvPr/>
        </p:nvSpPr>
        <p:spPr>
          <a:xfrm>
            <a:off x="6385523" y="-63843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AD8B403-E768-3741-8EAE-2C0A31A06F6F}"/>
              </a:ext>
            </a:extLst>
          </p:cNvPr>
          <p:cNvSpPr txBox="1"/>
          <p:nvPr/>
        </p:nvSpPr>
        <p:spPr>
          <a:xfrm>
            <a:off x="6808725" y="2334393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7371E31-A748-BB46-AD2C-4741A4012C7F}"/>
              </a:ext>
            </a:extLst>
          </p:cNvPr>
          <p:cNvSpPr txBox="1"/>
          <p:nvPr/>
        </p:nvSpPr>
        <p:spPr>
          <a:xfrm>
            <a:off x="7169806" y="3885903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b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BF4F62D-F206-654E-B675-7865C0F578F2}"/>
              </a:ext>
            </a:extLst>
          </p:cNvPr>
          <p:cNvSpPr txBox="1"/>
          <p:nvPr/>
        </p:nvSpPr>
        <p:spPr>
          <a:xfrm>
            <a:off x="6871326" y="5713237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b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F28CB52-D5F3-8B43-8E7C-62D3692D271D}"/>
              </a:ext>
            </a:extLst>
          </p:cNvPr>
          <p:cNvSpPr txBox="1"/>
          <p:nvPr/>
        </p:nvSpPr>
        <p:spPr>
          <a:xfrm>
            <a:off x="6572846" y="7540571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DDEC2A7-8165-A64F-8A95-9E82C2F20448}"/>
              </a:ext>
            </a:extLst>
          </p:cNvPr>
          <p:cNvSpPr txBox="1"/>
          <p:nvPr/>
        </p:nvSpPr>
        <p:spPr>
          <a:xfrm>
            <a:off x="8735482" y="3459778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B8E5CD2-0F34-AB4B-A4BA-BDC4A16C5373}"/>
              </a:ext>
            </a:extLst>
          </p:cNvPr>
          <p:cNvSpPr txBox="1"/>
          <p:nvPr/>
        </p:nvSpPr>
        <p:spPr>
          <a:xfrm>
            <a:off x="8763104" y="3629055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b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034CD52-DAA7-164A-A835-5E376135DD82}"/>
              </a:ext>
            </a:extLst>
          </p:cNvPr>
          <p:cNvSpPr txBox="1"/>
          <p:nvPr/>
        </p:nvSpPr>
        <p:spPr>
          <a:xfrm>
            <a:off x="6808725" y="2503670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b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D8579A8-0E38-8340-AC27-9F07B8F87B97}"/>
              </a:ext>
            </a:extLst>
          </p:cNvPr>
          <p:cNvSpPr txBox="1"/>
          <p:nvPr/>
        </p:nvSpPr>
        <p:spPr>
          <a:xfrm>
            <a:off x="6338196" y="2503670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257264254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1165578"/>
          </a:xfrm>
        </p:spPr>
        <p:txBody>
          <a:bodyPr>
            <a:normAutofit/>
          </a:bodyPr>
          <a:lstStyle/>
          <a:p>
            <a:r>
              <a:rPr lang="en-US" dirty="0"/>
              <a:t>Animate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2187222"/>
            <a:ext cx="3773311" cy="4213578"/>
          </a:xfrm>
        </p:spPr>
        <p:txBody>
          <a:bodyPr/>
          <a:lstStyle/>
          <a:p>
            <a:r>
              <a:rPr lang="en-US" dirty="0"/>
              <a:t>PC=2</a:t>
            </a:r>
          </a:p>
          <a:p>
            <a:r>
              <a:rPr lang="en-US" dirty="0"/>
              <a:t>Another read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2022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44</a:t>
            </a:fld>
            <a:endParaRPr lang="en-US"/>
          </a:p>
        </p:txBody>
      </p:sp>
      <p:pic>
        <p:nvPicPr>
          <p:cNvPr id="7" name="Picture 6" descr="preclass_processor.pdf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3797300" y="709083"/>
            <a:ext cx="5105400" cy="5778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2F12D3D-837B-B549-B7B7-C72CF8589F33}"/>
              </a:ext>
            </a:extLst>
          </p:cNvPr>
          <p:cNvSpPr txBox="1"/>
          <p:nvPr/>
        </p:nvSpPr>
        <p:spPr>
          <a:xfrm>
            <a:off x="3395494" y="1622778"/>
            <a:ext cx="3561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19320E6-DF17-CF46-89FB-E729DB63EEBA}"/>
              </a:ext>
            </a:extLst>
          </p:cNvPr>
          <p:cNvSpPr txBox="1"/>
          <p:nvPr/>
        </p:nvSpPr>
        <p:spPr>
          <a:xfrm>
            <a:off x="4572000" y="2355273"/>
            <a:ext cx="124264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000000010000010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7F37EBD-78E2-C742-8626-4B2EA186C070}"/>
              </a:ext>
            </a:extLst>
          </p:cNvPr>
          <p:cNvSpPr txBox="1"/>
          <p:nvPr/>
        </p:nvSpPr>
        <p:spPr>
          <a:xfrm>
            <a:off x="4308764" y="4294011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D17FA2A-2971-304E-B79D-7CC2137F78BF}"/>
              </a:ext>
            </a:extLst>
          </p:cNvPr>
          <p:cNvSpPr txBox="1"/>
          <p:nvPr/>
        </p:nvSpPr>
        <p:spPr>
          <a:xfrm>
            <a:off x="5028121" y="3798332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0000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7D83AE3-FB36-B948-8441-DE9A8687A5F2}"/>
              </a:ext>
            </a:extLst>
          </p:cNvPr>
          <p:cNvSpPr txBox="1"/>
          <p:nvPr/>
        </p:nvSpPr>
        <p:spPr>
          <a:xfrm>
            <a:off x="5860266" y="2583083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000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80A83C3-07FA-0E41-9A05-14BA6EA0B9E1}"/>
              </a:ext>
            </a:extLst>
          </p:cNvPr>
          <p:cNvSpPr txBox="1"/>
          <p:nvPr/>
        </p:nvSpPr>
        <p:spPr>
          <a:xfrm>
            <a:off x="5814648" y="3429000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010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8C2071C-CC67-3F4D-8412-FD4391E6A9C4}"/>
              </a:ext>
            </a:extLst>
          </p:cNvPr>
          <p:cNvSpPr txBox="1"/>
          <p:nvPr/>
        </p:nvSpPr>
        <p:spPr>
          <a:xfrm>
            <a:off x="5321564" y="5351016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010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1B2F0D1-51CA-1C49-A5D5-B01D0E852A34}"/>
              </a:ext>
            </a:extLst>
          </p:cNvPr>
          <p:cNvSpPr txBox="1"/>
          <p:nvPr/>
        </p:nvSpPr>
        <p:spPr>
          <a:xfrm>
            <a:off x="5165111" y="4508869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D1B89E9-EEDE-AB4E-B68A-91EBF1F44159}"/>
              </a:ext>
            </a:extLst>
          </p:cNvPr>
          <p:cNvSpPr txBox="1"/>
          <p:nvPr/>
        </p:nvSpPr>
        <p:spPr>
          <a:xfrm>
            <a:off x="5193324" y="489248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CA73C90-7879-224A-9AAD-40CED7C0A901}"/>
              </a:ext>
            </a:extLst>
          </p:cNvPr>
          <p:cNvSpPr txBox="1"/>
          <p:nvPr/>
        </p:nvSpPr>
        <p:spPr>
          <a:xfrm>
            <a:off x="6350000" y="2311691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A288C31-2C44-0442-86A1-11F57A0E94F3}"/>
              </a:ext>
            </a:extLst>
          </p:cNvPr>
          <p:cNvSpPr txBox="1"/>
          <p:nvPr/>
        </p:nvSpPr>
        <p:spPr>
          <a:xfrm>
            <a:off x="6385523" y="-63843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AD8B403-E768-3741-8EAE-2C0A31A06F6F}"/>
              </a:ext>
            </a:extLst>
          </p:cNvPr>
          <p:cNvSpPr txBox="1"/>
          <p:nvPr/>
        </p:nvSpPr>
        <p:spPr>
          <a:xfrm>
            <a:off x="6808725" y="2334393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7371E31-A748-BB46-AD2C-4741A4012C7F}"/>
              </a:ext>
            </a:extLst>
          </p:cNvPr>
          <p:cNvSpPr txBox="1"/>
          <p:nvPr/>
        </p:nvSpPr>
        <p:spPr>
          <a:xfrm>
            <a:off x="7169806" y="3885903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c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BF4F62D-F206-654E-B675-7865C0F578F2}"/>
              </a:ext>
            </a:extLst>
          </p:cNvPr>
          <p:cNvSpPr txBox="1"/>
          <p:nvPr/>
        </p:nvSpPr>
        <p:spPr>
          <a:xfrm>
            <a:off x="6871326" y="5713237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c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F28CB52-D5F3-8B43-8E7C-62D3692D271D}"/>
              </a:ext>
            </a:extLst>
          </p:cNvPr>
          <p:cNvSpPr txBox="1"/>
          <p:nvPr/>
        </p:nvSpPr>
        <p:spPr>
          <a:xfrm>
            <a:off x="6572846" y="7540571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DDEC2A7-8165-A64F-8A95-9E82C2F20448}"/>
              </a:ext>
            </a:extLst>
          </p:cNvPr>
          <p:cNvSpPr txBox="1"/>
          <p:nvPr/>
        </p:nvSpPr>
        <p:spPr>
          <a:xfrm>
            <a:off x="8735482" y="3459778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B8E5CD2-0F34-AB4B-A4BA-BDC4A16C5373}"/>
              </a:ext>
            </a:extLst>
          </p:cNvPr>
          <p:cNvSpPr txBox="1"/>
          <p:nvPr/>
        </p:nvSpPr>
        <p:spPr>
          <a:xfrm>
            <a:off x="8763104" y="3629055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b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034CD52-DAA7-164A-A835-5E376135DD82}"/>
              </a:ext>
            </a:extLst>
          </p:cNvPr>
          <p:cNvSpPr txBox="1"/>
          <p:nvPr/>
        </p:nvSpPr>
        <p:spPr>
          <a:xfrm>
            <a:off x="6808725" y="2503670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b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D8579A8-0E38-8340-AC27-9F07B8F87B97}"/>
              </a:ext>
            </a:extLst>
          </p:cNvPr>
          <p:cNvSpPr txBox="1"/>
          <p:nvPr/>
        </p:nvSpPr>
        <p:spPr>
          <a:xfrm>
            <a:off x="6338196" y="2503670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b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6A5BF6E-E87D-7B4D-8E9C-9C25F1F643C4}"/>
              </a:ext>
            </a:extLst>
          </p:cNvPr>
          <p:cNvSpPr txBox="1"/>
          <p:nvPr/>
        </p:nvSpPr>
        <p:spPr>
          <a:xfrm>
            <a:off x="8763104" y="3821997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c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58E1F06-51B6-DE40-AFAF-3B07ED4F03E1}"/>
              </a:ext>
            </a:extLst>
          </p:cNvPr>
          <p:cNvSpPr txBox="1"/>
          <p:nvPr/>
        </p:nvSpPr>
        <p:spPr>
          <a:xfrm>
            <a:off x="4292012" y="1386200"/>
            <a:ext cx="3561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00746586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1165578"/>
          </a:xfrm>
        </p:spPr>
        <p:txBody>
          <a:bodyPr>
            <a:normAutofit/>
          </a:bodyPr>
          <a:lstStyle/>
          <a:p>
            <a:r>
              <a:rPr lang="en-US" dirty="0"/>
              <a:t>Animate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2187222"/>
            <a:ext cx="3773311" cy="4213578"/>
          </a:xfrm>
        </p:spPr>
        <p:txBody>
          <a:bodyPr/>
          <a:lstStyle/>
          <a:p>
            <a:r>
              <a:rPr lang="en-US" dirty="0"/>
              <a:t>PC=2</a:t>
            </a:r>
          </a:p>
          <a:p>
            <a:r>
              <a:rPr lang="en-US" dirty="0"/>
              <a:t>Another read</a:t>
            </a:r>
          </a:p>
          <a:p>
            <a:r>
              <a:rPr lang="en-US" dirty="0"/>
              <a:t>Writeback, update PC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2022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45</a:t>
            </a:fld>
            <a:endParaRPr lang="en-US"/>
          </a:p>
        </p:txBody>
      </p:sp>
      <p:pic>
        <p:nvPicPr>
          <p:cNvPr id="7" name="Picture 6" descr="preclass_processor.pdf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3797300" y="709083"/>
            <a:ext cx="5105400" cy="5778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2F12D3D-837B-B549-B7B7-C72CF8589F33}"/>
              </a:ext>
            </a:extLst>
          </p:cNvPr>
          <p:cNvSpPr txBox="1"/>
          <p:nvPr/>
        </p:nvSpPr>
        <p:spPr>
          <a:xfrm>
            <a:off x="3395494" y="1622778"/>
            <a:ext cx="3561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19320E6-DF17-CF46-89FB-E729DB63EEBA}"/>
              </a:ext>
            </a:extLst>
          </p:cNvPr>
          <p:cNvSpPr txBox="1"/>
          <p:nvPr/>
        </p:nvSpPr>
        <p:spPr>
          <a:xfrm>
            <a:off x="4572000" y="2355273"/>
            <a:ext cx="124264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000000010000010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7F37EBD-78E2-C742-8626-4B2EA186C070}"/>
              </a:ext>
            </a:extLst>
          </p:cNvPr>
          <p:cNvSpPr txBox="1"/>
          <p:nvPr/>
        </p:nvSpPr>
        <p:spPr>
          <a:xfrm>
            <a:off x="4308764" y="4294011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D17FA2A-2971-304E-B79D-7CC2137F78BF}"/>
              </a:ext>
            </a:extLst>
          </p:cNvPr>
          <p:cNvSpPr txBox="1"/>
          <p:nvPr/>
        </p:nvSpPr>
        <p:spPr>
          <a:xfrm>
            <a:off x="5028121" y="3798332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0000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7D83AE3-FB36-B948-8441-DE9A8687A5F2}"/>
              </a:ext>
            </a:extLst>
          </p:cNvPr>
          <p:cNvSpPr txBox="1"/>
          <p:nvPr/>
        </p:nvSpPr>
        <p:spPr>
          <a:xfrm>
            <a:off x="5860266" y="2583083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000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80A83C3-07FA-0E41-9A05-14BA6EA0B9E1}"/>
              </a:ext>
            </a:extLst>
          </p:cNvPr>
          <p:cNvSpPr txBox="1"/>
          <p:nvPr/>
        </p:nvSpPr>
        <p:spPr>
          <a:xfrm>
            <a:off x="5814648" y="3429000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010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8C2071C-CC67-3F4D-8412-FD4391E6A9C4}"/>
              </a:ext>
            </a:extLst>
          </p:cNvPr>
          <p:cNvSpPr txBox="1"/>
          <p:nvPr/>
        </p:nvSpPr>
        <p:spPr>
          <a:xfrm>
            <a:off x="5321564" y="5351016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010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1B2F0D1-51CA-1C49-A5D5-B01D0E852A34}"/>
              </a:ext>
            </a:extLst>
          </p:cNvPr>
          <p:cNvSpPr txBox="1"/>
          <p:nvPr/>
        </p:nvSpPr>
        <p:spPr>
          <a:xfrm>
            <a:off x="5165111" y="4508869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D1B89E9-EEDE-AB4E-B68A-91EBF1F44159}"/>
              </a:ext>
            </a:extLst>
          </p:cNvPr>
          <p:cNvSpPr txBox="1"/>
          <p:nvPr/>
        </p:nvSpPr>
        <p:spPr>
          <a:xfrm>
            <a:off x="5193324" y="489248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CA73C90-7879-224A-9AAD-40CED7C0A901}"/>
              </a:ext>
            </a:extLst>
          </p:cNvPr>
          <p:cNvSpPr txBox="1"/>
          <p:nvPr/>
        </p:nvSpPr>
        <p:spPr>
          <a:xfrm>
            <a:off x="6350000" y="2311691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A288C31-2C44-0442-86A1-11F57A0E94F3}"/>
              </a:ext>
            </a:extLst>
          </p:cNvPr>
          <p:cNvSpPr txBox="1"/>
          <p:nvPr/>
        </p:nvSpPr>
        <p:spPr>
          <a:xfrm>
            <a:off x="6385523" y="-63843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AD8B403-E768-3741-8EAE-2C0A31A06F6F}"/>
              </a:ext>
            </a:extLst>
          </p:cNvPr>
          <p:cNvSpPr txBox="1"/>
          <p:nvPr/>
        </p:nvSpPr>
        <p:spPr>
          <a:xfrm>
            <a:off x="6808725" y="2334393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7371E31-A748-BB46-AD2C-4741A4012C7F}"/>
              </a:ext>
            </a:extLst>
          </p:cNvPr>
          <p:cNvSpPr txBox="1"/>
          <p:nvPr/>
        </p:nvSpPr>
        <p:spPr>
          <a:xfrm>
            <a:off x="7169806" y="3885903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c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BF4F62D-F206-654E-B675-7865C0F578F2}"/>
              </a:ext>
            </a:extLst>
          </p:cNvPr>
          <p:cNvSpPr txBox="1"/>
          <p:nvPr/>
        </p:nvSpPr>
        <p:spPr>
          <a:xfrm>
            <a:off x="6871326" y="5713237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c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F28CB52-D5F3-8B43-8E7C-62D3692D271D}"/>
              </a:ext>
            </a:extLst>
          </p:cNvPr>
          <p:cNvSpPr txBox="1"/>
          <p:nvPr/>
        </p:nvSpPr>
        <p:spPr>
          <a:xfrm>
            <a:off x="6572846" y="7540571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DDEC2A7-8165-A64F-8A95-9E82C2F20448}"/>
              </a:ext>
            </a:extLst>
          </p:cNvPr>
          <p:cNvSpPr txBox="1"/>
          <p:nvPr/>
        </p:nvSpPr>
        <p:spPr>
          <a:xfrm>
            <a:off x="8735482" y="3459778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B8E5CD2-0F34-AB4B-A4BA-BDC4A16C5373}"/>
              </a:ext>
            </a:extLst>
          </p:cNvPr>
          <p:cNvSpPr txBox="1"/>
          <p:nvPr/>
        </p:nvSpPr>
        <p:spPr>
          <a:xfrm>
            <a:off x="8763104" y="3629055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b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034CD52-DAA7-164A-A835-5E376135DD82}"/>
              </a:ext>
            </a:extLst>
          </p:cNvPr>
          <p:cNvSpPr txBox="1"/>
          <p:nvPr/>
        </p:nvSpPr>
        <p:spPr>
          <a:xfrm>
            <a:off x="6808725" y="2503670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b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D8579A8-0E38-8340-AC27-9F07B8F87B97}"/>
              </a:ext>
            </a:extLst>
          </p:cNvPr>
          <p:cNvSpPr txBox="1"/>
          <p:nvPr/>
        </p:nvSpPr>
        <p:spPr>
          <a:xfrm>
            <a:off x="6338196" y="2503670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b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6A5BF6E-E87D-7B4D-8E9C-9C25F1F643C4}"/>
              </a:ext>
            </a:extLst>
          </p:cNvPr>
          <p:cNvSpPr txBox="1"/>
          <p:nvPr/>
        </p:nvSpPr>
        <p:spPr>
          <a:xfrm>
            <a:off x="8763104" y="3821997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c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8120EE3-E1E0-984A-A989-7EF31A57A88D}"/>
              </a:ext>
            </a:extLst>
          </p:cNvPr>
          <p:cNvSpPr txBox="1"/>
          <p:nvPr/>
        </p:nvSpPr>
        <p:spPr>
          <a:xfrm>
            <a:off x="6796921" y="2650245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c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FAF4410-D481-EA43-A078-335B1EEF62F5}"/>
              </a:ext>
            </a:extLst>
          </p:cNvPr>
          <p:cNvSpPr txBox="1"/>
          <p:nvPr/>
        </p:nvSpPr>
        <p:spPr>
          <a:xfrm flipH="1">
            <a:off x="6341435" y="2650245"/>
            <a:ext cx="4010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398787651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1165578"/>
          </a:xfrm>
        </p:spPr>
        <p:txBody>
          <a:bodyPr>
            <a:normAutofit/>
          </a:bodyPr>
          <a:lstStyle/>
          <a:p>
            <a:r>
              <a:rPr lang="en-US" dirty="0"/>
              <a:t>Animate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2187222"/>
            <a:ext cx="3773311" cy="4213578"/>
          </a:xfrm>
        </p:spPr>
        <p:txBody>
          <a:bodyPr/>
          <a:lstStyle/>
          <a:p>
            <a:r>
              <a:rPr lang="en-US" dirty="0"/>
              <a:t>PC=3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2022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46</a:t>
            </a:fld>
            <a:endParaRPr lang="en-US"/>
          </a:p>
        </p:txBody>
      </p:sp>
      <p:pic>
        <p:nvPicPr>
          <p:cNvPr id="7" name="Picture 6" descr="preclass_processor.pdf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3797300" y="709083"/>
            <a:ext cx="5105400" cy="5778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2F12D3D-837B-B549-B7B7-C72CF8589F33}"/>
              </a:ext>
            </a:extLst>
          </p:cNvPr>
          <p:cNvSpPr txBox="1"/>
          <p:nvPr/>
        </p:nvSpPr>
        <p:spPr>
          <a:xfrm>
            <a:off x="3395494" y="1622778"/>
            <a:ext cx="3561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19320E6-DF17-CF46-89FB-E729DB63EEBA}"/>
              </a:ext>
            </a:extLst>
          </p:cNvPr>
          <p:cNvSpPr txBox="1"/>
          <p:nvPr/>
        </p:nvSpPr>
        <p:spPr>
          <a:xfrm>
            <a:off x="4572000" y="2355273"/>
            <a:ext cx="124264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010001000001011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7F37EBD-78E2-C742-8626-4B2EA186C070}"/>
              </a:ext>
            </a:extLst>
          </p:cNvPr>
          <p:cNvSpPr txBox="1"/>
          <p:nvPr/>
        </p:nvSpPr>
        <p:spPr>
          <a:xfrm>
            <a:off x="4308764" y="4294011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D17FA2A-2971-304E-B79D-7CC2137F78BF}"/>
              </a:ext>
            </a:extLst>
          </p:cNvPr>
          <p:cNvSpPr txBox="1"/>
          <p:nvPr/>
        </p:nvSpPr>
        <p:spPr>
          <a:xfrm>
            <a:off x="5028121" y="3798332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0001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7D83AE3-FB36-B948-8441-DE9A8687A5F2}"/>
              </a:ext>
            </a:extLst>
          </p:cNvPr>
          <p:cNvSpPr txBox="1"/>
          <p:nvPr/>
        </p:nvSpPr>
        <p:spPr>
          <a:xfrm>
            <a:off x="5860266" y="2583083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001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80A83C3-07FA-0E41-9A05-14BA6EA0B9E1}"/>
              </a:ext>
            </a:extLst>
          </p:cNvPr>
          <p:cNvSpPr txBox="1"/>
          <p:nvPr/>
        </p:nvSpPr>
        <p:spPr>
          <a:xfrm>
            <a:off x="5814648" y="3429000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000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8C2071C-CC67-3F4D-8412-FD4391E6A9C4}"/>
              </a:ext>
            </a:extLst>
          </p:cNvPr>
          <p:cNvSpPr txBox="1"/>
          <p:nvPr/>
        </p:nvSpPr>
        <p:spPr>
          <a:xfrm>
            <a:off x="5321564" y="5351016"/>
            <a:ext cx="552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011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1B2F0D1-51CA-1C49-A5D5-B01D0E852A34}"/>
              </a:ext>
            </a:extLst>
          </p:cNvPr>
          <p:cNvSpPr txBox="1"/>
          <p:nvPr/>
        </p:nvSpPr>
        <p:spPr>
          <a:xfrm>
            <a:off x="5165111" y="4508869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D1B89E9-EEDE-AB4E-B68A-91EBF1F44159}"/>
              </a:ext>
            </a:extLst>
          </p:cNvPr>
          <p:cNvSpPr txBox="1"/>
          <p:nvPr/>
        </p:nvSpPr>
        <p:spPr>
          <a:xfrm>
            <a:off x="5193324" y="489248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CA73C90-7879-224A-9AAD-40CED7C0A901}"/>
              </a:ext>
            </a:extLst>
          </p:cNvPr>
          <p:cNvSpPr txBox="1"/>
          <p:nvPr/>
        </p:nvSpPr>
        <p:spPr>
          <a:xfrm>
            <a:off x="6350000" y="2311691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A288C31-2C44-0442-86A1-11F57A0E94F3}"/>
              </a:ext>
            </a:extLst>
          </p:cNvPr>
          <p:cNvSpPr txBox="1"/>
          <p:nvPr/>
        </p:nvSpPr>
        <p:spPr>
          <a:xfrm>
            <a:off x="6385523" y="-63843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AD8B403-E768-3741-8EAE-2C0A31A06F6F}"/>
              </a:ext>
            </a:extLst>
          </p:cNvPr>
          <p:cNvSpPr txBox="1"/>
          <p:nvPr/>
        </p:nvSpPr>
        <p:spPr>
          <a:xfrm>
            <a:off x="6808725" y="2334393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F28CB52-D5F3-8B43-8E7C-62D3692D271D}"/>
              </a:ext>
            </a:extLst>
          </p:cNvPr>
          <p:cNvSpPr txBox="1"/>
          <p:nvPr/>
        </p:nvSpPr>
        <p:spPr>
          <a:xfrm>
            <a:off x="6572846" y="7540571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DDEC2A7-8165-A64F-8A95-9E82C2F20448}"/>
              </a:ext>
            </a:extLst>
          </p:cNvPr>
          <p:cNvSpPr txBox="1"/>
          <p:nvPr/>
        </p:nvSpPr>
        <p:spPr>
          <a:xfrm>
            <a:off x="8735482" y="3459778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B8E5CD2-0F34-AB4B-A4BA-BDC4A16C5373}"/>
              </a:ext>
            </a:extLst>
          </p:cNvPr>
          <p:cNvSpPr txBox="1"/>
          <p:nvPr/>
        </p:nvSpPr>
        <p:spPr>
          <a:xfrm>
            <a:off x="8763104" y="3629055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b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034CD52-DAA7-164A-A835-5E376135DD82}"/>
              </a:ext>
            </a:extLst>
          </p:cNvPr>
          <p:cNvSpPr txBox="1"/>
          <p:nvPr/>
        </p:nvSpPr>
        <p:spPr>
          <a:xfrm>
            <a:off x="6808725" y="2503670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b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D8579A8-0E38-8340-AC27-9F07B8F87B97}"/>
              </a:ext>
            </a:extLst>
          </p:cNvPr>
          <p:cNvSpPr txBox="1"/>
          <p:nvPr/>
        </p:nvSpPr>
        <p:spPr>
          <a:xfrm>
            <a:off x="6338196" y="2503670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b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6A5BF6E-E87D-7B4D-8E9C-9C25F1F643C4}"/>
              </a:ext>
            </a:extLst>
          </p:cNvPr>
          <p:cNvSpPr txBox="1"/>
          <p:nvPr/>
        </p:nvSpPr>
        <p:spPr>
          <a:xfrm>
            <a:off x="8763104" y="3821997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c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8120EE3-E1E0-984A-A989-7EF31A57A88D}"/>
              </a:ext>
            </a:extLst>
          </p:cNvPr>
          <p:cNvSpPr txBox="1"/>
          <p:nvPr/>
        </p:nvSpPr>
        <p:spPr>
          <a:xfrm>
            <a:off x="6796921" y="2650245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c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FAF4410-D481-EA43-A078-335B1EEF62F5}"/>
              </a:ext>
            </a:extLst>
          </p:cNvPr>
          <p:cNvSpPr txBox="1"/>
          <p:nvPr/>
        </p:nvSpPr>
        <p:spPr>
          <a:xfrm flipH="1">
            <a:off x="6341435" y="2650245"/>
            <a:ext cx="4010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c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C42B525-BD8E-644E-B290-67D7FB30EE9D}"/>
              </a:ext>
            </a:extLst>
          </p:cNvPr>
          <p:cNvSpPr txBox="1"/>
          <p:nvPr/>
        </p:nvSpPr>
        <p:spPr>
          <a:xfrm>
            <a:off x="6874298" y="3652720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b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E484052-11DB-704F-8BEB-DA758BF22213}"/>
              </a:ext>
            </a:extLst>
          </p:cNvPr>
          <p:cNvSpPr txBox="1"/>
          <p:nvPr/>
        </p:nvSpPr>
        <p:spPr>
          <a:xfrm>
            <a:off x="6357860" y="3530648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FC311CA-F413-AA48-8E6D-BE762AFA29E7}"/>
              </a:ext>
            </a:extLst>
          </p:cNvPr>
          <p:cNvSpPr txBox="1"/>
          <p:nvPr/>
        </p:nvSpPr>
        <p:spPr>
          <a:xfrm>
            <a:off x="6808924" y="3975839"/>
            <a:ext cx="5485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/>
              <a:t>a&amp;b</a:t>
            </a:r>
            <a:endParaRPr lang="en-US" sz="1600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7930FA5-71FC-1443-A34A-9888195E14B1}"/>
              </a:ext>
            </a:extLst>
          </p:cNvPr>
          <p:cNvSpPr txBox="1"/>
          <p:nvPr/>
        </p:nvSpPr>
        <p:spPr>
          <a:xfrm>
            <a:off x="6636676" y="5761333"/>
            <a:ext cx="5485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/>
              <a:t>a&amp;b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009342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1165578"/>
          </a:xfrm>
        </p:spPr>
        <p:txBody>
          <a:bodyPr>
            <a:normAutofit/>
          </a:bodyPr>
          <a:lstStyle/>
          <a:p>
            <a:r>
              <a:rPr lang="en-US" dirty="0"/>
              <a:t>Animate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2187222"/>
            <a:ext cx="3773311" cy="4213578"/>
          </a:xfrm>
        </p:spPr>
        <p:txBody>
          <a:bodyPr/>
          <a:lstStyle/>
          <a:p>
            <a:r>
              <a:rPr lang="en-US" dirty="0"/>
              <a:t>PC=3</a:t>
            </a:r>
          </a:p>
          <a:p>
            <a:r>
              <a:rPr lang="en-US" dirty="0"/>
              <a:t>Writeback and update PC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2022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47</a:t>
            </a:fld>
            <a:endParaRPr lang="en-US"/>
          </a:p>
        </p:txBody>
      </p:sp>
      <p:pic>
        <p:nvPicPr>
          <p:cNvPr id="7" name="Picture 6" descr="preclass_processor.pdf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3797300" y="709083"/>
            <a:ext cx="5105400" cy="5778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2F12D3D-837B-B549-B7B7-C72CF8589F33}"/>
              </a:ext>
            </a:extLst>
          </p:cNvPr>
          <p:cNvSpPr txBox="1"/>
          <p:nvPr/>
        </p:nvSpPr>
        <p:spPr>
          <a:xfrm>
            <a:off x="3395494" y="1622778"/>
            <a:ext cx="3561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19320E6-DF17-CF46-89FB-E729DB63EEBA}"/>
              </a:ext>
            </a:extLst>
          </p:cNvPr>
          <p:cNvSpPr txBox="1"/>
          <p:nvPr/>
        </p:nvSpPr>
        <p:spPr>
          <a:xfrm>
            <a:off x="4572000" y="2355273"/>
            <a:ext cx="124264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010001000001011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7F37EBD-78E2-C742-8626-4B2EA186C070}"/>
              </a:ext>
            </a:extLst>
          </p:cNvPr>
          <p:cNvSpPr txBox="1"/>
          <p:nvPr/>
        </p:nvSpPr>
        <p:spPr>
          <a:xfrm>
            <a:off x="4308764" y="4294011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D17FA2A-2971-304E-B79D-7CC2137F78BF}"/>
              </a:ext>
            </a:extLst>
          </p:cNvPr>
          <p:cNvSpPr txBox="1"/>
          <p:nvPr/>
        </p:nvSpPr>
        <p:spPr>
          <a:xfrm>
            <a:off x="5028121" y="3798332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0001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7D83AE3-FB36-B948-8441-DE9A8687A5F2}"/>
              </a:ext>
            </a:extLst>
          </p:cNvPr>
          <p:cNvSpPr txBox="1"/>
          <p:nvPr/>
        </p:nvSpPr>
        <p:spPr>
          <a:xfrm>
            <a:off x="5860266" y="2583083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001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80A83C3-07FA-0E41-9A05-14BA6EA0B9E1}"/>
              </a:ext>
            </a:extLst>
          </p:cNvPr>
          <p:cNvSpPr txBox="1"/>
          <p:nvPr/>
        </p:nvSpPr>
        <p:spPr>
          <a:xfrm>
            <a:off x="5814648" y="3429000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000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8C2071C-CC67-3F4D-8412-FD4391E6A9C4}"/>
              </a:ext>
            </a:extLst>
          </p:cNvPr>
          <p:cNvSpPr txBox="1"/>
          <p:nvPr/>
        </p:nvSpPr>
        <p:spPr>
          <a:xfrm>
            <a:off x="5321564" y="5351016"/>
            <a:ext cx="552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011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1B2F0D1-51CA-1C49-A5D5-B01D0E852A34}"/>
              </a:ext>
            </a:extLst>
          </p:cNvPr>
          <p:cNvSpPr txBox="1"/>
          <p:nvPr/>
        </p:nvSpPr>
        <p:spPr>
          <a:xfrm>
            <a:off x="5165111" y="4508869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D1B89E9-EEDE-AB4E-B68A-91EBF1F44159}"/>
              </a:ext>
            </a:extLst>
          </p:cNvPr>
          <p:cNvSpPr txBox="1"/>
          <p:nvPr/>
        </p:nvSpPr>
        <p:spPr>
          <a:xfrm>
            <a:off x="5193324" y="489248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CA73C90-7879-224A-9AAD-40CED7C0A901}"/>
              </a:ext>
            </a:extLst>
          </p:cNvPr>
          <p:cNvSpPr txBox="1"/>
          <p:nvPr/>
        </p:nvSpPr>
        <p:spPr>
          <a:xfrm>
            <a:off x="6350000" y="2311691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A288C31-2C44-0442-86A1-11F57A0E94F3}"/>
              </a:ext>
            </a:extLst>
          </p:cNvPr>
          <p:cNvSpPr txBox="1"/>
          <p:nvPr/>
        </p:nvSpPr>
        <p:spPr>
          <a:xfrm>
            <a:off x="6385523" y="-63843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AD8B403-E768-3741-8EAE-2C0A31A06F6F}"/>
              </a:ext>
            </a:extLst>
          </p:cNvPr>
          <p:cNvSpPr txBox="1"/>
          <p:nvPr/>
        </p:nvSpPr>
        <p:spPr>
          <a:xfrm>
            <a:off x="6808725" y="2334393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F28CB52-D5F3-8B43-8E7C-62D3692D271D}"/>
              </a:ext>
            </a:extLst>
          </p:cNvPr>
          <p:cNvSpPr txBox="1"/>
          <p:nvPr/>
        </p:nvSpPr>
        <p:spPr>
          <a:xfrm>
            <a:off x="6572846" y="7540571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DDEC2A7-8165-A64F-8A95-9E82C2F20448}"/>
              </a:ext>
            </a:extLst>
          </p:cNvPr>
          <p:cNvSpPr txBox="1"/>
          <p:nvPr/>
        </p:nvSpPr>
        <p:spPr>
          <a:xfrm>
            <a:off x="8735482" y="3459778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B8E5CD2-0F34-AB4B-A4BA-BDC4A16C5373}"/>
              </a:ext>
            </a:extLst>
          </p:cNvPr>
          <p:cNvSpPr txBox="1"/>
          <p:nvPr/>
        </p:nvSpPr>
        <p:spPr>
          <a:xfrm>
            <a:off x="8763104" y="3629055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b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034CD52-DAA7-164A-A835-5E376135DD82}"/>
              </a:ext>
            </a:extLst>
          </p:cNvPr>
          <p:cNvSpPr txBox="1"/>
          <p:nvPr/>
        </p:nvSpPr>
        <p:spPr>
          <a:xfrm>
            <a:off x="6808725" y="2503670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b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D8579A8-0E38-8340-AC27-9F07B8F87B97}"/>
              </a:ext>
            </a:extLst>
          </p:cNvPr>
          <p:cNvSpPr txBox="1"/>
          <p:nvPr/>
        </p:nvSpPr>
        <p:spPr>
          <a:xfrm>
            <a:off x="6338196" y="2503670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b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6A5BF6E-E87D-7B4D-8E9C-9C25F1F643C4}"/>
              </a:ext>
            </a:extLst>
          </p:cNvPr>
          <p:cNvSpPr txBox="1"/>
          <p:nvPr/>
        </p:nvSpPr>
        <p:spPr>
          <a:xfrm>
            <a:off x="8763104" y="3821997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c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8120EE3-E1E0-984A-A989-7EF31A57A88D}"/>
              </a:ext>
            </a:extLst>
          </p:cNvPr>
          <p:cNvSpPr txBox="1"/>
          <p:nvPr/>
        </p:nvSpPr>
        <p:spPr>
          <a:xfrm>
            <a:off x="6796921" y="2650245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c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FAF4410-D481-EA43-A078-335B1EEF62F5}"/>
              </a:ext>
            </a:extLst>
          </p:cNvPr>
          <p:cNvSpPr txBox="1"/>
          <p:nvPr/>
        </p:nvSpPr>
        <p:spPr>
          <a:xfrm flipH="1">
            <a:off x="6341435" y="2650245"/>
            <a:ext cx="4010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c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C42B525-BD8E-644E-B290-67D7FB30EE9D}"/>
              </a:ext>
            </a:extLst>
          </p:cNvPr>
          <p:cNvSpPr txBox="1"/>
          <p:nvPr/>
        </p:nvSpPr>
        <p:spPr>
          <a:xfrm>
            <a:off x="6874298" y="3652720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b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E484052-11DB-704F-8BEB-DA758BF22213}"/>
              </a:ext>
            </a:extLst>
          </p:cNvPr>
          <p:cNvSpPr txBox="1"/>
          <p:nvPr/>
        </p:nvSpPr>
        <p:spPr>
          <a:xfrm>
            <a:off x="6357860" y="3530648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FC311CA-F413-AA48-8E6D-BE762AFA29E7}"/>
              </a:ext>
            </a:extLst>
          </p:cNvPr>
          <p:cNvSpPr txBox="1"/>
          <p:nvPr/>
        </p:nvSpPr>
        <p:spPr>
          <a:xfrm>
            <a:off x="6808924" y="3975839"/>
            <a:ext cx="5485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/>
              <a:t>a&amp;b</a:t>
            </a:r>
            <a:endParaRPr lang="en-US" sz="1600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7930FA5-71FC-1443-A34A-9888195E14B1}"/>
              </a:ext>
            </a:extLst>
          </p:cNvPr>
          <p:cNvSpPr txBox="1"/>
          <p:nvPr/>
        </p:nvSpPr>
        <p:spPr>
          <a:xfrm>
            <a:off x="6636676" y="5761333"/>
            <a:ext cx="5485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/>
              <a:t>a&amp;b</a:t>
            </a:r>
            <a:endParaRPr lang="en-US" sz="1600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F062134-CA30-A348-9E31-E2E19F1CC9FD}"/>
              </a:ext>
            </a:extLst>
          </p:cNvPr>
          <p:cNvSpPr txBox="1"/>
          <p:nvPr/>
        </p:nvSpPr>
        <p:spPr>
          <a:xfrm>
            <a:off x="6420280" y="2769934"/>
            <a:ext cx="5485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/>
              <a:t>a&amp;b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15617620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1165578"/>
          </a:xfrm>
        </p:spPr>
        <p:txBody>
          <a:bodyPr>
            <a:normAutofit/>
          </a:bodyPr>
          <a:lstStyle/>
          <a:p>
            <a:r>
              <a:rPr lang="en-US" dirty="0"/>
              <a:t>Processor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0989" y="1692050"/>
            <a:ext cx="3977666" cy="4543649"/>
          </a:xfrm>
        </p:spPr>
        <p:txBody>
          <a:bodyPr>
            <a:normAutofit fontScale="92500"/>
          </a:bodyPr>
          <a:lstStyle/>
          <a:p>
            <a:r>
              <a:rPr lang="en-US" dirty="0"/>
              <a:t>Continue this sequence</a:t>
            </a:r>
          </a:p>
          <a:p>
            <a:pPr lvl="1"/>
            <a:r>
              <a:rPr lang="en-US" dirty="0"/>
              <a:t>Given PC</a:t>
            </a:r>
          </a:p>
          <a:p>
            <a:pPr lvl="1"/>
            <a:r>
              <a:rPr lang="en-US" dirty="0"/>
              <a:t>Read from Instruction Memory</a:t>
            </a:r>
          </a:p>
          <a:p>
            <a:pPr lvl="1"/>
            <a:r>
              <a:rPr lang="en-US" dirty="0"/>
              <a:t>Instruction bits control the </a:t>
            </a:r>
            <a:r>
              <a:rPr lang="en-US" dirty="0" err="1"/>
              <a:t>datapath</a:t>
            </a:r>
            <a:r>
              <a:rPr lang="en-US" dirty="0"/>
              <a:t> (memories, function, </a:t>
            </a:r>
            <a:r>
              <a:rPr lang="en-US" dirty="0" err="1"/>
              <a:t>muxes</a:t>
            </a:r>
            <a:r>
              <a:rPr lang="en-US" dirty="0"/>
              <a:t>)</a:t>
            </a:r>
          </a:p>
          <a:p>
            <a:pPr lvl="2"/>
            <a:r>
              <a:rPr lang="en-US" dirty="0"/>
              <a:t>Read from data memory</a:t>
            </a:r>
          </a:p>
          <a:p>
            <a:pPr lvl="2"/>
            <a:r>
              <a:rPr lang="en-US" dirty="0"/>
              <a:t>Perform operation</a:t>
            </a:r>
          </a:p>
          <a:p>
            <a:pPr lvl="1"/>
            <a:r>
              <a:rPr lang="en-US" dirty="0"/>
              <a:t>Write results back to memory; update PC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2022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48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1549428-6539-7842-8921-BB5B49676B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4300" y="622300"/>
            <a:ext cx="5105400" cy="577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67557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 Idiom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None/>
            </a:pPr>
            <a:r>
              <a:rPr lang="en-US" dirty="0"/>
              <a:t>Repeat: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Read gate values from memory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Perform operation on gate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Write result back to memory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2022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49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0A44E3C-905A-9848-B026-3D52BA1429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9964" y="1732291"/>
            <a:ext cx="2451677" cy="4144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2638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Lecture Topics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364157"/>
            <a:ext cx="8686800" cy="4846638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Setup</a:t>
            </a:r>
          </a:p>
          <a:p>
            <a:r>
              <a:rPr lang="en-US" sz="2400" dirty="0"/>
              <a:t>Where are we?</a:t>
            </a:r>
          </a:p>
          <a:p>
            <a:r>
              <a:rPr lang="en-US" sz="2400" dirty="0"/>
              <a:t>Review</a:t>
            </a:r>
          </a:p>
          <a:p>
            <a:r>
              <a:rPr lang="en-US" sz="2400" dirty="0"/>
              <a:t>Memory</a:t>
            </a:r>
          </a:p>
          <a:p>
            <a:r>
              <a:rPr lang="en-US" sz="2400" dirty="0"/>
              <a:t>One-gate processor </a:t>
            </a:r>
          </a:p>
          <a:p>
            <a:pPr lvl="1"/>
            <a:r>
              <a:rPr lang="en-US" sz="2000" dirty="0"/>
              <a:t>Simplified warm-up of idea and key components</a:t>
            </a:r>
          </a:p>
          <a:p>
            <a:r>
              <a:rPr lang="en-US" sz="2400" dirty="0"/>
              <a:t>Next Lab</a:t>
            </a:r>
          </a:p>
          <a:p>
            <a:pPr lvl="1"/>
            <a:endParaRPr lang="en-US" sz="2000" b="1" dirty="0"/>
          </a:p>
          <a:p>
            <a:pPr lvl="1"/>
            <a:endParaRPr lang="en-US" sz="2000" b="1" dirty="0"/>
          </a:p>
          <a:p>
            <a:pPr lvl="1"/>
            <a:endParaRPr lang="en-US" sz="2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2022</a:t>
            </a:r>
          </a:p>
        </p:txBody>
      </p:sp>
    </p:spTree>
    <p:extLst>
      <p:ext uri="{BB962C8B-B14F-4D97-AF65-F5344CB8AC3E}">
        <p14:creationId xmlns:p14="http://schemas.microsoft.com/office/powerpoint/2010/main" val="152469525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1165578"/>
          </a:xfrm>
        </p:spPr>
        <p:txBody>
          <a:bodyPr>
            <a:normAutofit fontScale="90000"/>
          </a:bodyPr>
          <a:lstStyle/>
          <a:p>
            <a:r>
              <a:rPr lang="en-US" dirty="0"/>
              <a:t>Universal</a:t>
            </a:r>
            <a:br>
              <a:rPr lang="en-US" dirty="0"/>
            </a:br>
            <a:r>
              <a:rPr lang="en-US" dirty="0"/>
              <a:t>Processor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2187222"/>
            <a:ext cx="3773311" cy="4213578"/>
          </a:xfrm>
        </p:spPr>
        <p:txBody>
          <a:bodyPr/>
          <a:lstStyle/>
          <a:p>
            <a:r>
              <a:rPr lang="en-US" dirty="0"/>
              <a:t>Can change computation simply be changing contents of instruction memory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2022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50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831E415-A97D-564A-991E-B7FC4D6286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4300" y="622300"/>
            <a:ext cx="5105400" cy="5778500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1165578"/>
          </a:xfrm>
        </p:spPr>
        <p:txBody>
          <a:bodyPr>
            <a:normAutofit/>
          </a:bodyPr>
          <a:lstStyle/>
          <a:p>
            <a:r>
              <a:rPr lang="en-US" dirty="0"/>
              <a:t>Review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36888"/>
            <a:ext cx="3773311" cy="4929012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Single active compute element (programmable gate)</a:t>
            </a:r>
          </a:p>
          <a:p>
            <a:r>
              <a:rPr lang="en-US" dirty="0"/>
              <a:t>Sequence in time</a:t>
            </a:r>
          </a:p>
          <a:p>
            <a:r>
              <a:rPr lang="en-US" dirty="0"/>
              <a:t>Store state in memory</a:t>
            </a:r>
          </a:p>
          <a:p>
            <a:r>
              <a:rPr lang="en-US" dirty="0"/>
              <a:t>Use Instruction memory to select and sequence operations</a:t>
            </a:r>
          </a:p>
          <a:p>
            <a:r>
              <a:rPr lang="en-US" dirty="0"/>
              <a:t>Can compute a large number of gates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2022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51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00F68BD-1258-AD4F-9D02-EC99896F51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4300" y="622300"/>
            <a:ext cx="5105400" cy="5778500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E9C5FB13-ECF8-8F4A-9ED3-4ECC9E9CAEF5}"/>
              </a:ext>
            </a:extLst>
          </p:cNvPr>
          <p:cNvSpPr/>
          <p:nvPr/>
        </p:nvSpPr>
        <p:spPr>
          <a:xfrm>
            <a:off x="6242178" y="3706539"/>
            <a:ext cx="623455" cy="78970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48F2791-2BBF-3842-BCD8-6A5E0DA3EA85}"/>
              </a:ext>
            </a:extLst>
          </p:cNvPr>
          <p:cNvSpPr/>
          <p:nvPr/>
        </p:nvSpPr>
        <p:spPr>
          <a:xfrm>
            <a:off x="6339513" y="2005990"/>
            <a:ext cx="1052240" cy="187328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8DD4E53-BF76-BB42-BFE6-669E6E5C831C}"/>
              </a:ext>
            </a:extLst>
          </p:cNvPr>
          <p:cNvSpPr/>
          <p:nvPr/>
        </p:nvSpPr>
        <p:spPr>
          <a:xfrm>
            <a:off x="4175446" y="457200"/>
            <a:ext cx="2066732" cy="203838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7" grpId="0" animBg="1"/>
      <p:bldP spid="7" grpId="1" animBg="1"/>
      <p:bldP spid="9" grpId="0" animBg="1"/>
      <p:bldP spid="9" grpId="1" animBg="1"/>
      <p:bldP spid="10" grpId="0" animBg="1"/>
      <p:bldP spid="10" grpId="1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Lab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Look at Instruction-Level code for ARM</a:t>
            </a:r>
          </a:p>
          <a:p>
            <a:r>
              <a:rPr lang="en-US" dirty="0"/>
              <a:t>Understand performance from instruction-level code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52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2022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Big Ideas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Can implement large computations on small hardware by reusing hardware in time</a:t>
            </a:r>
          </a:p>
          <a:p>
            <a:pPr lvl="1"/>
            <a:r>
              <a:rPr lang="en-US" dirty="0"/>
              <a:t>Storing computational state in memory</a:t>
            </a:r>
          </a:p>
          <a:p>
            <a:r>
              <a:rPr lang="en-US" dirty="0"/>
              <a:t>Can store program control in instruction memory</a:t>
            </a:r>
          </a:p>
          <a:p>
            <a:pPr lvl="1"/>
            <a:r>
              <a:rPr lang="en-US" dirty="0"/>
              <a:t>Change program by reprogramming memory</a:t>
            </a:r>
          </a:p>
          <a:p>
            <a:pPr lvl="1"/>
            <a:r>
              <a:rPr lang="en-US" dirty="0"/>
              <a:t>Universal machine: Stored-Program Processor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53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2022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 More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CIS240 – processor organization and assembly</a:t>
            </a:r>
          </a:p>
          <a:p>
            <a:r>
              <a:rPr lang="en-US" dirty="0"/>
              <a:t>CIS471 – implement and optimize processors</a:t>
            </a:r>
          </a:p>
          <a:p>
            <a:pPr lvl="1"/>
            <a:r>
              <a:rPr lang="en-US" dirty="0"/>
              <a:t>Including FPGA mapping in </a:t>
            </a:r>
            <a:r>
              <a:rPr lang="en-US" dirty="0" err="1"/>
              <a:t>Verilog</a:t>
            </a:r>
            <a:endParaRPr lang="en-US" dirty="0"/>
          </a:p>
          <a:p>
            <a:r>
              <a:rPr lang="en-US" dirty="0"/>
              <a:t>ESE370 – implement memories (and gates) using transistors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54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2022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42D285-5A36-574C-92EE-71904B9BC8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Reminders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DF8855-71EE-E748-86FB-D843EED992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Feedback</a:t>
            </a:r>
          </a:p>
          <a:p>
            <a:r>
              <a:rPr lang="en-US" dirty="0"/>
              <a:t>Lab 7 today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D6E0AC-3725-7245-8196-E2219108C3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5FAB50-4EF5-0A41-87AC-92ECD6A69C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3658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Course Map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5F412-9866-D249-BF71-6D9420ED886F}" type="slidenum">
              <a:rPr lang="en-US"/>
              <a:pPr/>
              <a:t>6</a:t>
            </a:fld>
            <a:endParaRPr lang="en-US"/>
          </a:p>
        </p:txBody>
      </p:sp>
      <p:pic>
        <p:nvPicPr>
          <p:cNvPr id="177154" name="Picture 2" descr="http://cdn.scratch.mit.edu/static/site/projects/thumbnails/32/2502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3"/>
          <a:stretch/>
        </p:blipFill>
        <p:spPr bwMode="auto">
          <a:xfrm>
            <a:off x="0" y="1364906"/>
            <a:ext cx="1885388" cy="1452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7156" name="Picture 4" descr="Loudspeaker and Waveform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27" r="49086" b="59789"/>
          <a:stretch/>
        </p:blipFill>
        <p:spPr bwMode="auto">
          <a:xfrm>
            <a:off x="1676400" y="1364906"/>
            <a:ext cx="1188055" cy="1452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EAEAEA"/>
              </a:clrFrom>
              <a:clrTo>
                <a:srgbClr val="EAEAEA">
                  <a:alpha val="0"/>
                </a:srgbClr>
              </a:clrTo>
            </a:clrChange>
          </a:blip>
          <a:srcRect l="32523" t="50000" r="25121" b="10610"/>
          <a:stretch/>
        </p:blipFill>
        <p:spPr bwMode="auto">
          <a:xfrm>
            <a:off x="4876800" y="1423343"/>
            <a:ext cx="1611775" cy="1376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715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3375900"/>
            <a:ext cx="1177810" cy="65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7158" name="Picture 6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834"/>
          <a:stretch/>
        </p:blipFill>
        <p:spPr bwMode="auto">
          <a:xfrm>
            <a:off x="3844810" y="3337682"/>
            <a:ext cx="965911" cy="696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7159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125" y="3338250"/>
            <a:ext cx="1209675" cy="757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AutoShape 14" descr="http://hdwallres.com/wp-content/uploads/2013/10/internet-2014-PC-wallpaper.jpg"/>
          <p:cNvSpPr>
            <a:spLocks noChangeAspect="1" noChangeArrowheads="1"/>
          </p:cNvSpPr>
          <p:nvPr/>
        </p:nvSpPr>
        <p:spPr bwMode="auto">
          <a:xfrm>
            <a:off x="63500" y="-136525"/>
            <a:ext cx="7219950" cy="541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77168" name="Picture 16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9729" y="934450"/>
            <a:ext cx="1433294" cy="1219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7170" name="Picture 18" descr="http://www.mushroomsys.com/websiteContent/graphics/DAP/cloudcomputing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1209" y="3400480"/>
            <a:ext cx="1944532" cy="1552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7173" name="Picture 21" descr="http://www.urmc.rochester.edu/libraries/miner/images/IPADwireless-network-symbol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4" t="12495" r="8970" b="16065"/>
          <a:stretch/>
        </p:blipFill>
        <p:spPr bwMode="auto">
          <a:xfrm rot="9787514">
            <a:off x="7619625" y="2771955"/>
            <a:ext cx="980404" cy="744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Rectangle 29"/>
          <p:cNvSpPr/>
          <p:nvPr/>
        </p:nvSpPr>
        <p:spPr>
          <a:xfrm>
            <a:off x="7561429" y="2362200"/>
            <a:ext cx="762000" cy="3655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NIC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626735" y="528935"/>
            <a:ext cx="22124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10101001101</a:t>
            </a:r>
          </a:p>
        </p:txBody>
      </p:sp>
      <p:sp>
        <p:nvSpPr>
          <p:cNvPr id="32" name="Rectangle 31"/>
          <p:cNvSpPr/>
          <p:nvPr/>
        </p:nvSpPr>
        <p:spPr>
          <a:xfrm>
            <a:off x="6082658" y="3331356"/>
            <a:ext cx="755671" cy="8177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1" dirty="0">
              <a:solidFill>
                <a:schemeClr val="tx1"/>
              </a:solidFill>
            </a:endParaRPr>
          </a:p>
        </p:txBody>
      </p:sp>
      <p:pic>
        <p:nvPicPr>
          <p:cNvPr id="177174" name="Picture 2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069" y="4788975"/>
            <a:ext cx="2309929" cy="168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63520" y="5017575"/>
            <a:ext cx="853773" cy="14478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sz="1800" b="1" dirty="0">
                <a:solidFill>
                  <a:schemeClr val="tx1"/>
                </a:solidFill>
              </a:rPr>
              <a:t>EULA</a:t>
            </a:r>
          </a:p>
          <a:p>
            <a:pPr algn="ctr"/>
            <a:r>
              <a:rPr lang="en-US" sz="1800" b="1" dirty="0">
                <a:solidFill>
                  <a:schemeClr val="tx1"/>
                </a:solidFill>
              </a:rPr>
              <a:t>----------------</a:t>
            </a:r>
            <a:r>
              <a:rPr lang="en-US" sz="1800" b="1" i="1" dirty="0">
                <a:solidFill>
                  <a:schemeClr val="tx1"/>
                </a:solidFill>
              </a:rPr>
              <a:t>click</a:t>
            </a:r>
          </a:p>
          <a:p>
            <a:pPr algn="ctr"/>
            <a:r>
              <a:rPr lang="en-US" sz="1800" b="1" i="1" dirty="0">
                <a:solidFill>
                  <a:schemeClr val="tx1"/>
                </a:solidFill>
              </a:rPr>
              <a:t>OK</a:t>
            </a:r>
          </a:p>
        </p:txBody>
      </p:sp>
      <p:pic>
        <p:nvPicPr>
          <p:cNvPr id="37" name="Content Placeholder 9" descr="loudspkr.gif"/>
          <p:cNvPicPr>
            <a:picLocks noGrp="1" noChangeAspect="1"/>
          </p:cNvPicPr>
          <p:nvPr>
            <p:ph idx="1"/>
          </p:nvPr>
        </p:nvPicPr>
        <p:blipFill>
          <a:blip r:embed="rId13"/>
          <a:srcRect l="-20833" r="-20833"/>
          <a:stretch>
            <a:fillRect/>
          </a:stretch>
        </p:blipFill>
        <p:spPr>
          <a:xfrm flipH="1">
            <a:off x="1524000" y="4872017"/>
            <a:ext cx="2577606" cy="1364758"/>
          </a:xfrm>
        </p:spPr>
      </p:pic>
      <p:pic>
        <p:nvPicPr>
          <p:cNvPr id="39" name="Picture 5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EAEAEA"/>
              </a:clrFrom>
              <a:clrTo>
                <a:srgbClr val="EAEAEA">
                  <a:alpha val="0"/>
                </a:srgbClr>
              </a:clrTo>
            </a:clrChange>
          </a:blip>
          <a:srcRect l="32523" t="50000" r="25121" b="10610"/>
          <a:stretch/>
        </p:blipFill>
        <p:spPr bwMode="auto">
          <a:xfrm>
            <a:off x="5041903" y="4981248"/>
            <a:ext cx="1281567" cy="10943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" name="Picture 21" descr="http://www.urmc.rochester.edu/libraries/miner/images/IPADwireless-network-symbol.jpg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4" t="12495" r="8970" b="16065"/>
          <a:stretch/>
        </p:blipFill>
        <p:spPr bwMode="auto">
          <a:xfrm rot="2936238">
            <a:off x="6894380" y="4661437"/>
            <a:ext cx="980404" cy="744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Rectangle 40"/>
          <p:cNvSpPr/>
          <p:nvPr/>
        </p:nvSpPr>
        <p:spPr>
          <a:xfrm>
            <a:off x="6400800" y="5375943"/>
            <a:ext cx="762000" cy="3655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NIC</a:t>
            </a:r>
          </a:p>
        </p:txBody>
      </p:sp>
      <p:cxnSp>
        <p:nvCxnSpPr>
          <p:cNvPr id="17" name="Straight Connector 16"/>
          <p:cNvCxnSpPr/>
          <p:nvPr/>
        </p:nvCxnSpPr>
        <p:spPr>
          <a:xfrm flipV="1">
            <a:off x="2590800" y="2792878"/>
            <a:ext cx="400943" cy="850110"/>
          </a:xfrm>
          <a:prstGeom prst="line">
            <a:avLst/>
          </a:prstGeom>
          <a:ln>
            <a:prstDash val="sysDash"/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H="1" flipV="1">
            <a:off x="6400800" y="2770674"/>
            <a:ext cx="437529" cy="565416"/>
          </a:xfrm>
          <a:prstGeom prst="line">
            <a:avLst/>
          </a:prstGeom>
          <a:ln>
            <a:prstDash val="sysDash"/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2033" name="Straight Arrow Connector 172032"/>
          <p:cNvCxnSpPr>
            <a:stCxn id="10" idx="3"/>
          </p:cNvCxnSpPr>
          <p:nvPr/>
        </p:nvCxnSpPr>
        <p:spPr>
          <a:xfrm flipV="1">
            <a:off x="6488575" y="1905000"/>
            <a:ext cx="293225" cy="20649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>
            <a:stCxn id="10" idx="3"/>
            <a:endCxn id="30" idx="1"/>
          </p:cNvCxnSpPr>
          <p:nvPr/>
        </p:nvCxnSpPr>
        <p:spPr>
          <a:xfrm>
            <a:off x="6488575" y="2111497"/>
            <a:ext cx="1072854" cy="43346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2037" name="Rectangle 172036"/>
          <p:cNvSpPr/>
          <p:nvPr/>
        </p:nvSpPr>
        <p:spPr>
          <a:xfrm>
            <a:off x="5334000" y="1066800"/>
            <a:ext cx="72808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+mj-lt"/>
              </a:rPr>
              <a:t>CPU</a:t>
            </a:r>
            <a:endParaRPr lang="en-US" sz="2000" dirty="0">
              <a:latin typeface="+mj-lt"/>
            </a:endParaRPr>
          </a:p>
        </p:txBody>
      </p:sp>
      <p:cxnSp>
        <p:nvCxnSpPr>
          <p:cNvPr id="66" name="Straight Arrow Connector 65"/>
          <p:cNvCxnSpPr>
            <a:endCxn id="4" idx="1"/>
          </p:cNvCxnSpPr>
          <p:nvPr/>
        </p:nvCxnSpPr>
        <p:spPr>
          <a:xfrm flipV="1">
            <a:off x="3739949" y="2094953"/>
            <a:ext cx="222451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/>
          <p:nvPr/>
        </p:nvCxnSpPr>
        <p:spPr>
          <a:xfrm flipV="1">
            <a:off x="4654349" y="2090976"/>
            <a:ext cx="222451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3962400" y="1614573"/>
            <a:ext cx="762000" cy="9607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A/D</a:t>
            </a:r>
          </a:p>
        </p:txBody>
      </p:sp>
      <p:pic>
        <p:nvPicPr>
          <p:cNvPr id="177160" name="Picture 8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857500" y="1337716"/>
            <a:ext cx="952500" cy="151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" name="Rectangle 72"/>
          <p:cNvSpPr/>
          <p:nvPr/>
        </p:nvSpPr>
        <p:spPr>
          <a:xfrm>
            <a:off x="2667000" y="3962400"/>
            <a:ext cx="10679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+mj-lt"/>
              </a:rPr>
              <a:t>sample</a:t>
            </a:r>
            <a:endParaRPr lang="en-US" sz="2000" dirty="0">
              <a:latin typeface="+mj-lt"/>
            </a:endParaRPr>
          </a:p>
        </p:txBody>
      </p:sp>
      <p:sp>
        <p:nvSpPr>
          <p:cNvPr id="74" name="Rectangle 73"/>
          <p:cNvSpPr/>
          <p:nvPr/>
        </p:nvSpPr>
        <p:spPr>
          <a:xfrm>
            <a:off x="3899024" y="2971800"/>
            <a:ext cx="10054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b="1" dirty="0">
                <a:latin typeface="+mj-lt"/>
              </a:rPr>
              <a:t>domain </a:t>
            </a:r>
          </a:p>
          <a:p>
            <a:pPr algn="ctr"/>
            <a:r>
              <a:rPr lang="en-US" sz="1200" b="1" dirty="0">
                <a:latin typeface="+mj-lt"/>
              </a:rPr>
              <a:t>conversion</a:t>
            </a:r>
            <a:endParaRPr lang="en-US" sz="1200" dirty="0">
              <a:latin typeface="+mj-lt"/>
            </a:endParaRPr>
          </a:p>
        </p:txBody>
      </p:sp>
      <p:cxnSp>
        <p:nvCxnSpPr>
          <p:cNvPr id="75" name="Straight Connector 74"/>
          <p:cNvCxnSpPr/>
          <p:nvPr/>
        </p:nvCxnSpPr>
        <p:spPr>
          <a:xfrm flipV="1">
            <a:off x="6219357" y="4162455"/>
            <a:ext cx="618972" cy="905123"/>
          </a:xfrm>
          <a:prstGeom prst="line">
            <a:avLst/>
          </a:prstGeom>
          <a:ln>
            <a:prstDash val="sysDash"/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 flipH="1" flipV="1">
            <a:off x="2590800" y="4095516"/>
            <a:ext cx="393372" cy="785381"/>
          </a:xfrm>
          <a:prstGeom prst="line">
            <a:avLst/>
          </a:prstGeom>
          <a:ln>
            <a:prstDash val="sysDash"/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2051" name="Right Brace 172050"/>
          <p:cNvSpPr/>
          <p:nvPr/>
        </p:nvSpPr>
        <p:spPr>
          <a:xfrm rot="5400000">
            <a:off x="5423438" y="4432838"/>
            <a:ext cx="506924" cy="3428999"/>
          </a:xfrm>
          <a:prstGeom prst="rightBrace">
            <a:avLst>
              <a:gd name="adj1" fmla="val 8333"/>
              <a:gd name="adj2" fmla="val 11363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Rectangle 85"/>
          <p:cNvSpPr/>
          <p:nvPr/>
        </p:nvSpPr>
        <p:spPr>
          <a:xfrm>
            <a:off x="6963595" y="6200001"/>
            <a:ext cx="218040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b="1" dirty="0">
                <a:latin typeface="+mj-lt"/>
              </a:rPr>
              <a:t>MP3 Player / iPhone / Droid</a:t>
            </a:r>
            <a:endParaRPr lang="en-US" sz="1200" dirty="0">
              <a:latin typeface="+mj-lt"/>
            </a:endParaRPr>
          </a:p>
        </p:txBody>
      </p:sp>
      <p:sp>
        <p:nvSpPr>
          <p:cNvPr id="87" name="Rectangle 86"/>
          <p:cNvSpPr/>
          <p:nvPr/>
        </p:nvSpPr>
        <p:spPr>
          <a:xfrm>
            <a:off x="8001000" y="990600"/>
            <a:ext cx="109677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+mj-lt"/>
              </a:rPr>
              <a:t>File-</a:t>
            </a:r>
          </a:p>
          <a:p>
            <a:r>
              <a:rPr lang="en-US" sz="2000" b="1" dirty="0">
                <a:latin typeface="+mj-lt"/>
              </a:rPr>
              <a:t>System</a:t>
            </a:r>
            <a:endParaRPr lang="en-US" sz="2000" dirty="0">
              <a:latin typeface="+mj-lt"/>
            </a:endParaRPr>
          </a:p>
        </p:txBody>
      </p:sp>
      <p:sp>
        <p:nvSpPr>
          <p:cNvPr id="88" name="TextBox 87"/>
          <p:cNvSpPr txBox="1"/>
          <p:nvPr/>
        </p:nvSpPr>
        <p:spPr>
          <a:xfrm rot="1293133">
            <a:off x="6333270" y="2269482"/>
            <a:ext cx="12073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10101001101</a:t>
            </a:r>
          </a:p>
        </p:txBody>
      </p:sp>
      <p:sp>
        <p:nvSpPr>
          <p:cNvPr id="172052" name="TextBox 172051"/>
          <p:cNvSpPr txBox="1"/>
          <p:nvPr/>
        </p:nvSpPr>
        <p:spPr>
          <a:xfrm rot="2700000">
            <a:off x="5923325" y="3530654"/>
            <a:ext cx="10743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j-lt"/>
              </a:rPr>
              <a:t>compress</a:t>
            </a:r>
          </a:p>
        </p:txBody>
      </p:sp>
      <p:sp>
        <p:nvSpPr>
          <p:cNvPr id="90" name="Rectangle 89"/>
          <p:cNvSpPr/>
          <p:nvPr/>
        </p:nvSpPr>
        <p:spPr>
          <a:xfrm>
            <a:off x="3979427" y="3962400"/>
            <a:ext cx="66877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err="1">
                <a:latin typeface="+mj-lt"/>
              </a:rPr>
              <a:t>freq</a:t>
            </a:r>
            <a:endParaRPr lang="en-US" sz="2000" dirty="0">
              <a:latin typeface="+mj-lt"/>
            </a:endParaRPr>
          </a:p>
        </p:txBody>
      </p:sp>
      <p:sp>
        <p:nvSpPr>
          <p:cNvPr id="172054" name="Rectangle 172053"/>
          <p:cNvSpPr/>
          <p:nvPr/>
        </p:nvSpPr>
        <p:spPr>
          <a:xfrm>
            <a:off x="4889362" y="3962400"/>
            <a:ext cx="113043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b="1" dirty="0" err="1">
                <a:latin typeface="+mj-lt"/>
              </a:rPr>
              <a:t>pyscho</a:t>
            </a:r>
            <a:r>
              <a:rPr lang="en-US" sz="1600" b="1" dirty="0">
                <a:latin typeface="+mj-lt"/>
              </a:rPr>
              <a:t>-</a:t>
            </a:r>
          </a:p>
          <a:p>
            <a:pPr algn="ctr"/>
            <a:r>
              <a:rPr lang="en-US" sz="1600" b="1" dirty="0">
                <a:latin typeface="+mj-lt"/>
              </a:rPr>
              <a:t>acoustics</a:t>
            </a:r>
            <a:endParaRPr lang="en-US" sz="1600" dirty="0">
              <a:latin typeface="+mj-lt"/>
            </a:endParaRPr>
          </a:p>
        </p:txBody>
      </p:sp>
      <p:cxnSp>
        <p:nvCxnSpPr>
          <p:cNvPr id="94" name="Straight Arrow Connector 93"/>
          <p:cNvCxnSpPr/>
          <p:nvPr/>
        </p:nvCxnSpPr>
        <p:spPr>
          <a:xfrm flipH="1">
            <a:off x="3729548" y="5558709"/>
            <a:ext cx="385252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8" name="Rectangle 37"/>
          <p:cNvSpPr/>
          <p:nvPr/>
        </p:nvSpPr>
        <p:spPr>
          <a:xfrm>
            <a:off x="4038600" y="5170985"/>
            <a:ext cx="615026" cy="7754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tx1"/>
                </a:solidFill>
              </a:rPr>
              <a:t>D/A</a:t>
            </a:r>
          </a:p>
        </p:txBody>
      </p:sp>
      <p:cxnSp>
        <p:nvCxnSpPr>
          <p:cNvPr id="99" name="Straight Arrow Connector 98"/>
          <p:cNvCxnSpPr/>
          <p:nvPr/>
        </p:nvCxnSpPr>
        <p:spPr>
          <a:xfrm flipH="1">
            <a:off x="4654642" y="5558709"/>
            <a:ext cx="385252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0" name="Straight Arrow Connector 99"/>
          <p:cNvCxnSpPr>
            <a:stCxn id="41" idx="1"/>
          </p:cNvCxnSpPr>
          <p:nvPr/>
        </p:nvCxnSpPr>
        <p:spPr>
          <a:xfrm flipH="1">
            <a:off x="6244148" y="5558709"/>
            <a:ext cx="156652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2" name="Rectangle 101"/>
          <p:cNvSpPr/>
          <p:nvPr/>
        </p:nvSpPr>
        <p:spPr>
          <a:xfrm>
            <a:off x="3200400" y="1090568"/>
            <a:ext cx="6543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+mj-lt"/>
              </a:rPr>
              <a:t>MIC</a:t>
            </a:r>
            <a:endParaRPr lang="en-US" sz="2000" dirty="0">
              <a:latin typeface="+mj-lt"/>
            </a:endParaRPr>
          </a:p>
        </p:txBody>
      </p:sp>
      <p:sp>
        <p:nvSpPr>
          <p:cNvPr id="103" name="Rectangle 102"/>
          <p:cNvSpPr/>
          <p:nvPr/>
        </p:nvSpPr>
        <p:spPr>
          <a:xfrm>
            <a:off x="2819400" y="6153090"/>
            <a:ext cx="115448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+mj-lt"/>
              </a:rPr>
              <a:t>speaker</a:t>
            </a:r>
            <a:endParaRPr lang="en-US" sz="2000" dirty="0">
              <a:latin typeface="+mj-lt"/>
            </a:endParaRPr>
          </a:p>
        </p:txBody>
      </p:sp>
      <p:cxnSp>
        <p:nvCxnSpPr>
          <p:cNvPr id="104" name="Straight Arrow Connector 103"/>
          <p:cNvCxnSpPr/>
          <p:nvPr/>
        </p:nvCxnSpPr>
        <p:spPr>
          <a:xfrm flipV="1">
            <a:off x="3704053" y="3685885"/>
            <a:ext cx="222451" cy="1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6" name="Straight Arrow Connector 105"/>
          <p:cNvCxnSpPr/>
          <p:nvPr/>
        </p:nvCxnSpPr>
        <p:spPr>
          <a:xfrm flipV="1">
            <a:off x="4667691" y="3685885"/>
            <a:ext cx="222451" cy="1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9" name="Straight Arrow Connector 108"/>
          <p:cNvCxnSpPr/>
          <p:nvPr/>
        </p:nvCxnSpPr>
        <p:spPr>
          <a:xfrm flipV="1">
            <a:off x="5873549" y="3685884"/>
            <a:ext cx="222451" cy="1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35" name="Group 34"/>
          <p:cNvGrpSpPr/>
          <p:nvPr/>
        </p:nvGrpSpPr>
        <p:grpSpPr>
          <a:xfrm>
            <a:off x="3158686" y="4284202"/>
            <a:ext cx="545367" cy="516398"/>
            <a:chOff x="1447800" y="3446002"/>
            <a:chExt cx="545367" cy="516398"/>
          </a:xfrm>
        </p:grpSpPr>
        <p:sp>
          <p:nvSpPr>
            <p:cNvPr id="33" name="Oval 32"/>
            <p:cNvSpPr/>
            <p:nvPr/>
          </p:nvSpPr>
          <p:spPr>
            <a:xfrm>
              <a:off x="1447800" y="3446002"/>
              <a:ext cx="545367" cy="51639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2063" name="TextBox 172062"/>
            <p:cNvSpPr txBox="1"/>
            <p:nvPr/>
          </p:nvSpPr>
          <p:spPr>
            <a:xfrm>
              <a:off x="1447800" y="3505200"/>
              <a:ext cx="32730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+mj-lt"/>
                </a:rPr>
                <a:t>2</a:t>
              </a:r>
            </a:p>
          </p:txBody>
        </p:sp>
      </p:grpSp>
      <p:grpSp>
        <p:nvGrpSpPr>
          <p:cNvPr id="113" name="Group 112"/>
          <p:cNvGrpSpPr/>
          <p:nvPr/>
        </p:nvGrpSpPr>
        <p:grpSpPr>
          <a:xfrm>
            <a:off x="4161479" y="4343400"/>
            <a:ext cx="410521" cy="411444"/>
            <a:chOff x="1447800" y="3446002"/>
            <a:chExt cx="545367" cy="546593"/>
          </a:xfrm>
        </p:grpSpPr>
        <p:sp>
          <p:nvSpPr>
            <p:cNvPr id="114" name="Oval 113"/>
            <p:cNvSpPr/>
            <p:nvPr/>
          </p:nvSpPr>
          <p:spPr>
            <a:xfrm>
              <a:off x="1447800" y="3446002"/>
              <a:ext cx="545367" cy="51639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5" name="TextBox 114"/>
            <p:cNvSpPr txBox="1"/>
            <p:nvPr/>
          </p:nvSpPr>
          <p:spPr>
            <a:xfrm>
              <a:off x="1487018" y="3461059"/>
              <a:ext cx="434855" cy="5315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+mj-lt"/>
                </a:rPr>
                <a:t>4</a:t>
              </a:r>
            </a:p>
          </p:txBody>
        </p:sp>
      </p:grpSp>
      <p:grpSp>
        <p:nvGrpSpPr>
          <p:cNvPr id="116" name="Group 115"/>
          <p:cNvGrpSpPr/>
          <p:nvPr/>
        </p:nvGrpSpPr>
        <p:grpSpPr>
          <a:xfrm>
            <a:off x="5129189" y="3170178"/>
            <a:ext cx="651243" cy="411444"/>
            <a:chOff x="1340843" y="3446002"/>
            <a:chExt cx="865161" cy="546593"/>
          </a:xfrm>
        </p:grpSpPr>
        <p:sp>
          <p:nvSpPr>
            <p:cNvPr id="117" name="Oval 116"/>
            <p:cNvSpPr/>
            <p:nvPr/>
          </p:nvSpPr>
          <p:spPr>
            <a:xfrm>
              <a:off x="1447800" y="3446002"/>
              <a:ext cx="545367" cy="51639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8" name="TextBox 117"/>
            <p:cNvSpPr txBox="1"/>
            <p:nvPr/>
          </p:nvSpPr>
          <p:spPr>
            <a:xfrm>
              <a:off x="1340843" y="3461059"/>
              <a:ext cx="865161" cy="5315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atin typeface="+mj-lt"/>
                </a:rPr>
                <a:t>5,6</a:t>
              </a:r>
            </a:p>
          </p:txBody>
        </p:sp>
      </p:grpSp>
      <p:grpSp>
        <p:nvGrpSpPr>
          <p:cNvPr id="119" name="Group 118"/>
          <p:cNvGrpSpPr/>
          <p:nvPr/>
        </p:nvGrpSpPr>
        <p:grpSpPr>
          <a:xfrm>
            <a:off x="6142679" y="4191002"/>
            <a:ext cx="410521" cy="411589"/>
            <a:chOff x="1447800" y="3415614"/>
            <a:chExt cx="545367" cy="546786"/>
          </a:xfrm>
        </p:grpSpPr>
        <p:sp>
          <p:nvSpPr>
            <p:cNvPr id="120" name="Oval 119"/>
            <p:cNvSpPr/>
            <p:nvPr/>
          </p:nvSpPr>
          <p:spPr>
            <a:xfrm>
              <a:off x="1447800" y="3446002"/>
              <a:ext cx="545367" cy="51639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1" name="TextBox 120"/>
            <p:cNvSpPr txBox="1"/>
            <p:nvPr/>
          </p:nvSpPr>
          <p:spPr>
            <a:xfrm>
              <a:off x="1473199" y="3415614"/>
              <a:ext cx="434855" cy="5315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+mj-lt"/>
                </a:rPr>
                <a:t>3</a:t>
              </a:r>
            </a:p>
          </p:txBody>
        </p:sp>
      </p:grpSp>
      <p:grpSp>
        <p:nvGrpSpPr>
          <p:cNvPr id="125" name="Group 124"/>
          <p:cNvGrpSpPr/>
          <p:nvPr/>
        </p:nvGrpSpPr>
        <p:grpSpPr>
          <a:xfrm>
            <a:off x="5410200" y="457200"/>
            <a:ext cx="755110" cy="516398"/>
            <a:chOff x="1447800" y="3446002"/>
            <a:chExt cx="755110" cy="516398"/>
          </a:xfrm>
        </p:grpSpPr>
        <p:sp>
          <p:nvSpPr>
            <p:cNvPr id="126" name="Oval 125"/>
            <p:cNvSpPr/>
            <p:nvPr/>
          </p:nvSpPr>
          <p:spPr>
            <a:xfrm>
              <a:off x="1447800" y="3446002"/>
              <a:ext cx="545367" cy="51639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7" name="TextBox 126"/>
            <p:cNvSpPr txBox="1"/>
            <p:nvPr/>
          </p:nvSpPr>
          <p:spPr>
            <a:xfrm>
              <a:off x="1447800" y="3505200"/>
              <a:ext cx="75511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+mj-lt"/>
                </a:rPr>
                <a:t>7,8,9</a:t>
              </a:r>
            </a:p>
          </p:txBody>
        </p:sp>
      </p:grpSp>
      <p:grpSp>
        <p:nvGrpSpPr>
          <p:cNvPr id="131" name="Group 130"/>
          <p:cNvGrpSpPr/>
          <p:nvPr/>
        </p:nvGrpSpPr>
        <p:grpSpPr>
          <a:xfrm>
            <a:off x="8292999" y="1698486"/>
            <a:ext cx="470000" cy="411444"/>
            <a:chOff x="1407375" y="3446002"/>
            <a:chExt cx="624383" cy="546593"/>
          </a:xfrm>
        </p:grpSpPr>
        <p:sp>
          <p:nvSpPr>
            <p:cNvPr id="132" name="Oval 131"/>
            <p:cNvSpPr/>
            <p:nvPr/>
          </p:nvSpPr>
          <p:spPr>
            <a:xfrm>
              <a:off x="1447800" y="3446002"/>
              <a:ext cx="545367" cy="51639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3" name="TextBox 132"/>
            <p:cNvSpPr txBox="1"/>
            <p:nvPr/>
          </p:nvSpPr>
          <p:spPr>
            <a:xfrm>
              <a:off x="1407375" y="3461059"/>
              <a:ext cx="624383" cy="5315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+mj-lt"/>
                </a:rPr>
                <a:t>10</a:t>
              </a:r>
            </a:p>
          </p:txBody>
        </p:sp>
      </p:grpSp>
      <p:grpSp>
        <p:nvGrpSpPr>
          <p:cNvPr id="134" name="Group 133"/>
          <p:cNvGrpSpPr/>
          <p:nvPr/>
        </p:nvGrpSpPr>
        <p:grpSpPr>
          <a:xfrm>
            <a:off x="8636825" y="4800600"/>
            <a:ext cx="450957" cy="411444"/>
            <a:chOff x="1407375" y="3446002"/>
            <a:chExt cx="599085" cy="546593"/>
          </a:xfrm>
        </p:grpSpPr>
        <p:sp>
          <p:nvSpPr>
            <p:cNvPr id="135" name="Oval 134"/>
            <p:cNvSpPr/>
            <p:nvPr/>
          </p:nvSpPr>
          <p:spPr>
            <a:xfrm>
              <a:off x="1447800" y="3446002"/>
              <a:ext cx="545367" cy="51639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6" name="TextBox 135"/>
            <p:cNvSpPr txBox="1"/>
            <p:nvPr/>
          </p:nvSpPr>
          <p:spPr>
            <a:xfrm>
              <a:off x="1407375" y="3461059"/>
              <a:ext cx="599085" cy="5315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+mj-lt"/>
                </a:rPr>
                <a:t>11</a:t>
              </a:r>
            </a:p>
          </p:txBody>
        </p:sp>
      </p:grpSp>
      <p:grpSp>
        <p:nvGrpSpPr>
          <p:cNvPr id="137" name="Group 136"/>
          <p:cNvGrpSpPr/>
          <p:nvPr/>
        </p:nvGrpSpPr>
        <p:grpSpPr>
          <a:xfrm>
            <a:off x="264928" y="4556854"/>
            <a:ext cx="469950" cy="411444"/>
            <a:chOff x="1407375" y="3446002"/>
            <a:chExt cx="624316" cy="546593"/>
          </a:xfrm>
        </p:grpSpPr>
        <p:sp>
          <p:nvSpPr>
            <p:cNvPr id="138" name="Oval 137"/>
            <p:cNvSpPr/>
            <p:nvPr/>
          </p:nvSpPr>
          <p:spPr>
            <a:xfrm>
              <a:off x="1447800" y="3446002"/>
              <a:ext cx="545367" cy="51639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9" name="TextBox 138"/>
            <p:cNvSpPr txBox="1"/>
            <p:nvPr/>
          </p:nvSpPr>
          <p:spPr>
            <a:xfrm>
              <a:off x="1407375" y="3461059"/>
              <a:ext cx="624316" cy="5315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+mj-lt"/>
                </a:rPr>
                <a:t>13</a:t>
              </a:r>
            </a:p>
          </p:txBody>
        </p:sp>
      </p:grpSp>
      <p:grpSp>
        <p:nvGrpSpPr>
          <p:cNvPr id="140" name="Group 139"/>
          <p:cNvGrpSpPr/>
          <p:nvPr/>
        </p:nvGrpSpPr>
        <p:grpSpPr>
          <a:xfrm>
            <a:off x="7759601" y="6446556"/>
            <a:ext cx="469950" cy="411444"/>
            <a:chOff x="1407375" y="3446002"/>
            <a:chExt cx="624316" cy="546593"/>
          </a:xfrm>
        </p:grpSpPr>
        <p:sp>
          <p:nvSpPr>
            <p:cNvPr id="141" name="Oval 140"/>
            <p:cNvSpPr/>
            <p:nvPr/>
          </p:nvSpPr>
          <p:spPr>
            <a:xfrm>
              <a:off x="1447800" y="3446002"/>
              <a:ext cx="545367" cy="51639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2" name="TextBox 141"/>
            <p:cNvSpPr txBox="1"/>
            <p:nvPr/>
          </p:nvSpPr>
          <p:spPr>
            <a:xfrm>
              <a:off x="1407375" y="3461059"/>
              <a:ext cx="624316" cy="5315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+mj-lt"/>
                </a:rPr>
                <a:t>12</a:t>
              </a:r>
            </a:p>
          </p:txBody>
        </p:sp>
      </p:grpSp>
      <p:sp>
        <p:nvSpPr>
          <p:cNvPr id="42" name="TextBox 41"/>
          <p:cNvSpPr txBox="1"/>
          <p:nvPr/>
        </p:nvSpPr>
        <p:spPr>
          <a:xfrm>
            <a:off x="380509" y="2895600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latin typeface="+mj-lt"/>
              </a:rPr>
              <a:t>Music</a:t>
            </a:r>
          </a:p>
        </p:txBody>
      </p:sp>
      <p:sp>
        <p:nvSpPr>
          <p:cNvPr id="43" name="Rectangle 42"/>
          <p:cNvSpPr/>
          <p:nvPr/>
        </p:nvSpPr>
        <p:spPr>
          <a:xfrm>
            <a:off x="473930" y="3512403"/>
            <a:ext cx="159375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i="1" dirty="0">
                <a:solidFill>
                  <a:schemeClr val="accent2"/>
                </a:solidFill>
                <a:latin typeface="Arial" pitchFamily="-107" charset="0"/>
                <a:ea typeface="Arial" pitchFamily="-107" charset="0"/>
                <a:cs typeface="Arial" pitchFamily="-107" charset="0"/>
              </a:rPr>
              <a:t>Numbers correspond to course weeks</a:t>
            </a:r>
          </a:p>
        </p:txBody>
      </p:sp>
      <p:grpSp>
        <p:nvGrpSpPr>
          <p:cNvPr id="145" name="Group 144"/>
          <p:cNvGrpSpPr/>
          <p:nvPr/>
        </p:nvGrpSpPr>
        <p:grpSpPr>
          <a:xfrm>
            <a:off x="1680127" y="2919767"/>
            <a:ext cx="410521" cy="411589"/>
            <a:chOff x="1447800" y="3415614"/>
            <a:chExt cx="545367" cy="546786"/>
          </a:xfrm>
        </p:grpSpPr>
        <p:sp>
          <p:nvSpPr>
            <p:cNvPr id="146" name="Oval 145"/>
            <p:cNvSpPr/>
            <p:nvPr/>
          </p:nvSpPr>
          <p:spPr>
            <a:xfrm>
              <a:off x="1447800" y="3446002"/>
              <a:ext cx="545367" cy="51639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7" name="TextBox 146"/>
            <p:cNvSpPr txBox="1"/>
            <p:nvPr/>
          </p:nvSpPr>
          <p:spPr>
            <a:xfrm>
              <a:off x="1514142" y="3415614"/>
              <a:ext cx="434855" cy="5315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+mj-lt"/>
                </a:rPr>
                <a:t>1</a:t>
              </a:r>
            </a:p>
          </p:txBody>
        </p:sp>
      </p:grpSp>
      <p:sp>
        <p:nvSpPr>
          <p:cNvPr id="84" name="Date Placeholder 8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2022</a:t>
            </a:r>
          </a:p>
        </p:txBody>
      </p:sp>
    </p:spTree>
    <p:extLst>
      <p:ext uri="{BB962C8B-B14F-4D97-AF65-F5344CB8AC3E}">
        <p14:creationId xmlns:p14="http://schemas.microsoft.com/office/powerpoint/2010/main" val="39674235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125" y="3338250"/>
            <a:ext cx="1209675" cy="757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2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Course Map – Week 9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5F412-9866-D249-BF71-6D9420ED886F}" type="slidenum">
              <a:rPr lang="en-US"/>
              <a:pPr/>
              <a:t>7</a:t>
            </a:fld>
            <a:endParaRPr lang="en-US"/>
          </a:p>
        </p:txBody>
      </p:sp>
      <p:pic>
        <p:nvPicPr>
          <p:cNvPr id="177154" name="Picture 2" descr="http://cdn.scratch.mit.edu/static/site/projects/thumbnails/32/2502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3"/>
          <a:stretch/>
        </p:blipFill>
        <p:spPr bwMode="auto">
          <a:xfrm>
            <a:off x="0" y="1364906"/>
            <a:ext cx="1885388" cy="1452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7156" name="Picture 4" descr="Loudspeaker and Waveform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27" r="49086" b="59789"/>
          <a:stretch/>
        </p:blipFill>
        <p:spPr bwMode="auto">
          <a:xfrm>
            <a:off x="1676400" y="1364906"/>
            <a:ext cx="1188055" cy="1452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715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3375900"/>
            <a:ext cx="1177810" cy="65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7158" name="Picture 6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834"/>
          <a:stretch/>
        </p:blipFill>
        <p:spPr bwMode="auto">
          <a:xfrm>
            <a:off x="3844810" y="3337682"/>
            <a:ext cx="965911" cy="696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AutoShape 14" descr="http://hdwallres.com/wp-content/uploads/2013/10/internet-2014-PC-wallpaper.jpg"/>
          <p:cNvSpPr>
            <a:spLocks noChangeAspect="1" noChangeArrowheads="1"/>
          </p:cNvSpPr>
          <p:nvPr/>
        </p:nvSpPr>
        <p:spPr bwMode="auto">
          <a:xfrm>
            <a:off x="63500" y="-136525"/>
            <a:ext cx="7219950" cy="541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6082658" y="3331356"/>
            <a:ext cx="755671" cy="8177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1" dirty="0">
              <a:solidFill>
                <a:schemeClr val="tx1"/>
              </a:solidFill>
            </a:endParaRPr>
          </a:p>
        </p:txBody>
      </p:sp>
      <p:pic>
        <p:nvPicPr>
          <p:cNvPr id="177174" name="Picture 2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069" y="4788975"/>
            <a:ext cx="2309929" cy="168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63520" y="5017575"/>
            <a:ext cx="853773" cy="14478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sz="1800" b="1" dirty="0">
                <a:solidFill>
                  <a:schemeClr val="tx1"/>
                </a:solidFill>
              </a:rPr>
              <a:t>EULA</a:t>
            </a:r>
          </a:p>
          <a:p>
            <a:pPr algn="ctr"/>
            <a:r>
              <a:rPr lang="en-US" sz="1800" b="1" dirty="0">
                <a:solidFill>
                  <a:schemeClr val="tx1"/>
                </a:solidFill>
              </a:rPr>
              <a:t>----------------</a:t>
            </a:r>
            <a:r>
              <a:rPr lang="en-US" sz="1800" b="1" i="1" dirty="0">
                <a:solidFill>
                  <a:schemeClr val="tx1"/>
                </a:solidFill>
              </a:rPr>
              <a:t>click</a:t>
            </a:r>
          </a:p>
          <a:p>
            <a:pPr algn="ctr"/>
            <a:r>
              <a:rPr lang="en-US" sz="1800" b="1" i="1" dirty="0">
                <a:solidFill>
                  <a:schemeClr val="tx1"/>
                </a:solidFill>
              </a:rPr>
              <a:t>OK</a:t>
            </a:r>
          </a:p>
        </p:txBody>
      </p:sp>
      <p:pic>
        <p:nvPicPr>
          <p:cNvPr id="37" name="Content Placeholder 9" descr="loudspkr.gif"/>
          <p:cNvPicPr>
            <a:picLocks noGrp="1" noChangeAspect="1"/>
          </p:cNvPicPr>
          <p:nvPr>
            <p:ph idx="1"/>
          </p:nvPr>
        </p:nvPicPr>
        <p:blipFill>
          <a:blip r:embed="rId9"/>
          <a:srcRect l="-20833" r="-20833"/>
          <a:stretch>
            <a:fillRect/>
          </a:stretch>
        </p:blipFill>
        <p:spPr>
          <a:xfrm flipH="1">
            <a:off x="1524000" y="4872017"/>
            <a:ext cx="2577606" cy="1364758"/>
          </a:xfrm>
        </p:spPr>
      </p:pic>
      <p:cxnSp>
        <p:nvCxnSpPr>
          <p:cNvPr id="17" name="Straight Connector 16"/>
          <p:cNvCxnSpPr/>
          <p:nvPr/>
        </p:nvCxnSpPr>
        <p:spPr>
          <a:xfrm flipV="1">
            <a:off x="2590800" y="2792878"/>
            <a:ext cx="400943" cy="850110"/>
          </a:xfrm>
          <a:prstGeom prst="line">
            <a:avLst/>
          </a:prstGeom>
          <a:ln>
            <a:prstDash val="sysDash"/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>
            <a:endCxn id="4" idx="1"/>
          </p:cNvCxnSpPr>
          <p:nvPr/>
        </p:nvCxnSpPr>
        <p:spPr>
          <a:xfrm flipV="1">
            <a:off x="3739949" y="2094953"/>
            <a:ext cx="222451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/>
          <p:nvPr/>
        </p:nvCxnSpPr>
        <p:spPr>
          <a:xfrm flipV="1">
            <a:off x="4654349" y="2090976"/>
            <a:ext cx="222451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3962400" y="1614573"/>
            <a:ext cx="762000" cy="9607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A/D</a:t>
            </a:r>
          </a:p>
        </p:txBody>
      </p:sp>
      <p:pic>
        <p:nvPicPr>
          <p:cNvPr id="177160" name="Picture 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857500" y="1337716"/>
            <a:ext cx="952500" cy="151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" name="Rectangle 72"/>
          <p:cNvSpPr/>
          <p:nvPr/>
        </p:nvSpPr>
        <p:spPr>
          <a:xfrm>
            <a:off x="2667000" y="3962400"/>
            <a:ext cx="10679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+mj-lt"/>
              </a:rPr>
              <a:t>sample</a:t>
            </a:r>
            <a:endParaRPr lang="en-US" sz="2000" dirty="0">
              <a:latin typeface="+mj-lt"/>
            </a:endParaRPr>
          </a:p>
        </p:txBody>
      </p:sp>
      <p:sp>
        <p:nvSpPr>
          <p:cNvPr id="74" name="Rectangle 73"/>
          <p:cNvSpPr/>
          <p:nvPr/>
        </p:nvSpPr>
        <p:spPr>
          <a:xfrm>
            <a:off x="3899024" y="2971800"/>
            <a:ext cx="10054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b="1" dirty="0">
                <a:latin typeface="+mj-lt"/>
              </a:rPr>
              <a:t>domain </a:t>
            </a:r>
          </a:p>
          <a:p>
            <a:pPr algn="ctr"/>
            <a:r>
              <a:rPr lang="en-US" sz="1200" b="1" dirty="0">
                <a:latin typeface="+mj-lt"/>
              </a:rPr>
              <a:t>conversion</a:t>
            </a:r>
            <a:endParaRPr lang="en-US" sz="1200" dirty="0">
              <a:latin typeface="+mj-lt"/>
            </a:endParaRPr>
          </a:p>
        </p:txBody>
      </p:sp>
      <p:cxnSp>
        <p:nvCxnSpPr>
          <p:cNvPr id="75" name="Straight Connector 74"/>
          <p:cNvCxnSpPr/>
          <p:nvPr/>
        </p:nvCxnSpPr>
        <p:spPr>
          <a:xfrm flipV="1">
            <a:off x="6219357" y="4162455"/>
            <a:ext cx="618972" cy="905123"/>
          </a:xfrm>
          <a:prstGeom prst="line">
            <a:avLst/>
          </a:prstGeom>
          <a:ln>
            <a:prstDash val="sysDash"/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 flipH="1" flipV="1">
            <a:off x="2590800" y="4095516"/>
            <a:ext cx="393372" cy="785381"/>
          </a:xfrm>
          <a:prstGeom prst="line">
            <a:avLst/>
          </a:prstGeom>
          <a:ln>
            <a:prstDash val="sysDash"/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2051" name="Right Brace 172050"/>
          <p:cNvSpPr/>
          <p:nvPr/>
        </p:nvSpPr>
        <p:spPr>
          <a:xfrm rot="5400000">
            <a:off x="5423438" y="4432838"/>
            <a:ext cx="506924" cy="3428999"/>
          </a:xfrm>
          <a:prstGeom prst="rightBrace">
            <a:avLst>
              <a:gd name="adj1" fmla="val 8333"/>
              <a:gd name="adj2" fmla="val 11363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Rectangle 85"/>
          <p:cNvSpPr/>
          <p:nvPr/>
        </p:nvSpPr>
        <p:spPr>
          <a:xfrm>
            <a:off x="6963595" y="6200001"/>
            <a:ext cx="218040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b="1" dirty="0">
                <a:latin typeface="+mj-lt"/>
              </a:rPr>
              <a:t>MP3 Player / iPhone / Droid</a:t>
            </a:r>
            <a:endParaRPr lang="en-US" sz="1200" dirty="0">
              <a:latin typeface="+mj-lt"/>
            </a:endParaRPr>
          </a:p>
        </p:txBody>
      </p:sp>
      <p:sp>
        <p:nvSpPr>
          <p:cNvPr id="172052" name="TextBox 172051"/>
          <p:cNvSpPr txBox="1"/>
          <p:nvPr/>
        </p:nvSpPr>
        <p:spPr>
          <a:xfrm rot="2700000">
            <a:off x="5923325" y="3530654"/>
            <a:ext cx="10743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j-lt"/>
              </a:rPr>
              <a:t>compress</a:t>
            </a:r>
          </a:p>
        </p:txBody>
      </p:sp>
      <p:sp>
        <p:nvSpPr>
          <p:cNvPr id="90" name="Rectangle 89"/>
          <p:cNvSpPr/>
          <p:nvPr/>
        </p:nvSpPr>
        <p:spPr>
          <a:xfrm>
            <a:off x="3979427" y="3962400"/>
            <a:ext cx="66877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err="1">
                <a:latin typeface="+mj-lt"/>
              </a:rPr>
              <a:t>freq</a:t>
            </a:r>
            <a:endParaRPr lang="en-US" sz="2000" dirty="0">
              <a:latin typeface="+mj-lt"/>
            </a:endParaRPr>
          </a:p>
        </p:txBody>
      </p:sp>
      <p:cxnSp>
        <p:nvCxnSpPr>
          <p:cNvPr id="94" name="Straight Arrow Connector 93"/>
          <p:cNvCxnSpPr/>
          <p:nvPr/>
        </p:nvCxnSpPr>
        <p:spPr>
          <a:xfrm flipH="1">
            <a:off x="3729548" y="5558709"/>
            <a:ext cx="385252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8" name="Rectangle 37"/>
          <p:cNvSpPr/>
          <p:nvPr/>
        </p:nvSpPr>
        <p:spPr>
          <a:xfrm>
            <a:off x="4038600" y="5170985"/>
            <a:ext cx="615026" cy="7754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tx1"/>
                </a:solidFill>
              </a:rPr>
              <a:t>D/A</a:t>
            </a:r>
          </a:p>
        </p:txBody>
      </p:sp>
      <p:cxnSp>
        <p:nvCxnSpPr>
          <p:cNvPr id="99" name="Straight Arrow Connector 98"/>
          <p:cNvCxnSpPr/>
          <p:nvPr/>
        </p:nvCxnSpPr>
        <p:spPr>
          <a:xfrm flipH="1">
            <a:off x="4654642" y="5558709"/>
            <a:ext cx="385252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2" name="Rectangle 101"/>
          <p:cNvSpPr/>
          <p:nvPr/>
        </p:nvSpPr>
        <p:spPr>
          <a:xfrm>
            <a:off x="3200400" y="1090568"/>
            <a:ext cx="6543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+mj-lt"/>
              </a:rPr>
              <a:t>MIC</a:t>
            </a:r>
            <a:endParaRPr lang="en-US" sz="2000" dirty="0">
              <a:latin typeface="+mj-lt"/>
            </a:endParaRPr>
          </a:p>
        </p:txBody>
      </p:sp>
      <p:sp>
        <p:nvSpPr>
          <p:cNvPr id="103" name="Rectangle 102"/>
          <p:cNvSpPr/>
          <p:nvPr/>
        </p:nvSpPr>
        <p:spPr>
          <a:xfrm>
            <a:off x="2819400" y="6153090"/>
            <a:ext cx="115448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+mj-lt"/>
              </a:rPr>
              <a:t>speaker</a:t>
            </a:r>
            <a:endParaRPr lang="en-US" sz="2000" dirty="0">
              <a:latin typeface="+mj-lt"/>
            </a:endParaRPr>
          </a:p>
        </p:txBody>
      </p:sp>
      <p:cxnSp>
        <p:nvCxnSpPr>
          <p:cNvPr id="104" name="Straight Arrow Connector 103"/>
          <p:cNvCxnSpPr/>
          <p:nvPr/>
        </p:nvCxnSpPr>
        <p:spPr>
          <a:xfrm flipV="1">
            <a:off x="3704053" y="3685885"/>
            <a:ext cx="222451" cy="1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2" name="Group 34"/>
          <p:cNvGrpSpPr/>
          <p:nvPr/>
        </p:nvGrpSpPr>
        <p:grpSpPr>
          <a:xfrm>
            <a:off x="3158686" y="4284202"/>
            <a:ext cx="545367" cy="516398"/>
            <a:chOff x="1447800" y="3446002"/>
            <a:chExt cx="545367" cy="516398"/>
          </a:xfrm>
        </p:grpSpPr>
        <p:sp>
          <p:nvSpPr>
            <p:cNvPr id="33" name="Oval 32"/>
            <p:cNvSpPr/>
            <p:nvPr/>
          </p:nvSpPr>
          <p:spPr>
            <a:xfrm>
              <a:off x="1447800" y="3446002"/>
              <a:ext cx="545367" cy="51639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2063" name="TextBox 172062"/>
            <p:cNvSpPr txBox="1"/>
            <p:nvPr/>
          </p:nvSpPr>
          <p:spPr>
            <a:xfrm>
              <a:off x="1447800" y="3505200"/>
              <a:ext cx="32730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+mj-lt"/>
                </a:rPr>
                <a:t>2</a:t>
              </a:r>
            </a:p>
          </p:txBody>
        </p:sp>
      </p:grpSp>
      <p:grpSp>
        <p:nvGrpSpPr>
          <p:cNvPr id="3" name="Group 112"/>
          <p:cNvGrpSpPr/>
          <p:nvPr/>
        </p:nvGrpSpPr>
        <p:grpSpPr>
          <a:xfrm>
            <a:off x="4161479" y="4343400"/>
            <a:ext cx="410521" cy="411444"/>
            <a:chOff x="1447800" y="3446002"/>
            <a:chExt cx="545367" cy="546593"/>
          </a:xfrm>
        </p:grpSpPr>
        <p:sp>
          <p:nvSpPr>
            <p:cNvPr id="114" name="Oval 113"/>
            <p:cNvSpPr/>
            <p:nvPr/>
          </p:nvSpPr>
          <p:spPr>
            <a:xfrm>
              <a:off x="1447800" y="3446002"/>
              <a:ext cx="545367" cy="51639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5" name="TextBox 114"/>
            <p:cNvSpPr txBox="1"/>
            <p:nvPr/>
          </p:nvSpPr>
          <p:spPr>
            <a:xfrm>
              <a:off x="1487018" y="3461059"/>
              <a:ext cx="434855" cy="5315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+mj-lt"/>
                </a:rPr>
                <a:t>4</a:t>
              </a:r>
            </a:p>
          </p:txBody>
        </p:sp>
      </p:grpSp>
      <p:grpSp>
        <p:nvGrpSpPr>
          <p:cNvPr id="5" name="Group 118"/>
          <p:cNvGrpSpPr/>
          <p:nvPr/>
        </p:nvGrpSpPr>
        <p:grpSpPr>
          <a:xfrm>
            <a:off x="6142679" y="4191002"/>
            <a:ext cx="410521" cy="411589"/>
            <a:chOff x="1447800" y="3415614"/>
            <a:chExt cx="545367" cy="546786"/>
          </a:xfrm>
        </p:grpSpPr>
        <p:sp>
          <p:nvSpPr>
            <p:cNvPr id="120" name="Oval 119"/>
            <p:cNvSpPr/>
            <p:nvPr/>
          </p:nvSpPr>
          <p:spPr>
            <a:xfrm>
              <a:off x="1447800" y="3446002"/>
              <a:ext cx="545367" cy="51639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1" name="TextBox 120"/>
            <p:cNvSpPr txBox="1"/>
            <p:nvPr/>
          </p:nvSpPr>
          <p:spPr>
            <a:xfrm>
              <a:off x="1473199" y="3415614"/>
              <a:ext cx="434855" cy="5315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+mj-lt"/>
                </a:rPr>
                <a:t>3</a:t>
              </a:r>
            </a:p>
          </p:txBody>
        </p:sp>
      </p:grpSp>
      <p:sp>
        <p:nvSpPr>
          <p:cNvPr id="42" name="TextBox 41"/>
          <p:cNvSpPr txBox="1"/>
          <p:nvPr/>
        </p:nvSpPr>
        <p:spPr>
          <a:xfrm>
            <a:off x="380509" y="2895600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latin typeface="+mj-lt"/>
              </a:rPr>
              <a:t>Music</a:t>
            </a:r>
          </a:p>
        </p:txBody>
      </p:sp>
      <p:sp>
        <p:nvSpPr>
          <p:cNvPr id="43" name="Rectangle 42"/>
          <p:cNvSpPr/>
          <p:nvPr/>
        </p:nvSpPr>
        <p:spPr>
          <a:xfrm>
            <a:off x="473930" y="3512403"/>
            <a:ext cx="159375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i="1" dirty="0">
                <a:solidFill>
                  <a:schemeClr val="accent2"/>
                </a:solidFill>
                <a:latin typeface="Arial" pitchFamily="-107" charset="0"/>
                <a:ea typeface="Arial" pitchFamily="-107" charset="0"/>
                <a:cs typeface="Arial" pitchFamily="-107" charset="0"/>
              </a:rPr>
              <a:t>Numbers correspond to course weeks</a:t>
            </a:r>
          </a:p>
        </p:txBody>
      </p:sp>
      <p:grpSp>
        <p:nvGrpSpPr>
          <p:cNvPr id="6" name="Group 144"/>
          <p:cNvGrpSpPr/>
          <p:nvPr/>
        </p:nvGrpSpPr>
        <p:grpSpPr>
          <a:xfrm>
            <a:off x="1680127" y="2919767"/>
            <a:ext cx="410521" cy="411589"/>
            <a:chOff x="1447800" y="3415614"/>
            <a:chExt cx="545367" cy="546786"/>
          </a:xfrm>
        </p:grpSpPr>
        <p:sp>
          <p:nvSpPr>
            <p:cNvPr id="146" name="Oval 145"/>
            <p:cNvSpPr/>
            <p:nvPr/>
          </p:nvSpPr>
          <p:spPr>
            <a:xfrm>
              <a:off x="1447800" y="3446002"/>
              <a:ext cx="545367" cy="51639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7" name="TextBox 146"/>
            <p:cNvSpPr txBox="1"/>
            <p:nvPr/>
          </p:nvSpPr>
          <p:spPr>
            <a:xfrm>
              <a:off x="1514142" y="3415614"/>
              <a:ext cx="434855" cy="5315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+mj-lt"/>
                </a:rPr>
                <a:t>1</a:t>
              </a:r>
            </a:p>
          </p:txBody>
        </p:sp>
      </p:grpSp>
      <p:cxnSp>
        <p:nvCxnSpPr>
          <p:cNvPr id="84" name="Straight Connector 83"/>
          <p:cNvCxnSpPr/>
          <p:nvPr/>
        </p:nvCxnSpPr>
        <p:spPr>
          <a:xfrm flipH="1" flipV="1">
            <a:off x="6400800" y="2770674"/>
            <a:ext cx="437529" cy="565416"/>
          </a:xfrm>
          <a:prstGeom prst="line">
            <a:avLst/>
          </a:prstGeom>
          <a:ln>
            <a:prstDash val="sysDash"/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2" name="TextBox 91"/>
          <p:cNvSpPr txBox="1"/>
          <p:nvPr/>
        </p:nvSpPr>
        <p:spPr>
          <a:xfrm>
            <a:off x="5026535" y="5334000"/>
            <a:ext cx="22124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10101001101</a:t>
            </a:r>
          </a:p>
        </p:txBody>
      </p:sp>
      <p:sp>
        <p:nvSpPr>
          <p:cNvPr id="54" name="Rectangle 53"/>
          <p:cNvSpPr/>
          <p:nvPr/>
        </p:nvSpPr>
        <p:spPr>
          <a:xfrm>
            <a:off x="4889362" y="3962400"/>
            <a:ext cx="113043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b="1" dirty="0" err="1">
                <a:latin typeface="+mj-lt"/>
              </a:rPr>
              <a:t>pyscho</a:t>
            </a:r>
            <a:r>
              <a:rPr lang="en-US" sz="1600" b="1" dirty="0">
                <a:latin typeface="+mj-lt"/>
              </a:rPr>
              <a:t>-</a:t>
            </a:r>
          </a:p>
          <a:p>
            <a:pPr algn="ctr"/>
            <a:r>
              <a:rPr lang="en-US" sz="1600" b="1" dirty="0">
                <a:latin typeface="+mj-lt"/>
              </a:rPr>
              <a:t>acoustics</a:t>
            </a:r>
            <a:endParaRPr lang="en-US" sz="1600" dirty="0">
              <a:latin typeface="+mj-lt"/>
            </a:endParaRPr>
          </a:p>
        </p:txBody>
      </p:sp>
      <p:cxnSp>
        <p:nvCxnSpPr>
          <p:cNvPr id="55" name="Straight Arrow Connector 54"/>
          <p:cNvCxnSpPr/>
          <p:nvPr/>
        </p:nvCxnSpPr>
        <p:spPr>
          <a:xfrm flipV="1">
            <a:off x="4667691" y="3685885"/>
            <a:ext cx="222451" cy="1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/>
          <p:nvPr/>
        </p:nvCxnSpPr>
        <p:spPr>
          <a:xfrm flipV="1">
            <a:off x="5873549" y="3685884"/>
            <a:ext cx="222451" cy="1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9" name="Group 56"/>
          <p:cNvGrpSpPr/>
          <p:nvPr/>
        </p:nvGrpSpPr>
        <p:grpSpPr>
          <a:xfrm>
            <a:off x="5153736" y="3170178"/>
            <a:ext cx="541209" cy="411444"/>
            <a:chOff x="1373452" y="3446002"/>
            <a:chExt cx="718983" cy="546593"/>
          </a:xfrm>
        </p:grpSpPr>
        <p:sp>
          <p:nvSpPr>
            <p:cNvPr id="58" name="Oval 57"/>
            <p:cNvSpPr/>
            <p:nvPr/>
          </p:nvSpPr>
          <p:spPr>
            <a:xfrm>
              <a:off x="1447800" y="3446002"/>
              <a:ext cx="545367" cy="51639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1373452" y="3461059"/>
              <a:ext cx="718983" cy="5315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+mj-lt"/>
                </a:rPr>
                <a:t>5,6</a:t>
              </a:r>
            </a:p>
          </p:txBody>
        </p:sp>
      </p:grpSp>
      <p:sp>
        <p:nvSpPr>
          <p:cNvPr id="60" name="Date Placeholder 5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2022</a:t>
            </a:r>
          </a:p>
        </p:txBody>
      </p:sp>
      <p:pic>
        <p:nvPicPr>
          <p:cNvPr id="57" name="Picture 56" descr="lecture_logo.pdf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11"/>
              <a:stretch>
                <a:fillRect/>
              </a:stretch>
            </p:blipFill>
          </mc:Choice>
          <mc:Fallback>
            <p:blipFill>
              <a:blip r:embed="rId12"/>
              <a:stretch>
                <a:fillRect/>
              </a:stretch>
            </p:blipFill>
          </mc:Fallback>
        </mc:AlternateContent>
        <p:spPr>
          <a:xfrm>
            <a:off x="5205961" y="1703316"/>
            <a:ext cx="1956147" cy="751094"/>
          </a:xfrm>
          <a:prstGeom prst="rect">
            <a:avLst/>
          </a:prstGeom>
        </p:spPr>
      </p:pic>
      <p:pic>
        <p:nvPicPr>
          <p:cNvPr id="61" name="Picture 5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7307279" y="1221099"/>
            <a:ext cx="1836721" cy="1595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9473213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Quick Reminder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2022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Multiplexer Gate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MUX</a:t>
            </a:r>
          </a:p>
          <a:p>
            <a:pPr lvl="1"/>
            <a:r>
              <a:rPr lang="en-US" dirty="0"/>
              <a:t>When S=0, output=i0</a:t>
            </a:r>
          </a:p>
          <a:p>
            <a:pPr lvl="1"/>
            <a:r>
              <a:rPr lang="en-US" dirty="0"/>
              <a:t>When S=1, output=i1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2022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9</a:t>
            </a:fld>
            <a:endParaRPr lang="en-US"/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620889" y="3005668"/>
          <a:ext cx="6096000" cy="3337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05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Mux2(S,i0,i1)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8" name="Picture 7" descr="mux2.pdf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6858000" y="659329"/>
            <a:ext cx="1313745" cy="20838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SE 578–">
  <a:themeElements>
    <a:clrScheme name="Custom 3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FF0000"/>
      </a:hlink>
      <a:folHlink>
        <a:srgbClr val="FF000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>
    <a:lnDef>
      <a:spPr>
        <a:ln>
          <a:tailEnd type="arrow"/>
        </a:ln>
      </a:spPr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Lecture_Template</Template>
  <TotalTime>39816</TotalTime>
  <Words>1733</Words>
  <Application>Microsoft Macintosh PowerPoint</Application>
  <PresentationFormat>On-screen Show (4:3)</PresentationFormat>
  <Paragraphs>694</Paragraphs>
  <Slides>55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61" baseType="lpstr">
      <vt:lpstr>Arial</vt:lpstr>
      <vt:lpstr>Calibri</vt:lpstr>
      <vt:lpstr>Courier</vt:lpstr>
      <vt:lpstr>Courier New</vt:lpstr>
      <vt:lpstr>Wingdings 2</vt:lpstr>
      <vt:lpstr>ESE 578–</vt:lpstr>
      <vt:lpstr>PowerPoint Presentation</vt:lpstr>
      <vt:lpstr>So Far</vt:lpstr>
      <vt:lpstr>How Process</vt:lpstr>
      <vt:lpstr>Economy and Universality</vt:lpstr>
      <vt:lpstr>Lecture Topics</vt:lpstr>
      <vt:lpstr>Course Map</vt:lpstr>
      <vt:lpstr>Course Map – Week 9</vt:lpstr>
      <vt:lpstr>Quick Reminder</vt:lpstr>
      <vt:lpstr>Multiplexer Gate</vt:lpstr>
      <vt:lpstr>State Element</vt:lpstr>
      <vt:lpstr>Mux can be a programmable Gate</vt:lpstr>
      <vt:lpstr>Universality</vt:lpstr>
      <vt:lpstr>Preclass 1</vt:lpstr>
      <vt:lpstr>Preclass 1 in Gates</vt:lpstr>
      <vt:lpstr>Memory</vt:lpstr>
      <vt:lpstr>Random Access Memory (RAM)</vt:lpstr>
      <vt:lpstr>Key Engineering Property</vt:lpstr>
      <vt:lpstr>One-Gate Processor</vt:lpstr>
      <vt:lpstr>Idea</vt:lpstr>
      <vt:lpstr>Basic Idiom</vt:lpstr>
      <vt:lpstr>Two Memories</vt:lpstr>
      <vt:lpstr>Operation</vt:lpstr>
      <vt:lpstr>Operation Sequence</vt:lpstr>
      <vt:lpstr>Observe</vt:lpstr>
      <vt:lpstr>Instruction</vt:lpstr>
      <vt:lpstr>Instruction</vt:lpstr>
      <vt:lpstr>Expanding the Structure: Input</vt:lpstr>
      <vt:lpstr>Expanding the Structure: Output</vt:lpstr>
      <vt:lpstr>Expanded Control = Instruction</vt:lpstr>
      <vt:lpstr>Fillin missing Instruction</vt:lpstr>
      <vt:lpstr>Instruction Bits</vt:lpstr>
      <vt:lpstr>Instruction Bits Example</vt:lpstr>
      <vt:lpstr>Note Write</vt:lpstr>
      <vt:lpstr>Instruction Sequence Control</vt:lpstr>
      <vt:lpstr>Instruction  Memory</vt:lpstr>
      <vt:lpstr>Animate</vt:lpstr>
      <vt:lpstr>Animate</vt:lpstr>
      <vt:lpstr>Animate</vt:lpstr>
      <vt:lpstr>Animate</vt:lpstr>
      <vt:lpstr>Animate</vt:lpstr>
      <vt:lpstr>Animate</vt:lpstr>
      <vt:lpstr>Animate</vt:lpstr>
      <vt:lpstr>Animate</vt:lpstr>
      <vt:lpstr>Animate</vt:lpstr>
      <vt:lpstr>Animate</vt:lpstr>
      <vt:lpstr>Animate</vt:lpstr>
      <vt:lpstr>Animate</vt:lpstr>
      <vt:lpstr>Processor</vt:lpstr>
      <vt:lpstr>Basic Idiom</vt:lpstr>
      <vt:lpstr>Universal Processor</vt:lpstr>
      <vt:lpstr>Review</vt:lpstr>
      <vt:lpstr>Next Lab</vt:lpstr>
      <vt:lpstr>Big Ideas</vt:lpstr>
      <vt:lpstr>Learn More</vt:lpstr>
      <vt:lpstr>Reminders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ESE 250: Digital Audio Basics</dc:title>
  <dc:creator>Edin;Farmer</dc:creator>
  <cp:lastModifiedBy>Dehon, Andre</cp:lastModifiedBy>
  <cp:revision>712</cp:revision>
  <cp:lastPrinted>2022-03-16T14:52:29Z</cp:lastPrinted>
  <dcterms:created xsi:type="dcterms:W3CDTF">2018-03-20T12:08:27Z</dcterms:created>
  <dcterms:modified xsi:type="dcterms:W3CDTF">2022-03-16T14:52:31Z</dcterms:modified>
</cp:coreProperties>
</file>