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07" r:id="rId2"/>
    <p:sldId id="505" r:id="rId3"/>
    <p:sldId id="506" r:id="rId4"/>
    <p:sldId id="507" r:id="rId5"/>
    <p:sldId id="508" r:id="rId6"/>
    <p:sldId id="509" r:id="rId7"/>
    <p:sldId id="515" r:id="rId8"/>
    <p:sldId id="504" r:id="rId9"/>
    <p:sldId id="513" r:id="rId10"/>
    <p:sldId id="514" r:id="rId11"/>
    <p:sldId id="432" r:id="rId12"/>
    <p:sldId id="433" r:id="rId13"/>
    <p:sldId id="435" r:id="rId14"/>
    <p:sldId id="436" r:id="rId15"/>
    <p:sldId id="448" r:id="rId16"/>
    <p:sldId id="449" r:id="rId17"/>
    <p:sldId id="450" r:id="rId18"/>
    <p:sldId id="451" r:id="rId19"/>
    <p:sldId id="452" r:id="rId20"/>
    <p:sldId id="453" r:id="rId21"/>
    <p:sldId id="457" r:id="rId22"/>
    <p:sldId id="458" r:id="rId23"/>
    <p:sldId id="459" r:id="rId24"/>
    <p:sldId id="460" r:id="rId25"/>
    <p:sldId id="461" r:id="rId26"/>
    <p:sldId id="462" r:id="rId27"/>
    <p:sldId id="523" r:id="rId28"/>
    <p:sldId id="463" r:id="rId29"/>
    <p:sldId id="464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521" r:id="rId38"/>
    <p:sldId id="473" r:id="rId39"/>
    <p:sldId id="474" r:id="rId40"/>
    <p:sldId id="479" r:id="rId41"/>
    <p:sldId id="511" r:id="rId42"/>
    <p:sldId id="512" r:id="rId43"/>
    <p:sldId id="510" r:id="rId44"/>
    <p:sldId id="52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E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4816" autoAdjust="0"/>
  </p:normalViewPr>
  <p:slideViewPr>
    <p:cSldViewPr snapToGrid="0">
      <p:cViewPr varScale="1">
        <p:scale>
          <a:sx n="95" d="100"/>
          <a:sy n="95" d="100"/>
        </p:scale>
        <p:origin x="18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4898-1C8F-4311-B1CF-49838FBDA98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51EB-7021-4B73-8CD0-0A2270454E0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6C53-1121-4708-BE0A-DE70FF04FA3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DEF6-201D-4CE2-944E-C453C35804C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F15C-7028-49A5-AA3D-100107FF88E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6566-77E5-4523-8A8A-D72E058578F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73ABA-33EB-4BC4-8750-22CDB12929E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555C-A198-454A-A61E-7B71B7D6A82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0BD8-DBCC-41C6-812F-538CC30708A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5E52-73AF-48C4-97F5-166C3FBE860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F11A-5402-4C22-BFE9-492E1D8AD7B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0C-5B2D-46E5-9A8A-A0A9C1DAFBE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39D8-3EA7-44A4-B942-A4B404781965}" type="slidenum">
              <a:rPr lang="en-US"/>
              <a:pPr/>
              <a:t>9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D0AB7-214D-4176-8DBE-A927C60710C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42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4217E-069A-4F02-9C97-09B7078BDFD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E905-9388-42C9-96FD-F368666898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0A40-6082-45D0-87C2-50D1A7A8318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2022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2022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#17 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Operating System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the Processor</a:t>
            </a:r>
          </a:p>
        </p:txBody>
      </p:sp>
      <p:sp>
        <p:nvSpPr>
          <p:cNvPr id="598021" name="Rectangle 5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4711337" cy="48466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Think about: </a:t>
            </a:r>
            <a:r>
              <a:rPr lang="en-US" altLang="en-US" b="0" dirty="0">
                <a:solidFill>
                  <a:schemeClr val="tx1"/>
                </a:solidFill>
              </a:rPr>
              <a:t>How do we change the program in the memory</a:t>
            </a:r>
          </a:p>
          <a:p>
            <a:pPr lvl="1"/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>
                <a:solidFill>
                  <a:srgbClr val="000000"/>
                </a:solidFill>
              </a:rPr>
              <a:t>What if had to reboot machine… for every application?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Change flash card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Download over USB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…that is what we have to do for the Arduino…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0D-D1ED-4081-889E-ED9E98B7C0A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43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3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than one Program?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could we have multiple applications?</a:t>
            </a:r>
          </a:p>
          <a:p>
            <a:pPr lvl="1"/>
            <a:r>
              <a:rPr lang="en-US" altLang="en-US" dirty="0"/>
              <a:t>(just run one at a time for now)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4429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Coordination?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Does every program need to</a:t>
            </a:r>
          </a:p>
          <a:p>
            <a:pPr marL="0" indent="0">
              <a:buNone/>
            </a:pPr>
            <a:r>
              <a:rPr lang="en-US" altLang="en-US" sz="2400" dirty="0"/>
              <a:t>    know about every other </a:t>
            </a:r>
          </a:p>
          <a:p>
            <a:pPr marL="0" indent="0">
              <a:buNone/>
            </a:pPr>
            <a:r>
              <a:rPr lang="en-US" altLang="en-US" sz="2400" dirty="0"/>
              <a:t>    program? </a:t>
            </a:r>
          </a:p>
          <a:p>
            <a:r>
              <a:rPr lang="en-US" altLang="en-US" sz="2400" dirty="0"/>
              <a:t> Is that viable?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IoT device that runs 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 unchanging tasks?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Smart phone that allows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</a:t>
            </a:r>
            <a:r>
              <a:rPr lang="en-US" altLang="en-US" sz="2400" baseline="30000" dirty="0">
                <a:solidFill>
                  <a:srgbClr val="FF6600"/>
                </a:solidFill>
              </a:rPr>
              <a:t>rd</a:t>
            </a:r>
            <a:r>
              <a:rPr lang="en-US" altLang="en-US" sz="2400" dirty="0">
                <a:solidFill>
                  <a:srgbClr val="FF6600"/>
                </a:solidFill>
              </a:rPr>
              <a:t> party apps 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Think: AppStore, Google Play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260B-0257-4522-8C04-797B227F74E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Operating System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Higher-level, shared support for all programs</a:t>
            </a:r>
          </a:p>
          <a:p>
            <a:pPr lvl="1"/>
            <a:r>
              <a:rPr lang="en-US" altLang="en-US" dirty="0"/>
              <a:t>Could put it in program, but most programs need it!</a:t>
            </a:r>
          </a:p>
          <a:p>
            <a:pPr lvl="1"/>
            <a:r>
              <a:rPr lang="en-US" altLang="en-US" dirty="0"/>
              <a:t>Needs to be abstracted from program </a:t>
            </a:r>
          </a:p>
          <a:p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Processor, memory, “devices” (net, printer, audio)</a:t>
            </a:r>
          </a:p>
          <a:p>
            <a:r>
              <a:rPr lang="en-US" altLang="en-US" dirty="0"/>
              <a:t>Polite sharing</a:t>
            </a:r>
          </a:p>
          <a:p>
            <a:pPr lvl="1"/>
            <a:r>
              <a:rPr lang="en-US" altLang="en-US" dirty="0"/>
              <a:t>Isolation and protection</a:t>
            </a:r>
          </a:p>
          <a:p>
            <a:pPr lvl="1"/>
            <a:r>
              <a:rPr lang="en-US" altLang="en-US" i="1" dirty="0"/>
              <a:t>Fences make Good Neighbors </a:t>
            </a:r>
            <a:r>
              <a:rPr lang="en-US" altLang="en-US" dirty="0"/>
              <a:t>– R. Frost</a:t>
            </a:r>
          </a:p>
          <a:p>
            <a:r>
              <a:rPr lang="en-US" altLang="en-US" dirty="0"/>
              <a:t>Idea: </a:t>
            </a:r>
            <a:r>
              <a:rPr lang="en-US" altLang="en-US" b="0" dirty="0"/>
              <a:t>Expensive/limited resources can be </a:t>
            </a:r>
            <a:r>
              <a:rPr lang="en-US" altLang="en-US" b="0" i="1" dirty="0"/>
              <a:t>shared</a:t>
            </a:r>
            <a:r>
              <a:rPr lang="en-US" altLang="en-US" b="0" dirty="0"/>
              <a:t>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Providing an abstract view separate from the physical view</a:t>
            </a:r>
          </a:p>
          <a:p>
            <a:r>
              <a:rPr lang="en-US" altLang="en-US"/>
              <a:t>Hides physical view</a:t>
            </a:r>
          </a:p>
          <a:p>
            <a:r>
              <a:rPr lang="en-US" altLang="en-US"/>
              <a:t>Provides abstract view to software</a:t>
            </a:r>
          </a:p>
          <a:p>
            <a:pPr lvl="1"/>
            <a:r>
              <a:rPr lang="en-US" altLang="en-US"/>
              <a:t>Abstract from physical resource limits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8EF-E0FC-4B00-A977-6768F16C28F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63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Terminology: Process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  <a:p>
            <a:pPr lvl="1"/>
            <a:r>
              <a:rPr lang="en-US" altLang="en-US" dirty="0"/>
              <a:t>A virtualization of the physical processor</a:t>
            </a:r>
          </a:p>
          <a:p>
            <a:pPr lvl="2"/>
            <a:r>
              <a:rPr lang="en-US" altLang="en-US" dirty="0"/>
              <a:t>an instance of a program in execution</a:t>
            </a:r>
          </a:p>
          <a:p>
            <a:pPr lvl="1"/>
            <a:r>
              <a:rPr lang="en-US" altLang="en-US" dirty="0"/>
              <a:t>Virtual processor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FC4F-7612-4F14-976B-72769366C3D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0593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ngry birds pajaros furiosos 2.png">
            <a:extLst>
              <a:ext uri="{FF2B5EF4-FFF2-40B4-BE49-F238E27FC236}">
                <a16:creationId xmlns:a16="http://schemas.microsoft.com/office/drawing/2014/main" id="{32C8DE53-586D-4D47-801A-98AF957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63" y="2710574"/>
            <a:ext cx="800037" cy="800037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0E38E5C2-E04D-E54B-B928-C1E5E61E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90" y="2710574"/>
            <a:ext cx="715692" cy="713833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8BF8910-9BE8-AD4D-8927-B13DA7106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10574"/>
            <a:ext cx="841290" cy="8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our program see?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Physically</a:t>
            </a:r>
          </a:p>
          <a:p>
            <a:pPr lvl="1"/>
            <a:r>
              <a:rPr lang="en-US" altLang="en-US" dirty="0"/>
              <a:t>One processor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data memory</a:t>
            </a:r>
          </a:p>
          <a:p>
            <a:pPr lvl="2"/>
            <a:r>
              <a:rPr lang="en-US" altLang="en-US" dirty="0"/>
              <a:t>One instruction memory</a:t>
            </a:r>
          </a:p>
          <a:p>
            <a:pPr lvl="1"/>
            <a:r>
              <a:rPr lang="en-US" altLang="en-US" dirty="0"/>
              <a:t>These are its </a:t>
            </a:r>
            <a:r>
              <a:rPr lang="en-US" altLang="en-US" b="1" dirty="0"/>
              <a:t>state</a:t>
            </a:r>
          </a:p>
          <a:p>
            <a:pPr lvl="2"/>
            <a:r>
              <a:rPr lang="en-US" altLang="en-US" dirty="0"/>
              <a:t>Terminology: context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F52-FAF0-4403-9163-6FDAC7264AF7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49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things can your phone do while you are listening to an MP3?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Executing the Program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execute program</a:t>
            </a:r>
          </a:p>
          <a:p>
            <a:pPr lvl="1"/>
            <a:r>
              <a:rPr lang="en-US" altLang="en-US" dirty="0"/>
              <a:t>Keep track of state of machine</a:t>
            </a:r>
          </a:p>
          <a:p>
            <a:pPr lvl="2"/>
            <a:r>
              <a:rPr lang="en-US" altLang="en-US" dirty="0"/>
              <a:t>Value of counter</a:t>
            </a:r>
          </a:p>
          <a:p>
            <a:pPr lvl="2"/>
            <a:r>
              <a:rPr lang="en-US" altLang="en-US" dirty="0"/>
              <a:t>Contents of instruction memory</a:t>
            </a:r>
          </a:p>
          <a:p>
            <a:pPr lvl="2"/>
            <a:r>
              <a:rPr lang="en-US" altLang="en-US" dirty="0"/>
              <a:t>Contents of data memory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42C-7E16-411B-8E94-302A0E081722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3457302" y="2499361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charset="0"/>
              </a:rPr>
              <a:t>(Program counter)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5014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Processor, One Program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the physical machine, can only run one program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Why?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memory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8BC7-185D-41B3-8B1B-8E07C016C95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Make it look like we have multiple resources</a:t>
            </a:r>
          </a:p>
          <a:p>
            <a:pPr lvl="1"/>
            <a:r>
              <a:rPr lang="en-US" altLang="en-US"/>
              <a:t>Multiple processors</a:t>
            </a:r>
          </a:p>
          <a:p>
            <a:r>
              <a:rPr lang="en-US" altLang="en-US"/>
              <a:t>Provide abstraction of large* number of processors</a:t>
            </a:r>
          </a:p>
          <a:p>
            <a:pPr lvl="1"/>
            <a:r>
              <a:rPr lang="en-US" altLang="en-US"/>
              <a:t>Each program gets its own processor</a:t>
            </a:r>
          </a:p>
          <a:p>
            <a:pPr lvl="2"/>
            <a:r>
              <a:rPr lang="en-US" altLang="en-US"/>
              <a:t>Each program gets its own machine state</a:t>
            </a:r>
          </a:p>
          <a:p>
            <a:pPr lvl="1"/>
            <a:r>
              <a:rPr lang="en-US" altLang="en-US"/>
              <a:t>* “large” enough to approximate infinite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0091-4083-40C5-8FB9-8519F257BB8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4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CC21-7893-4657-BB65-D8E0F70AB202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8263"/>
            <a:ext cx="54324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ngry birds pajaros furiosos 2.png">
            <a:extLst>
              <a:ext uri="{FF2B5EF4-FFF2-40B4-BE49-F238E27FC236}">
                <a16:creationId xmlns:a16="http://schemas.microsoft.com/office/drawing/2014/main" id="{8A1BAA15-17D0-9F48-9B92-8BD2464C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36" y="1058862"/>
            <a:ext cx="990600" cy="990600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BBD43C6A-8709-804B-8172-450C3F9F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00298"/>
            <a:ext cx="992783" cy="990204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D5D2CB-7663-1045-B4EB-4BB7CFB0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1" y="779462"/>
            <a:ext cx="1270000" cy="1270000"/>
          </a:xfrm>
        </p:spPr>
      </p:pic>
    </p:spTree>
    <p:extLst>
      <p:ext uri="{BB962C8B-B14F-4D97-AF65-F5344CB8AC3E}">
        <p14:creationId xmlns:p14="http://schemas.microsoft.com/office/powerpoint/2010/main" val="15319979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capture state of a processor</a:t>
            </a:r>
          </a:p>
          <a:p>
            <a:pPr lvl="1"/>
            <a:r>
              <a:rPr lang="en-US" altLang="en-US"/>
              <a:t>All the information that defines the current point in the computation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7D82-46FB-42F4-B0DA-6CBAC3186A7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7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State of the processor</a:t>
            </a:r>
          </a:p>
          <a:p>
            <a:pPr lvl="1"/>
            <a:r>
              <a:rPr lang="en-US" altLang="en-US" dirty="0"/>
              <a:t>Value of Program Counter (PC)</a:t>
            </a:r>
          </a:p>
          <a:p>
            <a:pPr lvl="1"/>
            <a:r>
              <a:rPr lang="en-US" altLang="en-US" dirty="0"/>
              <a:t>Contents of instruction memory</a:t>
            </a:r>
          </a:p>
          <a:p>
            <a:pPr lvl="1"/>
            <a:r>
              <a:rPr lang="en-US" altLang="en-US" dirty="0"/>
              <a:t>Contents of data memory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9BD-6508-486B-9FAE-6D44CE36C3E0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5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121208"/>
            <a:ext cx="3400698" cy="29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4929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somewhere*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&lt;where-saved&gt;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C8E7-BFE0-DC40-82F8-E0A60047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Somewhere? --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C3C8-841D-3A48-85EB-7189CC36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</a:t>
            </a:r>
          </a:p>
          <a:p>
            <a:pPr lvl="1"/>
            <a:r>
              <a:rPr lang="en-US" dirty="0"/>
              <a:t>Memory-seen-by-process (virtualized processor)</a:t>
            </a:r>
          </a:p>
          <a:p>
            <a:pPr lvl="1"/>
            <a:r>
              <a:rPr lang="en-US" dirty="0"/>
              <a:t>All Memory used </a:t>
            </a:r>
          </a:p>
          <a:p>
            <a:pPr lvl="2"/>
            <a:r>
              <a:rPr lang="en-US" dirty="0"/>
              <a:t>Physical memory available</a:t>
            </a:r>
          </a:p>
          <a:p>
            <a:pPr lvl="2"/>
            <a:r>
              <a:rPr lang="en-US" dirty="0"/>
              <a:t>Holds state of </a:t>
            </a:r>
            <a:r>
              <a:rPr lang="en-US" i="1" dirty="0"/>
              <a:t>all</a:t>
            </a:r>
            <a:r>
              <a:rPr lang="en-US" dirty="0"/>
              <a:t> processes</a:t>
            </a:r>
          </a:p>
          <a:p>
            <a:r>
              <a:rPr lang="en-US" dirty="0">
                <a:solidFill>
                  <a:srgbClr val="FF6E00"/>
                </a:solidFill>
              </a:rPr>
              <a:t>How might we divide up physical memory among processes?</a:t>
            </a:r>
          </a:p>
          <a:p>
            <a:pPr lvl="1"/>
            <a:r>
              <a:rPr lang="en-US" dirty="0">
                <a:solidFill>
                  <a:srgbClr val="FF6E00"/>
                </a:solidFill>
              </a:rPr>
              <a:t>How much each get?</a:t>
            </a:r>
          </a:p>
          <a:p>
            <a:pPr lvl="1"/>
            <a:r>
              <a:rPr lang="en-US" dirty="0">
                <a:solidFill>
                  <a:srgbClr val="FF6E00"/>
                </a:solidFill>
              </a:rPr>
              <a:t>How define what memory goes to which process?</a:t>
            </a:r>
          </a:p>
          <a:p>
            <a:pPr lvl="1"/>
            <a:endParaRPr lang="en-US" dirty="0">
              <a:solidFill>
                <a:srgbClr val="FF6E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C29B9-1C73-294E-8BBB-589BCC10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B895-4443-A145-BFD6-E4F9810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in Memory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147-5FC5-4BF6-A774-A679F0812DC3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0779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devices (including our phones) to do many things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their stacks are…</a:t>
            </a:r>
          </a:p>
          <a:p>
            <a:r>
              <a:rPr lang="en-US" altLang="en-US" dirty="0"/>
              <a:t>Could:</a:t>
            </a:r>
          </a:p>
          <a:p>
            <a:pPr lvl="1"/>
            <a:r>
              <a:rPr lang="en-US" altLang="en-US" dirty="0"/>
              <a:t>Have programs operate 0…</a:t>
            </a:r>
            <a:r>
              <a:rPr lang="en-US" altLang="en-US" dirty="0" err="1"/>
              <a:t>max_process_mem</a:t>
            </a:r>
            <a:endParaRPr lang="en-US" altLang="en-US" dirty="0"/>
          </a:p>
          <a:p>
            <a:pPr lvl="1"/>
            <a:r>
              <a:rPr lang="en-US" altLang="en-US" dirty="0"/>
              <a:t>Copy data in and out of this range</a:t>
            </a:r>
          </a:p>
          <a:p>
            <a:pPr lvl="1"/>
            <a:r>
              <a:rPr lang="en-US" altLang="en-US" dirty="0"/>
              <a:t>Keep in larger physical memory</a:t>
            </a:r>
          </a:p>
          <a:p>
            <a:pPr lvl="2"/>
            <a:r>
              <a:rPr lang="en-US" altLang="en-US" dirty="0"/>
              <a:t>not visible to program (process)</a:t>
            </a:r>
          </a:p>
          <a:p>
            <a:pPr lvl="2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B5C-F12E-4820-9A75-9AD038CBB8B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47095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04558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38192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05279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3649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of it owns machine</a:t>
            </a:r>
          </a:p>
          <a:p>
            <a:pPr lvl="1"/>
            <a:r>
              <a:rPr lang="en-US" altLang="en-US" dirty="0"/>
              <a:t>Each may put program in same place</a:t>
            </a:r>
          </a:p>
          <a:p>
            <a:pPr lvl="1"/>
            <a:r>
              <a:rPr lang="en-US" altLang="en-US" dirty="0"/>
              <a:t>Shouldn’t have to know about other programs…</a:t>
            </a:r>
          </a:p>
          <a:p>
            <a:pPr lvl="2"/>
            <a:r>
              <a:rPr lang="en-US" altLang="en-US" dirty="0"/>
              <a:t>where their stacks are…etc.</a:t>
            </a:r>
          </a:p>
          <a:p>
            <a:r>
              <a:rPr lang="en-US" altLang="en-US" dirty="0"/>
              <a:t>Can do better</a:t>
            </a:r>
          </a:p>
          <a:p>
            <a:pPr lvl="1"/>
            <a:r>
              <a:rPr lang="en-US" altLang="en-US" dirty="0"/>
              <a:t>Assume physical memory is larger than process memory</a:t>
            </a:r>
          </a:p>
          <a:p>
            <a:pPr lvl="1"/>
            <a:r>
              <a:rPr lang="en-US" altLang="en-US" dirty="0">
                <a:solidFill>
                  <a:srgbClr val="FF6E00"/>
                </a:solidFill>
              </a:rPr>
              <a:t>How could we avoid copying?</a:t>
            </a:r>
          </a:p>
          <a:p>
            <a:pPr lvl="1"/>
            <a:r>
              <a:rPr lang="en-US" altLang="en-US" dirty="0"/>
              <a:t>Virtualizing Memory as well</a:t>
            </a:r>
          </a:p>
          <a:p>
            <a:pPr lvl="2"/>
            <a:r>
              <a:rPr lang="en-US" altLang="en-US" dirty="0"/>
              <a:t>Translate processor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0B5A-5451-4BAE-9A42-6B4ABE41F6F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4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D659-1267-4346-BF4E-77243AA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Base Offset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D694-B929-7642-AC7F-E06D1667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4156364" cy="4846638"/>
          </a:xfrm>
        </p:spPr>
        <p:txBody>
          <a:bodyPr/>
          <a:lstStyle/>
          <a:p>
            <a:r>
              <a:rPr lang="en-US" dirty="0"/>
              <a:t>Add Offset Register</a:t>
            </a:r>
          </a:p>
          <a:p>
            <a:pPr lvl="1"/>
            <a:r>
              <a:rPr lang="en-US" dirty="0"/>
              <a:t>Holds base of memory space for process</a:t>
            </a:r>
          </a:p>
          <a:p>
            <a:r>
              <a:rPr lang="en-US" dirty="0"/>
              <a:t>Add this to all memory references</a:t>
            </a:r>
          </a:p>
          <a:p>
            <a:r>
              <a:rPr lang="en-US" dirty="0"/>
              <a:t>Change memory seen by process by changing offset register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06C4-FBFB-BA46-BD8B-19209F31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12C1-2BB3-9E4D-94BA-5F0B6A9C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334CFA-5DDB-904C-95A2-6F2CB41E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2" y="1958191"/>
            <a:ext cx="4489330" cy="39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Management Program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another program </a:t>
            </a:r>
            <a:r>
              <a:rPr lang="en-US" altLang="en-US" dirty="0">
                <a:sym typeface="Wingdings" pitchFamily="2" charset="2"/>
              </a:rPr>
              <a:t> process</a:t>
            </a:r>
          </a:p>
          <a:p>
            <a:pPr lvl="1"/>
            <a:r>
              <a:rPr lang="en-US" altLang="en-US" dirty="0"/>
              <a:t>Manage swap of running processes</a:t>
            </a:r>
          </a:p>
          <a:p>
            <a:pPr lvl="1"/>
            <a:r>
              <a:rPr lang="en-US" altLang="en-US" dirty="0"/>
              <a:t>Decide what to run next</a:t>
            </a:r>
          </a:p>
          <a:p>
            <a:pPr lvl="1"/>
            <a:r>
              <a:rPr lang="en-US" altLang="en-US" dirty="0"/>
              <a:t>Decide when to stop a process</a:t>
            </a:r>
          </a:p>
          <a:p>
            <a:r>
              <a:rPr lang="en-US" altLang="en-US" dirty="0"/>
              <a:t>…process manager/scheduler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C012-68C1-4C12-B94A-93BE0B23CF41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3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Time-Sliced Sharing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7475"/>
            <a:ext cx="8686800" cy="50133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Simplest version:</a:t>
            </a:r>
          </a:p>
          <a:p>
            <a:pPr lvl="1"/>
            <a:r>
              <a:rPr lang="en-US" altLang="en-US" dirty="0"/>
              <a:t>Run each process for 10,000 cycles</a:t>
            </a:r>
          </a:p>
          <a:p>
            <a:pPr lvl="1"/>
            <a:r>
              <a:rPr lang="en-US" altLang="en-US" dirty="0"/>
              <a:t>Then swap to next process</a:t>
            </a:r>
          </a:p>
          <a:p>
            <a:pPr lvl="1"/>
            <a:r>
              <a:rPr lang="en-US" altLang="en-US" dirty="0"/>
              <a:t>Looks like each of n process runs on a processor 1/n-</a:t>
            </a:r>
            <a:r>
              <a:rPr lang="en-US" altLang="en-US" dirty="0" err="1"/>
              <a:t>th</a:t>
            </a:r>
            <a:r>
              <a:rPr lang="en-US" altLang="en-US" dirty="0"/>
              <a:t> the speed of the real processor</a:t>
            </a:r>
          </a:p>
          <a:p>
            <a:r>
              <a:rPr lang="en-US" altLang="en-US" dirty="0"/>
              <a:t>More sophisticated:</a:t>
            </a:r>
          </a:p>
          <a:p>
            <a:pPr lvl="1"/>
            <a:r>
              <a:rPr lang="en-US" altLang="en-US" dirty="0"/>
              <a:t>Assign uneven time to processes</a:t>
            </a:r>
          </a:p>
          <a:p>
            <a:pPr lvl="1"/>
            <a:r>
              <a:rPr lang="en-US" altLang="en-US" dirty="0"/>
              <a:t>Also change when process…</a:t>
            </a:r>
          </a:p>
          <a:p>
            <a:pPr lvl="2"/>
            <a:r>
              <a:rPr lang="en-US" altLang="en-US" dirty="0"/>
              <a:t>waits for input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What are cases where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Uneven time appropriate?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Valuable to switch on input?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A24-38CF-4727-B95D-565219CD1537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could…</a:t>
            </a:r>
          </a:p>
          <a:p>
            <a:pPr lvl="1"/>
            <a:r>
              <a:rPr lang="en-US" dirty="0"/>
              <a:t>Dedicate a separate processor for every task we want to perform</a:t>
            </a:r>
          </a:p>
          <a:p>
            <a:r>
              <a:rPr lang="en-US" dirty="0">
                <a:solidFill>
                  <a:srgbClr val="FF6600"/>
                </a:solidFill>
              </a:rPr>
              <a:t>How many would we need?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Need dozen processors for 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memory…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State 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Linux OS and processes on Linux</a:t>
            </a:r>
          </a:p>
          <a:p>
            <a:pPr lvl="1"/>
            <a:r>
              <a:rPr lang="en-US" dirty="0"/>
              <a:t>See processes sharing processors</a:t>
            </a:r>
          </a:p>
          <a:p>
            <a:pPr lvl="1"/>
            <a:r>
              <a:rPr lang="en-US" dirty="0"/>
              <a:t>Lab available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42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5B6E-E4FA-564F-9C03-EB9F2DD6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0BE2-C65F-1E4A-998C-240DF723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8 tonight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888F-BCAC-4D4B-AC2D-0D084089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57C3-813B-0344-AC11-5D0C0997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MP3 Play</a:t>
            </a:r>
          </a:p>
          <a:p>
            <a:pPr lvl="1"/>
            <a:r>
              <a:rPr lang="en-US" dirty="0"/>
              <a:t>44,000 samples per second decoded</a:t>
            </a:r>
          </a:p>
          <a:p>
            <a:pPr lvl="1"/>
            <a:r>
              <a:rPr lang="en-US" dirty="0"/>
              <a:t>500 cycles to decode a sample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instructions per second require?</a:t>
            </a:r>
          </a:p>
          <a:p>
            <a:r>
              <a:rPr lang="en-US" dirty="0">
                <a:solidFill>
                  <a:srgbClr val="FF6600"/>
                </a:solidFill>
              </a:rPr>
              <a:t>What fraction of a 10</a:t>
            </a:r>
            <a:r>
              <a:rPr lang="en-US" baseline="30000" dirty="0">
                <a:solidFill>
                  <a:srgbClr val="FF6600"/>
                </a:solidFill>
              </a:rPr>
              <a:t>9</a:t>
            </a:r>
            <a:r>
              <a:rPr lang="en-US" dirty="0">
                <a:solidFill>
                  <a:srgbClr val="FF6600"/>
                </a:solidFill>
              </a:rPr>
              <a:t> instruction per second processor does this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Setup Need / Opportunity</a:t>
            </a:r>
          </a:p>
          <a:p>
            <a:r>
              <a:rPr lang="en-US" dirty="0"/>
              <a:t>Where are we</a:t>
            </a:r>
          </a:p>
          <a:p>
            <a:r>
              <a:rPr lang="en-US" dirty="0"/>
              <a:t>Role of Operating System</a:t>
            </a:r>
          </a:p>
          <a:p>
            <a:r>
              <a:rPr lang="en-US" dirty="0"/>
              <a:t>Virtualization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8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2EBD-666E-4B28-836B-E2676D22FAC2}" type="slidenum">
              <a:rPr lang="en-US"/>
              <a:pPr/>
              <a:t>9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“Stored-Program” Processor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By filling in memory, can program to perform </a:t>
            </a:r>
            <a:r>
              <a:rPr lang="en-US" b="1"/>
              <a:t>any </a:t>
            </a:r>
            <a:r>
              <a:rPr lang="en-US"/>
              <a:t>computation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15697</TotalTime>
  <Words>1503</Words>
  <Application>Microsoft Macintosh PowerPoint</Application>
  <PresentationFormat>On-screen Show (4:3)</PresentationFormat>
  <Paragraphs>365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Wingdings 2</vt:lpstr>
      <vt:lpstr>ESE 578–</vt:lpstr>
      <vt:lpstr>PowerPoint Presentation</vt:lpstr>
      <vt:lpstr>Motivation</vt:lpstr>
      <vt:lpstr>Observation</vt:lpstr>
      <vt:lpstr>Multiple tasks</vt:lpstr>
      <vt:lpstr>But….</vt:lpstr>
      <vt:lpstr>Observation</vt:lpstr>
      <vt:lpstr>Outline</vt:lpstr>
      <vt:lpstr>Course Map – Week 10</vt:lpstr>
      <vt:lpstr>“Stored-Program” Processor</vt:lpstr>
      <vt:lpstr>Role of Operating System</vt:lpstr>
      <vt:lpstr>Programming the Processor</vt:lpstr>
      <vt:lpstr>More than one Program?</vt:lpstr>
      <vt:lpstr>Coordination?</vt:lpstr>
      <vt:lpstr>Role of Operating System</vt:lpstr>
      <vt:lpstr>Virtualization</vt:lpstr>
      <vt:lpstr>Virtualization</vt:lpstr>
      <vt:lpstr>Idea</vt:lpstr>
      <vt:lpstr>Terminology: Process</vt:lpstr>
      <vt:lpstr>What does our program see?</vt:lpstr>
      <vt:lpstr>Executing the Program</vt:lpstr>
      <vt:lpstr>One Processor, One Program</vt:lpstr>
      <vt:lpstr>Virtualization</vt:lpstr>
      <vt:lpstr>Virtualization</vt:lpstr>
      <vt:lpstr>Key Idea</vt:lpstr>
      <vt:lpstr>Remember</vt:lpstr>
      <vt:lpstr>Key Idea</vt:lpstr>
      <vt:lpstr>Somewhere? -- Memories</vt:lpstr>
      <vt:lpstr>State in Memory</vt:lpstr>
      <vt:lpstr>Sharing Processor</vt:lpstr>
      <vt:lpstr>Saving Memory?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Saving Memory?</vt:lpstr>
      <vt:lpstr>Process Base Offset Register</vt:lpstr>
      <vt:lpstr>Management Program</vt:lpstr>
      <vt:lpstr>Time-Sliced Sharing</vt:lpstr>
      <vt:lpstr>Review: Key Idea</vt:lpstr>
      <vt:lpstr>Lab 9</vt:lpstr>
      <vt:lpstr>Big Ideas</vt:lpstr>
      <vt:lpstr>Learn More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719</cp:revision>
  <cp:lastPrinted>2022-03-22T19:27:02Z</cp:lastPrinted>
  <dcterms:created xsi:type="dcterms:W3CDTF">2018-03-28T02:50:16Z</dcterms:created>
  <dcterms:modified xsi:type="dcterms:W3CDTF">2022-03-22T19:27:03Z</dcterms:modified>
</cp:coreProperties>
</file>