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307" r:id="rId2"/>
    <p:sldId id="308" r:id="rId3"/>
    <p:sldId id="311" r:id="rId4"/>
    <p:sldId id="313" r:id="rId5"/>
    <p:sldId id="318" r:id="rId6"/>
    <p:sldId id="431" r:id="rId7"/>
    <p:sldId id="435" r:id="rId8"/>
    <p:sldId id="510" r:id="rId9"/>
    <p:sldId id="436" r:id="rId10"/>
    <p:sldId id="437" r:id="rId11"/>
    <p:sldId id="438" r:id="rId12"/>
    <p:sldId id="511" r:id="rId13"/>
    <p:sldId id="439" r:id="rId14"/>
    <p:sldId id="440" r:id="rId15"/>
    <p:sldId id="441" r:id="rId16"/>
    <p:sldId id="442" r:id="rId17"/>
    <p:sldId id="506" r:id="rId18"/>
    <p:sldId id="444" r:id="rId19"/>
    <p:sldId id="446" r:id="rId20"/>
    <p:sldId id="447" r:id="rId21"/>
    <p:sldId id="448" r:id="rId22"/>
    <p:sldId id="449" r:id="rId23"/>
    <p:sldId id="518" r:id="rId24"/>
    <p:sldId id="450" r:id="rId25"/>
    <p:sldId id="451" r:id="rId26"/>
    <p:sldId id="452" r:id="rId27"/>
    <p:sldId id="453" r:id="rId28"/>
    <p:sldId id="454" r:id="rId29"/>
    <p:sldId id="507" r:id="rId30"/>
    <p:sldId id="455" r:id="rId31"/>
    <p:sldId id="515" r:id="rId32"/>
    <p:sldId id="456" r:id="rId33"/>
    <p:sldId id="457" r:id="rId34"/>
    <p:sldId id="458" r:id="rId35"/>
    <p:sldId id="459" r:id="rId36"/>
    <p:sldId id="460" r:id="rId37"/>
    <p:sldId id="461" r:id="rId38"/>
    <p:sldId id="462" r:id="rId39"/>
    <p:sldId id="463" r:id="rId40"/>
    <p:sldId id="464" r:id="rId41"/>
    <p:sldId id="465" r:id="rId42"/>
    <p:sldId id="513" r:id="rId43"/>
    <p:sldId id="512" r:id="rId44"/>
    <p:sldId id="523" r:id="rId45"/>
    <p:sldId id="520" r:id="rId46"/>
    <p:sldId id="521" r:id="rId47"/>
    <p:sldId id="522" r:id="rId48"/>
    <p:sldId id="52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59" autoAdjust="0"/>
    <p:restoredTop sz="92454" autoAdjust="0"/>
  </p:normalViewPr>
  <p:slideViewPr>
    <p:cSldViewPr snapToGrid="0">
      <p:cViewPr>
        <p:scale>
          <a:sx n="95" d="100"/>
          <a:sy n="95" d="100"/>
        </p:scale>
        <p:origin x="432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3/28/22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87258-13AC-4839-B033-A978A2F110A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68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14732-B32F-4CB5-8E5B-7881B87913FA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677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3/28/22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wm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02861" y="5943600"/>
            <a:ext cx="3712539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2009--2022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#19 – Networking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Signaling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554162"/>
            <a:ext cx="9198015" cy="4846638"/>
          </a:xfrm>
        </p:spPr>
        <p:txBody>
          <a:bodyPr/>
          <a:lstStyle/>
          <a:p>
            <a:r>
              <a:rPr lang="en-US" altLang="en-US" dirty="0"/>
              <a:t>Communicate with Voltage pulses</a:t>
            </a:r>
          </a:p>
          <a:p>
            <a:pPr lvl="1"/>
            <a:r>
              <a:rPr lang="en-US" altLang="en-US" dirty="0"/>
              <a:t>A pulls line low (0)</a:t>
            </a:r>
          </a:p>
          <a:p>
            <a:pPr lvl="1"/>
            <a:r>
              <a:rPr lang="en-US" altLang="en-US" dirty="0"/>
              <a:t>B senses low (0) line</a:t>
            </a:r>
          </a:p>
          <a:p>
            <a:r>
              <a:rPr lang="en-US" altLang="en-US" dirty="0"/>
              <a:t>Data encoded as series of pulses/voltages on line</a:t>
            </a:r>
          </a:p>
          <a:p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2CB-9860-4FAC-9F0D-D7CAC2F0FD0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4" t="58239" r="18047"/>
          <a:stretch/>
        </p:blipFill>
        <p:spPr bwMode="auto">
          <a:xfrm>
            <a:off x="3692324" y="4045331"/>
            <a:ext cx="949124" cy="100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7"/>
          <p:cNvSpPr/>
          <p:nvPr/>
        </p:nvSpPr>
        <p:spPr>
          <a:xfrm>
            <a:off x="3159889" y="4907666"/>
            <a:ext cx="706055" cy="601883"/>
          </a:xfrm>
          <a:custGeom>
            <a:avLst/>
            <a:gdLst>
              <a:gd name="connsiteX0" fmla="*/ 706055 w 706055"/>
              <a:gd name="connsiteY0" fmla="*/ 0 h 601883"/>
              <a:gd name="connsiteX1" fmla="*/ 138896 w 706055"/>
              <a:gd name="connsiteY1" fmla="*/ 219919 h 601883"/>
              <a:gd name="connsiteX2" fmla="*/ 0 w 706055"/>
              <a:gd name="connsiteY2" fmla="*/ 601883 h 60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6055" h="601883">
                <a:moveTo>
                  <a:pt x="706055" y="0"/>
                </a:moveTo>
                <a:cubicBezTo>
                  <a:pt x="481313" y="59802"/>
                  <a:pt x="256572" y="119605"/>
                  <a:pt x="138896" y="219919"/>
                </a:cubicBezTo>
                <a:cubicBezTo>
                  <a:pt x="21220" y="320233"/>
                  <a:pt x="10610" y="461058"/>
                  <a:pt x="0" y="601883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20100" y="3479224"/>
            <a:ext cx="168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Oscilloscope/</a:t>
            </a:r>
          </a:p>
          <a:p>
            <a:pPr algn="ctr"/>
            <a:r>
              <a:rPr lang="en-US" dirty="0"/>
              <a:t>Logic Analyzer</a:t>
            </a:r>
          </a:p>
        </p:txBody>
      </p:sp>
    </p:spTree>
    <p:extLst>
      <p:ext uri="{BB962C8B-B14F-4D97-AF65-F5344CB8AC3E}">
        <p14:creationId xmlns:p14="http://schemas.microsoft.com/office/powerpoint/2010/main" val="1256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Communication Basic Steps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2763"/>
            <a:ext cx="8839200" cy="48466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Start program on B to receive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Start program on A to send data (file)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B waits for valid symbols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 sends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B receives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A sends out-of-band signal to end transmission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55BA1-13E4-4896-967D-79A38EB8654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52642" y="4589638"/>
            <a:ext cx="30572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(as we did to communicate</a:t>
            </a:r>
          </a:p>
          <a:p>
            <a:r>
              <a:rPr lang="en-US" dirty="0"/>
              <a:t>between Laptop/workstation</a:t>
            </a:r>
          </a:p>
          <a:p>
            <a:r>
              <a:rPr lang="en-US" dirty="0"/>
              <a:t>and </a:t>
            </a:r>
            <a:r>
              <a:rPr lang="en-US" dirty="0" err="1"/>
              <a:t>Arduino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30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5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computers does your laptop communicate with?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E-mail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Weather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Canvas, Piazza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Source code repositories (</a:t>
            </a:r>
            <a:r>
              <a:rPr lang="en-US" dirty="0" err="1">
                <a:solidFill>
                  <a:schemeClr val="tx1"/>
                </a:solidFill>
              </a:rPr>
              <a:t>svn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git</a:t>
            </a:r>
            <a:r>
              <a:rPr lang="en-US" dirty="0">
                <a:solidFill>
                  <a:schemeClr val="tx1"/>
                </a:solidFill>
              </a:rPr>
              <a:t>, …)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eniac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Web servers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Seas, news, </a:t>
            </a:r>
            <a:r>
              <a:rPr lang="en-US" dirty="0" err="1">
                <a:solidFill>
                  <a:schemeClr val="tx1"/>
                </a:solidFill>
              </a:rPr>
              <a:t>facebook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youtube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wikipedia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google</a:t>
            </a:r>
            <a:r>
              <a:rPr lang="en-US" dirty="0">
                <a:solidFill>
                  <a:schemeClr val="tx1"/>
                </a:solidFill>
              </a:rPr>
              <a:t>, ….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Spotify, iTunes, Windows Update </a:t>
            </a:r>
          </a:p>
          <a:p>
            <a:pPr lvl="2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Multiple Tasks </a:t>
            </a:r>
            <a:r>
              <a:rPr lang="en-US" altLang="en-US" i="1" dirty="0"/>
              <a:t>– Multiple Wires?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59" y="1141986"/>
            <a:ext cx="8686800" cy="4846638"/>
          </a:xfrm>
        </p:spPr>
        <p:txBody>
          <a:bodyPr/>
          <a:lstStyle/>
          <a:p>
            <a:r>
              <a:rPr lang="en-US" altLang="en-US" dirty="0"/>
              <a:t>Back to wired connections</a:t>
            </a:r>
          </a:p>
          <a:p>
            <a:r>
              <a:rPr lang="en-US" altLang="en-US" dirty="0"/>
              <a:t>E.g. download song and browse</a:t>
            </a:r>
          </a:p>
          <a:p>
            <a:pPr lvl="1"/>
            <a:r>
              <a:rPr lang="en-US" altLang="en-US" dirty="0"/>
              <a:t>Could have a separate interface/wire for each application</a:t>
            </a:r>
          </a:p>
          <a:p>
            <a:pPr lvl="1"/>
            <a:r>
              <a:rPr lang="en-US" altLang="en-US" dirty="0"/>
              <a:t>Process allocates hardware when needs to communicate</a:t>
            </a:r>
          </a:p>
          <a:p>
            <a:pPr lvl="1"/>
            <a:r>
              <a:rPr lang="en-US" altLang="en-US" dirty="0"/>
              <a:t>Holds exclusive access during transfer</a:t>
            </a:r>
          </a:p>
          <a:p>
            <a:pPr lvl="1"/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72138-8C0E-4137-8C31-BCE944C33D71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84965"/>
            <a:ext cx="7162800" cy="189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90988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5249-E604-4612-9A5F-B38902C5753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 to Multiple Machines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954" y="1409344"/>
            <a:ext cx="8686800" cy="4846638"/>
          </a:xfrm>
        </p:spPr>
        <p:txBody>
          <a:bodyPr/>
          <a:lstStyle/>
          <a:p>
            <a:r>
              <a:rPr lang="en-US" altLang="en-US" dirty="0"/>
              <a:t>Add interface/wire for every machine want to talk to</a:t>
            </a:r>
          </a:p>
          <a:p>
            <a:pPr lvl="1"/>
            <a:r>
              <a:rPr lang="en-US" altLang="en-US" dirty="0"/>
              <a:t>Talk to machine through its dedicated wire</a:t>
            </a:r>
          </a:p>
          <a:p>
            <a:pPr lvl="1"/>
            <a:endParaRPr lang="en-US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01869"/>
            <a:ext cx="7162800" cy="35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09677" y="1893782"/>
            <a:ext cx="2334323" cy="264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43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Scalability</a:t>
            </a:r>
          </a:p>
        </p:txBody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686800" cy="5303838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Do we like where this </a:t>
            </a:r>
            <a:br>
              <a:rPr lang="en-US" altLang="en-US" sz="2000" dirty="0"/>
            </a:br>
            <a:r>
              <a:rPr lang="en-US" altLang="en-US" sz="2000" dirty="0"/>
              <a:t>is going?</a:t>
            </a:r>
          </a:p>
          <a:p>
            <a:endParaRPr lang="en-US" altLang="en-US" sz="2000" dirty="0"/>
          </a:p>
          <a:p>
            <a:r>
              <a:rPr lang="en-US" altLang="en-US" sz="2000" dirty="0"/>
              <a:t>Hosts on Internet</a:t>
            </a:r>
          </a:p>
          <a:p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pPr>
              <a:buNone/>
            </a:pP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>
                <a:solidFill>
                  <a:schemeClr val="tx1"/>
                </a:solidFill>
              </a:rPr>
              <a:t>How many things are connected to Internet?</a:t>
            </a:r>
          </a:p>
          <a:p>
            <a:pPr lvl="1"/>
            <a:r>
              <a:rPr lang="en-US" altLang="en-US" sz="1800" dirty="0"/>
              <a:t>Estimate 30--50 Billion connected devices!</a:t>
            </a:r>
          </a:p>
          <a:p>
            <a:pPr lvl="1"/>
            <a:r>
              <a:rPr lang="en-US" altLang="en-US" sz="1800" dirty="0"/>
              <a:t>And growing …https://</a:t>
            </a:r>
            <a:r>
              <a:rPr lang="en-US" altLang="en-US" sz="1800" dirty="0" err="1"/>
              <a:t>techjury.net</a:t>
            </a:r>
            <a:r>
              <a:rPr lang="en-US" altLang="en-US" sz="1800" dirty="0"/>
              <a:t>/blog/how-many-</a:t>
            </a:r>
            <a:r>
              <a:rPr lang="en-US" altLang="en-US" sz="1800" dirty="0" err="1"/>
              <a:t>iot</a:t>
            </a:r>
            <a:r>
              <a:rPr lang="en-US" altLang="en-US" sz="1800" dirty="0"/>
              <a:t>-devices-are-there 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98272-A30F-4B3E-8B1B-8F8D9AE37D3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8" name="Picture 7" descr="1280px-Internet_Hosts_Count_log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194" y="1006911"/>
            <a:ext cx="5099806" cy="40798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7344" y="635845"/>
            <a:ext cx="4496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[Source: </a:t>
            </a:r>
            <a:r>
              <a:rPr lang="en-US" dirty="0" err="1"/>
              <a:t>Kopiesperre</a:t>
            </a:r>
            <a:r>
              <a:rPr lang="en-US" dirty="0"/>
              <a:t> CC Share-alike 3.0</a:t>
            </a:r>
          </a:p>
          <a:p>
            <a:r>
              <a:rPr lang="en-US" sz="1200" dirty="0"/>
              <a:t>https://</a:t>
            </a:r>
            <a:r>
              <a:rPr lang="en-US" sz="1200" dirty="0" err="1"/>
              <a:t>wikivisually.com/wiki/File:Internet_Hosts_Count_log.svg</a:t>
            </a:r>
            <a:r>
              <a:rPr lang="en-US" dirty="0"/>
              <a:t>]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6375" y="35870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9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891">
                                            <p:txEl>
                                              <p:charRg st="144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891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9B2-16E6-4B03-A2F5-21D9B3B8BDF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many connections?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Conclusion: </a:t>
            </a:r>
            <a:r>
              <a:rPr lang="en-US" altLang="en-US" b="0" dirty="0"/>
              <a:t>Single wire (or radio) per host or application we want to communicate with is not going to scale</a:t>
            </a:r>
          </a:p>
          <a:p>
            <a:pPr lvl="1"/>
            <a:r>
              <a:rPr lang="en-US" altLang="en-US" b="0" dirty="0"/>
              <a:t>need to look scalability of a network solution</a:t>
            </a:r>
          </a:p>
          <a:p>
            <a:pPr lvl="1"/>
            <a:endParaRPr lang="en-US" altLang="en-US" dirty="0"/>
          </a:p>
          <a:p>
            <a:r>
              <a:rPr lang="en-US" altLang="en-US" b="0" dirty="0"/>
              <a:t>Do we have capacity to share wires?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57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Requirements and Costs</a:t>
            </a:r>
          </a:p>
        </p:txBody>
      </p:sp>
    </p:spTree>
    <p:extLst>
      <p:ext uri="{BB962C8B-B14F-4D97-AF65-F5344CB8AC3E}">
        <p14:creationId xmlns:p14="http://schemas.microsoft.com/office/powerpoint/2010/main" val="1057056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22A2C-BB0D-4939-A3DE-5019295EA48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Wires</a:t>
            </a:r>
          </a:p>
        </p:txBody>
      </p:sp>
      <p:pic>
        <p:nvPicPr>
          <p:cNvPr id="809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77724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How fast can I send data over a wire?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Consider a Category-5 Ethernet cable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Bandwidth (bits/s)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1Gbit/s – 1000Base-T (Gigabit </a:t>
            </a:r>
            <a:r>
              <a:rPr lang="en-US" altLang="en-US" dirty="0" err="1"/>
              <a:t>ethernet</a:t>
            </a:r>
            <a:r>
              <a:rPr lang="en-US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Latency or transit time (distance/time)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0.64 c  [c=speed of light = 3</a:t>
            </a:r>
            <a:r>
              <a:rPr lang="en-US" altLang="en-US" dirty="0">
                <a:cs typeface="Arial" charset="0"/>
              </a:rPr>
              <a:t>×</a:t>
            </a:r>
            <a:r>
              <a:rPr lang="en-US" altLang="en-US" dirty="0"/>
              <a:t>10</a:t>
            </a:r>
            <a:r>
              <a:rPr lang="en-US" altLang="en-US" baseline="30000" dirty="0"/>
              <a:t>8</a:t>
            </a:r>
            <a:r>
              <a:rPr lang="en-US" altLang="en-US" dirty="0"/>
              <a:t> m/s]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0.192 m/ns   or roughly 5ns/m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809989" name="Text Box 5"/>
          <p:cNvSpPr txBox="1">
            <a:spLocks noChangeArrowheads="1"/>
          </p:cNvSpPr>
          <p:nvPr/>
        </p:nvSpPr>
        <p:spPr bwMode="auto">
          <a:xfrm>
            <a:off x="3733800" y="6172200"/>
            <a:ext cx="520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  <a:cs typeface="Arial" charset="0"/>
              </a:rPr>
              <a:t>[image: http://en.wikipedia.org/wiki/File:Cat_5.jpg]</a:t>
            </a:r>
          </a:p>
        </p:txBody>
      </p:sp>
    </p:spTree>
    <p:extLst>
      <p:ext uri="{BB962C8B-B14F-4D97-AF65-F5344CB8AC3E}">
        <p14:creationId xmlns:p14="http://schemas.microsoft.com/office/powerpoint/2010/main" val="37983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524A8-E6C0-4340-81F1-EE32EE5012F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Audio  (</a:t>
            </a:r>
            <a:r>
              <a:rPr lang="en-US" altLang="en-US" dirty="0" err="1"/>
              <a:t>Preclass</a:t>
            </a:r>
            <a:r>
              <a:rPr lang="en-US" altLang="en-US" dirty="0"/>
              <a:t> 3)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Real-Time stereo (2-channel) MP3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128Kbits/s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How many can share 1Gbit/s link?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0" dirty="0">
                <a:solidFill>
                  <a:srgbClr val="FF6600"/>
                </a:solidFill>
              </a:rPr>
              <a:t>How long to download 3 minute song at full rate?</a:t>
            </a:r>
          </a:p>
          <a:p>
            <a:pPr>
              <a:lnSpc>
                <a:spcPct val="90000"/>
              </a:lnSpc>
            </a:pPr>
            <a:endParaRPr lang="en-US" altLang="en-US" b="0" dirty="0">
              <a:solidFill>
                <a:srgbClr val="FF66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b="0" dirty="0">
                <a:solidFill>
                  <a:srgbClr val="FF6600"/>
                </a:solidFill>
              </a:rPr>
              <a:t>How long for first bit to travel across 4000km wire at 0.6 × speed-of-light?</a:t>
            </a:r>
          </a:p>
          <a:p>
            <a:pPr>
              <a:lnSpc>
                <a:spcPct val="90000"/>
              </a:lnSpc>
            </a:pPr>
            <a:endParaRPr lang="en-US" altLang="en-US" b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1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Where are we on course map?</a:t>
            </a:r>
            <a:endParaRPr lang="en-US" sz="2000" dirty="0"/>
          </a:p>
          <a:p>
            <a:r>
              <a:rPr lang="en-US" sz="2400" dirty="0"/>
              <a:t>Networks</a:t>
            </a:r>
          </a:p>
          <a:p>
            <a:pPr lvl="1"/>
            <a:r>
              <a:rPr lang="en-US" sz="2000" dirty="0"/>
              <a:t>Communicating Between Machines</a:t>
            </a:r>
          </a:p>
          <a:p>
            <a:pPr lvl="1"/>
            <a:r>
              <a:rPr lang="en-US" sz="2000" dirty="0"/>
              <a:t>Bandwidth Requirements</a:t>
            </a:r>
          </a:p>
          <a:p>
            <a:pPr lvl="1"/>
            <a:r>
              <a:rPr lang="en-US" sz="2000" dirty="0"/>
              <a:t>Technology Costs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Network Layering (Part 2)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Transport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(get started)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More…on Monday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63C03-DA0B-456E-8738-03EE95CD7B0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Comparison: Video (</a:t>
            </a:r>
            <a:r>
              <a:rPr lang="en-US" altLang="en-US" dirty="0" err="1"/>
              <a:t>Preclass</a:t>
            </a:r>
            <a:r>
              <a:rPr lang="en-US" altLang="en-US" dirty="0"/>
              <a:t> 3)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HDTV compressed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Around 36Mbits/s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6600"/>
                </a:solidFill>
              </a:rPr>
              <a:t>How many can share 1 </a:t>
            </a:r>
            <a:r>
              <a:rPr lang="en-US" altLang="en-US" dirty="0" err="1">
                <a:solidFill>
                  <a:srgbClr val="FF6600"/>
                </a:solidFill>
              </a:rPr>
              <a:t>Gbit/s</a:t>
            </a:r>
            <a:r>
              <a:rPr lang="en-US" altLang="en-US" dirty="0">
                <a:solidFill>
                  <a:srgbClr val="FF6600"/>
                </a:solidFill>
              </a:rPr>
              <a:t> link?</a:t>
            </a:r>
          </a:p>
          <a:p>
            <a:pPr lvl="1">
              <a:lnSpc>
                <a:spcPct val="90000"/>
              </a:lnSpc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29489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3A36-63B5-4302-AAA6-93B287F00D6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Costs  (</a:t>
            </a:r>
            <a:r>
              <a:rPr lang="en-US" altLang="en-US" dirty="0" err="1"/>
              <a:t>Preclass</a:t>
            </a:r>
            <a:r>
              <a:rPr lang="en-US" altLang="en-US" dirty="0"/>
              <a:t> 4)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Cat 5e per foot ~ $0.20/foot</a:t>
            </a:r>
          </a:p>
          <a:p>
            <a:pPr lvl="1"/>
            <a:r>
              <a:rPr lang="en-US" altLang="en-US" dirty="0"/>
              <a:t>Say $0.60/m</a:t>
            </a:r>
          </a:p>
          <a:p>
            <a:pPr lvl="1"/>
            <a:r>
              <a:rPr lang="en-US" altLang="en-US" dirty="0"/>
              <a:t>Raw wire</a:t>
            </a:r>
          </a:p>
          <a:p>
            <a:pPr lvl="2"/>
            <a:r>
              <a:rPr lang="en-US" altLang="en-US" dirty="0"/>
              <a:t>Ignoring handling to run</a:t>
            </a:r>
          </a:p>
          <a:p>
            <a:pPr lvl="2"/>
            <a:r>
              <a:rPr lang="en-US" altLang="en-US" dirty="0"/>
              <a:t>Ignoring rent/lease/buy land to run</a:t>
            </a:r>
          </a:p>
          <a:p>
            <a:pPr lvl="1"/>
            <a:r>
              <a:rPr lang="en-US" altLang="en-US" dirty="0"/>
              <a:t>Philly </a:t>
            </a:r>
            <a:r>
              <a:rPr lang="en-US" altLang="en-US" dirty="0" err="1">
                <a:sym typeface="Wingdings" pitchFamily="2" charset="2"/>
              </a:rPr>
              <a:t></a:t>
            </a:r>
            <a:r>
              <a:rPr lang="en-US" altLang="en-US" dirty="0">
                <a:sym typeface="Wingdings" pitchFamily="2" charset="2"/>
              </a:rPr>
              <a:t> San Francisco: ~4,000km</a:t>
            </a:r>
          </a:p>
          <a:p>
            <a:pPr lvl="1"/>
            <a:r>
              <a:rPr lang="en-US" altLang="en-US" dirty="0">
                <a:solidFill>
                  <a:srgbClr val="FF6600"/>
                </a:solidFill>
                <a:sym typeface="Wingdings" pitchFamily="2" charset="2"/>
              </a:rPr>
              <a:t>Wire cost?</a:t>
            </a:r>
          </a:p>
        </p:txBody>
      </p:sp>
    </p:spTree>
    <p:extLst>
      <p:ext uri="{BB962C8B-B14F-4D97-AF65-F5344CB8AC3E}">
        <p14:creationId xmlns:p14="http://schemas.microsoft.com/office/powerpoint/2010/main" val="20582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7DD90-3CAF-4FBC-B3D5-FEA5A25CD62C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Implications?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Today’s wire bandwidth </a:t>
            </a:r>
            <a:r>
              <a:rPr lang="en-US" altLang="en-US" dirty="0">
                <a:solidFill>
                  <a:srgbClr val="FF0000"/>
                </a:solidFill>
              </a:rPr>
              <a:t>exceeds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en-US" altLang="en-US" dirty="0"/>
              <a:t>the throughput needs of any real-time single-stream data</a:t>
            </a:r>
          </a:p>
          <a:p>
            <a:pPr lvl="1"/>
            <a:r>
              <a:rPr lang="en-US" altLang="en-US" dirty="0"/>
              <a:t>Can afford to share the wire</a:t>
            </a:r>
          </a:p>
          <a:p>
            <a:r>
              <a:rPr lang="en-US" altLang="en-US" dirty="0"/>
              <a:t>Wires are not cheap</a:t>
            </a:r>
          </a:p>
          <a:p>
            <a:pPr lvl="1"/>
            <a:r>
              <a:rPr lang="en-US" altLang="en-US" dirty="0"/>
              <a:t>Cannot afford not to share the wire</a:t>
            </a:r>
          </a:p>
        </p:txBody>
      </p:sp>
    </p:spTree>
    <p:extLst>
      <p:ext uri="{BB962C8B-B14F-4D97-AF65-F5344CB8AC3E}">
        <p14:creationId xmlns:p14="http://schemas.microsoft.com/office/powerpoint/2010/main" val="42687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40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44B0-D067-5A4E-81C5-013458D3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E7CC-058D-A241-97C1-C22856FA8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 data stream (pipeline) simulation as warmup</a:t>
            </a:r>
          </a:p>
          <a:p>
            <a:r>
              <a:rPr lang="en-US" dirty="0">
                <a:solidFill>
                  <a:schemeClr val="tx1"/>
                </a:solidFill>
              </a:rPr>
              <a:t>Think bucket brigade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Everyone picking up from one side and handing to next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One item (packet) at a time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All working concurrently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Multiple things working way through the pipeline/brigade at a time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8D2FC-6117-7545-A654-FBCE6886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58E64-1A99-1749-8976-08036D7D0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12" y="4469429"/>
            <a:ext cx="5260932" cy="16688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E6E4DB-7201-D241-AA4E-B8193F188D5B}"/>
              </a:ext>
            </a:extLst>
          </p:cNvPr>
          <p:cNvSpPr txBox="1"/>
          <p:nvPr/>
        </p:nvSpPr>
        <p:spPr>
          <a:xfrm>
            <a:off x="-99286" y="6181331"/>
            <a:ext cx="9494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Graphic: Christoph </a:t>
            </a:r>
            <a:r>
              <a:rPr lang="en-US" dirty="0" err="1"/>
              <a:t>Roser</a:t>
            </a:r>
            <a:r>
              <a:rPr lang="en-US" dirty="0"/>
              <a:t> https://</a:t>
            </a:r>
            <a:r>
              <a:rPr lang="en-US" dirty="0" err="1"/>
              <a:t>www.allaboutlean.com</a:t>
            </a:r>
            <a:r>
              <a:rPr lang="en-US" dirty="0"/>
              <a:t>/bucket-brigade-1/bucket-brigade-2/</a:t>
            </a:r>
          </a:p>
        </p:txBody>
      </p:sp>
    </p:spTree>
    <p:extLst>
      <p:ext uri="{BB962C8B-B14F-4D97-AF65-F5344CB8AC3E}">
        <p14:creationId xmlns:p14="http://schemas.microsoft.com/office/powerpoint/2010/main" val="2168216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Sharing (Virtualizing) Connections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B185A-641E-8A42-82A6-09B95FFAB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6797-C018-4369-8341-9259277C070D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099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Link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9343"/>
            <a:ext cx="8686800" cy="4846638"/>
          </a:xfrm>
        </p:spPr>
        <p:txBody>
          <a:bodyPr/>
          <a:lstStyle/>
          <a:p>
            <a:r>
              <a:rPr lang="en-US" altLang="en-US" dirty="0"/>
              <a:t>Idea: Tag data with target</a:t>
            </a:r>
          </a:p>
          <a:p>
            <a:pPr lvl="1"/>
            <a:r>
              <a:rPr lang="en-US" altLang="en-US" dirty="0"/>
              <a:t>“this is for process 34”</a:t>
            </a:r>
          </a:p>
          <a:p>
            <a:pPr lvl="1"/>
            <a:r>
              <a:rPr lang="en-US" altLang="en-US" dirty="0"/>
              <a:t>“this is for process 45”</a:t>
            </a:r>
          </a:p>
          <a:p>
            <a:r>
              <a:rPr lang="en-US" altLang="en-US" dirty="0"/>
              <a:t>Have transport layer deal with…</a:t>
            </a:r>
          </a:p>
          <a:p>
            <a:pPr lvl="1"/>
            <a:r>
              <a:rPr lang="en-US" altLang="en-US" dirty="0"/>
              <a:t>Mixing data from separate streams</a:t>
            </a:r>
          </a:p>
          <a:p>
            <a:pPr lvl="1"/>
            <a:r>
              <a:rPr lang="en-US" altLang="en-US" dirty="0"/>
              <a:t>Separating data out into individual streams</a:t>
            </a:r>
          </a:p>
          <a:p>
            <a:pPr lvl="1"/>
            <a:r>
              <a:rPr lang="en-US" altLang="en-US" dirty="0"/>
              <a:t>Delivering to individual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56FBF-7EDB-4ED1-9A47-C0E0ACD5FA83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818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89475"/>
            <a:ext cx="5119688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78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Begin to form a packet</a:t>
            </a:r>
          </a:p>
          <a:p>
            <a:pPr lvl="1"/>
            <a:r>
              <a:rPr lang="en-US" altLang="en-US" dirty="0"/>
              <a:t>Header: says where to go</a:t>
            </a:r>
          </a:p>
          <a:p>
            <a:pPr lvl="1"/>
            <a:r>
              <a:rPr lang="en-US" altLang="en-US" dirty="0"/>
              <a:t>Payload: the data to send</a:t>
            </a:r>
          </a:p>
          <a:p>
            <a:r>
              <a:rPr lang="en-US" altLang="en-US" dirty="0"/>
              <a:t>Header: </a:t>
            </a:r>
          </a:p>
          <a:p>
            <a:pPr lvl="1"/>
            <a:r>
              <a:rPr lang="en-US" altLang="en-US" dirty="0"/>
              <a:t>Added, consumed by network handling in routing</a:t>
            </a:r>
          </a:p>
          <a:p>
            <a:r>
              <a:rPr lang="en-US" altLang="en-US" dirty="0"/>
              <a:t>Payload:</a:t>
            </a:r>
          </a:p>
          <a:p>
            <a:pPr lvl="1"/>
            <a:r>
              <a:rPr lang="en-US" altLang="en-US" dirty="0"/>
              <a:t>Only thing seen by the application processes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561DD-218F-4928-9827-C83CC2A89F06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819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4775"/>
            <a:ext cx="3810000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46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C579-8445-4418-84BC-FDB4BEB467A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Packets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20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8534400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234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F3474-644B-40BF-B1D1-6953209AFE4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Transport Layer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Call this the “Transport” Layer</a:t>
            </a:r>
          </a:p>
          <a:p>
            <a:pPr lvl="1"/>
            <a:r>
              <a:rPr lang="en-US" altLang="en-US" dirty="0"/>
              <a:t>responsible for delivering data to the individual application process on the computer </a:t>
            </a:r>
          </a:p>
        </p:txBody>
      </p:sp>
    </p:spTree>
    <p:extLst>
      <p:ext uri="{BB962C8B-B14F-4D97-AF65-F5344CB8AC3E}">
        <p14:creationId xmlns:p14="http://schemas.microsoft.com/office/powerpoint/2010/main" val="3532856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 of a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56253"/>
            <a:ext cx="8686800" cy="194454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OSI – Open Systems Interconnection Reference Model</a:t>
            </a:r>
          </a:p>
          <a:p>
            <a:pPr lvl="1"/>
            <a:r>
              <a:rPr lang="en-US" sz="2000" dirty="0"/>
              <a:t>Developed in 1980’s; maintained by ISO</a:t>
            </a:r>
          </a:p>
          <a:p>
            <a:pPr lvl="1"/>
            <a:r>
              <a:rPr lang="en-US" sz="2000" dirty="0"/>
              <a:t>Abstract different functions of a network into layers</a:t>
            </a:r>
          </a:p>
          <a:p>
            <a:pPr lvl="2"/>
            <a:r>
              <a:rPr lang="en-US" sz="1600" dirty="0"/>
              <a:t>Each layer only knows about layer above and below (at the interface level)</a:t>
            </a:r>
          </a:p>
          <a:p>
            <a:pPr lvl="1"/>
            <a:r>
              <a:rPr lang="en-US" sz="2000" dirty="0"/>
              <a:t>Think of it like this: your “Application” doesn’t know if its on a wired or wireless network (</a:t>
            </a:r>
            <a:r>
              <a:rPr lang="en-US" sz="2000" i="1" dirty="0"/>
              <a:t>physical layer</a:t>
            </a:r>
            <a:r>
              <a:rPr lang="en-US" sz="2000" dirty="0"/>
              <a:t>)…but it knows it needs a network!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44" y="1281856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53159" y="2685316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Layer we </a:t>
            </a:r>
            <a:r>
              <a:rPr lang="en-US"/>
              <a:t>just </a:t>
            </a:r>
          </a:p>
          <a:p>
            <a:pPr algn="ctr"/>
            <a:r>
              <a:rPr lang="en-US" dirty="0"/>
              <a:t>discussed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6134582" y="3008481"/>
            <a:ext cx="101857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9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2,5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58" name="Oval 5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6</a:t>
              </a:r>
            </a:p>
          </p:txBody>
        </p:sp>
      </p:grpSp>
      <p:pic>
        <p:nvPicPr>
          <p:cNvPr id="6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Rectangle 60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1" name="Straight Arrow Connector 70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5343354" y="457200"/>
            <a:ext cx="755110" cy="516398"/>
            <a:chOff x="1380954" y="3446002"/>
            <a:chExt cx="755110" cy="516398"/>
          </a:xfrm>
        </p:grpSpPr>
        <p:sp>
          <p:nvSpPr>
            <p:cNvPr id="76" name="Oval 7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380954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8420052" y="4954418"/>
            <a:ext cx="470000" cy="411444"/>
            <a:chOff x="1407375" y="3446002"/>
            <a:chExt cx="624383" cy="546593"/>
          </a:xfrm>
        </p:grpSpPr>
        <p:sp>
          <p:nvSpPr>
            <p:cNvPr id="82" name="Oval 8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pic>
        <p:nvPicPr>
          <p:cNvPr id="108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Rectangle 10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17" name="Straight Connector 116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endCxn id="11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24" name="TextBox 123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cxnSp>
        <p:nvCxnSpPr>
          <p:cNvPr id="125" name="Straight Arrow Connector 124"/>
          <p:cNvCxnSpPr>
            <a:stCxn id="116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8" name="Oval 12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6" grpId="0" animBg="1"/>
      <p:bldP spid="1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Role Assignment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30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33600" y="1387475"/>
            <a:ext cx="4800600" cy="609600"/>
            <a:chOff x="2133600" y="1905000"/>
            <a:chExt cx="4800600" cy="609600"/>
          </a:xfrm>
        </p:grpSpPr>
        <p:sp>
          <p:nvSpPr>
            <p:cNvPr id="881669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1671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1672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1673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</p:grp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52308" y="2176836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4724400" y="214203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T3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2192345" y="29065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2192345" y="368016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W1/R2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3466508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40671" y="3674813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67043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2183994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24400" y="448223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4733978" y="5211912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83994" y="5925312"/>
            <a:ext cx="4800600" cy="609600"/>
            <a:chOff x="2133600" y="1905000"/>
            <a:chExt cx="4800600" cy="60960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CA3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372129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Possible Role Assignment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C165-235D-485F-B1D1-8E0676635BC6}" type="slidenum">
              <a:rPr lang="en-US" altLang="en-US"/>
              <a:pPr/>
              <a:t>31</a:t>
            </a:fld>
            <a:endParaRPr lang="en-US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133600" y="1905000"/>
            <a:ext cx="4800600" cy="609600"/>
            <a:chOff x="2133600" y="1905000"/>
            <a:chExt cx="4800600" cy="609600"/>
          </a:xfrm>
        </p:grpSpPr>
        <p:sp>
          <p:nvSpPr>
            <p:cNvPr id="881669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1671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1672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1673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</p:grpSp>
      <p:sp>
        <p:nvSpPr>
          <p:cNvPr id="881674" name="Rectangle 10"/>
          <p:cNvSpPr>
            <a:spLocks noChangeArrowheads="1"/>
          </p:cNvSpPr>
          <p:nvPr/>
        </p:nvSpPr>
        <p:spPr bwMode="auto">
          <a:xfrm>
            <a:off x="21336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81677" name="Rectangle 13"/>
          <p:cNvSpPr>
            <a:spLocks noChangeArrowheads="1"/>
          </p:cNvSpPr>
          <p:nvPr/>
        </p:nvSpPr>
        <p:spPr bwMode="auto">
          <a:xfrm>
            <a:off x="60198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T3</a:t>
            </a:r>
          </a:p>
        </p:txBody>
      </p:sp>
      <p:sp>
        <p:nvSpPr>
          <p:cNvPr id="881679" name="Rectangle 15"/>
          <p:cNvSpPr>
            <a:spLocks noChangeArrowheads="1"/>
          </p:cNvSpPr>
          <p:nvPr/>
        </p:nvSpPr>
        <p:spPr bwMode="auto">
          <a:xfrm>
            <a:off x="3417859" y="282032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1680" name="Rectangle 16"/>
          <p:cNvSpPr>
            <a:spLocks noChangeArrowheads="1"/>
          </p:cNvSpPr>
          <p:nvPr/>
        </p:nvSpPr>
        <p:spPr bwMode="auto">
          <a:xfrm>
            <a:off x="4724400" y="281940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1683" name="Rectangle 19"/>
          <p:cNvSpPr>
            <a:spLocks noChangeArrowheads="1"/>
          </p:cNvSpPr>
          <p:nvPr/>
        </p:nvSpPr>
        <p:spPr bwMode="auto">
          <a:xfrm>
            <a:off x="2192345" y="382384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W1/R2</a:t>
            </a:r>
          </a:p>
        </p:txBody>
      </p:sp>
      <p:sp>
        <p:nvSpPr>
          <p:cNvPr id="881684" name="Rectangle 20"/>
          <p:cNvSpPr>
            <a:spLocks noChangeArrowheads="1"/>
          </p:cNvSpPr>
          <p:nvPr/>
        </p:nvSpPr>
        <p:spPr bwMode="auto">
          <a:xfrm>
            <a:off x="3465464" y="3811780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R1</a:t>
            </a:r>
          </a:p>
        </p:txBody>
      </p:sp>
      <p:sp>
        <p:nvSpPr>
          <p:cNvPr id="881685" name="Rectangle 21"/>
          <p:cNvSpPr>
            <a:spLocks noChangeArrowheads="1"/>
          </p:cNvSpPr>
          <p:nvPr/>
        </p:nvSpPr>
        <p:spPr bwMode="auto">
          <a:xfrm>
            <a:off x="4757823" y="3801568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R3</a:t>
            </a:r>
          </a:p>
        </p:txBody>
      </p:sp>
      <p:sp>
        <p:nvSpPr>
          <p:cNvPr id="881686" name="Rectangle 22"/>
          <p:cNvSpPr>
            <a:spLocks noChangeArrowheads="1"/>
          </p:cNvSpPr>
          <p:nvPr/>
        </p:nvSpPr>
        <p:spPr bwMode="auto">
          <a:xfrm>
            <a:off x="21670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81687" name="Rectangle 23"/>
          <p:cNvSpPr>
            <a:spLocks noChangeArrowheads="1"/>
          </p:cNvSpPr>
          <p:nvPr/>
        </p:nvSpPr>
        <p:spPr bwMode="auto">
          <a:xfrm>
            <a:off x="34624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1688" name="Rectangle 24"/>
          <p:cNvSpPr>
            <a:spLocks noChangeArrowheads="1"/>
          </p:cNvSpPr>
          <p:nvPr/>
        </p:nvSpPr>
        <p:spPr bwMode="auto">
          <a:xfrm>
            <a:off x="47578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1689" name="Rectangle 25"/>
          <p:cNvSpPr>
            <a:spLocks noChangeArrowheads="1"/>
          </p:cNvSpPr>
          <p:nvPr/>
        </p:nvSpPr>
        <p:spPr bwMode="auto">
          <a:xfrm>
            <a:off x="6053223" y="4671409"/>
            <a:ext cx="914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52308" y="5588748"/>
            <a:ext cx="4800600" cy="609600"/>
            <a:chOff x="2133600" y="1905000"/>
            <a:chExt cx="4800600" cy="609600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1336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34290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7244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CA3</a:t>
              </a: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019800" y="1905000"/>
              <a:ext cx="914400" cy="609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dirty="0">
                  <a:latin typeface="Arial" charset="0"/>
                  <a:cs typeface="Arial" charset="0"/>
                </a:rPr>
                <a:t>CA4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987565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1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4330700" cy="4846638"/>
          </a:xfrm>
        </p:spPr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digits from each</a:t>
            </a:r>
          </a:p>
          <a:p>
            <a:pPr lvl="1"/>
            <a:r>
              <a:rPr lang="en-US" altLang="en-US" dirty="0"/>
              <a:t>from song-server-app, even-server-app</a:t>
            </a:r>
          </a:p>
          <a:p>
            <a:pPr lvl="1"/>
            <a:r>
              <a:rPr lang="en-US" altLang="en-US" dirty="0"/>
              <a:t>to song-listener-app, even-consumer</a:t>
            </a:r>
          </a:p>
          <a:p>
            <a:r>
              <a:rPr lang="en-US" altLang="en-US" b="0" dirty="0"/>
              <a:t>All go through one wire W1</a:t>
            </a:r>
          </a:p>
          <a:p>
            <a:r>
              <a:rPr lang="en-US" altLang="en-US" b="0" dirty="0"/>
              <a:t>T1 – Transport tagging</a:t>
            </a:r>
          </a:p>
          <a:p>
            <a:r>
              <a:rPr lang="en-US" altLang="en-US" b="0" dirty="0"/>
              <a:t>T2 – Transport sorting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53150" y="6544076"/>
            <a:ext cx="758952" cy="246888"/>
          </a:xfrm>
        </p:spPr>
        <p:txBody>
          <a:bodyPr/>
          <a:lstStyle/>
          <a:p>
            <a:fld id="{7D13D233-934E-4C39-8A1B-B4F4A3F0405D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39700" name="Rectangle 20"/>
          <p:cNvSpPr>
            <a:spLocks noChangeArrowheads="1"/>
          </p:cNvSpPr>
          <p:nvPr/>
        </p:nvSpPr>
        <p:spPr bwMode="auto">
          <a:xfrm>
            <a:off x="5099050" y="1257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39699" name="Rectangle 19"/>
          <p:cNvSpPr>
            <a:spLocks noChangeArrowheads="1"/>
          </p:cNvSpPr>
          <p:nvPr/>
        </p:nvSpPr>
        <p:spPr bwMode="auto">
          <a:xfrm>
            <a:off x="5099050" y="4305300"/>
            <a:ext cx="3200400" cy="19050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684" name="Oval 4"/>
          <p:cNvSpPr>
            <a:spLocks noChangeArrowheads="1"/>
          </p:cNvSpPr>
          <p:nvPr/>
        </p:nvSpPr>
        <p:spPr bwMode="auto">
          <a:xfrm>
            <a:off x="5556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SA1</a:t>
            </a:r>
          </a:p>
        </p:txBody>
      </p:sp>
      <p:sp>
        <p:nvSpPr>
          <p:cNvPr id="839686" name="Oval 6"/>
          <p:cNvSpPr>
            <a:spLocks noChangeArrowheads="1"/>
          </p:cNvSpPr>
          <p:nvPr/>
        </p:nvSpPr>
        <p:spPr bwMode="auto">
          <a:xfrm>
            <a:off x="7080250" y="14859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SA2</a:t>
            </a:r>
          </a:p>
        </p:txBody>
      </p:sp>
      <p:sp>
        <p:nvSpPr>
          <p:cNvPr id="839687" name="Oval 7"/>
          <p:cNvSpPr>
            <a:spLocks noChangeArrowheads="1"/>
          </p:cNvSpPr>
          <p:nvPr/>
        </p:nvSpPr>
        <p:spPr bwMode="auto">
          <a:xfrm>
            <a:off x="6394450" y="2247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T1</a:t>
            </a:r>
          </a:p>
        </p:txBody>
      </p:sp>
      <p:sp>
        <p:nvSpPr>
          <p:cNvPr id="839688" name="Oval 8"/>
          <p:cNvSpPr>
            <a:spLocks noChangeArrowheads="1"/>
          </p:cNvSpPr>
          <p:nvPr/>
        </p:nvSpPr>
        <p:spPr bwMode="auto">
          <a:xfrm>
            <a:off x="6394450" y="45339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T2</a:t>
            </a:r>
          </a:p>
        </p:txBody>
      </p:sp>
      <p:sp>
        <p:nvSpPr>
          <p:cNvPr id="839689" name="Oval 9"/>
          <p:cNvSpPr>
            <a:spLocks noChangeArrowheads="1"/>
          </p:cNvSpPr>
          <p:nvPr/>
        </p:nvSpPr>
        <p:spPr bwMode="auto">
          <a:xfrm>
            <a:off x="55562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CA1</a:t>
            </a:r>
          </a:p>
        </p:txBody>
      </p:sp>
      <p:sp>
        <p:nvSpPr>
          <p:cNvPr id="839690" name="Oval 10"/>
          <p:cNvSpPr>
            <a:spLocks noChangeArrowheads="1"/>
          </p:cNvSpPr>
          <p:nvPr/>
        </p:nvSpPr>
        <p:spPr bwMode="auto">
          <a:xfrm>
            <a:off x="7308850" y="54483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CA2</a:t>
            </a:r>
          </a:p>
        </p:txBody>
      </p:sp>
      <p:sp>
        <p:nvSpPr>
          <p:cNvPr id="839691" name="Oval 11"/>
          <p:cNvSpPr>
            <a:spLocks noChangeArrowheads="1"/>
          </p:cNvSpPr>
          <p:nvPr/>
        </p:nvSpPr>
        <p:spPr bwMode="auto">
          <a:xfrm>
            <a:off x="6394450" y="33909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39693" name="Line 13"/>
          <p:cNvSpPr>
            <a:spLocks noChangeShapeType="1"/>
          </p:cNvSpPr>
          <p:nvPr/>
        </p:nvSpPr>
        <p:spPr bwMode="auto">
          <a:xfrm>
            <a:off x="5861050" y="21717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4" name="Line 14"/>
          <p:cNvSpPr>
            <a:spLocks noChangeShapeType="1"/>
          </p:cNvSpPr>
          <p:nvPr/>
        </p:nvSpPr>
        <p:spPr bwMode="auto">
          <a:xfrm flipH="1">
            <a:off x="7004050" y="21717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5" name="Line 15"/>
          <p:cNvSpPr>
            <a:spLocks noChangeShapeType="1"/>
          </p:cNvSpPr>
          <p:nvPr/>
        </p:nvSpPr>
        <p:spPr bwMode="auto">
          <a:xfrm>
            <a:off x="6775450" y="2933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6" name="Line 16"/>
          <p:cNvSpPr>
            <a:spLocks noChangeShapeType="1"/>
          </p:cNvSpPr>
          <p:nvPr/>
        </p:nvSpPr>
        <p:spPr bwMode="auto">
          <a:xfrm>
            <a:off x="6775450" y="40767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7" name="Line 17"/>
          <p:cNvSpPr>
            <a:spLocks noChangeShapeType="1"/>
          </p:cNvSpPr>
          <p:nvPr/>
        </p:nvSpPr>
        <p:spPr bwMode="auto">
          <a:xfrm flipH="1">
            <a:off x="6165850" y="51435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698" name="Line 18"/>
          <p:cNvSpPr>
            <a:spLocks noChangeShapeType="1"/>
          </p:cNvSpPr>
          <p:nvPr/>
        </p:nvSpPr>
        <p:spPr bwMode="auto">
          <a:xfrm>
            <a:off x="6927850" y="51435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4" name="Freeform 24"/>
          <p:cNvSpPr>
            <a:spLocks/>
          </p:cNvSpPr>
          <p:nvPr/>
        </p:nvSpPr>
        <p:spPr bwMode="auto">
          <a:xfrm>
            <a:off x="4705350" y="1866900"/>
            <a:ext cx="927100" cy="3657600"/>
          </a:xfrm>
          <a:custGeom>
            <a:avLst/>
            <a:gdLst>
              <a:gd name="T0" fmla="*/ 536 w 584"/>
              <a:gd name="T1" fmla="*/ 0 h 2304"/>
              <a:gd name="T2" fmla="*/ 8 w 584"/>
              <a:gd name="T3" fmla="*/ 1008 h 2304"/>
              <a:gd name="T4" fmla="*/ 584 w 584"/>
              <a:gd name="T5" fmla="*/ 2304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4" h="2304">
                <a:moveTo>
                  <a:pt x="536" y="0"/>
                </a:moveTo>
                <a:cubicBezTo>
                  <a:pt x="268" y="312"/>
                  <a:pt x="0" y="624"/>
                  <a:pt x="8" y="1008"/>
                </a:cubicBezTo>
                <a:cubicBezTo>
                  <a:pt x="16" y="1392"/>
                  <a:pt x="300" y="1848"/>
                  <a:pt x="584" y="230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9707" name="Freeform 27"/>
          <p:cNvSpPr>
            <a:spLocks/>
          </p:cNvSpPr>
          <p:nvPr/>
        </p:nvSpPr>
        <p:spPr bwMode="auto">
          <a:xfrm>
            <a:off x="7766050" y="1790700"/>
            <a:ext cx="952500" cy="3733800"/>
          </a:xfrm>
          <a:custGeom>
            <a:avLst/>
            <a:gdLst>
              <a:gd name="T0" fmla="*/ 0 w 600"/>
              <a:gd name="T1" fmla="*/ 0 h 2352"/>
              <a:gd name="T2" fmla="*/ 576 w 600"/>
              <a:gd name="T3" fmla="*/ 1104 h 2352"/>
              <a:gd name="T4" fmla="*/ 144 w 600"/>
              <a:gd name="T5" fmla="*/ 2352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00" h="2352">
                <a:moveTo>
                  <a:pt x="0" y="0"/>
                </a:moveTo>
                <a:cubicBezTo>
                  <a:pt x="276" y="356"/>
                  <a:pt x="552" y="712"/>
                  <a:pt x="576" y="1104"/>
                </a:cubicBezTo>
                <a:cubicBezTo>
                  <a:pt x="600" y="1496"/>
                  <a:pt x="372" y="1924"/>
                  <a:pt x="144" y="235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64A195-C170-F544-B0BB-8CC0023E0CF4}"/>
              </a:ext>
            </a:extLst>
          </p:cNvPr>
          <p:cNvSpPr txBox="1"/>
          <p:nvPr/>
        </p:nvSpPr>
        <p:spPr>
          <a:xfrm>
            <a:off x="5397500" y="438533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571EB5-204A-F042-B2E4-8A3C76DC05DC}"/>
              </a:ext>
            </a:extLst>
          </p:cNvPr>
          <p:cNvSpPr txBox="1"/>
          <p:nvPr/>
        </p:nvSpPr>
        <p:spPr>
          <a:xfrm>
            <a:off x="5538445" y="277519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2CB499-12F1-8348-81E3-8DD7E886E7B7}"/>
              </a:ext>
            </a:extLst>
          </p:cNvPr>
          <p:cNvSpPr txBox="1"/>
          <p:nvPr/>
        </p:nvSpPr>
        <p:spPr>
          <a:xfrm>
            <a:off x="6318250" y="1249581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CD1317-3BAC-964F-ADE5-E9A281FD08F4}"/>
              </a:ext>
            </a:extLst>
          </p:cNvPr>
          <p:cNvSpPr txBox="1"/>
          <p:nvPr/>
        </p:nvSpPr>
        <p:spPr>
          <a:xfrm>
            <a:off x="6343280" y="582319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612917441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E025F-5427-4D05-99C7-BB854513A642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Virtualize Physical Wires</a:t>
            </a:r>
          </a:p>
        </p:txBody>
      </p:sp>
    </p:spTree>
    <p:extLst>
      <p:ext uri="{BB962C8B-B14F-4D97-AF65-F5344CB8AC3E}">
        <p14:creationId xmlns:p14="http://schemas.microsoft.com/office/powerpoint/2010/main" val="1039036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 Simple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Add more computers to same pair of wires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 marL="342900" lvl="1" indent="-342900">
              <a:buFont typeface="Wingdings 2"/>
              <a:buChar char=""/>
            </a:pPr>
            <a:r>
              <a:rPr lang="en-US" altLang="en-US" dirty="0"/>
              <a:t>All computers on wire see all the data on the wire</a:t>
            </a:r>
          </a:p>
          <a:p>
            <a:pPr lvl="1"/>
            <a:r>
              <a:rPr lang="en-US" altLang="en-US" i="1" dirty="0"/>
              <a:t>How do computers know who the message is for?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EAE5A-C9B2-4AF1-8E18-1232A908FE74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8232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53" y="2751881"/>
            <a:ext cx="62611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90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Packet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Extend our packet header:</a:t>
            </a:r>
          </a:p>
          <a:p>
            <a:pPr lvl="1"/>
            <a:r>
              <a:rPr lang="en-US" altLang="en-US"/>
              <a:t>Destination computer</a:t>
            </a:r>
          </a:p>
          <a:p>
            <a:pPr lvl="1"/>
            <a:r>
              <a:rPr lang="en-US" altLang="en-US"/>
              <a:t>Process on destination computer</a:t>
            </a:r>
          </a:p>
          <a:p>
            <a:pPr lvl="1"/>
            <a:r>
              <a:rPr lang="en-US" altLang="en-US"/>
              <a:t>Sending computer</a:t>
            </a:r>
          </a:p>
          <a:p>
            <a:pPr lvl="1"/>
            <a:r>
              <a:rPr lang="en-US" altLang="en-US"/>
              <a:t>Process on sending computer</a:t>
            </a:r>
          </a:p>
          <a:p>
            <a:pPr lvl="1"/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7E84A-C147-43E9-912E-911419B5788C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51957"/>
            <a:ext cx="601980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6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1FB-E8C6-4DCC-AB78-E89A275A8024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 Layer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responsible for end-to-end (source to destination) packet delivery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78" y="3309318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1B93C02-2082-0845-970E-77ECC6145793}"/>
              </a:ext>
            </a:extLst>
          </p:cNvPr>
          <p:cNvCxnSpPr/>
          <p:nvPr/>
        </p:nvCxnSpPr>
        <p:spPr>
          <a:xfrm>
            <a:off x="3590365" y="5298141"/>
            <a:ext cx="98163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76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C59D-2033-4194-9F46-4F0627E4E50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Virtualization Effect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Each pair of processes on different computers </a:t>
            </a:r>
          </a:p>
          <a:p>
            <a:pPr lvl="1"/>
            <a:r>
              <a:rPr lang="en-US" altLang="en-US" dirty="0"/>
              <a:t>Has the view of a point-to-point connection</a:t>
            </a:r>
          </a:p>
          <a:p>
            <a:pPr lvl="1"/>
            <a:r>
              <a:rPr lang="en-US" altLang="en-US" dirty="0"/>
              <a:t>Each process, thinks it “owns the network” and has a dedicated connection to the other node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90801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22DD-4E0E-4804-8D43-A3B1D1F7DB7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17065" y="4066063"/>
            <a:ext cx="1698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[Device Driver]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99409A-A03C-8E4D-9B84-C891012D9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103160"/>
            <a:ext cx="85090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1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Send </a:t>
            </a:r>
            <a:r>
              <a:rPr lang="en-US" altLang="en-US" u="sng" dirty="0"/>
              <a:t>4 verses </a:t>
            </a:r>
            <a:r>
              <a:rPr lang="en-US" altLang="en-US" dirty="0"/>
              <a:t>or </a:t>
            </a:r>
            <a:r>
              <a:rPr lang="en-US" altLang="en-US" u="sng" dirty="0"/>
              <a:t>digits</a:t>
            </a:r>
            <a:r>
              <a:rPr lang="en-US" altLang="en-US" dirty="0"/>
              <a:t> from each</a:t>
            </a:r>
          </a:p>
          <a:p>
            <a:pPr lvl="1"/>
            <a:r>
              <a:rPr lang="en-US" altLang="en-US" dirty="0"/>
              <a:t>from song server serving 2 verses</a:t>
            </a:r>
          </a:p>
          <a:p>
            <a:pPr lvl="1"/>
            <a:r>
              <a:rPr lang="en-US" altLang="en-US" dirty="0"/>
              <a:t>And digit-server serving 2 fundamental constants (or number sequence)</a:t>
            </a:r>
          </a:p>
          <a:p>
            <a:pPr lvl="1"/>
            <a:r>
              <a:rPr lang="en-US" altLang="en-US" dirty="0"/>
              <a:t>To two physical clients</a:t>
            </a:r>
          </a:p>
          <a:p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E286D-FE88-49D0-88CB-DF10A822A7DA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08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/>
              <a:t>We’ll Cover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75983"/>
            <a:ext cx="8212183" cy="1750424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Established can </a:t>
            </a:r>
          </a:p>
          <a:p>
            <a:pPr lvl="1"/>
            <a:r>
              <a:rPr lang="en-US" sz="1600" dirty="0"/>
              <a:t>represent things (sound, computations, images, movies, 3D objects…) as bits</a:t>
            </a:r>
          </a:p>
          <a:p>
            <a:pPr lvl="1"/>
            <a:r>
              <a:rPr lang="en-US" sz="1600" u="sng" dirty="0"/>
              <a:t>Store and reconstruct from bits</a:t>
            </a:r>
          </a:p>
          <a:p>
            <a:r>
              <a:rPr lang="en-US" sz="1800" dirty="0"/>
              <a:t>If we can send bits between machines…</a:t>
            </a:r>
          </a:p>
          <a:p>
            <a:pPr lvl="1"/>
            <a:r>
              <a:rPr lang="en-US" sz="1600" dirty="0"/>
              <a:t>Communicate  (from MP3 player to Cell Phone)</a:t>
            </a:r>
          </a:p>
          <a:p>
            <a:pPr lvl="1"/>
            <a:r>
              <a:rPr lang="en-US" sz="1600" dirty="0"/>
              <a:t>Transport (from scanner and 3D printer to a transporter?)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1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19" y="1942463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5400000">
            <a:off x="2815831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171648" y="2626674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pic>
        <p:nvPicPr>
          <p:cNvPr id="14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16200000">
            <a:off x="5452390" y="2468311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314978" y="265793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9058" y="2163963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Device 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076978" y="2161194"/>
            <a:ext cx="1212590" cy="1290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Device B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529A7-8DC2-4365-9062-24599D5FCB87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873524" name="Rectangle 5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73474" name="Rectangle 2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1" name="Group 49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73478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73479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73480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73485" name="Line 13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86" name="Line 14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75" name="Rectangle 3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3481" name="Oval 9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73482" name="Oval 10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73483" name="Oval 11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73489" name="Line 17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0" name="Line 18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494" name="Rectangle 22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73520" name="Group 4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73495" name="Oval 23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73496" name="Oval 24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73497" name="Oval 25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73498" name="Line 26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499" name="Line 27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3522" name="Group 50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73503" name="Oval 31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73504" name="Oval 32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73505" name="Oval 33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73507" name="Line 35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508" name="Line 36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3484" name="Oval 12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73516" name="Oval 44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73517" name="Oval 45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73518" name="Oval 46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73519" name="Oval 47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73526" name="Line 54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8" name="Line 5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29" name="Line 5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0" name="Line 5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1" name="Line 5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2" name="Line 6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3" name="Line 6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3534" name="Line 6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3655BD-ACC9-7D45-B245-C617B3ED0A33}"/>
              </a:ext>
            </a:extLst>
          </p:cNvPr>
          <p:cNvSpPr txBox="1"/>
          <p:nvPr/>
        </p:nvSpPr>
        <p:spPr>
          <a:xfrm>
            <a:off x="5156822" y="43111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7B3942-AF74-1749-AE57-7FBD53D168A3}"/>
              </a:ext>
            </a:extLst>
          </p:cNvPr>
          <p:cNvSpPr txBox="1"/>
          <p:nvPr/>
        </p:nvSpPr>
        <p:spPr>
          <a:xfrm>
            <a:off x="5149790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DD5BE1E-4C09-0C47-99D8-45228F2AF630}"/>
              </a:ext>
            </a:extLst>
          </p:cNvPr>
          <p:cNvSpPr txBox="1"/>
          <p:nvPr/>
        </p:nvSpPr>
        <p:spPr>
          <a:xfrm>
            <a:off x="3379445" y="326198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D52BD01-8866-8949-8602-77D79F60A3FA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6735CF-0D95-8444-82B3-37701AA5AD4C}"/>
              </a:ext>
            </a:extLst>
          </p:cNvPr>
          <p:cNvSpPr txBox="1"/>
          <p:nvPr/>
        </p:nvSpPr>
        <p:spPr>
          <a:xfrm>
            <a:off x="6146061" y="1263134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8F1D2B9-AFA3-0649-852E-DF3143800F79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7883F6-3888-A740-A84D-4EE9830DC728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3FBD06-CBC2-AA49-B4F4-CA13C623CCB2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2811760884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45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80658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066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A0390E-503F-2A4A-AB46-B50E7098132C}"/>
              </a:ext>
            </a:extLst>
          </p:cNvPr>
          <p:cNvSpPr txBox="1"/>
          <p:nvPr/>
        </p:nvSpPr>
        <p:spPr>
          <a:xfrm>
            <a:off x="3295443" y="436185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9B7C14-DFAF-1A45-82A9-B52613CC9107}"/>
              </a:ext>
            </a:extLst>
          </p:cNvPr>
          <p:cNvSpPr txBox="1"/>
          <p:nvPr/>
        </p:nvSpPr>
        <p:spPr>
          <a:xfrm>
            <a:off x="3379445" y="319670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5C8A6E-BA1A-A14A-9A29-E9DB25416FA2}"/>
              </a:ext>
            </a:extLst>
          </p:cNvPr>
          <p:cNvSpPr txBox="1"/>
          <p:nvPr/>
        </p:nvSpPr>
        <p:spPr>
          <a:xfrm>
            <a:off x="5080622" y="325277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B9D664-5B41-2848-8C8C-6BE18DF1DE60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BC56453-F2A0-D542-928C-543B969B1E63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EF46B0-0FD9-8C4F-9667-1E7DBAFD178E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B322A9A-2A44-DB41-96E7-B1BFFCAAEC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3DD9D9-2748-9248-868D-70BB6FD59AAA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64829477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N1, N3 </a:t>
            </a:r>
          </a:p>
          <a:p>
            <a:pPr lvl="1"/>
            <a:r>
              <a:rPr lang="en-US" dirty="0"/>
              <a:t>Add network-layer source/destination packet headers</a:t>
            </a:r>
          </a:p>
          <a:p>
            <a:r>
              <a:rPr lang="en-US" dirty="0"/>
              <a:t>W1 – Wire</a:t>
            </a:r>
          </a:p>
          <a:p>
            <a:pPr lvl="1"/>
            <a:r>
              <a:rPr lang="en-US" dirty="0"/>
              <a:t>Duplicate packets to both destinations</a:t>
            </a:r>
          </a:p>
          <a:p>
            <a:pPr lvl="1"/>
            <a:r>
              <a:rPr lang="en-US" dirty="0"/>
              <a:t>Simulate shared wire</a:t>
            </a:r>
          </a:p>
          <a:p>
            <a:r>
              <a:rPr lang="en-US" dirty="0"/>
              <a:t>N2, N4</a:t>
            </a:r>
          </a:p>
          <a:p>
            <a:pPr lvl="1"/>
            <a:r>
              <a:rPr lang="en-US" dirty="0"/>
              <a:t>Look at network-layer source/destination header</a:t>
            </a:r>
          </a:p>
          <a:p>
            <a:pPr lvl="1"/>
            <a:r>
              <a:rPr lang="en-US" dirty="0"/>
              <a:t>Discard packets not destined for this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598A5-E7EA-4167-A567-ECC11E9FE701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880642" name="Rectangle 2"/>
          <p:cNvSpPr>
            <a:spLocks noChangeArrowheads="1"/>
          </p:cNvSpPr>
          <p:nvPr/>
        </p:nvSpPr>
        <p:spPr bwMode="auto">
          <a:xfrm>
            <a:off x="8382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altLang="en-US"/>
              <a:t>Simulation 2</a:t>
            </a:r>
          </a:p>
        </p:txBody>
      </p:sp>
      <p:sp>
        <p:nvSpPr>
          <p:cNvPr id="880644" name="Rectangle 4"/>
          <p:cNvSpPr>
            <a:spLocks noChangeArrowheads="1"/>
          </p:cNvSpPr>
          <p:nvPr/>
        </p:nvSpPr>
        <p:spPr bwMode="auto">
          <a:xfrm>
            <a:off x="5029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410200" y="1371600"/>
            <a:ext cx="2209800" cy="1447800"/>
            <a:chOff x="3408" y="960"/>
            <a:chExt cx="1392" cy="912"/>
          </a:xfrm>
        </p:grpSpPr>
        <p:sp>
          <p:nvSpPr>
            <p:cNvPr id="880646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SA3</a:t>
              </a:r>
            </a:p>
          </p:txBody>
        </p:sp>
        <p:sp>
          <p:nvSpPr>
            <p:cNvPr id="880647" name="Oval 7"/>
            <p:cNvSpPr>
              <a:spLocks noChangeArrowheads="1"/>
            </p:cNvSpPr>
            <p:nvPr/>
          </p:nvSpPr>
          <p:spPr bwMode="auto">
            <a:xfrm>
              <a:off x="4368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SA4</a:t>
              </a:r>
            </a:p>
          </p:txBody>
        </p:sp>
        <p:sp>
          <p:nvSpPr>
            <p:cNvPr id="880648" name="Oval 8"/>
            <p:cNvSpPr>
              <a:spLocks noChangeArrowheads="1"/>
            </p:cNvSpPr>
            <p:nvPr/>
          </p:nvSpPr>
          <p:spPr bwMode="auto">
            <a:xfrm>
              <a:off x="3936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T3</a:t>
              </a:r>
            </a:p>
          </p:txBody>
        </p:sp>
        <p:sp>
          <p:nvSpPr>
            <p:cNvPr id="880649" name="Line 9"/>
            <p:cNvSpPr>
              <a:spLocks noChangeShapeType="1"/>
            </p:cNvSpPr>
            <p:nvPr/>
          </p:nvSpPr>
          <p:spPr bwMode="auto">
            <a:xfrm>
              <a:off x="3600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50" name="Line 10"/>
            <p:cNvSpPr>
              <a:spLocks noChangeShapeType="1"/>
            </p:cNvSpPr>
            <p:nvPr/>
          </p:nvSpPr>
          <p:spPr bwMode="auto">
            <a:xfrm flipH="1">
              <a:off x="4320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51" name="Rectangle 11"/>
          <p:cNvSpPr>
            <a:spLocks noChangeArrowheads="1"/>
          </p:cNvSpPr>
          <p:nvPr/>
        </p:nvSpPr>
        <p:spPr bwMode="auto">
          <a:xfrm>
            <a:off x="5105400" y="4267200"/>
            <a:ext cx="3200400" cy="2590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52" name="Oval 12"/>
          <p:cNvSpPr>
            <a:spLocks noChangeArrowheads="1"/>
          </p:cNvSpPr>
          <p:nvPr/>
        </p:nvSpPr>
        <p:spPr bwMode="auto">
          <a:xfrm>
            <a:off x="6324600" y="5181600"/>
            <a:ext cx="685800" cy="685800"/>
          </a:xfrm>
          <a:prstGeom prst="ellipse">
            <a:avLst/>
          </a:prstGeom>
          <a:solidFill>
            <a:srgbClr val="CC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T4</a:t>
            </a:r>
          </a:p>
        </p:txBody>
      </p:sp>
      <p:sp>
        <p:nvSpPr>
          <p:cNvPr id="880653" name="Oval 13"/>
          <p:cNvSpPr>
            <a:spLocks noChangeArrowheads="1"/>
          </p:cNvSpPr>
          <p:nvPr/>
        </p:nvSpPr>
        <p:spPr bwMode="auto">
          <a:xfrm>
            <a:off x="54864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CA3</a:t>
            </a:r>
          </a:p>
        </p:txBody>
      </p:sp>
      <p:sp>
        <p:nvSpPr>
          <p:cNvPr id="880654" name="Oval 14"/>
          <p:cNvSpPr>
            <a:spLocks noChangeArrowheads="1"/>
          </p:cNvSpPr>
          <p:nvPr/>
        </p:nvSpPr>
        <p:spPr bwMode="auto">
          <a:xfrm>
            <a:off x="7239000" y="6096000"/>
            <a:ext cx="685800" cy="685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CA4</a:t>
            </a:r>
          </a:p>
        </p:txBody>
      </p:sp>
      <p:sp>
        <p:nvSpPr>
          <p:cNvPr id="880655" name="Line 15"/>
          <p:cNvSpPr>
            <a:spLocks noChangeShapeType="1"/>
          </p:cNvSpPr>
          <p:nvPr/>
        </p:nvSpPr>
        <p:spPr bwMode="auto">
          <a:xfrm flipH="1">
            <a:off x="6096000" y="5791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6" name="Line 16"/>
          <p:cNvSpPr>
            <a:spLocks noChangeShapeType="1"/>
          </p:cNvSpPr>
          <p:nvPr/>
        </p:nvSpPr>
        <p:spPr bwMode="auto">
          <a:xfrm>
            <a:off x="6858000" y="5791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57" name="Rectangle 17"/>
          <p:cNvSpPr>
            <a:spLocks noChangeArrowheads="1"/>
          </p:cNvSpPr>
          <p:nvPr/>
        </p:nvSpPr>
        <p:spPr bwMode="auto">
          <a:xfrm>
            <a:off x="838200" y="1295400"/>
            <a:ext cx="3200400" cy="23622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95400" y="1371600"/>
            <a:ext cx="2209800" cy="1447800"/>
            <a:chOff x="816" y="960"/>
            <a:chExt cx="1392" cy="912"/>
          </a:xfrm>
        </p:grpSpPr>
        <p:sp>
          <p:nvSpPr>
            <p:cNvPr id="880659" name="Oval 19"/>
            <p:cNvSpPr>
              <a:spLocks noChangeArrowheads="1"/>
            </p:cNvSpPr>
            <p:nvPr/>
          </p:nvSpPr>
          <p:spPr bwMode="auto">
            <a:xfrm>
              <a:off x="81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SA1</a:t>
              </a:r>
            </a:p>
          </p:txBody>
        </p:sp>
        <p:sp>
          <p:nvSpPr>
            <p:cNvPr id="880660" name="Oval 20"/>
            <p:cNvSpPr>
              <a:spLocks noChangeArrowheads="1"/>
            </p:cNvSpPr>
            <p:nvPr/>
          </p:nvSpPr>
          <p:spPr bwMode="auto">
            <a:xfrm>
              <a:off x="1776" y="96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SA2</a:t>
              </a:r>
            </a:p>
          </p:txBody>
        </p:sp>
        <p:sp>
          <p:nvSpPr>
            <p:cNvPr id="880661" name="Oval 21"/>
            <p:cNvSpPr>
              <a:spLocks noChangeArrowheads="1"/>
            </p:cNvSpPr>
            <p:nvPr/>
          </p:nvSpPr>
          <p:spPr bwMode="auto">
            <a:xfrm>
              <a:off x="1344" y="1440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T1</a:t>
              </a:r>
            </a:p>
          </p:txBody>
        </p:sp>
        <p:sp>
          <p:nvSpPr>
            <p:cNvPr id="880662" name="Line 22"/>
            <p:cNvSpPr>
              <a:spLocks noChangeShapeType="1"/>
            </p:cNvSpPr>
            <p:nvPr/>
          </p:nvSpPr>
          <p:spPr bwMode="auto">
            <a:xfrm>
              <a:off x="1008" y="1392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3" name="Line 23"/>
            <p:cNvSpPr>
              <a:spLocks noChangeShapeType="1"/>
            </p:cNvSpPr>
            <p:nvPr/>
          </p:nvSpPr>
          <p:spPr bwMode="auto">
            <a:xfrm flipH="1">
              <a:off x="1728" y="1392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219200" y="5200650"/>
            <a:ext cx="2438400" cy="1600200"/>
            <a:chOff x="768" y="3024"/>
            <a:chExt cx="1536" cy="1008"/>
          </a:xfrm>
        </p:grpSpPr>
        <p:sp>
          <p:nvSpPr>
            <p:cNvPr id="880665" name="Oval 25"/>
            <p:cNvSpPr>
              <a:spLocks noChangeArrowheads="1"/>
            </p:cNvSpPr>
            <p:nvPr/>
          </p:nvSpPr>
          <p:spPr bwMode="auto">
            <a:xfrm>
              <a:off x="1296" y="3024"/>
              <a:ext cx="432" cy="432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T2</a:t>
              </a:r>
            </a:p>
          </p:txBody>
        </p:sp>
        <p:sp>
          <p:nvSpPr>
            <p:cNvPr id="880666" name="Oval 26"/>
            <p:cNvSpPr>
              <a:spLocks noChangeArrowheads="1"/>
            </p:cNvSpPr>
            <p:nvPr/>
          </p:nvSpPr>
          <p:spPr bwMode="auto">
            <a:xfrm>
              <a:off x="768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CA1</a:t>
              </a:r>
            </a:p>
          </p:txBody>
        </p:sp>
        <p:sp>
          <p:nvSpPr>
            <p:cNvPr id="880667" name="Oval 27"/>
            <p:cNvSpPr>
              <a:spLocks noChangeArrowheads="1"/>
            </p:cNvSpPr>
            <p:nvPr/>
          </p:nvSpPr>
          <p:spPr bwMode="auto">
            <a:xfrm>
              <a:off x="1872" y="3600"/>
              <a:ext cx="432" cy="432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>
                  <a:latin typeface="Arial" charset="0"/>
                  <a:cs typeface="Arial" charset="0"/>
                </a:rPr>
                <a:t>CA2</a:t>
              </a:r>
            </a:p>
          </p:txBody>
        </p:sp>
        <p:sp>
          <p:nvSpPr>
            <p:cNvPr id="880668" name="Line 28"/>
            <p:cNvSpPr>
              <a:spLocks noChangeShapeType="1"/>
            </p:cNvSpPr>
            <p:nvPr/>
          </p:nvSpPr>
          <p:spPr bwMode="auto">
            <a:xfrm flipH="1">
              <a:off x="1152" y="340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669" name="Line 29"/>
            <p:cNvSpPr>
              <a:spLocks noChangeShapeType="1"/>
            </p:cNvSpPr>
            <p:nvPr/>
          </p:nvSpPr>
          <p:spPr bwMode="auto">
            <a:xfrm>
              <a:off x="1632" y="340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80670" name="Oval 30"/>
          <p:cNvSpPr>
            <a:spLocks noChangeArrowheads="1"/>
          </p:cNvSpPr>
          <p:nvPr/>
        </p:nvSpPr>
        <p:spPr bwMode="auto">
          <a:xfrm>
            <a:off x="4191000" y="3581400"/>
            <a:ext cx="6858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W1</a:t>
            </a:r>
          </a:p>
        </p:txBody>
      </p:sp>
      <p:sp>
        <p:nvSpPr>
          <p:cNvPr id="880671" name="Oval 31"/>
          <p:cNvSpPr>
            <a:spLocks noChangeArrowheads="1"/>
          </p:cNvSpPr>
          <p:nvPr/>
        </p:nvSpPr>
        <p:spPr bwMode="auto">
          <a:xfrm>
            <a:off x="21336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N1</a:t>
            </a:r>
          </a:p>
        </p:txBody>
      </p:sp>
      <p:sp>
        <p:nvSpPr>
          <p:cNvPr id="880672" name="Oval 32"/>
          <p:cNvSpPr>
            <a:spLocks noChangeArrowheads="1"/>
          </p:cNvSpPr>
          <p:nvPr/>
        </p:nvSpPr>
        <p:spPr bwMode="auto">
          <a:xfrm>
            <a:off x="6248400" y="29718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N3</a:t>
            </a:r>
          </a:p>
        </p:txBody>
      </p:sp>
      <p:sp>
        <p:nvSpPr>
          <p:cNvPr id="880673" name="Oval 33"/>
          <p:cNvSpPr>
            <a:spLocks noChangeArrowheads="1"/>
          </p:cNvSpPr>
          <p:nvPr/>
        </p:nvSpPr>
        <p:spPr bwMode="auto">
          <a:xfrm>
            <a:off x="20574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N2</a:t>
            </a:r>
          </a:p>
        </p:txBody>
      </p:sp>
      <p:sp>
        <p:nvSpPr>
          <p:cNvPr id="880674" name="Oval 34"/>
          <p:cNvSpPr>
            <a:spLocks noChangeArrowheads="1"/>
          </p:cNvSpPr>
          <p:nvPr/>
        </p:nvSpPr>
        <p:spPr bwMode="auto">
          <a:xfrm>
            <a:off x="6324600" y="4343400"/>
            <a:ext cx="685800" cy="685800"/>
          </a:xfrm>
          <a:prstGeom prst="ellipse">
            <a:avLst/>
          </a:prstGeom>
          <a:solidFill>
            <a:srgbClr val="99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Arial" charset="0"/>
                <a:cs typeface="Arial" charset="0"/>
              </a:rPr>
              <a:t>N4</a:t>
            </a:r>
          </a:p>
        </p:txBody>
      </p:sp>
      <p:sp>
        <p:nvSpPr>
          <p:cNvPr id="880675" name="Line 35"/>
          <p:cNvSpPr>
            <a:spLocks noChangeShapeType="1"/>
          </p:cNvSpPr>
          <p:nvPr/>
        </p:nvSpPr>
        <p:spPr bwMode="auto">
          <a:xfrm>
            <a:off x="65532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6" name="Line 36"/>
          <p:cNvSpPr>
            <a:spLocks noChangeShapeType="1"/>
          </p:cNvSpPr>
          <p:nvPr/>
        </p:nvSpPr>
        <p:spPr bwMode="auto">
          <a:xfrm>
            <a:off x="24384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7" name="Line 37"/>
          <p:cNvSpPr>
            <a:spLocks noChangeShapeType="1"/>
          </p:cNvSpPr>
          <p:nvPr/>
        </p:nvSpPr>
        <p:spPr bwMode="auto">
          <a:xfrm>
            <a:off x="24384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8" name="Line 38"/>
          <p:cNvSpPr>
            <a:spLocks noChangeShapeType="1"/>
          </p:cNvSpPr>
          <p:nvPr/>
        </p:nvSpPr>
        <p:spPr bwMode="auto">
          <a:xfrm>
            <a:off x="6705600" y="5029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79" name="Line 39"/>
          <p:cNvSpPr>
            <a:spLocks noChangeShapeType="1"/>
          </p:cNvSpPr>
          <p:nvPr/>
        </p:nvSpPr>
        <p:spPr bwMode="auto">
          <a:xfrm>
            <a:off x="24384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0" name="Line 40"/>
          <p:cNvSpPr>
            <a:spLocks noChangeShapeType="1"/>
          </p:cNvSpPr>
          <p:nvPr/>
        </p:nvSpPr>
        <p:spPr bwMode="auto">
          <a:xfrm flipH="1">
            <a:off x="2362200" y="4191000"/>
            <a:ext cx="1981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1" name="Line 41"/>
          <p:cNvSpPr>
            <a:spLocks noChangeShapeType="1"/>
          </p:cNvSpPr>
          <p:nvPr/>
        </p:nvSpPr>
        <p:spPr bwMode="auto">
          <a:xfrm flipH="1">
            <a:off x="4876800" y="3657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2" name="Line 42"/>
          <p:cNvSpPr>
            <a:spLocks noChangeShapeType="1"/>
          </p:cNvSpPr>
          <p:nvPr/>
        </p:nvSpPr>
        <p:spPr bwMode="auto">
          <a:xfrm>
            <a:off x="4800600" y="4191000"/>
            <a:ext cx="1905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3" name="Freeform 43"/>
          <p:cNvSpPr>
            <a:spLocks/>
          </p:cNvSpPr>
          <p:nvPr/>
        </p:nvSpPr>
        <p:spPr bwMode="auto">
          <a:xfrm>
            <a:off x="457200" y="1828800"/>
            <a:ext cx="838200" cy="4343400"/>
          </a:xfrm>
          <a:custGeom>
            <a:avLst/>
            <a:gdLst>
              <a:gd name="T0" fmla="*/ 528 w 528"/>
              <a:gd name="T1" fmla="*/ 0 h 2736"/>
              <a:gd name="T2" fmla="*/ 0 w 528"/>
              <a:gd name="T3" fmla="*/ 1248 h 2736"/>
              <a:gd name="T4" fmla="*/ 528 w 528"/>
              <a:gd name="T5" fmla="*/ 2736 h 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736">
                <a:moveTo>
                  <a:pt x="528" y="0"/>
                </a:moveTo>
                <a:cubicBezTo>
                  <a:pt x="264" y="396"/>
                  <a:pt x="0" y="792"/>
                  <a:pt x="0" y="1248"/>
                </a:cubicBezTo>
                <a:cubicBezTo>
                  <a:pt x="0" y="1704"/>
                  <a:pt x="264" y="2220"/>
                  <a:pt x="528" y="273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4" name="Line 44"/>
          <p:cNvSpPr>
            <a:spLocks noChangeShapeType="1"/>
          </p:cNvSpPr>
          <p:nvPr/>
        </p:nvSpPr>
        <p:spPr bwMode="auto">
          <a:xfrm>
            <a:off x="3505200" y="1905000"/>
            <a:ext cx="20574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5" name="Line 45"/>
          <p:cNvSpPr>
            <a:spLocks noChangeShapeType="1"/>
          </p:cNvSpPr>
          <p:nvPr/>
        </p:nvSpPr>
        <p:spPr bwMode="auto">
          <a:xfrm flipH="1">
            <a:off x="3505200" y="1905000"/>
            <a:ext cx="1981200" cy="426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686" name="Freeform 46"/>
          <p:cNvSpPr>
            <a:spLocks/>
          </p:cNvSpPr>
          <p:nvPr/>
        </p:nvSpPr>
        <p:spPr bwMode="auto">
          <a:xfrm>
            <a:off x="7620000" y="1752600"/>
            <a:ext cx="1117600" cy="4495800"/>
          </a:xfrm>
          <a:custGeom>
            <a:avLst/>
            <a:gdLst>
              <a:gd name="T0" fmla="*/ 0 w 704"/>
              <a:gd name="T1" fmla="*/ 0 h 2832"/>
              <a:gd name="T2" fmla="*/ 672 w 704"/>
              <a:gd name="T3" fmla="*/ 1392 h 2832"/>
              <a:gd name="T4" fmla="*/ 192 w 704"/>
              <a:gd name="T5" fmla="*/ 2832 h 2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4" h="2832">
                <a:moveTo>
                  <a:pt x="0" y="0"/>
                </a:moveTo>
                <a:cubicBezTo>
                  <a:pt x="320" y="460"/>
                  <a:pt x="640" y="920"/>
                  <a:pt x="672" y="1392"/>
                </a:cubicBezTo>
                <a:cubicBezTo>
                  <a:pt x="704" y="1864"/>
                  <a:pt x="448" y="2348"/>
                  <a:pt x="192" y="283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834FF0-2F4A-AF4A-87DE-DCA1F5EF84B8}"/>
              </a:ext>
            </a:extLst>
          </p:cNvPr>
          <p:cNvSpPr txBox="1"/>
          <p:nvPr/>
        </p:nvSpPr>
        <p:spPr>
          <a:xfrm>
            <a:off x="5194923" y="438733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485A6E-DCCC-8941-A21F-BCE9BB78F7C8}"/>
              </a:ext>
            </a:extLst>
          </p:cNvPr>
          <p:cNvSpPr txBox="1"/>
          <p:nvPr/>
        </p:nvSpPr>
        <p:spPr>
          <a:xfrm>
            <a:off x="5069167" y="331023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EC1C10-AB6A-0E4A-A9D1-A816DCE6BB00}"/>
              </a:ext>
            </a:extLst>
          </p:cNvPr>
          <p:cNvSpPr txBox="1"/>
          <p:nvPr/>
        </p:nvSpPr>
        <p:spPr>
          <a:xfrm>
            <a:off x="3214793" y="3212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93DBD4-622D-904D-AE0B-CB76600B0A0F}"/>
              </a:ext>
            </a:extLst>
          </p:cNvPr>
          <p:cNvSpPr txBox="1"/>
          <p:nvPr/>
        </p:nvSpPr>
        <p:spPr>
          <a:xfrm>
            <a:off x="3303245" y="432887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Host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BF6F0E-77A3-434D-992B-4E4EB06B71D0}"/>
              </a:ext>
            </a:extLst>
          </p:cNvPr>
          <p:cNvSpPr txBox="1"/>
          <p:nvPr/>
        </p:nvSpPr>
        <p:spPr>
          <a:xfrm>
            <a:off x="2028695" y="126639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A3C697-37E3-044A-A80C-B57C844C6272}"/>
              </a:ext>
            </a:extLst>
          </p:cNvPr>
          <p:cNvSpPr txBox="1"/>
          <p:nvPr/>
        </p:nvSpPr>
        <p:spPr>
          <a:xfrm>
            <a:off x="6172200" y="124725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0D6CF1E-5863-6E48-8CF9-F974C2BCAE00}"/>
              </a:ext>
            </a:extLst>
          </p:cNvPr>
          <p:cNvSpPr txBox="1"/>
          <p:nvPr/>
        </p:nvSpPr>
        <p:spPr>
          <a:xfrm>
            <a:off x="6289087" y="63465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8A49AE-D890-C14E-B8BF-2FC0229D2621}"/>
              </a:ext>
            </a:extLst>
          </p:cNvPr>
          <p:cNvSpPr txBox="1"/>
          <p:nvPr/>
        </p:nvSpPr>
        <p:spPr>
          <a:xfrm>
            <a:off x="2019300" y="64124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64829477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A415-2490-804A-B2F6-E4B3B8249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 Come (Next Time)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2DA3D-1AB5-814C-AFBA-2AEE4EF4E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</a:t>
            </a:r>
            <a:r>
              <a:rPr lang="en-US" b="0" dirty="0"/>
              <a:t>– machines not directly connected</a:t>
            </a:r>
          </a:p>
          <a:p>
            <a:r>
              <a:rPr lang="en-US" dirty="0"/>
              <a:t>Routing Delays</a:t>
            </a:r>
          </a:p>
          <a:p>
            <a:r>
              <a:rPr lang="en-US" dirty="0"/>
              <a:t>Data Ordering</a:t>
            </a:r>
          </a:p>
          <a:p>
            <a:r>
              <a:rPr lang="en-US" dirty="0"/>
              <a:t>(Un)Reliability</a:t>
            </a:r>
          </a:p>
          <a:p>
            <a:pPr lvl="1"/>
            <a:r>
              <a:rPr lang="en-US" dirty="0"/>
              <a:t>Data corruption</a:t>
            </a:r>
          </a:p>
          <a:p>
            <a:pPr lvl="1"/>
            <a:r>
              <a:rPr lang="en-US" dirty="0"/>
              <a:t>Packet Loss</a:t>
            </a:r>
          </a:p>
          <a:p>
            <a:pPr lvl="1"/>
            <a:r>
              <a:rPr lang="en-US" dirty="0"/>
              <a:t>Data Duplication</a:t>
            </a:r>
          </a:p>
          <a:p>
            <a:r>
              <a:rPr lang="en-US" dirty="0"/>
              <a:t>TCP/IP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97BCF-8A85-7F41-A6A3-41A4B32EF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03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D8D40-0CB2-450C-9BF8-5C0A6720060D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Ideas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610600" cy="4648200"/>
          </a:xfrm>
        </p:spPr>
        <p:txBody>
          <a:bodyPr/>
          <a:lstStyle/>
          <a:p>
            <a:r>
              <a:rPr lang="en-US" altLang="en-US" dirty="0"/>
              <a:t>Sharing – Network interface, wires</a:t>
            </a:r>
          </a:p>
          <a:p>
            <a:pPr lvl="1"/>
            <a:r>
              <a:rPr lang="en-US" altLang="en-US" dirty="0"/>
              <a:t>Previously gates, processor, memory</a:t>
            </a:r>
          </a:p>
          <a:p>
            <a:r>
              <a:rPr lang="en-US" altLang="en-US" dirty="0"/>
              <a:t>Virtualization – </a:t>
            </a:r>
            <a:r>
              <a:rPr lang="en-US" altLang="en-US" dirty="0" err="1"/>
              <a:t>datastream</a:t>
            </a:r>
            <a:r>
              <a:rPr lang="en-US" altLang="en-US" dirty="0"/>
              <a:t> abstracts physical point-to-point link</a:t>
            </a:r>
          </a:p>
          <a:p>
            <a:r>
              <a:rPr lang="en-US" altLang="en-US" dirty="0"/>
              <a:t>Layering </a:t>
            </a:r>
          </a:p>
          <a:p>
            <a:pPr lvl="1"/>
            <a:r>
              <a:rPr lang="en-US" altLang="en-US" dirty="0"/>
              <a:t>Abstracts media and implementation</a:t>
            </a:r>
          </a:p>
          <a:p>
            <a:pPr lvl="1"/>
            <a:r>
              <a:rPr lang="en-US" altLang="en-US" dirty="0"/>
              <a:t>Decomposes functionality</a:t>
            </a:r>
          </a:p>
        </p:txBody>
      </p:sp>
    </p:spTree>
    <p:extLst>
      <p:ext uri="{BB962C8B-B14F-4D97-AF65-F5344CB8AC3E}">
        <p14:creationId xmlns:p14="http://schemas.microsoft.com/office/powerpoint/2010/main" val="296763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10: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Look at </a:t>
            </a:r>
            <a:r>
              <a:rPr lang="en-US" dirty="0">
                <a:solidFill>
                  <a:schemeClr val="tx1"/>
                </a:solidFill>
              </a:rPr>
              <a:t>naming, addressing, network diagnostics, …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Including a packet sniffer!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…</a:t>
            </a:r>
            <a:r>
              <a:rPr lang="en-US" sz="2000" dirty="0">
                <a:solidFill>
                  <a:schemeClr val="tx1"/>
                </a:solidFill>
              </a:rPr>
              <a:t>see all the bits on the network you aren’t supposed to see!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Get an appreciation for what is going on, on the lower network layers</a:t>
            </a: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/>
              <a:t>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2D6-8D88-439B-8D32-BF820DDC4A2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 More @ Penn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923" y="1372751"/>
            <a:ext cx="8686800" cy="4846638"/>
          </a:xfrm>
        </p:spPr>
        <p:txBody>
          <a:bodyPr/>
          <a:lstStyle/>
          <a:p>
            <a:r>
              <a:rPr lang="en-US" altLang="en-US" dirty="0"/>
              <a:t>Courses</a:t>
            </a:r>
          </a:p>
          <a:p>
            <a:pPr lvl="1"/>
            <a:r>
              <a:rPr lang="en-US" altLang="en-US" dirty="0"/>
              <a:t>ESE407 – Intro Networks and Protocols</a:t>
            </a:r>
          </a:p>
          <a:p>
            <a:pPr lvl="1"/>
            <a:r>
              <a:rPr lang="en-US" altLang="en-US" dirty="0"/>
              <a:t>CIS553 – Networked Systems</a:t>
            </a:r>
          </a:p>
          <a:p>
            <a:pPr lvl="1"/>
            <a:r>
              <a:rPr lang="en-US" altLang="en-US" dirty="0"/>
              <a:t>CIS549 – Wireless Mobile Communications</a:t>
            </a:r>
          </a:p>
        </p:txBody>
      </p:sp>
      <p:pic>
        <p:nvPicPr>
          <p:cNvPr id="7" name="Picture 2" descr="http://ccna5.com/wp-content/uploads/2010/06/Osi-Layer-Mod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30" y="3296361"/>
            <a:ext cx="4686040" cy="29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eft Brace 8"/>
          <p:cNvSpPr/>
          <p:nvPr/>
        </p:nvSpPr>
        <p:spPr>
          <a:xfrm>
            <a:off x="1399542" y="4885151"/>
            <a:ext cx="375804" cy="1277223"/>
          </a:xfrm>
          <a:prstGeom prst="leftBrace">
            <a:avLst>
              <a:gd name="adj1" fmla="val 8333"/>
              <a:gd name="adj2" fmla="val 50000"/>
            </a:avLst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155392" y="3796681"/>
            <a:ext cx="362846" cy="1619745"/>
          </a:xfrm>
          <a:prstGeom prst="rightBrace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092" y="5299805"/>
            <a:ext cx="10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ESE407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0639" y="4376694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CIS553</a:t>
            </a:r>
          </a:p>
        </p:txBody>
      </p:sp>
      <p:sp>
        <p:nvSpPr>
          <p:cNvPr id="13" name="Right Triangle 12"/>
          <p:cNvSpPr/>
          <p:nvPr/>
        </p:nvSpPr>
        <p:spPr>
          <a:xfrm>
            <a:off x="6868124" y="4988814"/>
            <a:ext cx="453555" cy="1179176"/>
          </a:xfrm>
          <a:prstGeom prst="rt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22810" y="5604605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CIS549</a:t>
            </a:r>
          </a:p>
        </p:txBody>
      </p:sp>
    </p:spTree>
    <p:extLst>
      <p:ext uri="{BB962C8B-B14F-4D97-AF65-F5344CB8AC3E}">
        <p14:creationId xmlns:p14="http://schemas.microsoft.com/office/powerpoint/2010/main" val="1046893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E4E6-DFB1-644D-B61B-44BFC1F5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B9F1-D863-4F45-8597-4D8035713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  <a:p>
            <a:r>
              <a:rPr lang="en-US" dirty="0"/>
              <a:t>Lab 9 tonight</a:t>
            </a:r>
          </a:p>
          <a:p>
            <a:r>
              <a:rPr lang="en-US" dirty="0"/>
              <a:t>Lab 10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0DC36-D79A-2245-8964-2FEF1582A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0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2725" y="3750197"/>
            <a:ext cx="8458200" cy="41249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Fundamentals of Networks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722090"/>
          </a:xfrm>
        </p:spPr>
        <p:txBody>
          <a:bodyPr/>
          <a:lstStyle/>
          <a:p>
            <a:r>
              <a:rPr lang="en-US" altLang="en-US" dirty="0"/>
              <a:t>Communicating between Machines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512E-C6A9-43C4-BF32-73DDACB83A4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Networked Systems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Today</a:t>
            </a:r>
          </a:p>
          <a:p>
            <a:pPr lvl="1"/>
            <a:r>
              <a:rPr lang="en-US" altLang="en-US"/>
              <a:t>We expect our computers to be networked</a:t>
            </a:r>
          </a:p>
          <a:p>
            <a:pPr lvl="2"/>
            <a:r>
              <a:rPr lang="en-US" altLang="en-US"/>
              <a:t>Google, wikipedia, Email, IM, …</a:t>
            </a:r>
          </a:p>
          <a:p>
            <a:pPr lvl="1"/>
            <a:r>
              <a:rPr lang="en-US" altLang="en-US"/>
              <a:t>Can work stand alone</a:t>
            </a:r>
          </a:p>
          <a:p>
            <a:pPr lvl="2"/>
            <a:r>
              <a:rPr lang="en-US" altLang="en-US"/>
              <a:t>Airplane mode?</a:t>
            </a:r>
          </a:p>
          <a:p>
            <a:pPr lvl="1"/>
            <a:r>
              <a:rPr lang="en-US" altLang="en-US"/>
              <a:t>But, are crippled when not connected</a:t>
            </a:r>
          </a:p>
          <a:p>
            <a:pPr lvl="1"/>
            <a:r>
              <a:rPr lang="en-US" altLang="en-US"/>
              <a:t>Phone isn’t a phone unless its networked</a:t>
            </a:r>
          </a:p>
        </p:txBody>
      </p:sp>
    </p:spTree>
    <p:extLst>
      <p:ext uri="{BB962C8B-B14F-4D97-AF65-F5344CB8AC3E}">
        <p14:creationId xmlns:p14="http://schemas.microsoft.com/office/powerpoint/2010/main" val="39102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EDFF-8685-49FD-8C4F-A9937083B4E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Minimal Setup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Have two computers</a:t>
            </a:r>
          </a:p>
          <a:p>
            <a:pPr lvl="1"/>
            <a:r>
              <a:rPr lang="en-US" altLang="en-US" dirty="0"/>
              <a:t>think raw processors for the moment</a:t>
            </a:r>
          </a:p>
          <a:p>
            <a:endParaRPr lang="en-US" altLang="en-US" dirty="0"/>
          </a:p>
          <a:p>
            <a:r>
              <a:rPr lang="en-US" altLang="en-US" dirty="0"/>
              <a:t>Want them to communicate</a:t>
            </a:r>
          </a:p>
          <a:p>
            <a:pPr lvl="1"/>
            <a:r>
              <a:rPr lang="en-US" altLang="en-US" dirty="0"/>
              <a:t>Send an mp3 file from A to B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73391"/>
            <a:ext cx="7162801" cy="15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084" y="4850321"/>
            <a:ext cx="72327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.MP3</a:t>
            </a:r>
          </a:p>
        </p:txBody>
      </p:sp>
    </p:spTree>
    <p:extLst>
      <p:ext uri="{BB962C8B-B14F-4D97-AF65-F5344CB8AC3E}">
        <p14:creationId xmlns:p14="http://schemas.microsoft.com/office/powerpoint/2010/main" val="4776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4884E-6 L 0.59236 -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1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5" grpId="0" uiExpand="1" build="p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Connection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Place an I/O </a:t>
            </a:r>
            <a:r>
              <a:rPr lang="en-US" altLang="en-US" dirty="0" err="1"/>
              <a:t>datapath</a:t>
            </a:r>
            <a:r>
              <a:rPr lang="en-US" altLang="en-US" dirty="0"/>
              <a:t> in each computer</a:t>
            </a:r>
          </a:p>
          <a:p>
            <a:r>
              <a:rPr lang="en-US" altLang="en-US" dirty="0"/>
              <a:t>String wire between computer’s IO ports</a:t>
            </a:r>
          </a:p>
          <a:p>
            <a:pPr lvl="1"/>
            <a:r>
              <a:rPr lang="en-US" altLang="en-US" dirty="0"/>
              <a:t>E.g. one wire from A</a:t>
            </a:r>
            <a:r>
              <a:rPr lang="en-US" altLang="en-US" dirty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7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69364" y="3119170"/>
            <a:ext cx="2767385" cy="3132239"/>
          </a:xfrm>
          <a:prstGeom prst="rect">
            <a:avLst/>
          </a:prstGeom>
        </p:spPr>
      </p:pic>
      <p:pic>
        <p:nvPicPr>
          <p:cNvPr id="9" name="Picture 8" descr="preclass_processor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813214" y="3149031"/>
            <a:ext cx="2767385" cy="3132239"/>
          </a:xfrm>
          <a:prstGeom prst="rect">
            <a:avLst/>
          </a:prstGeom>
        </p:spPr>
      </p:pic>
      <p:cxnSp>
        <p:nvCxnSpPr>
          <p:cNvPr id="11" name="Curved Connector 10"/>
          <p:cNvCxnSpPr>
            <a:endCxn id="9" idx="3"/>
          </p:cNvCxnSpPr>
          <p:nvPr/>
        </p:nvCxnSpPr>
        <p:spPr>
          <a:xfrm flipV="1">
            <a:off x="3386873" y="4715151"/>
            <a:ext cx="5193726" cy="765679"/>
          </a:xfrm>
          <a:prstGeom prst="curvedConnector5">
            <a:avLst>
              <a:gd name="adj1" fmla="val 23358"/>
              <a:gd name="adj2" fmla="val -134396"/>
              <a:gd name="adj3" fmla="val 10440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/>
          <p:cNvCxnSpPr>
            <a:endCxn id="8" idx="3"/>
          </p:cNvCxnSpPr>
          <p:nvPr/>
        </p:nvCxnSpPr>
        <p:spPr>
          <a:xfrm rot="10800000">
            <a:off x="3336749" y="4685290"/>
            <a:ext cx="5241844" cy="82896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12BDD590-8E20-464A-B431-4BA35C3EDC13}"/>
              </a:ext>
            </a:extLst>
          </p:cNvPr>
          <p:cNvSpPr/>
          <p:nvPr/>
        </p:nvSpPr>
        <p:spPr>
          <a:xfrm>
            <a:off x="2389555" y="4237824"/>
            <a:ext cx="1375621" cy="2132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Connection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Place an I/O </a:t>
            </a:r>
            <a:r>
              <a:rPr lang="en-US" altLang="en-US" dirty="0" err="1"/>
              <a:t>datapath</a:t>
            </a:r>
            <a:r>
              <a:rPr lang="en-US" altLang="en-US" dirty="0"/>
              <a:t> in each computer</a:t>
            </a:r>
          </a:p>
          <a:p>
            <a:r>
              <a:rPr lang="en-US" altLang="en-US" dirty="0"/>
              <a:t>String wire between computer’s IO peripheral</a:t>
            </a:r>
          </a:p>
          <a:p>
            <a:pPr lvl="1"/>
            <a:r>
              <a:rPr lang="en-US" altLang="en-US" dirty="0"/>
              <a:t>E.g. one wire from A</a:t>
            </a:r>
            <a:r>
              <a:rPr lang="en-US" altLang="en-US" dirty="0">
                <a:sym typeface="Wingdings" pitchFamily="2" charset="2"/>
              </a:rPr>
              <a:t>B, another BA</a:t>
            </a:r>
            <a:endParaRPr lang="en-US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9C7BB-D211-4CCC-8440-BF4C72D03774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92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0"/>
            <a:ext cx="7162800" cy="188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26946</TotalTime>
  <Words>1630</Words>
  <Application>Microsoft Macintosh PowerPoint</Application>
  <PresentationFormat>On-screen Show (4:3)</PresentationFormat>
  <Paragraphs>472</Paragraphs>
  <Slides>48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Courier New</vt:lpstr>
      <vt:lpstr>Wingdings 2</vt:lpstr>
      <vt:lpstr>ESE 578–</vt:lpstr>
      <vt:lpstr>PowerPoint Presentation</vt:lpstr>
      <vt:lpstr>Lecture Topics</vt:lpstr>
      <vt:lpstr>Course Map – Week 11</vt:lpstr>
      <vt:lpstr>What We’ll Cover Today…</vt:lpstr>
      <vt:lpstr>Communicating between Machines</vt:lpstr>
      <vt:lpstr>Networked Systems</vt:lpstr>
      <vt:lpstr>Minimal Setup</vt:lpstr>
      <vt:lpstr>Physical Connection</vt:lpstr>
      <vt:lpstr>Physical Connection</vt:lpstr>
      <vt:lpstr>Signaling</vt:lpstr>
      <vt:lpstr>Communication Basic Steps</vt:lpstr>
      <vt:lpstr>Preclass 1</vt:lpstr>
      <vt:lpstr>Multiple Tasks – Multiple Wires?</vt:lpstr>
      <vt:lpstr>Connect to Multiple Machines</vt:lpstr>
      <vt:lpstr>Scalability</vt:lpstr>
      <vt:lpstr>How many connections?</vt:lpstr>
      <vt:lpstr>Bandwidth Requirements and Costs</vt:lpstr>
      <vt:lpstr>Wires</vt:lpstr>
      <vt:lpstr>Comparison: Audio  (Preclass 3)</vt:lpstr>
      <vt:lpstr>Comparison: Video (Preclass 3)</vt:lpstr>
      <vt:lpstr>Costs  (Preclass 4)</vt:lpstr>
      <vt:lpstr>Implications?</vt:lpstr>
      <vt:lpstr>Simulation 0</vt:lpstr>
      <vt:lpstr>Sharing (Virtualizing) Connections</vt:lpstr>
      <vt:lpstr>Sharing Link</vt:lpstr>
      <vt:lpstr>Packet</vt:lpstr>
      <vt:lpstr>Packets</vt:lpstr>
      <vt:lpstr>Transport Layer</vt:lpstr>
      <vt:lpstr>OSI Model of a Network</vt:lpstr>
      <vt:lpstr>Possible Role Assignment</vt:lpstr>
      <vt:lpstr>Possible Role Assignment</vt:lpstr>
      <vt:lpstr>Simulation 1</vt:lpstr>
      <vt:lpstr>Virtualize Physical Wires</vt:lpstr>
      <vt:lpstr>Start Simple</vt:lpstr>
      <vt:lpstr>Extended Packet</vt:lpstr>
      <vt:lpstr>Network Layer</vt:lpstr>
      <vt:lpstr>Virtualization Effect</vt:lpstr>
      <vt:lpstr>PowerPoint Presentation</vt:lpstr>
      <vt:lpstr>Simulation 2</vt:lpstr>
      <vt:lpstr>Simulation 2</vt:lpstr>
      <vt:lpstr>Simulation 2</vt:lpstr>
      <vt:lpstr>Simulation 2</vt:lpstr>
      <vt:lpstr>Simulation 2</vt:lpstr>
      <vt:lpstr>More to Come (Next Time)</vt:lpstr>
      <vt:lpstr>Big Ideas</vt:lpstr>
      <vt:lpstr>Next Week In Lab</vt:lpstr>
      <vt:lpstr>Learn More @ Penn</vt:lpstr>
      <vt:lpstr>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760</cp:revision>
  <cp:lastPrinted>2022-03-30T15:41:02Z</cp:lastPrinted>
  <dcterms:created xsi:type="dcterms:W3CDTF">2018-04-17T21:13:53Z</dcterms:created>
  <dcterms:modified xsi:type="dcterms:W3CDTF">2022-03-30T15:41:04Z</dcterms:modified>
</cp:coreProperties>
</file>