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307" r:id="rId2"/>
    <p:sldId id="308" r:id="rId3"/>
    <p:sldId id="311" r:id="rId4"/>
    <p:sldId id="318" r:id="rId5"/>
    <p:sldId id="431" r:id="rId6"/>
    <p:sldId id="449" r:id="rId7"/>
    <p:sldId id="451" r:id="rId8"/>
    <p:sldId id="452" r:id="rId9"/>
    <p:sldId id="456" r:id="rId10"/>
    <p:sldId id="459" r:id="rId11"/>
    <p:sldId id="460" r:id="rId12"/>
    <p:sldId id="461" r:id="rId13"/>
    <p:sldId id="526" r:id="rId14"/>
    <p:sldId id="527" r:id="rId15"/>
    <p:sldId id="529" r:id="rId16"/>
    <p:sldId id="525" r:id="rId17"/>
    <p:sldId id="467" r:id="rId18"/>
    <p:sldId id="468" r:id="rId19"/>
    <p:sldId id="469" r:id="rId20"/>
    <p:sldId id="470" r:id="rId21"/>
    <p:sldId id="471" r:id="rId22"/>
    <p:sldId id="472" r:id="rId23"/>
    <p:sldId id="473" r:id="rId24"/>
    <p:sldId id="474" r:id="rId25"/>
    <p:sldId id="538" r:id="rId26"/>
    <p:sldId id="533" r:id="rId27"/>
    <p:sldId id="475" r:id="rId28"/>
    <p:sldId id="478" r:id="rId29"/>
    <p:sldId id="479" r:id="rId30"/>
    <p:sldId id="480" r:id="rId31"/>
    <p:sldId id="481" r:id="rId32"/>
    <p:sldId id="535" r:id="rId33"/>
    <p:sldId id="482" r:id="rId34"/>
    <p:sldId id="483" r:id="rId35"/>
    <p:sldId id="484" r:id="rId36"/>
    <p:sldId id="485" r:id="rId37"/>
    <p:sldId id="486" r:id="rId38"/>
    <p:sldId id="489" r:id="rId39"/>
    <p:sldId id="490" r:id="rId40"/>
    <p:sldId id="491" r:id="rId41"/>
    <p:sldId id="492" r:id="rId42"/>
    <p:sldId id="493" r:id="rId43"/>
    <p:sldId id="494" r:id="rId44"/>
    <p:sldId id="495" r:id="rId45"/>
    <p:sldId id="496" r:id="rId46"/>
    <p:sldId id="501" r:id="rId47"/>
    <p:sldId id="502" r:id="rId48"/>
    <p:sldId id="503" r:id="rId49"/>
    <p:sldId id="509" r:id="rId50"/>
    <p:sldId id="505" r:id="rId51"/>
    <p:sldId id="504" r:id="rId52"/>
    <p:sldId id="537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59" autoAdjust="0"/>
    <p:restoredTop sz="92443" autoAdjust="0"/>
  </p:normalViewPr>
  <p:slideViewPr>
    <p:cSldViewPr snapToGrid="0">
      <p:cViewPr varScale="1">
        <p:scale>
          <a:sx n="104" d="100"/>
          <a:sy n="104" d="100"/>
        </p:scale>
        <p:origin x="19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4/3/22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4/3/22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3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9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87258-13AC-4839-B033-A978A2F110AC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014732-B32F-4CB5-8E5B-7881B87913FA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41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3D5C-9265-CF4B-83C9-7E8AD56EA4EB}" type="datetime1">
              <a:rPr lang="en-US" smtClean="0"/>
              <a:t>4/3/22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ESE 150 - Spring 2022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A85B-5498-AB42-AC8B-B6B0C0483F6B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FFDE-F3C4-7249-978A-57F431665465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EBD2-7405-6849-AF42-BD58BAB5E1A6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8889-2580-4345-B606-BB3331295568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FACC-AC96-3F4E-8BC8-65C5A3C5EA73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A629-09B8-6940-9BDA-CD986B566BC7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39E67-C971-1A45-9E2A-65399C3E85A4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27C5-FC9E-0B44-A7D1-2809E97FDF04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3DAD-53CF-C744-B6DF-453A2A7056A6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56A4-D820-6F4C-83C0-7DC16C41186D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61F51-C1E8-A247-9630-6BA5E86187E8}" type="datetime1">
              <a:rPr lang="en-US" smtClean="0"/>
              <a:t>4/3/22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E78C-FA16-914B-966B-25C66A312F55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AE9A-057A-3C43-B44B-B4124F2A115C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1A41B-5554-6B42-85FA-B9B7D5C9FBDA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D64F7-7829-2048-91E3-8C7A510C8300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CCEC-F381-C247-9DA1-DC27004B0B4A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A228-AE0D-624D-B81A-0239A205FD7B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0FDA-D4D9-4349-AA5A-DCBF186261C7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5012-B0F2-9D41-A09C-2E0EC55C6422}" type="datetime1">
              <a:rPr lang="en-US" smtClean="0"/>
              <a:t>4/3/22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97A73-F958-3649-AE3C-F94F72EF91D3}" type="datetime1">
              <a:rPr lang="en-US" smtClean="0"/>
              <a:t>4/3/22</a:t>
            </a:fld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F2D08-9584-1147-9AE7-A224BD88142D}" type="datetime1">
              <a:rPr lang="en-US" smtClean="0"/>
              <a:t>4/3/22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C0F-1EE6-AB43-9B21-54B5C8F7563F}" type="datetime1">
              <a:rPr lang="en-US" smtClean="0"/>
              <a:t>4/3/22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C5C6-E4E6-0746-AAB3-BD2D482F2FD9}" type="datetime1">
              <a:rPr lang="en-US" smtClean="0"/>
              <a:t>4/3/22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81EA-1E2C-2F48-8EE5-718061448B7F}" type="datetime1">
              <a:rPr lang="en-US" smtClean="0"/>
              <a:t>4/3/22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812F-BA8B-2F48-B3AE-2AC45859CDA0}" type="datetime1">
              <a:rPr lang="en-US" smtClean="0"/>
              <a:t>4/3/22</a:t>
            </a:fld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DAE187-971D-D54D-8D84-168AAAB2B882}" type="datetime1">
              <a:rPr lang="en-US" smtClean="0"/>
              <a:t>4/3/22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da-DK"/>
              <a:t>ESE 150 -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wm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#20 – Networking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A05D51-1843-3449-985F-342D3C57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ESE 150 - Spring 2022</a:t>
            </a:r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F55AFD1-3C4E-B545-872C-F71FEE361C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02861" y="5943600"/>
            <a:ext cx="3712539" cy="531812"/>
          </a:xfrm>
        </p:spPr>
        <p:txBody>
          <a:bodyPr/>
          <a:lstStyle/>
          <a:p>
            <a:pPr algn="r"/>
            <a:r>
              <a:rPr lang="en-US" sz="1400" b="1" dirty="0">
                <a:solidFill>
                  <a:schemeClr val="tx1"/>
                </a:solidFill>
                <a:latin typeface="+mj-lt"/>
              </a:rPr>
              <a:t>Based on slides © 2009--2022 DeHon</a:t>
            </a:r>
          </a:p>
          <a:p>
            <a:pPr algn="r"/>
            <a:r>
              <a:rPr lang="en-US" sz="1400" b="1" dirty="0">
                <a:solidFill>
                  <a:schemeClr val="tx1"/>
                </a:solidFill>
                <a:latin typeface="+mj-lt"/>
              </a:rPr>
              <a:t>Additional Material © 2014 Farmer</a:t>
            </a: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Multiple Computers -- Extended Packet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Extend our packet header:</a:t>
            </a:r>
          </a:p>
          <a:p>
            <a:pPr lvl="1"/>
            <a:r>
              <a:rPr lang="en-US" altLang="en-US"/>
              <a:t>Destination computer</a:t>
            </a:r>
          </a:p>
          <a:p>
            <a:pPr lvl="1"/>
            <a:r>
              <a:rPr lang="en-US" altLang="en-US"/>
              <a:t>Process on destination computer</a:t>
            </a:r>
          </a:p>
          <a:p>
            <a:pPr lvl="1"/>
            <a:r>
              <a:rPr lang="en-US" altLang="en-US"/>
              <a:t>Sending computer</a:t>
            </a:r>
          </a:p>
          <a:p>
            <a:pPr lvl="1"/>
            <a:r>
              <a:rPr lang="en-US" altLang="en-US"/>
              <a:t>Process on sending computer</a:t>
            </a:r>
          </a:p>
          <a:p>
            <a:pPr lvl="1"/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84A-C147-43E9-912E-911419B5788C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8243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51957"/>
            <a:ext cx="601980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686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3D1FB-E8C6-4DCC-AB78-E89A275A802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responsible for end-to-end (source to destination) packet delivery</a:t>
            </a:r>
          </a:p>
        </p:txBody>
      </p:sp>
      <p:pic>
        <p:nvPicPr>
          <p:cNvPr id="7" name="Picture 2" descr="http://ccna5.com/wp-content/uploads/2010/06/Osi-Layer-Mode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978" y="3309318"/>
            <a:ext cx="4686040" cy="295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876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5C59D-2033-4194-9F46-4F0627E4E50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Virtualization Effect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Each pair of processes on different computers </a:t>
            </a:r>
          </a:p>
          <a:p>
            <a:pPr lvl="1"/>
            <a:r>
              <a:rPr lang="en-US" altLang="en-US" dirty="0"/>
              <a:t>Has the view of a point-to-point connection</a:t>
            </a:r>
          </a:p>
          <a:p>
            <a:pPr lvl="1"/>
            <a:r>
              <a:rPr lang="en-US" altLang="en-US" dirty="0"/>
              <a:t>Each process, thinks it “owns the network” and has a dedicated connection to the other node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9080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6971BE-DD69-D74E-AE76-064F992C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Abstractions for Sharing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CEE59B-3D42-EB4C-86C1-8643D5D2D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Virtualized Processor</a:t>
            </a:r>
          </a:p>
          <a:p>
            <a:pPr lvl="1"/>
            <a:r>
              <a:rPr lang="en-US" dirty="0"/>
              <a:t>Share single </a:t>
            </a:r>
            <a:r>
              <a:rPr lang="en-US" i="1" dirty="0"/>
              <a:t>processor</a:t>
            </a:r>
            <a:r>
              <a:rPr lang="en-US" dirty="0"/>
              <a:t> among multiple tasks</a:t>
            </a:r>
          </a:p>
          <a:p>
            <a:pPr lvl="1"/>
            <a:r>
              <a:rPr lang="en-US" dirty="0"/>
              <a:t>Make it look like process (program) has its own processor</a:t>
            </a:r>
          </a:p>
          <a:p>
            <a:r>
              <a:rPr lang="en-US" dirty="0"/>
              <a:t>Virtualized Communication between programs</a:t>
            </a:r>
          </a:p>
          <a:p>
            <a:pPr lvl="1"/>
            <a:r>
              <a:rPr lang="en-US" dirty="0"/>
              <a:t>Share </a:t>
            </a:r>
            <a:r>
              <a:rPr lang="en-US" i="1" dirty="0"/>
              <a:t>wires</a:t>
            </a:r>
            <a:r>
              <a:rPr lang="en-US" dirty="0"/>
              <a:t> and processors</a:t>
            </a:r>
          </a:p>
          <a:p>
            <a:pPr lvl="1"/>
            <a:r>
              <a:rPr lang="en-US" dirty="0"/>
              <a:t>Make it look like a dedicated point-to-point link between processes (programs)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513ADC-B788-6841-8A66-D73179E2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15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2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 </a:t>
            </a:r>
            <a:r>
              <a:rPr lang="en-US" altLang="en-US" u="sng" dirty="0"/>
              <a:t>4 verses </a:t>
            </a:r>
            <a:r>
              <a:rPr lang="en-US" altLang="en-US" dirty="0"/>
              <a:t>or </a:t>
            </a:r>
            <a:r>
              <a:rPr lang="en-US" altLang="en-US" u="sng" dirty="0"/>
              <a:t>digits</a:t>
            </a:r>
            <a:r>
              <a:rPr lang="en-US" altLang="en-US" dirty="0"/>
              <a:t> from each</a:t>
            </a:r>
          </a:p>
          <a:p>
            <a:pPr lvl="1"/>
            <a:r>
              <a:rPr lang="en-US" altLang="en-US" dirty="0"/>
              <a:t>from letter-server serving 2 strings</a:t>
            </a:r>
          </a:p>
          <a:p>
            <a:pPr lvl="1"/>
            <a:r>
              <a:rPr lang="en-US" altLang="en-US" dirty="0"/>
              <a:t>And digit-server serving 2 fundamental constants</a:t>
            </a:r>
          </a:p>
          <a:p>
            <a:pPr lvl="1"/>
            <a:r>
              <a:rPr lang="en-US" altLang="en-US" dirty="0"/>
              <a:t>To two clients</a:t>
            </a:r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286D-FE88-49D0-88CB-DF10A822A7DA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549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98A5-E7EA-4167-A567-ECC11E9FE70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80642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/>
              <a:t>Simulation 2</a:t>
            </a:r>
          </a:p>
        </p:txBody>
      </p:sp>
      <p:sp>
        <p:nvSpPr>
          <p:cNvPr id="880644" name="Rectangle 4"/>
          <p:cNvSpPr>
            <a:spLocks noChangeArrowheads="1"/>
          </p:cNvSpPr>
          <p:nvPr/>
        </p:nvSpPr>
        <p:spPr bwMode="auto">
          <a:xfrm>
            <a:off x="5029200" y="1295400"/>
            <a:ext cx="3200400" cy="2362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0645" name="Group 5"/>
          <p:cNvGrpSpPr>
            <a:grpSpLocks/>
          </p:cNvGrpSpPr>
          <p:nvPr/>
        </p:nvGrpSpPr>
        <p:grpSpPr bwMode="auto">
          <a:xfrm>
            <a:off x="5410200" y="1371600"/>
            <a:ext cx="2209800" cy="1447800"/>
            <a:chOff x="3408" y="960"/>
            <a:chExt cx="1392" cy="912"/>
          </a:xfrm>
        </p:grpSpPr>
        <p:sp>
          <p:nvSpPr>
            <p:cNvPr id="880646" name="Oval 6"/>
            <p:cNvSpPr>
              <a:spLocks noChangeArrowheads="1"/>
            </p:cNvSpPr>
            <p:nvPr/>
          </p:nvSpPr>
          <p:spPr bwMode="auto">
            <a:xfrm>
              <a:off x="3408" y="96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SA3</a:t>
              </a:r>
            </a:p>
          </p:txBody>
        </p:sp>
        <p:sp>
          <p:nvSpPr>
            <p:cNvPr id="880647" name="Oval 7"/>
            <p:cNvSpPr>
              <a:spLocks noChangeArrowheads="1"/>
            </p:cNvSpPr>
            <p:nvPr/>
          </p:nvSpPr>
          <p:spPr bwMode="auto">
            <a:xfrm>
              <a:off x="4368" y="96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SA4</a:t>
              </a:r>
            </a:p>
          </p:txBody>
        </p:sp>
        <p:sp>
          <p:nvSpPr>
            <p:cNvPr id="880648" name="Oval 8"/>
            <p:cNvSpPr>
              <a:spLocks noChangeArrowheads="1"/>
            </p:cNvSpPr>
            <p:nvPr/>
          </p:nvSpPr>
          <p:spPr bwMode="auto">
            <a:xfrm>
              <a:off x="3936" y="1440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T3</a:t>
              </a:r>
            </a:p>
          </p:txBody>
        </p:sp>
        <p:sp>
          <p:nvSpPr>
            <p:cNvPr id="880649" name="Line 9"/>
            <p:cNvSpPr>
              <a:spLocks noChangeShapeType="1"/>
            </p:cNvSpPr>
            <p:nvPr/>
          </p:nvSpPr>
          <p:spPr bwMode="auto">
            <a:xfrm>
              <a:off x="3600" y="139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650" name="Line 10"/>
            <p:cNvSpPr>
              <a:spLocks noChangeShapeType="1"/>
            </p:cNvSpPr>
            <p:nvPr/>
          </p:nvSpPr>
          <p:spPr bwMode="auto">
            <a:xfrm flipH="1">
              <a:off x="4320" y="1392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0651" name="Rectangle 11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652" name="Oval 12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80653" name="Oval 13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80654" name="Oval 14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80655" name="Line 15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56" name="Line 16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57" name="Rectangle 17"/>
          <p:cNvSpPr>
            <a:spLocks noChangeArrowheads="1"/>
          </p:cNvSpPr>
          <p:nvPr/>
        </p:nvSpPr>
        <p:spPr bwMode="auto">
          <a:xfrm>
            <a:off x="838200" y="1295400"/>
            <a:ext cx="3200400" cy="2362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0658" name="Group 18"/>
          <p:cNvGrpSpPr>
            <a:grpSpLocks/>
          </p:cNvGrpSpPr>
          <p:nvPr/>
        </p:nvGrpSpPr>
        <p:grpSpPr bwMode="auto">
          <a:xfrm>
            <a:off x="1295400" y="1371600"/>
            <a:ext cx="2209800" cy="1447800"/>
            <a:chOff x="816" y="960"/>
            <a:chExt cx="1392" cy="912"/>
          </a:xfrm>
        </p:grpSpPr>
        <p:sp>
          <p:nvSpPr>
            <p:cNvPr id="880659" name="Oval 19"/>
            <p:cNvSpPr>
              <a:spLocks noChangeArrowheads="1"/>
            </p:cNvSpPr>
            <p:nvPr/>
          </p:nvSpPr>
          <p:spPr bwMode="auto">
            <a:xfrm>
              <a:off x="816" y="96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SA1</a:t>
              </a:r>
            </a:p>
          </p:txBody>
        </p:sp>
        <p:sp>
          <p:nvSpPr>
            <p:cNvPr id="880660" name="Oval 20"/>
            <p:cNvSpPr>
              <a:spLocks noChangeArrowheads="1"/>
            </p:cNvSpPr>
            <p:nvPr/>
          </p:nvSpPr>
          <p:spPr bwMode="auto">
            <a:xfrm>
              <a:off x="1776" y="96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SA2</a:t>
              </a:r>
            </a:p>
          </p:txBody>
        </p:sp>
        <p:sp>
          <p:nvSpPr>
            <p:cNvPr id="880661" name="Oval 21"/>
            <p:cNvSpPr>
              <a:spLocks noChangeArrowheads="1"/>
            </p:cNvSpPr>
            <p:nvPr/>
          </p:nvSpPr>
          <p:spPr bwMode="auto">
            <a:xfrm>
              <a:off x="1344" y="1440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T1</a:t>
              </a:r>
            </a:p>
          </p:txBody>
        </p:sp>
        <p:sp>
          <p:nvSpPr>
            <p:cNvPr id="880662" name="Line 22"/>
            <p:cNvSpPr>
              <a:spLocks noChangeShapeType="1"/>
            </p:cNvSpPr>
            <p:nvPr/>
          </p:nvSpPr>
          <p:spPr bwMode="auto">
            <a:xfrm>
              <a:off x="1008" y="139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663" name="Line 23"/>
            <p:cNvSpPr>
              <a:spLocks noChangeShapeType="1"/>
            </p:cNvSpPr>
            <p:nvPr/>
          </p:nvSpPr>
          <p:spPr bwMode="auto">
            <a:xfrm flipH="1">
              <a:off x="1728" y="1392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80664" name="Group 24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80665" name="Oval 25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80666" name="Oval 26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80667" name="Oval 27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80668" name="Line 28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669" name="Line 29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0670" name="Oval 30"/>
          <p:cNvSpPr>
            <a:spLocks noChangeArrowheads="1"/>
          </p:cNvSpPr>
          <p:nvPr/>
        </p:nvSpPr>
        <p:spPr bwMode="auto">
          <a:xfrm>
            <a:off x="4191000" y="3581400"/>
            <a:ext cx="685800" cy="685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W1</a:t>
            </a:r>
          </a:p>
        </p:txBody>
      </p:sp>
      <p:sp>
        <p:nvSpPr>
          <p:cNvPr id="880671" name="Oval 31"/>
          <p:cNvSpPr>
            <a:spLocks noChangeArrowheads="1"/>
          </p:cNvSpPr>
          <p:nvPr/>
        </p:nvSpPr>
        <p:spPr bwMode="auto">
          <a:xfrm>
            <a:off x="2133600" y="29718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N1</a:t>
            </a:r>
          </a:p>
        </p:txBody>
      </p:sp>
      <p:sp>
        <p:nvSpPr>
          <p:cNvPr id="880672" name="Oval 32"/>
          <p:cNvSpPr>
            <a:spLocks noChangeArrowheads="1"/>
          </p:cNvSpPr>
          <p:nvPr/>
        </p:nvSpPr>
        <p:spPr bwMode="auto">
          <a:xfrm>
            <a:off x="6248400" y="29718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N3</a:t>
            </a:r>
          </a:p>
        </p:txBody>
      </p:sp>
      <p:sp>
        <p:nvSpPr>
          <p:cNvPr id="880673" name="Oval 33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80674" name="Oval 34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sp>
        <p:nvSpPr>
          <p:cNvPr id="880675" name="Line 35"/>
          <p:cNvSpPr>
            <a:spLocks noChangeShapeType="1"/>
          </p:cNvSpPr>
          <p:nvPr/>
        </p:nvSpPr>
        <p:spPr bwMode="auto">
          <a:xfrm>
            <a:off x="6553200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6" name="Line 36"/>
          <p:cNvSpPr>
            <a:spLocks noChangeShapeType="1"/>
          </p:cNvSpPr>
          <p:nvPr/>
        </p:nvSpPr>
        <p:spPr bwMode="auto">
          <a:xfrm>
            <a:off x="2438400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7" name="Line 37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8" name="Line 38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79" name="Line 39"/>
          <p:cNvSpPr>
            <a:spLocks noChangeShapeType="1"/>
          </p:cNvSpPr>
          <p:nvPr/>
        </p:nvSpPr>
        <p:spPr bwMode="auto">
          <a:xfrm>
            <a:off x="2438400" y="36576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0" name="Line 40"/>
          <p:cNvSpPr>
            <a:spLocks noChangeShapeType="1"/>
          </p:cNvSpPr>
          <p:nvPr/>
        </p:nvSpPr>
        <p:spPr bwMode="auto">
          <a:xfrm flipH="1">
            <a:off x="2362200" y="4191000"/>
            <a:ext cx="1981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1" name="Line 41"/>
          <p:cNvSpPr>
            <a:spLocks noChangeShapeType="1"/>
          </p:cNvSpPr>
          <p:nvPr/>
        </p:nvSpPr>
        <p:spPr bwMode="auto">
          <a:xfrm flipH="1">
            <a:off x="4876800" y="36576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2" name="Line 42"/>
          <p:cNvSpPr>
            <a:spLocks noChangeShapeType="1"/>
          </p:cNvSpPr>
          <p:nvPr/>
        </p:nvSpPr>
        <p:spPr bwMode="auto">
          <a:xfrm>
            <a:off x="4800600" y="41910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3" name="Freeform 43"/>
          <p:cNvSpPr>
            <a:spLocks/>
          </p:cNvSpPr>
          <p:nvPr/>
        </p:nvSpPr>
        <p:spPr bwMode="auto">
          <a:xfrm>
            <a:off x="457200" y="1828800"/>
            <a:ext cx="838200" cy="4343400"/>
          </a:xfrm>
          <a:custGeom>
            <a:avLst/>
            <a:gdLst>
              <a:gd name="T0" fmla="*/ 528 w 528"/>
              <a:gd name="T1" fmla="*/ 0 h 2736"/>
              <a:gd name="T2" fmla="*/ 0 w 528"/>
              <a:gd name="T3" fmla="*/ 1248 h 2736"/>
              <a:gd name="T4" fmla="*/ 528 w 528"/>
              <a:gd name="T5" fmla="*/ 2736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2736">
                <a:moveTo>
                  <a:pt x="528" y="0"/>
                </a:moveTo>
                <a:cubicBezTo>
                  <a:pt x="264" y="396"/>
                  <a:pt x="0" y="792"/>
                  <a:pt x="0" y="1248"/>
                </a:cubicBezTo>
                <a:cubicBezTo>
                  <a:pt x="0" y="1704"/>
                  <a:pt x="264" y="2220"/>
                  <a:pt x="528" y="2736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4" name="Line 44"/>
          <p:cNvSpPr>
            <a:spLocks noChangeShapeType="1"/>
          </p:cNvSpPr>
          <p:nvPr/>
        </p:nvSpPr>
        <p:spPr bwMode="auto">
          <a:xfrm>
            <a:off x="3505200" y="1905000"/>
            <a:ext cx="2057400" cy="426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5" name="Line 45"/>
          <p:cNvSpPr>
            <a:spLocks noChangeShapeType="1"/>
          </p:cNvSpPr>
          <p:nvPr/>
        </p:nvSpPr>
        <p:spPr bwMode="auto">
          <a:xfrm flipH="1">
            <a:off x="3505200" y="1905000"/>
            <a:ext cx="1981200" cy="426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686" name="Freeform 46"/>
          <p:cNvSpPr>
            <a:spLocks/>
          </p:cNvSpPr>
          <p:nvPr/>
        </p:nvSpPr>
        <p:spPr bwMode="auto">
          <a:xfrm>
            <a:off x="7620000" y="1752600"/>
            <a:ext cx="1117600" cy="4495800"/>
          </a:xfrm>
          <a:custGeom>
            <a:avLst/>
            <a:gdLst>
              <a:gd name="T0" fmla="*/ 0 w 704"/>
              <a:gd name="T1" fmla="*/ 0 h 2832"/>
              <a:gd name="T2" fmla="*/ 672 w 704"/>
              <a:gd name="T3" fmla="*/ 1392 h 2832"/>
              <a:gd name="T4" fmla="*/ 192 w 704"/>
              <a:gd name="T5" fmla="*/ 2832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4" h="2832">
                <a:moveTo>
                  <a:pt x="0" y="0"/>
                </a:moveTo>
                <a:cubicBezTo>
                  <a:pt x="320" y="460"/>
                  <a:pt x="640" y="920"/>
                  <a:pt x="672" y="1392"/>
                </a:cubicBezTo>
                <a:cubicBezTo>
                  <a:pt x="704" y="1864"/>
                  <a:pt x="448" y="2348"/>
                  <a:pt x="192" y="2832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8A0390E-503F-2A4A-AB46-B50E7098132C}"/>
              </a:ext>
            </a:extLst>
          </p:cNvPr>
          <p:cNvSpPr txBox="1"/>
          <p:nvPr/>
        </p:nvSpPr>
        <p:spPr>
          <a:xfrm>
            <a:off x="3295443" y="436185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79B7C14-DFAF-1A45-82A9-B52613CC9107}"/>
              </a:ext>
            </a:extLst>
          </p:cNvPr>
          <p:cNvSpPr txBox="1"/>
          <p:nvPr/>
        </p:nvSpPr>
        <p:spPr>
          <a:xfrm>
            <a:off x="3379445" y="319670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5C8A6E-BA1A-A14A-9A29-E9DB25416FA2}"/>
              </a:ext>
            </a:extLst>
          </p:cNvPr>
          <p:cNvSpPr txBox="1"/>
          <p:nvPr/>
        </p:nvSpPr>
        <p:spPr>
          <a:xfrm>
            <a:off x="5080622" y="325277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DB9D664-5B41-2848-8C8C-6BE18DF1DE60}"/>
              </a:ext>
            </a:extLst>
          </p:cNvPr>
          <p:cNvSpPr txBox="1"/>
          <p:nvPr/>
        </p:nvSpPr>
        <p:spPr>
          <a:xfrm>
            <a:off x="5194923" y="43873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BC56453-F2A0-D542-928C-543B969B1E63}"/>
              </a:ext>
            </a:extLst>
          </p:cNvPr>
          <p:cNvSpPr txBox="1"/>
          <p:nvPr/>
        </p:nvSpPr>
        <p:spPr>
          <a:xfrm>
            <a:off x="2028695" y="126639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4EF46B0-0FD9-8C4F-9667-1E7DBAFD178E}"/>
              </a:ext>
            </a:extLst>
          </p:cNvPr>
          <p:cNvSpPr txBox="1"/>
          <p:nvPr/>
        </p:nvSpPr>
        <p:spPr>
          <a:xfrm>
            <a:off x="6172200" y="1247259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B322A9A-2A44-DB41-96E7-B1BFFCAAEC00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73DD9D9-2748-9248-868D-70BB6FD59AAA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736798036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327A-416F-403D-8BC6-3F8BF048F72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Extending the Virtual Link</a:t>
            </a:r>
          </a:p>
        </p:txBody>
      </p:sp>
    </p:spTree>
    <p:extLst>
      <p:ext uri="{BB962C8B-B14F-4D97-AF65-F5344CB8AC3E}">
        <p14:creationId xmlns:p14="http://schemas.microsoft.com/office/powerpoint/2010/main" val="3973552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4E2F9-DDD3-42B2-A17A-68DEEC5B921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Indirect Connections</a:t>
            </a:r>
          </a:p>
        </p:txBody>
      </p:sp>
      <p:sp>
        <p:nvSpPr>
          <p:cNvPr id="82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 and B are connected</a:t>
            </a:r>
          </a:p>
          <a:p>
            <a:r>
              <a:rPr lang="en-US" altLang="en-US" dirty="0"/>
              <a:t>B and C are connected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How get message from A to C?</a:t>
            </a:r>
          </a:p>
          <a:p>
            <a:pPr lvl="1"/>
            <a:r>
              <a:rPr lang="en-US" altLang="en-US" i="1" dirty="0">
                <a:solidFill>
                  <a:schemeClr val="tx1"/>
                </a:solidFill>
              </a:rPr>
              <a:t>We could add a wire between A and C…</a:t>
            </a:r>
          </a:p>
          <a:p>
            <a:pPr lvl="1"/>
            <a:r>
              <a:rPr lang="en-US" altLang="en-US" i="1" dirty="0">
                <a:solidFill>
                  <a:schemeClr val="tx1"/>
                </a:solidFill>
              </a:rPr>
              <a:t>But with 30+ billion nodes on network…</a:t>
            </a:r>
          </a:p>
          <a:p>
            <a:endParaRPr lang="en-US" altLang="en-US" dirty="0">
              <a:solidFill>
                <a:schemeClr val="accent2"/>
              </a:solidFill>
            </a:endParaRPr>
          </a:p>
          <a:p>
            <a:endParaRPr lang="en-US" altLang="en-US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53"/>
          <a:stretch/>
        </p:blipFill>
        <p:spPr bwMode="auto">
          <a:xfrm>
            <a:off x="990600" y="3819646"/>
            <a:ext cx="7315200" cy="256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136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Indirect Connections</a:t>
            </a:r>
          </a:p>
        </p:txBody>
      </p:sp>
      <p:sp>
        <p:nvSpPr>
          <p:cNvPr id="82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Run program/process on B to forward messages from A to C</a:t>
            </a:r>
          </a:p>
          <a:p>
            <a:pPr lvl="1"/>
            <a:r>
              <a:rPr lang="en-US" altLang="en-US" dirty="0"/>
              <a:t>Call it a “routing” program!  Routes messages on network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1F99F-6460-4995-A638-348A81E9A37E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8294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71800"/>
            <a:ext cx="7315200" cy="341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5213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</a:t>
            </a: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 runs a general program</a:t>
            </a:r>
          </a:p>
          <a:p>
            <a:pPr lvl="1"/>
            <a:r>
              <a:rPr lang="en-US" altLang="en-US" dirty="0"/>
              <a:t>If packet destined for B, takes it</a:t>
            </a:r>
          </a:p>
          <a:p>
            <a:pPr lvl="1"/>
            <a:r>
              <a:rPr lang="en-US" altLang="en-US" dirty="0"/>
              <a:t>Otherwise, sends on to (toward) destination</a:t>
            </a:r>
          </a:p>
          <a:p>
            <a:r>
              <a:rPr lang="en-US" altLang="en-US" dirty="0"/>
              <a:t>Extension of the network handling process that is sorting data for a computer (is this for me?)</a:t>
            </a:r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893C-CB17-4110-A8F7-ED63F538D9E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35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49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/>
              <a:t>Where are we on course map?</a:t>
            </a:r>
            <a:endParaRPr lang="en-US" sz="2000" dirty="0"/>
          </a:p>
          <a:p>
            <a:r>
              <a:rPr lang="en-US" sz="2400" dirty="0"/>
              <a:t>Review</a:t>
            </a:r>
          </a:p>
          <a:p>
            <a:r>
              <a:rPr lang="en-US" sz="2400" dirty="0"/>
              <a:t>Networks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Network Layering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Transport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Network – Routing – what can go wrong?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Physical (</a:t>
            </a:r>
            <a:r>
              <a:rPr lang="en-US" altLang="en-US" dirty="0">
                <a:sym typeface="Wingdings" pitchFamily="2" charset="2"/>
              </a:rPr>
              <a:t>physical layer independence)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By end: seen TCP/IP basics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4E0-A3AC-42E7-B530-7CA38D61053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</a:t>
            </a:r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E3F12F-7E3A-CB46-B757-6AE5943C7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1110"/>
            <a:ext cx="9144000" cy="399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793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0E93-2D47-48C8-9A39-AC3075696E7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Reachability</a:t>
            </a:r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If all computers play along</a:t>
            </a:r>
          </a:p>
          <a:p>
            <a:pPr lvl="1"/>
            <a:r>
              <a:rPr lang="en-US" altLang="en-US" dirty="0"/>
              <a:t>We can communicate with any computer reachable </a:t>
            </a:r>
            <a:r>
              <a:rPr lang="en-US" altLang="en-US" i="1" dirty="0"/>
              <a:t>transitively</a:t>
            </a:r>
            <a:r>
              <a:rPr lang="en-US" altLang="en-US" dirty="0"/>
              <a:t> from my computer</a:t>
            </a:r>
          </a:p>
          <a:p>
            <a:r>
              <a:rPr lang="en-US" altLang="en-US" dirty="0"/>
              <a:t>Don’t need direct connections</a:t>
            </a:r>
          </a:p>
        </p:txBody>
      </p:sp>
    </p:spTree>
    <p:extLst>
      <p:ext uri="{BB962C8B-B14F-4D97-AF65-F5344CB8AC3E}">
        <p14:creationId xmlns:p14="http://schemas.microsoft.com/office/powerpoint/2010/main" val="238237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53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</a:t>
            </a:r>
            <a:r>
              <a:rPr lang="en-US" altLang="en-US">
                <a:sym typeface="Wingdings" pitchFamily="2" charset="2"/>
              </a:rPr>
              <a:t> Route Tables</a:t>
            </a:r>
            <a:endParaRPr lang="en-US" altLang="en-US"/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53" y="1554162"/>
            <a:ext cx="9070694" cy="3832030"/>
          </a:xfrm>
        </p:spPr>
        <p:txBody>
          <a:bodyPr>
            <a:normAutofit/>
          </a:bodyPr>
          <a:lstStyle/>
          <a:p>
            <a:r>
              <a:rPr lang="en-US" altLang="en-US" dirty="0"/>
              <a:t>To make efficient</a:t>
            </a:r>
          </a:p>
          <a:p>
            <a:pPr lvl="1"/>
            <a:r>
              <a:rPr lang="en-US" altLang="en-US" dirty="0"/>
              <a:t>Each computer should route </a:t>
            </a:r>
            <a:r>
              <a:rPr lang="en-US" altLang="en-US" i="1" dirty="0"/>
              <a:t>close</a:t>
            </a:r>
            <a:r>
              <a:rPr lang="en-US" altLang="en-US" dirty="0"/>
              <a:t> to destination</a:t>
            </a:r>
          </a:p>
          <a:p>
            <a:pPr lvl="1"/>
            <a:r>
              <a:rPr lang="en-US" altLang="en-US" dirty="0"/>
              <a:t>…and not route in circles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0E8E2-CA73-4A79-AE4B-FE37666CCDB4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3321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Responsible for end-to-end packet delivery</a:t>
            </a:r>
          </a:p>
          <a:p>
            <a:pPr lvl="1"/>
            <a:r>
              <a:rPr lang="en-US" altLang="en-US" dirty="0"/>
              <a:t>Source to Destination</a:t>
            </a:r>
          </a:p>
          <a:p>
            <a:pPr lvl="1"/>
            <a:r>
              <a:rPr lang="en-US" altLang="en-US" dirty="0"/>
              <a:t>This includes routing packets through intermediate hosts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25CD-62AB-4B2D-8BCE-9029BBBFBDF4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7" name="Picture 2" descr="http://ccna5.com/wp-content/uploads/2010/06/Osi-Layer-Mode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978" y="3309318"/>
            <a:ext cx="4686040" cy="295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1B22212-3BFB-D540-A4E4-1C14B4405F96}"/>
              </a:ext>
            </a:extLst>
          </p:cNvPr>
          <p:cNvCxnSpPr/>
          <p:nvPr/>
        </p:nvCxnSpPr>
        <p:spPr>
          <a:xfrm>
            <a:off x="3744097" y="5313405"/>
            <a:ext cx="70433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929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3</a:t>
            </a:r>
          </a:p>
        </p:txBody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 4 verses or digits from each</a:t>
            </a:r>
          </a:p>
          <a:p>
            <a:pPr lvl="1"/>
            <a:r>
              <a:rPr lang="en-US" altLang="en-US" dirty="0"/>
              <a:t>from verse-server serving 2 strings</a:t>
            </a:r>
          </a:p>
          <a:p>
            <a:pPr lvl="1"/>
            <a:r>
              <a:rPr lang="en-US" altLang="en-US" dirty="0"/>
              <a:t>And number-server serving 2 numbers</a:t>
            </a:r>
          </a:p>
          <a:p>
            <a:pPr lvl="1"/>
            <a:r>
              <a:rPr lang="en-US" altLang="en-US" dirty="0"/>
              <a:t>To two clients</a:t>
            </a:r>
          </a:p>
          <a:p>
            <a:endParaRPr lang="en-US" altLang="en-US" dirty="0"/>
          </a:p>
          <a:p>
            <a:r>
              <a:rPr lang="en-US" altLang="en-US" dirty="0"/>
              <a:t>R1 – </a:t>
            </a:r>
            <a:r>
              <a:rPr lang="en-US" altLang="en-US" b="0" dirty="0"/>
              <a:t>pass along packets to R2 (for now)</a:t>
            </a:r>
          </a:p>
          <a:p>
            <a:r>
              <a:rPr lang="en-US" altLang="en-US" dirty="0"/>
              <a:t>R2 – </a:t>
            </a:r>
            <a:r>
              <a:rPr lang="en-US" altLang="en-US" b="0" dirty="0"/>
              <a:t>look at address and send to N2 or N4</a:t>
            </a:r>
          </a:p>
          <a:p>
            <a:pPr lvl="1"/>
            <a:r>
              <a:rPr lang="en-US" altLang="en-US" dirty="0"/>
              <a:t>Smarter than wire that duplicated</a:t>
            </a:r>
            <a:endParaRPr lang="en-US" altLang="en-US" b="0" dirty="0"/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CFF9-3446-402D-A6BE-E39A2B6DCF6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31700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53AF-4B0A-46F7-94F4-49EDB55CB0A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874498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 </a:t>
            </a:r>
            <a:br>
              <a:rPr lang="en-US" altLang="en-US" sz="4000"/>
            </a:br>
            <a:r>
              <a:rPr lang="en-US" altLang="en-US" sz="4000"/>
              <a:t>3</a:t>
            </a:r>
          </a:p>
        </p:txBody>
      </p:sp>
      <p:sp>
        <p:nvSpPr>
          <p:cNvPr id="874507" name="Rectangle 11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4508" name="Oval 12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74509" name="Oval 13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74510" name="Oval 14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74511" name="Line 15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12" name="Line 16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4520" name="Group 24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74521" name="Oval 25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74522" name="Oval 26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74523" name="Oval 27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74524" name="Line 28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4525" name="Line 29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4529" name="Oval 33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74530" name="Oval 34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grpSp>
        <p:nvGrpSpPr>
          <p:cNvPr id="874540" name="Group 44"/>
          <p:cNvGrpSpPr>
            <a:grpSpLocks/>
          </p:cNvGrpSpPr>
          <p:nvPr/>
        </p:nvGrpSpPr>
        <p:grpSpPr bwMode="auto">
          <a:xfrm>
            <a:off x="5334000" y="0"/>
            <a:ext cx="3200400" cy="2362200"/>
            <a:chOff x="3168" y="816"/>
            <a:chExt cx="2016" cy="1488"/>
          </a:xfrm>
        </p:grpSpPr>
        <p:sp>
          <p:nvSpPr>
            <p:cNvPr id="874500" name="Rectangle 4"/>
            <p:cNvSpPr>
              <a:spLocks noChangeArrowheads="1"/>
            </p:cNvSpPr>
            <p:nvPr/>
          </p:nvSpPr>
          <p:spPr bwMode="auto">
            <a:xfrm>
              <a:off x="316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4501" name="Group 5"/>
            <p:cNvGrpSpPr>
              <a:grpSpLocks/>
            </p:cNvGrpSpPr>
            <p:nvPr/>
          </p:nvGrpSpPr>
          <p:grpSpPr bwMode="auto">
            <a:xfrm>
              <a:off x="3408" y="864"/>
              <a:ext cx="1392" cy="912"/>
              <a:chOff x="3408" y="960"/>
              <a:chExt cx="1392" cy="912"/>
            </a:xfrm>
          </p:grpSpPr>
          <p:sp>
            <p:nvSpPr>
              <p:cNvPr id="874502" name="Oval 6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SA3</a:t>
                </a:r>
              </a:p>
            </p:txBody>
          </p:sp>
          <p:sp>
            <p:nvSpPr>
              <p:cNvPr id="874503" name="Oval 7"/>
              <p:cNvSpPr>
                <a:spLocks noChangeArrowheads="1"/>
              </p:cNvSpPr>
              <p:nvPr/>
            </p:nvSpPr>
            <p:spPr bwMode="auto">
              <a:xfrm>
                <a:off x="436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SA4</a:t>
                </a:r>
              </a:p>
            </p:txBody>
          </p:sp>
          <p:sp>
            <p:nvSpPr>
              <p:cNvPr id="874504" name="Oval 8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T3</a:t>
                </a:r>
              </a:p>
            </p:txBody>
          </p:sp>
          <p:sp>
            <p:nvSpPr>
              <p:cNvPr id="874505" name="Line 9"/>
              <p:cNvSpPr>
                <a:spLocks noChangeShapeType="1"/>
              </p:cNvSpPr>
              <p:nvPr/>
            </p:nvSpPr>
            <p:spPr bwMode="auto">
              <a:xfrm>
                <a:off x="3600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506" name="Line 10"/>
              <p:cNvSpPr>
                <a:spLocks noChangeShapeType="1"/>
              </p:cNvSpPr>
              <p:nvPr/>
            </p:nvSpPr>
            <p:spPr bwMode="auto">
              <a:xfrm flipH="1">
                <a:off x="4320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4528" name="Oval 32"/>
            <p:cNvSpPr>
              <a:spLocks noChangeArrowheads="1"/>
            </p:cNvSpPr>
            <p:nvPr/>
          </p:nvSpPr>
          <p:spPr bwMode="auto">
            <a:xfrm>
              <a:off x="3936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N3</a:t>
              </a:r>
            </a:p>
          </p:txBody>
        </p:sp>
        <p:sp>
          <p:nvSpPr>
            <p:cNvPr id="874531" name="Line 35"/>
            <p:cNvSpPr>
              <a:spLocks noChangeShapeType="1"/>
            </p:cNvSpPr>
            <p:nvPr/>
          </p:nvSpPr>
          <p:spPr bwMode="auto">
            <a:xfrm>
              <a:off x="4128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4539" name="Group 43"/>
          <p:cNvGrpSpPr>
            <a:grpSpLocks/>
          </p:cNvGrpSpPr>
          <p:nvPr/>
        </p:nvGrpSpPr>
        <p:grpSpPr bwMode="auto">
          <a:xfrm>
            <a:off x="228600" y="0"/>
            <a:ext cx="3200400" cy="2362200"/>
            <a:chOff x="528" y="816"/>
            <a:chExt cx="2016" cy="1488"/>
          </a:xfrm>
        </p:grpSpPr>
        <p:sp>
          <p:nvSpPr>
            <p:cNvPr id="874513" name="Rectangle 17"/>
            <p:cNvSpPr>
              <a:spLocks noChangeArrowheads="1"/>
            </p:cNvSpPr>
            <p:nvPr/>
          </p:nvSpPr>
          <p:spPr bwMode="auto">
            <a:xfrm>
              <a:off x="52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4514" name="Group 18"/>
            <p:cNvGrpSpPr>
              <a:grpSpLocks/>
            </p:cNvGrpSpPr>
            <p:nvPr/>
          </p:nvGrpSpPr>
          <p:grpSpPr bwMode="auto">
            <a:xfrm>
              <a:off x="816" y="864"/>
              <a:ext cx="1392" cy="912"/>
              <a:chOff x="816" y="960"/>
              <a:chExt cx="1392" cy="912"/>
            </a:xfrm>
          </p:grpSpPr>
          <p:sp>
            <p:nvSpPr>
              <p:cNvPr id="874515" name="Oval 19"/>
              <p:cNvSpPr>
                <a:spLocks noChangeArrowheads="1"/>
              </p:cNvSpPr>
              <p:nvPr/>
            </p:nvSpPr>
            <p:spPr bwMode="auto">
              <a:xfrm>
                <a:off x="81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SA1</a:t>
                </a:r>
              </a:p>
            </p:txBody>
          </p:sp>
          <p:sp>
            <p:nvSpPr>
              <p:cNvPr id="874516" name="Oval 20"/>
              <p:cNvSpPr>
                <a:spLocks noChangeArrowheads="1"/>
              </p:cNvSpPr>
              <p:nvPr/>
            </p:nvSpPr>
            <p:spPr bwMode="auto">
              <a:xfrm>
                <a:off x="177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SA2</a:t>
                </a:r>
              </a:p>
            </p:txBody>
          </p:sp>
          <p:sp>
            <p:nvSpPr>
              <p:cNvPr id="874517" name="Oval 21"/>
              <p:cNvSpPr>
                <a:spLocks noChangeArrowheads="1"/>
              </p:cNvSpPr>
              <p:nvPr/>
            </p:nvSpPr>
            <p:spPr bwMode="auto">
              <a:xfrm>
                <a:off x="1344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T1</a:t>
                </a:r>
              </a:p>
            </p:txBody>
          </p:sp>
          <p:sp>
            <p:nvSpPr>
              <p:cNvPr id="874518" name="Line 22"/>
              <p:cNvSpPr>
                <a:spLocks noChangeShapeType="1"/>
              </p:cNvSpPr>
              <p:nvPr/>
            </p:nvSpPr>
            <p:spPr bwMode="auto">
              <a:xfrm>
                <a:off x="1008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519" name="Line 23"/>
              <p:cNvSpPr>
                <a:spLocks noChangeShapeType="1"/>
              </p:cNvSpPr>
              <p:nvPr/>
            </p:nvSpPr>
            <p:spPr bwMode="auto">
              <a:xfrm flipH="1">
                <a:off x="1728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4527" name="Oval 31"/>
            <p:cNvSpPr>
              <a:spLocks noChangeArrowheads="1"/>
            </p:cNvSpPr>
            <p:nvPr/>
          </p:nvSpPr>
          <p:spPr bwMode="auto">
            <a:xfrm>
              <a:off x="1344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N1</a:t>
              </a:r>
            </a:p>
          </p:txBody>
        </p:sp>
        <p:sp>
          <p:nvSpPr>
            <p:cNvPr id="874532" name="Line 36"/>
            <p:cNvSpPr>
              <a:spLocks noChangeShapeType="1"/>
            </p:cNvSpPr>
            <p:nvPr/>
          </p:nvSpPr>
          <p:spPr bwMode="auto">
            <a:xfrm>
              <a:off x="153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4533" name="Line 37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34" name="Line 38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2" name="Oval 46"/>
          <p:cNvSpPr>
            <a:spLocks noChangeArrowheads="1"/>
          </p:cNvSpPr>
          <p:nvPr/>
        </p:nvSpPr>
        <p:spPr bwMode="auto">
          <a:xfrm>
            <a:off x="4114800" y="2209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R1</a:t>
            </a:r>
          </a:p>
        </p:txBody>
      </p:sp>
      <p:sp>
        <p:nvSpPr>
          <p:cNvPr id="874543" name="Oval 47"/>
          <p:cNvSpPr>
            <a:spLocks noChangeArrowheads="1"/>
          </p:cNvSpPr>
          <p:nvPr/>
        </p:nvSpPr>
        <p:spPr bwMode="auto">
          <a:xfrm>
            <a:off x="4114800" y="3352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R2</a:t>
            </a:r>
          </a:p>
        </p:txBody>
      </p:sp>
      <p:sp>
        <p:nvSpPr>
          <p:cNvPr id="874544" name="Line 48"/>
          <p:cNvSpPr>
            <a:spLocks noChangeShapeType="1"/>
          </p:cNvSpPr>
          <p:nvPr/>
        </p:nvSpPr>
        <p:spPr bwMode="auto">
          <a:xfrm>
            <a:off x="1905000" y="2362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6" name="Line 50"/>
          <p:cNvSpPr>
            <a:spLocks noChangeShapeType="1"/>
          </p:cNvSpPr>
          <p:nvPr/>
        </p:nvSpPr>
        <p:spPr bwMode="auto">
          <a:xfrm>
            <a:off x="4495800" y="2895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7" name="Line 51"/>
          <p:cNvSpPr>
            <a:spLocks noChangeShapeType="1"/>
          </p:cNvSpPr>
          <p:nvPr/>
        </p:nvSpPr>
        <p:spPr bwMode="auto">
          <a:xfrm flipH="1">
            <a:off x="2438400" y="38862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8" name="Line 52"/>
          <p:cNvSpPr>
            <a:spLocks noChangeShapeType="1"/>
          </p:cNvSpPr>
          <p:nvPr/>
        </p:nvSpPr>
        <p:spPr bwMode="auto">
          <a:xfrm flipH="1">
            <a:off x="4800600" y="23622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9" name="Line 53"/>
          <p:cNvSpPr>
            <a:spLocks noChangeShapeType="1"/>
          </p:cNvSpPr>
          <p:nvPr/>
        </p:nvSpPr>
        <p:spPr bwMode="auto">
          <a:xfrm>
            <a:off x="47244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7BC866B-E8F1-5D40-838B-23A5C125B707}"/>
              </a:ext>
            </a:extLst>
          </p:cNvPr>
          <p:cNvSpPr txBox="1"/>
          <p:nvPr/>
        </p:nvSpPr>
        <p:spPr>
          <a:xfrm>
            <a:off x="3303245" y="432887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37D6B89-273E-DC45-9FC1-1D11C062D6E6}"/>
              </a:ext>
            </a:extLst>
          </p:cNvPr>
          <p:cNvSpPr txBox="1"/>
          <p:nvPr/>
        </p:nvSpPr>
        <p:spPr>
          <a:xfrm>
            <a:off x="27698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D36CAF-97C9-E540-9319-1BEF0B4FB975}"/>
              </a:ext>
            </a:extLst>
          </p:cNvPr>
          <p:cNvSpPr txBox="1"/>
          <p:nvPr/>
        </p:nvSpPr>
        <p:spPr>
          <a:xfrm>
            <a:off x="53987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37DE5A-E425-F641-9EA4-8A6B17A8D276}"/>
              </a:ext>
            </a:extLst>
          </p:cNvPr>
          <p:cNvSpPr txBox="1"/>
          <p:nvPr/>
        </p:nvSpPr>
        <p:spPr>
          <a:xfrm>
            <a:off x="5105400" y="43873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EA571D0-FA12-C743-A47F-9AF36F0FE640}"/>
              </a:ext>
            </a:extLst>
          </p:cNvPr>
          <p:cNvSpPr txBox="1"/>
          <p:nvPr/>
        </p:nvSpPr>
        <p:spPr>
          <a:xfrm>
            <a:off x="1385671" y="214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91736A-02C0-A848-85F9-C9AFA3CAECDD}"/>
              </a:ext>
            </a:extLst>
          </p:cNvPr>
          <p:cNvSpPr txBox="1"/>
          <p:nvPr/>
        </p:nvSpPr>
        <p:spPr>
          <a:xfrm>
            <a:off x="6425831" y="-439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F1B962C-AB5A-7748-B70E-89659671E708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64829A8-2473-9C41-B259-FB58E8731DC2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F4F0C1-133B-E841-914B-A2ABB05EBA74}"/>
              </a:ext>
            </a:extLst>
          </p:cNvPr>
          <p:cNvSpPr txBox="1"/>
          <p:nvPr/>
        </p:nvSpPr>
        <p:spPr>
          <a:xfrm>
            <a:off x="228600" y="3078566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Simulation 3</a:t>
            </a:r>
          </a:p>
        </p:txBody>
      </p:sp>
    </p:spTree>
    <p:extLst>
      <p:ext uri="{BB962C8B-B14F-4D97-AF65-F5344CB8AC3E}">
        <p14:creationId xmlns:p14="http://schemas.microsoft.com/office/powerpoint/2010/main" val="2369170317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82BD-2455-A443-B1A9-FF81BD12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Simulation 3 Simplification (if necessary)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B2BC6-19E4-6C46-8AC5-F9D827D13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T1/N1, T3/N3 same as before</a:t>
            </a:r>
          </a:p>
          <a:p>
            <a:r>
              <a:rPr lang="en-US" dirty="0">
                <a:solidFill>
                  <a:schemeClr val="tx1"/>
                </a:solidFill>
              </a:rPr>
              <a:t>Start with packets into R1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F4B8E-18AD-9F44-B9F8-DCA1A242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57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753AF-4B0A-46F7-94F4-49EDB55CB0A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874498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 </a:t>
            </a:r>
            <a:br>
              <a:rPr lang="en-US" altLang="en-US" sz="4000"/>
            </a:br>
            <a:r>
              <a:rPr lang="en-US" altLang="en-US" sz="4000"/>
              <a:t>3</a:t>
            </a:r>
          </a:p>
        </p:txBody>
      </p:sp>
      <p:sp>
        <p:nvSpPr>
          <p:cNvPr id="874507" name="Rectangle 11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4508" name="Oval 12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74509" name="Oval 13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74510" name="Oval 14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74511" name="Line 15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12" name="Line 16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4520" name="Group 24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74521" name="Oval 25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74522" name="Oval 26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74523" name="Oval 27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74524" name="Line 28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4525" name="Line 29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4529" name="Oval 33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74530" name="Oval 34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grpSp>
        <p:nvGrpSpPr>
          <p:cNvPr id="874540" name="Group 44"/>
          <p:cNvGrpSpPr>
            <a:grpSpLocks/>
          </p:cNvGrpSpPr>
          <p:nvPr/>
        </p:nvGrpSpPr>
        <p:grpSpPr bwMode="auto">
          <a:xfrm>
            <a:off x="5334000" y="0"/>
            <a:ext cx="3200400" cy="2362200"/>
            <a:chOff x="3168" y="816"/>
            <a:chExt cx="2016" cy="1488"/>
          </a:xfrm>
        </p:grpSpPr>
        <p:sp>
          <p:nvSpPr>
            <p:cNvPr id="874500" name="Rectangle 4"/>
            <p:cNvSpPr>
              <a:spLocks noChangeArrowheads="1"/>
            </p:cNvSpPr>
            <p:nvPr/>
          </p:nvSpPr>
          <p:spPr bwMode="auto">
            <a:xfrm>
              <a:off x="316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4501" name="Group 5"/>
            <p:cNvGrpSpPr>
              <a:grpSpLocks/>
            </p:cNvGrpSpPr>
            <p:nvPr/>
          </p:nvGrpSpPr>
          <p:grpSpPr bwMode="auto">
            <a:xfrm>
              <a:off x="3408" y="864"/>
              <a:ext cx="1392" cy="912"/>
              <a:chOff x="3408" y="960"/>
              <a:chExt cx="1392" cy="912"/>
            </a:xfrm>
          </p:grpSpPr>
          <p:sp>
            <p:nvSpPr>
              <p:cNvPr id="874502" name="Oval 6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SA3</a:t>
                </a:r>
              </a:p>
            </p:txBody>
          </p:sp>
          <p:sp>
            <p:nvSpPr>
              <p:cNvPr id="874503" name="Oval 7"/>
              <p:cNvSpPr>
                <a:spLocks noChangeArrowheads="1"/>
              </p:cNvSpPr>
              <p:nvPr/>
            </p:nvSpPr>
            <p:spPr bwMode="auto">
              <a:xfrm>
                <a:off x="436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SA4</a:t>
                </a:r>
              </a:p>
            </p:txBody>
          </p:sp>
          <p:sp>
            <p:nvSpPr>
              <p:cNvPr id="874504" name="Oval 8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T3</a:t>
                </a:r>
              </a:p>
            </p:txBody>
          </p:sp>
          <p:sp>
            <p:nvSpPr>
              <p:cNvPr id="874505" name="Line 9"/>
              <p:cNvSpPr>
                <a:spLocks noChangeShapeType="1"/>
              </p:cNvSpPr>
              <p:nvPr/>
            </p:nvSpPr>
            <p:spPr bwMode="auto">
              <a:xfrm>
                <a:off x="3600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506" name="Line 10"/>
              <p:cNvSpPr>
                <a:spLocks noChangeShapeType="1"/>
              </p:cNvSpPr>
              <p:nvPr/>
            </p:nvSpPr>
            <p:spPr bwMode="auto">
              <a:xfrm flipH="1">
                <a:off x="4320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4528" name="Oval 32"/>
            <p:cNvSpPr>
              <a:spLocks noChangeArrowheads="1"/>
            </p:cNvSpPr>
            <p:nvPr/>
          </p:nvSpPr>
          <p:spPr bwMode="auto">
            <a:xfrm>
              <a:off x="3936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N3</a:t>
              </a:r>
            </a:p>
          </p:txBody>
        </p:sp>
        <p:sp>
          <p:nvSpPr>
            <p:cNvPr id="874531" name="Line 35"/>
            <p:cNvSpPr>
              <a:spLocks noChangeShapeType="1"/>
            </p:cNvSpPr>
            <p:nvPr/>
          </p:nvSpPr>
          <p:spPr bwMode="auto">
            <a:xfrm>
              <a:off x="4128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4539" name="Group 43"/>
          <p:cNvGrpSpPr>
            <a:grpSpLocks/>
          </p:cNvGrpSpPr>
          <p:nvPr/>
        </p:nvGrpSpPr>
        <p:grpSpPr bwMode="auto">
          <a:xfrm>
            <a:off x="228600" y="0"/>
            <a:ext cx="3200400" cy="2362200"/>
            <a:chOff x="528" y="816"/>
            <a:chExt cx="2016" cy="1488"/>
          </a:xfrm>
        </p:grpSpPr>
        <p:sp>
          <p:nvSpPr>
            <p:cNvPr id="874513" name="Rectangle 17"/>
            <p:cNvSpPr>
              <a:spLocks noChangeArrowheads="1"/>
            </p:cNvSpPr>
            <p:nvPr/>
          </p:nvSpPr>
          <p:spPr bwMode="auto">
            <a:xfrm>
              <a:off x="52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4514" name="Group 18"/>
            <p:cNvGrpSpPr>
              <a:grpSpLocks/>
            </p:cNvGrpSpPr>
            <p:nvPr/>
          </p:nvGrpSpPr>
          <p:grpSpPr bwMode="auto">
            <a:xfrm>
              <a:off x="816" y="864"/>
              <a:ext cx="1392" cy="912"/>
              <a:chOff x="816" y="960"/>
              <a:chExt cx="1392" cy="912"/>
            </a:xfrm>
          </p:grpSpPr>
          <p:sp>
            <p:nvSpPr>
              <p:cNvPr id="874515" name="Oval 19"/>
              <p:cNvSpPr>
                <a:spLocks noChangeArrowheads="1"/>
              </p:cNvSpPr>
              <p:nvPr/>
            </p:nvSpPr>
            <p:spPr bwMode="auto">
              <a:xfrm>
                <a:off x="81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SA1</a:t>
                </a:r>
              </a:p>
            </p:txBody>
          </p:sp>
          <p:sp>
            <p:nvSpPr>
              <p:cNvPr id="874516" name="Oval 20"/>
              <p:cNvSpPr>
                <a:spLocks noChangeArrowheads="1"/>
              </p:cNvSpPr>
              <p:nvPr/>
            </p:nvSpPr>
            <p:spPr bwMode="auto">
              <a:xfrm>
                <a:off x="177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SA2</a:t>
                </a:r>
              </a:p>
            </p:txBody>
          </p:sp>
          <p:sp>
            <p:nvSpPr>
              <p:cNvPr id="874517" name="Oval 21"/>
              <p:cNvSpPr>
                <a:spLocks noChangeArrowheads="1"/>
              </p:cNvSpPr>
              <p:nvPr/>
            </p:nvSpPr>
            <p:spPr bwMode="auto">
              <a:xfrm>
                <a:off x="1344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T1</a:t>
                </a:r>
              </a:p>
            </p:txBody>
          </p:sp>
          <p:sp>
            <p:nvSpPr>
              <p:cNvPr id="874518" name="Line 22"/>
              <p:cNvSpPr>
                <a:spLocks noChangeShapeType="1"/>
              </p:cNvSpPr>
              <p:nvPr/>
            </p:nvSpPr>
            <p:spPr bwMode="auto">
              <a:xfrm>
                <a:off x="1008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519" name="Line 23"/>
              <p:cNvSpPr>
                <a:spLocks noChangeShapeType="1"/>
              </p:cNvSpPr>
              <p:nvPr/>
            </p:nvSpPr>
            <p:spPr bwMode="auto">
              <a:xfrm flipH="1">
                <a:off x="1728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4527" name="Oval 31"/>
            <p:cNvSpPr>
              <a:spLocks noChangeArrowheads="1"/>
            </p:cNvSpPr>
            <p:nvPr/>
          </p:nvSpPr>
          <p:spPr bwMode="auto">
            <a:xfrm>
              <a:off x="1344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N1</a:t>
              </a:r>
            </a:p>
          </p:txBody>
        </p:sp>
        <p:sp>
          <p:nvSpPr>
            <p:cNvPr id="874532" name="Line 36"/>
            <p:cNvSpPr>
              <a:spLocks noChangeShapeType="1"/>
            </p:cNvSpPr>
            <p:nvPr/>
          </p:nvSpPr>
          <p:spPr bwMode="auto">
            <a:xfrm>
              <a:off x="153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4533" name="Line 37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34" name="Line 38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2" name="Oval 46"/>
          <p:cNvSpPr>
            <a:spLocks noChangeArrowheads="1"/>
          </p:cNvSpPr>
          <p:nvPr/>
        </p:nvSpPr>
        <p:spPr bwMode="auto">
          <a:xfrm>
            <a:off x="4114800" y="2209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R1</a:t>
            </a:r>
          </a:p>
        </p:txBody>
      </p:sp>
      <p:sp>
        <p:nvSpPr>
          <p:cNvPr id="874543" name="Oval 47"/>
          <p:cNvSpPr>
            <a:spLocks noChangeArrowheads="1"/>
          </p:cNvSpPr>
          <p:nvPr/>
        </p:nvSpPr>
        <p:spPr bwMode="auto">
          <a:xfrm>
            <a:off x="4114800" y="3352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R2</a:t>
            </a:r>
          </a:p>
        </p:txBody>
      </p:sp>
      <p:sp>
        <p:nvSpPr>
          <p:cNvPr id="874544" name="Line 48"/>
          <p:cNvSpPr>
            <a:spLocks noChangeShapeType="1"/>
          </p:cNvSpPr>
          <p:nvPr/>
        </p:nvSpPr>
        <p:spPr bwMode="auto">
          <a:xfrm>
            <a:off x="1905000" y="2362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6" name="Line 50"/>
          <p:cNvSpPr>
            <a:spLocks noChangeShapeType="1"/>
          </p:cNvSpPr>
          <p:nvPr/>
        </p:nvSpPr>
        <p:spPr bwMode="auto">
          <a:xfrm>
            <a:off x="4495800" y="2895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7" name="Line 51"/>
          <p:cNvSpPr>
            <a:spLocks noChangeShapeType="1"/>
          </p:cNvSpPr>
          <p:nvPr/>
        </p:nvSpPr>
        <p:spPr bwMode="auto">
          <a:xfrm flipH="1">
            <a:off x="2438400" y="38862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8" name="Line 52"/>
          <p:cNvSpPr>
            <a:spLocks noChangeShapeType="1"/>
          </p:cNvSpPr>
          <p:nvPr/>
        </p:nvSpPr>
        <p:spPr bwMode="auto">
          <a:xfrm flipH="1">
            <a:off x="4800600" y="23622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49" name="Line 53"/>
          <p:cNvSpPr>
            <a:spLocks noChangeShapeType="1"/>
          </p:cNvSpPr>
          <p:nvPr/>
        </p:nvSpPr>
        <p:spPr bwMode="auto">
          <a:xfrm>
            <a:off x="4724400" y="3962400"/>
            <a:ext cx="1600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7BC866B-E8F1-5D40-838B-23A5C125B707}"/>
              </a:ext>
            </a:extLst>
          </p:cNvPr>
          <p:cNvSpPr txBox="1"/>
          <p:nvPr/>
        </p:nvSpPr>
        <p:spPr>
          <a:xfrm>
            <a:off x="3303245" y="432887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37D6B89-273E-DC45-9FC1-1D11C062D6E6}"/>
              </a:ext>
            </a:extLst>
          </p:cNvPr>
          <p:cNvSpPr txBox="1"/>
          <p:nvPr/>
        </p:nvSpPr>
        <p:spPr>
          <a:xfrm>
            <a:off x="27698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D36CAF-97C9-E540-9319-1BEF0B4FB975}"/>
              </a:ext>
            </a:extLst>
          </p:cNvPr>
          <p:cNvSpPr txBox="1"/>
          <p:nvPr/>
        </p:nvSpPr>
        <p:spPr>
          <a:xfrm>
            <a:off x="53987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37DE5A-E425-F641-9EA4-8A6B17A8D276}"/>
              </a:ext>
            </a:extLst>
          </p:cNvPr>
          <p:cNvSpPr txBox="1"/>
          <p:nvPr/>
        </p:nvSpPr>
        <p:spPr>
          <a:xfrm>
            <a:off x="5105400" y="43873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EA571D0-FA12-C743-A47F-9AF36F0FE640}"/>
              </a:ext>
            </a:extLst>
          </p:cNvPr>
          <p:cNvSpPr txBox="1"/>
          <p:nvPr/>
        </p:nvSpPr>
        <p:spPr>
          <a:xfrm>
            <a:off x="1385671" y="214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91736A-02C0-A848-85F9-C9AFA3CAECDD}"/>
              </a:ext>
            </a:extLst>
          </p:cNvPr>
          <p:cNvSpPr txBox="1"/>
          <p:nvPr/>
        </p:nvSpPr>
        <p:spPr>
          <a:xfrm>
            <a:off x="6425831" y="-439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F1B962C-AB5A-7748-B70E-89659671E708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64829A8-2473-9C41-B259-FB58E8731DC2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F4F0C1-133B-E841-914B-A2ABB05EBA74}"/>
              </a:ext>
            </a:extLst>
          </p:cNvPr>
          <p:cNvSpPr txBox="1"/>
          <p:nvPr/>
        </p:nvSpPr>
        <p:spPr>
          <a:xfrm>
            <a:off x="228600" y="3078566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Simulation 3</a:t>
            </a:r>
          </a:p>
        </p:txBody>
      </p:sp>
    </p:spTree>
    <p:extLst>
      <p:ext uri="{BB962C8B-B14F-4D97-AF65-F5344CB8AC3E}">
        <p14:creationId xmlns:p14="http://schemas.microsoft.com/office/powerpoint/2010/main" val="4137375391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E38F1-4E3A-45C1-91E3-BD453DF6F0B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Where are we now?</a:t>
            </a:r>
          </a:p>
        </p:txBody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Can communicate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From one process on a computer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  to any other process on any other computer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  </a:t>
            </a:r>
            <a:r>
              <a:rPr lang="en-US" altLang="en-US" i="1" dirty="0"/>
              <a:t>if</a:t>
            </a:r>
            <a:r>
              <a:rPr lang="en-US" altLang="en-US" dirty="0"/>
              <a:t> the two are transitively connected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By a set of participating computers which route data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Layers have provided “Abstraction”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Processes just see streams of data between the endpoints </a:t>
            </a:r>
          </a:p>
        </p:txBody>
      </p:sp>
    </p:spTree>
    <p:extLst>
      <p:ext uri="{BB962C8B-B14F-4D97-AF65-F5344CB8AC3E}">
        <p14:creationId xmlns:p14="http://schemas.microsoft.com/office/powerpoint/2010/main" val="27088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587" grpId="0" uiExpand="1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864A0-D703-4E79-9618-0AF78C2EAD43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</a:t>
            </a:r>
          </a:p>
        </p:txBody>
      </p:sp>
      <p:grpSp>
        <p:nvGrpSpPr>
          <p:cNvPr id="864281" name="Group 25"/>
          <p:cNvGrpSpPr>
            <a:grpSpLocks/>
          </p:cNvGrpSpPr>
          <p:nvPr/>
        </p:nvGrpSpPr>
        <p:grpSpPr bwMode="auto">
          <a:xfrm>
            <a:off x="6096000" y="2209800"/>
            <a:ext cx="1828800" cy="3886200"/>
            <a:chOff x="3840" y="1392"/>
            <a:chExt cx="1152" cy="2448"/>
          </a:xfrm>
        </p:grpSpPr>
        <p:sp>
          <p:nvSpPr>
            <p:cNvPr id="864261" name="Rectangle 5"/>
            <p:cNvSpPr>
              <a:spLocks noChangeArrowheads="1"/>
            </p:cNvSpPr>
            <p:nvPr/>
          </p:nvSpPr>
          <p:spPr bwMode="auto">
            <a:xfrm>
              <a:off x="3840" y="1392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Application</a:t>
              </a:r>
            </a:p>
          </p:txBody>
        </p:sp>
        <p:sp>
          <p:nvSpPr>
            <p:cNvPr id="864262" name="Rectangle 6"/>
            <p:cNvSpPr>
              <a:spLocks noChangeArrowheads="1"/>
            </p:cNvSpPr>
            <p:nvPr/>
          </p:nvSpPr>
          <p:spPr bwMode="auto">
            <a:xfrm>
              <a:off x="3840" y="1920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Transport</a:t>
              </a:r>
            </a:p>
          </p:txBody>
        </p:sp>
        <p:sp>
          <p:nvSpPr>
            <p:cNvPr id="864263" name="Rectangle 7"/>
            <p:cNvSpPr>
              <a:spLocks noChangeArrowheads="1"/>
            </p:cNvSpPr>
            <p:nvPr/>
          </p:nvSpPr>
          <p:spPr bwMode="auto">
            <a:xfrm>
              <a:off x="3840" y="2448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Network</a:t>
              </a:r>
            </a:p>
          </p:txBody>
        </p:sp>
        <p:sp>
          <p:nvSpPr>
            <p:cNvPr id="864264" name="Rectangle 8"/>
            <p:cNvSpPr>
              <a:spLocks noChangeArrowheads="1"/>
            </p:cNvSpPr>
            <p:nvPr/>
          </p:nvSpPr>
          <p:spPr bwMode="auto">
            <a:xfrm>
              <a:off x="3840" y="2976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Link</a:t>
              </a:r>
            </a:p>
          </p:txBody>
        </p:sp>
        <p:sp>
          <p:nvSpPr>
            <p:cNvPr id="864265" name="Rectangle 9"/>
            <p:cNvSpPr>
              <a:spLocks noChangeArrowheads="1"/>
            </p:cNvSpPr>
            <p:nvPr/>
          </p:nvSpPr>
          <p:spPr bwMode="auto">
            <a:xfrm>
              <a:off x="3840" y="3504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Physical</a:t>
              </a:r>
            </a:p>
          </p:txBody>
        </p:sp>
        <p:sp>
          <p:nvSpPr>
            <p:cNvPr id="864266" name="Line 10"/>
            <p:cNvSpPr>
              <a:spLocks noChangeShapeType="1"/>
            </p:cNvSpPr>
            <p:nvPr/>
          </p:nvSpPr>
          <p:spPr bwMode="auto">
            <a:xfrm>
              <a:off x="4416" y="17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67" name="Line 11"/>
            <p:cNvSpPr>
              <a:spLocks noChangeShapeType="1"/>
            </p:cNvSpPr>
            <p:nvPr/>
          </p:nvSpPr>
          <p:spPr bwMode="auto">
            <a:xfrm>
              <a:off x="4416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68" name="Line 12"/>
            <p:cNvSpPr>
              <a:spLocks noChangeShapeType="1"/>
            </p:cNvSpPr>
            <p:nvPr/>
          </p:nvSpPr>
          <p:spPr bwMode="auto">
            <a:xfrm>
              <a:off x="4416" y="27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69" name="Line 13"/>
            <p:cNvSpPr>
              <a:spLocks noChangeShapeType="1"/>
            </p:cNvSpPr>
            <p:nvPr/>
          </p:nvSpPr>
          <p:spPr bwMode="auto">
            <a:xfrm>
              <a:off x="4416" y="331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4271" name="Group 15"/>
          <p:cNvGrpSpPr>
            <a:grpSpLocks/>
          </p:cNvGrpSpPr>
          <p:nvPr/>
        </p:nvGrpSpPr>
        <p:grpSpPr bwMode="auto">
          <a:xfrm>
            <a:off x="1066800" y="2209800"/>
            <a:ext cx="1828800" cy="3886200"/>
            <a:chOff x="576" y="1296"/>
            <a:chExt cx="1152" cy="2448"/>
          </a:xfrm>
        </p:grpSpPr>
        <p:sp>
          <p:nvSpPr>
            <p:cNvPr id="864272" name="Rectangle 16"/>
            <p:cNvSpPr>
              <a:spLocks noChangeArrowheads="1"/>
            </p:cNvSpPr>
            <p:nvPr/>
          </p:nvSpPr>
          <p:spPr bwMode="auto">
            <a:xfrm>
              <a:off x="576" y="1296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Application</a:t>
              </a:r>
            </a:p>
          </p:txBody>
        </p:sp>
        <p:sp>
          <p:nvSpPr>
            <p:cNvPr id="864273" name="Rectangle 17"/>
            <p:cNvSpPr>
              <a:spLocks noChangeArrowheads="1"/>
            </p:cNvSpPr>
            <p:nvPr/>
          </p:nvSpPr>
          <p:spPr bwMode="auto">
            <a:xfrm>
              <a:off x="576" y="1824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Transport</a:t>
              </a:r>
            </a:p>
          </p:txBody>
        </p:sp>
        <p:sp>
          <p:nvSpPr>
            <p:cNvPr id="864274" name="Rectangle 18"/>
            <p:cNvSpPr>
              <a:spLocks noChangeArrowheads="1"/>
            </p:cNvSpPr>
            <p:nvPr/>
          </p:nvSpPr>
          <p:spPr bwMode="auto">
            <a:xfrm>
              <a:off x="576" y="2352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Network</a:t>
              </a:r>
            </a:p>
          </p:txBody>
        </p:sp>
        <p:sp>
          <p:nvSpPr>
            <p:cNvPr id="864275" name="Rectangle 19"/>
            <p:cNvSpPr>
              <a:spLocks noChangeArrowheads="1"/>
            </p:cNvSpPr>
            <p:nvPr/>
          </p:nvSpPr>
          <p:spPr bwMode="auto">
            <a:xfrm>
              <a:off x="576" y="2880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Link</a:t>
              </a:r>
            </a:p>
          </p:txBody>
        </p:sp>
        <p:sp>
          <p:nvSpPr>
            <p:cNvPr id="864276" name="Rectangle 20"/>
            <p:cNvSpPr>
              <a:spLocks noChangeArrowheads="1"/>
            </p:cNvSpPr>
            <p:nvPr/>
          </p:nvSpPr>
          <p:spPr bwMode="auto">
            <a:xfrm>
              <a:off x="576" y="3408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Physical</a:t>
              </a:r>
            </a:p>
          </p:txBody>
        </p:sp>
        <p:sp>
          <p:nvSpPr>
            <p:cNvPr id="864277" name="Line 21"/>
            <p:cNvSpPr>
              <a:spLocks noChangeShapeType="1"/>
            </p:cNvSpPr>
            <p:nvPr/>
          </p:nvSpPr>
          <p:spPr bwMode="auto">
            <a:xfrm>
              <a:off x="1152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78" name="Line 22"/>
            <p:cNvSpPr>
              <a:spLocks noChangeShapeType="1"/>
            </p:cNvSpPr>
            <p:nvPr/>
          </p:nvSpPr>
          <p:spPr bwMode="auto">
            <a:xfrm>
              <a:off x="1152" y="21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79" name="Line 23"/>
            <p:cNvSpPr>
              <a:spLocks noChangeShapeType="1"/>
            </p:cNvSpPr>
            <p:nvPr/>
          </p:nvSpPr>
          <p:spPr bwMode="auto">
            <a:xfrm>
              <a:off x="1152" y="26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4280" name="Line 24"/>
            <p:cNvSpPr>
              <a:spLocks noChangeShapeType="1"/>
            </p:cNvSpPr>
            <p:nvPr/>
          </p:nvSpPr>
          <p:spPr bwMode="auto">
            <a:xfrm>
              <a:off x="1152" y="321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4282" name="Line 26"/>
          <p:cNvSpPr>
            <a:spLocks noChangeShapeType="1"/>
          </p:cNvSpPr>
          <p:nvPr/>
        </p:nvSpPr>
        <p:spPr bwMode="auto">
          <a:xfrm>
            <a:off x="2895600" y="5791200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4283" name="Line 27"/>
          <p:cNvSpPr>
            <a:spLocks noChangeShapeType="1"/>
          </p:cNvSpPr>
          <p:nvPr/>
        </p:nvSpPr>
        <p:spPr bwMode="auto">
          <a:xfrm>
            <a:off x="2895600" y="2514600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4284" name="Text Box 28"/>
          <p:cNvSpPr txBox="1">
            <a:spLocks noChangeArrowheads="1"/>
          </p:cNvSpPr>
          <p:nvPr/>
        </p:nvSpPr>
        <p:spPr bwMode="auto">
          <a:xfrm>
            <a:off x="3581400" y="2514600"/>
            <a:ext cx="172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(abstraction)</a:t>
            </a:r>
          </a:p>
        </p:txBody>
      </p:sp>
    </p:spTree>
    <p:extLst>
      <p:ext uri="{BB962C8B-B14F-4D97-AF65-F5344CB8AC3E}">
        <p14:creationId xmlns:p14="http://schemas.microsoft.com/office/powerpoint/2010/main" val="2676360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3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5405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2,5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5209701" y="3170178"/>
            <a:ext cx="410521" cy="411444"/>
            <a:chOff x="1447800" y="3446002"/>
            <a:chExt cx="545367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6</a:t>
              </a:r>
            </a:p>
          </p:txBody>
        </p:sp>
      </p:grpSp>
      <p:pic>
        <p:nvPicPr>
          <p:cNvPr id="60" name="Picture 5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4876800" y="1423343"/>
            <a:ext cx="1611775" cy="13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" name="Rectangle 60"/>
          <p:cNvSpPr/>
          <p:nvPr/>
        </p:nvSpPr>
        <p:spPr>
          <a:xfrm>
            <a:off x="5334000" y="1066800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CPU</a:t>
            </a:r>
            <a:endParaRPr lang="en-US" sz="2000" dirty="0">
              <a:latin typeface="+mj-lt"/>
            </a:endParaRPr>
          </a:p>
        </p:txBody>
      </p:sp>
      <p:pic>
        <p:nvPicPr>
          <p:cNvPr id="70" name="Picture 5"/>
          <p:cNvPicPr>
            <a:picLocks noChangeAspect="1" noChangeArrowheads="1"/>
          </p:cNvPicPr>
          <p:nvPr/>
        </p:nvPicPr>
        <p:blipFill rotWithShape="1">
          <a:blip r:embed="rId11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5041903" y="4981248"/>
            <a:ext cx="1281567" cy="109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1" name="Straight Arrow Connector 70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5343354" y="457200"/>
            <a:ext cx="755110" cy="516398"/>
            <a:chOff x="1380954" y="3446002"/>
            <a:chExt cx="755110" cy="516398"/>
          </a:xfrm>
        </p:grpSpPr>
        <p:sp>
          <p:nvSpPr>
            <p:cNvPr id="76" name="Oval 7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380954" y="3505200"/>
              <a:ext cx="75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7,8,9</a:t>
              </a: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6626735" y="52893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6488575" y="1905000"/>
            <a:ext cx="293225" cy="20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8420052" y="4954418"/>
            <a:ext cx="470000" cy="411444"/>
            <a:chOff x="1407375" y="3446002"/>
            <a:chExt cx="624383" cy="546593"/>
          </a:xfrm>
        </p:grpSpPr>
        <p:sp>
          <p:nvSpPr>
            <p:cNvPr id="82" name="Oval 81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407375" y="3461059"/>
              <a:ext cx="6243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10</a:t>
              </a:r>
            </a:p>
          </p:txBody>
        </p:sp>
      </p:grpSp>
      <p:pic>
        <p:nvPicPr>
          <p:cNvPr id="108" name="Picture 18" descr="http://www.mushroomsys.com/websiteContent/graphics/DAP/cloudcomputing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209" y="3400480"/>
            <a:ext cx="1944532" cy="155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9787514">
            <a:off x="7619625" y="2771955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" name="Rectangle 109"/>
          <p:cNvSpPr/>
          <p:nvPr/>
        </p:nvSpPr>
        <p:spPr>
          <a:xfrm>
            <a:off x="7561429" y="2362200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12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2936238">
            <a:off x="6894380" y="4661437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Rectangle 115"/>
          <p:cNvSpPr/>
          <p:nvPr/>
        </p:nvSpPr>
        <p:spPr>
          <a:xfrm>
            <a:off x="6400800" y="5375943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cxnSp>
        <p:nvCxnSpPr>
          <p:cNvPr id="117" name="Straight Connector 116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0" idx="1"/>
          </p:cNvCxnSpPr>
          <p:nvPr/>
        </p:nvCxnSpPr>
        <p:spPr>
          <a:xfrm>
            <a:off x="6488575" y="2111497"/>
            <a:ext cx="1072854" cy="43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 rot="1293133">
            <a:off x="6333270" y="2269482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124" name="TextBox 123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cxnSp>
        <p:nvCxnSpPr>
          <p:cNvPr id="125" name="Straight Arrow Connector 124"/>
          <p:cNvCxnSpPr>
            <a:stCxn id="116" idx="1"/>
          </p:cNvCxnSpPr>
          <p:nvPr/>
        </p:nvCxnSpPr>
        <p:spPr>
          <a:xfrm flipH="1">
            <a:off x="6244148" y="5558709"/>
            <a:ext cx="1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8" name="Oval 12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24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6" grpId="0" animBg="1"/>
      <p:bldP spid="1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1C32-4F94-4DAD-A42D-D8D084736899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Protocols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Protocol – common discipline used to interoperate smoothly </a:t>
            </a:r>
            <a:endParaRPr lang="en-US" altLang="en-US" dirty="0">
              <a:sym typeface="Wingdings" pitchFamily="2" charset="2"/>
            </a:endParaRPr>
          </a:p>
          <a:p>
            <a:pPr lvl="1"/>
            <a:r>
              <a:rPr lang="en-US" altLang="en-US" dirty="0">
                <a:sym typeface="Wingdings" pitchFamily="2" charset="2"/>
              </a:rPr>
              <a:t>rules of the game</a:t>
            </a:r>
          </a:p>
          <a:p>
            <a:pPr lvl="1"/>
            <a:r>
              <a:rPr lang="en-US" altLang="en-US" dirty="0"/>
              <a:t>Include</a:t>
            </a:r>
          </a:p>
          <a:p>
            <a:pPr lvl="2"/>
            <a:r>
              <a:rPr lang="en-US" altLang="en-US" dirty="0"/>
              <a:t>How to format packets</a:t>
            </a:r>
          </a:p>
          <a:p>
            <a:pPr lvl="2"/>
            <a:r>
              <a:rPr lang="en-US" altLang="en-US" dirty="0"/>
              <a:t>How to handle data</a:t>
            </a:r>
          </a:p>
          <a:p>
            <a:r>
              <a:rPr lang="en-US" altLang="en-US" dirty="0"/>
              <a:t>So far, we’ve discussed a protocol called IP:</a:t>
            </a:r>
          </a:p>
          <a:p>
            <a:pPr lvl="1"/>
            <a:r>
              <a:rPr lang="en-US" altLang="en-US" dirty="0"/>
              <a:t>IP = Internet Protocol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Minimal transport with delivery to processes (rather than hosts): UDP</a:t>
            </a:r>
          </a:p>
          <a:p>
            <a:pPr lvl="1"/>
            <a:r>
              <a:rPr lang="en-US" altLang="en-US" dirty="0"/>
              <a:t>UDP = Unreliable Datagram Protocol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446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661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5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 4 verses or digits from each</a:t>
            </a:r>
          </a:p>
          <a:p>
            <a:pPr lvl="1"/>
            <a:r>
              <a:rPr lang="en-US" altLang="en-US" dirty="0"/>
              <a:t>from letter-server serving </a:t>
            </a:r>
            <a:r>
              <a:rPr lang="en-US" altLang="en-US"/>
              <a:t>2 strings</a:t>
            </a:r>
            <a:endParaRPr lang="en-US" altLang="en-US" dirty="0"/>
          </a:p>
          <a:p>
            <a:pPr lvl="1"/>
            <a:r>
              <a:rPr lang="en-US" altLang="en-US" dirty="0"/>
              <a:t>And digit-server serving 2 fundamental constants</a:t>
            </a:r>
          </a:p>
          <a:p>
            <a:pPr lvl="1"/>
            <a:r>
              <a:rPr lang="en-US" altLang="en-US" dirty="0"/>
              <a:t>To two clients</a:t>
            </a:r>
          </a:p>
          <a:p>
            <a:endParaRPr lang="en-US" altLang="en-US" dirty="0"/>
          </a:p>
          <a:p>
            <a:r>
              <a:rPr lang="en-US" altLang="en-US" dirty="0"/>
              <a:t>Deliberately delay data through R3</a:t>
            </a:r>
          </a:p>
          <a:p>
            <a:pPr lvl="1"/>
            <a:r>
              <a:rPr lang="en-US" altLang="en-US" dirty="0"/>
              <a:t>Model non-determinism in route timing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CA5C5-D424-4048-BC99-4037010536F0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779364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BC1FE-F5B3-3044-8AD6-DD518D51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Simulation (as necessary)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AFBC1-5019-2D48-944D-826BB1D02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Again, skip T1/N1, T3/N3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3A715-E636-8249-87AC-50EADE17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3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A660-3AB0-4E5E-864C-6A60126DE01F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876546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65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 </a:t>
            </a:r>
            <a:br>
              <a:rPr lang="en-US" altLang="en-US" sz="4000"/>
            </a:br>
            <a:r>
              <a:rPr lang="en-US" altLang="en-US" sz="4000"/>
              <a:t>5</a:t>
            </a:r>
          </a:p>
        </p:txBody>
      </p:sp>
      <p:sp>
        <p:nvSpPr>
          <p:cNvPr id="876548" name="Rectangle 4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6549" name="Oval 5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76550" name="Oval 6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76551" name="Oval 7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76552" name="Line 8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53" name="Line 9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6554" name="Group 10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76555" name="Oval 11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76556" name="Oval 12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76557" name="Oval 13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76558" name="Line 14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6559" name="Line 15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6560" name="Oval 16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76561" name="Oval 17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grpSp>
        <p:nvGrpSpPr>
          <p:cNvPr id="876562" name="Group 18"/>
          <p:cNvGrpSpPr>
            <a:grpSpLocks/>
          </p:cNvGrpSpPr>
          <p:nvPr/>
        </p:nvGrpSpPr>
        <p:grpSpPr bwMode="auto">
          <a:xfrm>
            <a:off x="5334000" y="0"/>
            <a:ext cx="3200400" cy="2362200"/>
            <a:chOff x="3168" y="816"/>
            <a:chExt cx="2016" cy="1488"/>
          </a:xfrm>
        </p:grpSpPr>
        <p:sp>
          <p:nvSpPr>
            <p:cNvPr id="876563" name="Rectangle 19"/>
            <p:cNvSpPr>
              <a:spLocks noChangeArrowheads="1"/>
            </p:cNvSpPr>
            <p:nvPr/>
          </p:nvSpPr>
          <p:spPr bwMode="auto">
            <a:xfrm>
              <a:off x="316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6564" name="Group 20"/>
            <p:cNvGrpSpPr>
              <a:grpSpLocks/>
            </p:cNvGrpSpPr>
            <p:nvPr/>
          </p:nvGrpSpPr>
          <p:grpSpPr bwMode="auto">
            <a:xfrm>
              <a:off x="3408" y="864"/>
              <a:ext cx="1392" cy="912"/>
              <a:chOff x="3408" y="960"/>
              <a:chExt cx="1392" cy="912"/>
            </a:xfrm>
          </p:grpSpPr>
          <p:sp>
            <p:nvSpPr>
              <p:cNvPr id="876565" name="Oval 21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SA3</a:t>
                </a:r>
              </a:p>
            </p:txBody>
          </p:sp>
          <p:sp>
            <p:nvSpPr>
              <p:cNvPr id="876566" name="Oval 22"/>
              <p:cNvSpPr>
                <a:spLocks noChangeArrowheads="1"/>
              </p:cNvSpPr>
              <p:nvPr/>
            </p:nvSpPr>
            <p:spPr bwMode="auto">
              <a:xfrm>
                <a:off x="436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SA4</a:t>
                </a:r>
              </a:p>
            </p:txBody>
          </p:sp>
          <p:sp>
            <p:nvSpPr>
              <p:cNvPr id="876567" name="Oval 23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T3</a:t>
                </a:r>
              </a:p>
            </p:txBody>
          </p:sp>
          <p:sp>
            <p:nvSpPr>
              <p:cNvPr id="876568" name="Line 24"/>
              <p:cNvSpPr>
                <a:spLocks noChangeShapeType="1"/>
              </p:cNvSpPr>
              <p:nvPr/>
            </p:nvSpPr>
            <p:spPr bwMode="auto">
              <a:xfrm>
                <a:off x="3600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569" name="Line 25"/>
              <p:cNvSpPr>
                <a:spLocks noChangeShapeType="1"/>
              </p:cNvSpPr>
              <p:nvPr/>
            </p:nvSpPr>
            <p:spPr bwMode="auto">
              <a:xfrm flipH="1">
                <a:off x="4320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6570" name="Oval 26"/>
            <p:cNvSpPr>
              <a:spLocks noChangeArrowheads="1"/>
            </p:cNvSpPr>
            <p:nvPr/>
          </p:nvSpPr>
          <p:spPr bwMode="auto">
            <a:xfrm>
              <a:off x="3936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N3</a:t>
              </a:r>
            </a:p>
          </p:txBody>
        </p:sp>
        <p:sp>
          <p:nvSpPr>
            <p:cNvPr id="876571" name="Line 27"/>
            <p:cNvSpPr>
              <a:spLocks noChangeShapeType="1"/>
            </p:cNvSpPr>
            <p:nvPr/>
          </p:nvSpPr>
          <p:spPr bwMode="auto">
            <a:xfrm>
              <a:off x="4128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6572" name="Group 28"/>
          <p:cNvGrpSpPr>
            <a:grpSpLocks/>
          </p:cNvGrpSpPr>
          <p:nvPr/>
        </p:nvGrpSpPr>
        <p:grpSpPr bwMode="auto">
          <a:xfrm>
            <a:off x="228600" y="0"/>
            <a:ext cx="3200400" cy="2362200"/>
            <a:chOff x="528" y="816"/>
            <a:chExt cx="2016" cy="1488"/>
          </a:xfrm>
        </p:grpSpPr>
        <p:sp>
          <p:nvSpPr>
            <p:cNvPr id="876573" name="Rectangle 29"/>
            <p:cNvSpPr>
              <a:spLocks noChangeArrowheads="1"/>
            </p:cNvSpPr>
            <p:nvPr/>
          </p:nvSpPr>
          <p:spPr bwMode="auto">
            <a:xfrm>
              <a:off x="52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6574" name="Group 30"/>
            <p:cNvGrpSpPr>
              <a:grpSpLocks/>
            </p:cNvGrpSpPr>
            <p:nvPr/>
          </p:nvGrpSpPr>
          <p:grpSpPr bwMode="auto">
            <a:xfrm>
              <a:off x="816" y="864"/>
              <a:ext cx="1392" cy="912"/>
              <a:chOff x="816" y="960"/>
              <a:chExt cx="1392" cy="912"/>
            </a:xfrm>
          </p:grpSpPr>
          <p:sp>
            <p:nvSpPr>
              <p:cNvPr id="876575" name="Oval 31"/>
              <p:cNvSpPr>
                <a:spLocks noChangeArrowheads="1"/>
              </p:cNvSpPr>
              <p:nvPr/>
            </p:nvSpPr>
            <p:spPr bwMode="auto">
              <a:xfrm>
                <a:off x="81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SA1</a:t>
                </a:r>
              </a:p>
            </p:txBody>
          </p:sp>
          <p:sp>
            <p:nvSpPr>
              <p:cNvPr id="876576" name="Oval 32"/>
              <p:cNvSpPr>
                <a:spLocks noChangeArrowheads="1"/>
              </p:cNvSpPr>
              <p:nvPr/>
            </p:nvSpPr>
            <p:spPr bwMode="auto">
              <a:xfrm>
                <a:off x="177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SA2</a:t>
                </a:r>
              </a:p>
            </p:txBody>
          </p:sp>
          <p:sp>
            <p:nvSpPr>
              <p:cNvPr id="876577" name="Oval 33"/>
              <p:cNvSpPr>
                <a:spLocks noChangeArrowheads="1"/>
              </p:cNvSpPr>
              <p:nvPr/>
            </p:nvSpPr>
            <p:spPr bwMode="auto">
              <a:xfrm>
                <a:off x="1344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T1</a:t>
                </a:r>
              </a:p>
            </p:txBody>
          </p:sp>
          <p:sp>
            <p:nvSpPr>
              <p:cNvPr id="876578" name="Line 34"/>
              <p:cNvSpPr>
                <a:spLocks noChangeShapeType="1"/>
              </p:cNvSpPr>
              <p:nvPr/>
            </p:nvSpPr>
            <p:spPr bwMode="auto">
              <a:xfrm>
                <a:off x="1008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579" name="Line 35"/>
              <p:cNvSpPr>
                <a:spLocks noChangeShapeType="1"/>
              </p:cNvSpPr>
              <p:nvPr/>
            </p:nvSpPr>
            <p:spPr bwMode="auto">
              <a:xfrm flipH="1">
                <a:off x="1728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6580" name="Oval 36"/>
            <p:cNvSpPr>
              <a:spLocks noChangeArrowheads="1"/>
            </p:cNvSpPr>
            <p:nvPr/>
          </p:nvSpPr>
          <p:spPr bwMode="auto">
            <a:xfrm>
              <a:off x="1344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N1</a:t>
              </a:r>
            </a:p>
          </p:txBody>
        </p:sp>
        <p:sp>
          <p:nvSpPr>
            <p:cNvPr id="876581" name="Line 37"/>
            <p:cNvSpPr>
              <a:spLocks noChangeShapeType="1"/>
            </p:cNvSpPr>
            <p:nvPr/>
          </p:nvSpPr>
          <p:spPr bwMode="auto">
            <a:xfrm>
              <a:off x="153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6582" name="Line 38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83" name="Line 39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84" name="Oval 40"/>
          <p:cNvSpPr>
            <a:spLocks noChangeArrowheads="1"/>
          </p:cNvSpPr>
          <p:nvPr/>
        </p:nvSpPr>
        <p:spPr bwMode="auto">
          <a:xfrm>
            <a:off x="4114800" y="2209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R1</a:t>
            </a:r>
          </a:p>
        </p:txBody>
      </p:sp>
      <p:sp>
        <p:nvSpPr>
          <p:cNvPr id="876585" name="Oval 41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R2</a:t>
            </a:r>
          </a:p>
        </p:txBody>
      </p:sp>
      <p:sp>
        <p:nvSpPr>
          <p:cNvPr id="876586" name="Line 42"/>
          <p:cNvSpPr>
            <a:spLocks noChangeShapeType="1"/>
          </p:cNvSpPr>
          <p:nvPr/>
        </p:nvSpPr>
        <p:spPr bwMode="auto">
          <a:xfrm>
            <a:off x="1905000" y="2362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87" name="Line 43"/>
          <p:cNvSpPr>
            <a:spLocks noChangeShapeType="1"/>
          </p:cNvSpPr>
          <p:nvPr/>
        </p:nvSpPr>
        <p:spPr bwMode="auto">
          <a:xfrm flipH="1">
            <a:off x="4800600" y="23622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88" name="Oval 44"/>
          <p:cNvSpPr>
            <a:spLocks noChangeArrowheads="1"/>
          </p:cNvSpPr>
          <p:nvPr/>
        </p:nvSpPr>
        <p:spPr bwMode="auto">
          <a:xfrm>
            <a:off x="5410200" y="31242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R3</a:t>
            </a:r>
          </a:p>
        </p:txBody>
      </p:sp>
      <p:sp>
        <p:nvSpPr>
          <p:cNvPr id="876589" name="Line 45"/>
          <p:cNvSpPr>
            <a:spLocks noChangeShapeType="1"/>
          </p:cNvSpPr>
          <p:nvPr/>
        </p:nvSpPr>
        <p:spPr bwMode="auto">
          <a:xfrm flipH="1">
            <a:off x="3200400" y="28194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0" name="Line 46"/>
          <p:cNvSpPr>
            <a:spLocks noChangeShapeType="1"/>
          </p:cNvSpPr>
          <p:nvPr/>
        </p:nvSpPr>
        <p:spPr bwMode="auto">
          <a:xfrm>
            <a:off x="4648200" y="2819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1" name="Line 47"/>
          <p:cNvSpPr>
            <a:spLocks noChangeShapeType="1"/>
          </p:cNvSpPr>
          <p:nvPr/>
        </p:nvSpPr>
        <p:spPr bwMode="auto">
          <a:xfrm flipH="1">
            <a:off x="2438400" y="3733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2" name="Line 48"/>
          <p:cNvSpPr>
            <a:spLocks noChangeShapeType="1"/>
          </p:cNvSpPr>
          <p:nvPr/>
        </p:nvSpPr>
        <p:spPr bwMode="auto">
          <a:xfrm>
            <a:off x="3352800" y="3581400"/>
            <a:ext cx="3048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3" name="Line 49"/>
          <p:cNvSpPr>
            <a:spLocks noChangeShapeType="1"/>
          </p:cNvSpPr>
          <p:nvPr/>
        </p:nvSpPr>
        <p:spPr bwMode="auto">
          <a:xfrm flipH="1">
            <a:off x="2667000" y="3733800"/>
            <a:ext cx="2895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4" name="Line 50"/>
          <p:cNvSpPr>
            <a:spLocks noChangeShapeType="1"/>
          </p:cNvSpPr>
          <p:nvPr/>
        </p:nvSpPr>
        <p:spPr bwMode="auto">
          <a:xfrm>
            <a:off x="6019800" y="3657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5" name="Text Box 51"/>
          <p:cNvSpPr txBox="1">
            <a:spLocks noChangeArrowheads="1"/>
          </p:cNvSpPr>
          <p:nvPr/>
        </p:nvSpPr>
        <p:spPr bwMode="auto">
          <a:xfrm>
            <a:off x="6629400" y="3124200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3300"/>
                </a:solidFill>
                <a:latin typeface="Arial" charset="0"/>
                <a:cs typeface="Arial" charset="0"/>
              </a:rPr>
              <a:t>R3 delayed</a:t>
            </a:r>
          </a:p>
        </p:txBody>
      </p:sp>
      <p:sp>
        <p:nvSpPr>
          <p:cNvPr id="876596" name="Line 52"/>
          <p:cNvSpPr>
            <a:spLocks noChangeShapeType="1"/>
          </p:cNvSpPr>
          <p:nvPr/>
        </p:nvSpPr>
        <p:spPr bwMode="auto">
          <a:xfrm flipH="1">
            <a:off x="6096000" y="2286000"/>
            <a:ext cx="3048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6597" name="Line 53"/>
          <p:cNvSpPr>
            <a:spLocks noChangeShapeType="1"/>
          </p:cNvSpPr>
          <p:nvPr/>
        </p:nvSpPr>
        <p:spPr bwMode="auto">
          <a:xfrm>
            <a:off x="6096000" y="3581400"/>
            <a:ext cx="3048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6298619-A434-2D4B-95AF-632D5E29818E}"/>
              </a:ext>
            </a:extLst>
          </p:cNvPr>
          <p:cNvSpPr txBox="1"/>
          <p:nvPr/>
        </p:nvSpPr>
        <p:spPr>
          <a:xfrm>
            <a:off x="3274293" y="44139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EBFF0EC-C428-124B-9AC6-527E6C797948}"/>
              </a:ext>
            </a:extLst>
          </p:cNvPr>
          <p:cNvSpPr txBox="1"/>
          <p:nvPr/>
        </p:nvSpPr>
        <p:spPr>
          <a:xfrm>
            <a:off x="5118201" y="443495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5A6A86A-ECD8-164E-B044-EBCCB44D3164}"/>
              </a:ext>
            </a:extLst>
          </p:cNvPr>
          <p:cNvSpPr txBox="1"/>
          <p:nvPr/>
        </p:nvSpPr>
        <p:spPr>
          <a:xfrm>
            <a:off x="5376923" y="19621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FD81EE0-2E49-3444-B763-ACEB62AA17C2}"/>
              </a:ext>
            </a:extLst>
          </p:cNvPr>
          <p:cNvSpPr txBox="1"/>
          <p:nvPr/>
        </p:nvSpPr>
        <p:spPr>
          <a:xfrm>
            <a:off x="2766989" y="192988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429BE7-8E02-7443-9502-F1EB32977DF6}"/>
              </a:ext>
            </a:extLst>
          </p:cNvPr>
          <p:cNvSpPr txBox="1"/>
          <p:nvPr/>
        </p:nvSpPr>
        <p:spPr>
          <a:xfrm>
            <a:off x="1385671" y="214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25B7424-F3D9-E34B-B895-2F55F9800362}"/>
              </a:ext>
            </a:extLst>
          </p:cNvPr>
          <p:cNvSpPr txBox="1"/>
          <p:nvPr/>
        </p:nvSpPr>
        <p:spPr>
          <a:xfrm>
            <a:off x="6425831" y="-439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E603DFC-9088-7D46-B750-4C98B91E3E65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0BC65F0-D568-5648-AE7E-6C5D5AF60A26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CF337CE-5417-9E48-92E8-0F367F2D184D}"/>
              </a:ext>
            </a:extLst>
          </p:cNvPr>
          <p:cNvSpPr txBox="1"/>
          <p:nvPr/>
        </p:nvSpPr>
        <p:spPr>
          <a:xfrm>
            <a:off x="140467" y="2653724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Simulation 5</a:t>
            </a:r>
          </a:p>
        </p:txBody>
      </p:sp>
    </p:spTree>
    <p:extLst>
      <p:ext uri="{BB962C8B-B14F-4D97-AF65-F5344CB8AC3E}">
        <p14:creationId xmlns:p14="http://schemas.microsoft.com/office/powerpoint/2010/main" val="608387884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D8B56-9CD9-46B4-BD79-1702414927C8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can go wrong?</a:t>
            </a:r>
          </a:p>
        </p:txBody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Packets arrive out of order</a:t>
            </a:r>
          </a:p>
          <a:p>
            <a:r>
              <a:rPr lang="en-US" altLang="en-US" dirty="0">
                <a:solidFill>
                  <a:srgbClr val="FF6600"/>
                </a:solidFill>
              </a:rPr>
              <a:t>Solution?</a:t>
            </a:r>
          </a:p>
          <a:p>
            <a:pPr lvl="1"/>
            <a:r>
              <a:rPr lang="en-US" altLang="en-US" dirty="0"/>
              <a:t>Add a sequence number</a:t>
            </a:r>
          </a:p>
          <a:p>
            <a:pPr lvl="1"/>
            <a:endParaRPr lang="en-US" altLang="en-US" dirty="0"/>
          </a:p>
        </p:txBody>
      </p:sp>
      <p:pic>
        <p:nvPicPr>
          <p:cNvPr id="8468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0"/>
            <a:ext cx="85613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147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6</a:t>
            </a:r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 4 verses or digits from each</a:t>
            </a:r>
          </a:p>
          <a:p>
            <a:pPr lvl="1"/>
            <a:r>
              <a:rPr lang="en-US" altLang="en-US" dirty="0"/>
              <a:t>from song-server serving 2 songs</a:t>
            </a:r>
          </a:p>
          <a:p>
            <a:pPr lvl="1"/>
            <a:r>
              <a:rPr lang="en-US" altLang="en-US" dirty="0"/>
              <a:t>And number-server serving 2 numbers</a:t>
            </a:r>
          </a:p>
          <a:p>
            <a:pPr lvl="1"/>
            <a:r>
              <a:rPr lang="en-US" altLang="en-US" dirty="0"/>
              <a:t>To two clients</a:t>
            </a:r>
          </a:p>
          <a:p>
            <a:endParaRPr lang="en-US" altLang="en-US" dirty="0"/>
          </a:p>
          <a:p>
            <a:r>
              <a:rPr lang="en-US" altLang="en-US" dirty="0"/>
              <a:t>T1/T3 – </a:t>
            </a:r>
            <a:r>
              <a:rPr lang="en-US" altLang="en-US" b="0" dirty="0"/>
              <a:t>add sequence number to packet</a:t>
            </a:r>
          </a:p>
          <a:p>
            <a:r>
              <a:rPr lang="en-US" altLang="en-US" dirty="0"/>
              <a:t>T2/T4 – </a:t>
            </a:r>
            <a:r>
              <a:rPr lang="en-US" altLang="en-US" b="0" dirty="0"/>
              <a:t>hold packets, reorder, and deliver in order of sequence number</a:t>
            </a:r>
          </a:p>
          <a:p>
            <a:r>
              <a:rPr lang="en-US" altLang="en-US" dirty="0"/>
              <a:t>R3</a:t>
            </a:r>
            <a:r>
              <a:rPr lang="en-US" altLang="en-US" b="0" dirty="0"/>
              <a:t> – still delaying packets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9A0FB-EB85-4E21-A37A-0BAFB7B5B7E0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207854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76581-805C-4B32-87EB-264FB2F6216D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877570" name="Rectangle 2"/>
          <p:cNvSpPr>
            <a:spLocks noChangeArrowheads="1"/>
          </p:cNvSpPr>
          <p:nvPr/>
        </p:nvSpPr>
        <p:spPr bwMode="auto">
          <a:xfrm>
            <a:off x="8382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757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Sim </a:t>
            </a:r>
            <a:br>
              <a:rPr lang="en-US" altLang="en-US" sz="4000"/>
            </a:br>
            <a:r>
              <a:rPr lang="en-US" altLang="en-US" sz="4000"/>
              <a:t>6</a:t>
            </a:r>
          </a:p>
        </p:txBody>
      </p:sp>
      <p:sp>
        <p:nvSpPr>
          <p:cNvPr id="877572" name="Rectangle 4"/>
          <p:cNvSpPr>
            <a:spLocks noChangeArrowheads="1"/>
          </p:cNvSpPr>
          <p:nvPr/>
        </p:nvSpPr>
        <p:spPr bwMode="auto">
          <a:xfrm>
            <a:off x="5105400" y="4267200"/>
            <a:ext cx="3200400" cy="2590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7573" name="Oval 5"/>
          <p:cNvSpPr>
            <a:spLocks noChangeArrowheads="1"/>
          </p:cNvSpPr>
          <p:nvPr/>
        </p:nvSpPr>
        <p:spPr bwMode="auto">
          <a:xfrm>
            <a:off x="6324600" y="51816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T4</a:t>
            </a:r>
          </a:p>
        </p:txBody>
      </p:sp>
      <p:sp>
        <p:nvSpPr>
          <p:cNvPr id="877574" name="Oval 6"/>
          <p:cNvSpPr>
            <a:spLocks noChangeArrowheads="1"/>
          </p:cNvSpPr>
          <p:nvPr/>
        </p:nvSpPr>
        <p:spPr bwMode="auto">
          <a:xfrm>
            <a:off x="54864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CA3</a:t>
            </a:r>
          </a:p>
        </p:txBody>
      </p:sp>
      <p:sp>
        <p:nvSpPr>
          <p:cNvPr id="877575" name="Oval 7"/>
          <p:cNvSpPr>
            <a:spLocks noChangeArrowheads="1"/>
          </p:cNvSpPr>
          <p:nvPr/>
        </p:nvSpPr>
        <p:spPr bwMode="auto">
          <a:xfrm>
            <a:off x="7239000" y="60960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CA4</a:t>
            </a:r>
          </a:p>
        </p:txBody>
      </p:sp>
      <p:sp>
        <p:nvSpPr>
          <p:cNvPr id="877576" name="Line 8"/>
          <p:cNvSpPr>
            <a:spLocks noChangeShapeType="1"/>
          </p:cNvSpPr>
          <p:nvPr/>
        </p:nvSpPr>
        <p:spPr bwMode="auto">
          <a:xfrm flipH="1">
            <a:off x="6096000" y="579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577" name="Line 9"/>
          <p:cNvSpPr>
            <a:spLocks noChangeShapeType="1"/>
          </p:cNvSpPr>
          <p:nvPr/>
        </p:nvSpPr>
        <p:spPr bwMode="auto">
          <a:xfrm>
            <a:off x="6858000" y="579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77578" name="Group 10"/>
          <p:cNvGrpSpPr>
            <a:grpSpLocks/>
          </p:cNvGrpSpPr>
          <p:nvPr/>
        </p:nvGrpSpPr>
        <p:grpSpPr bwMode="auto">
          <a:xfrm>
            <a:off x="1219200" y="5200650"/>
            <a:ext cx="2438400" cy="1600200"/>
            <a:chOff x="768" y="3024"/>
            <a:chExt cx="1536" cy="1008"/>
          </a:xfrm>
        </p:grpSpPr>
        <p:sp>
          <p:nvSpPr>
            <p:cNvPr id="877579" name="Oval 11"/>
            <p:cNvSpPr>
              <a:spLocks noChangeArrowheads="1"/>
            </p:cNvSpPr>
            <p:nvPr/>
          </p:nvSpPr>
          <p:spPr bwMode="auto">
            <a:xfrm>
              <a:off x="1296" y="3024"/>
              <a:ext cx="432" cy="432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T2</a:t>
              </a:r>
            </a:p>
          </p:txBody>
        </p:sp>
        <p:sp>
          <p:nvSpPr>
            <p:cNvPr id="877580" name="Oval 12"/>
            <p:cNvSpPr>
              <a:spLocks noChangeArrowheads="1"/>
            </p:cNvSpPr>
            <p:nvPr/>
          </p:nvSpPr>
          <p:spPr bwMode="auto">
            <a:xfrm>
              <a:off x="768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CA1</a:t>
              </a:r>
            </a:p>
          </p:txBody>
        </p:sp>
        <p:sp>
          <p:nvSpPr>
            <p:cNvPr id="877581" name="Oval 13"/>
            <p:cNvSpPr>
              <a:spLocks noChangeArrowheads="1"/>
            </p:cNvSpPr>
            <p:nvPr/>
          </p:nvSpPr>
          <p:spPr bwMode="auto">
            <a:xfrm>
              <a:off x="1872" y="3600"/>
              <a:ext cx="432" cy="43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CA2</a:t>
              </a:r>
            </a:p>
          </p:txBody>
        </p:sp>
        <p:sp>
          <p:nvSpPr>
            <p:cNvPr id="877582" name="Line 14"/>
            <p:cNvSpPr>
              <a:spLocks noChangeShapeType="1"/>
            </p:cNvSpPr>
            <p:nvPr/>
          </p:nvSpPr>
          <p:spPr bwMode="auto">
            <a:xfrm flipH="1">
              <a:off x="1152" y="340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7583" name="Line 15"/>
            <p:cNvSpPr>
              <a:spLocks noChangeShapeType="1"/>
            </p:cNvSpPr>
            <p:nvPr/>
          </p:nvSpPr>
          <p:spPr bwMode="auto">
            <a:xfrm>
              <a:off x="1632" y="34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7584" name="Oval 16"/>
          <p:cNvSpPr>
            <a:spLocks noChangeArrowheads="1"/>
          </p:cNvSpPr>
          <p:nvPr/>
        </p:nvSpPr>
        <p:spPr bwMode="auto">
          <a:xfrm>
            <a:off x="20574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N2</a:t>
            </a:r>
          </a:p>
        </p:txBody>
      </p:sp>
      <p:sp>
        <p:nvSpPr>
          <p:cNvPr id="877585" name="Oval 17"/>
          <p:cNvSpPr>
            <a:spLocks noChangeArrowheads="1"/>
          </p:cNvSpPr>
          <p:nvPr/>
        </p:nvSpPr>
        <p:spPr bwMode="auto">
          <a:xfrm>
            <a:off x="6324600" y="4343400"/>
            <a:ext cx="685800" cy="6858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N4</a:t>
            </a:r>
          </a:p>
        </p:txBody>
      </p:sp>
      <p:grpSp>
        <p:nvGrpSpPr>
          <p:cNvPr id="877586" name="Group 18"/>
          <p:cNvGrpSpPr>
            <a:grpSpLocks/>
          </p:cNvGrpSpPr>
          <p:nvPr/>
        </p:nvGrpSpPr>
        <p:grpSpPr bwMode="auto">
          <a:xfrm>
            <a:off x="5334000" y="0"/>
            <a:ext cx="3200400" cy="2362200"/>
            <a:chOff x="3168" y="816"/>
            <a:chExt cx="2016" cy="1488"/>
          </a:xfrm>
        </p:grpSpPr>
        <p:sp>
          <p:nvSpPr>
            <p:cNvPr id="877587" name="Rectangle 19"/>
            <p:cNvSpPr>
              <a:spLocks noChangeArrowheads="1"/>
            </p:cNvSpPr>
            <p:nvPr/>
          </p:nvSpPr>
          <p:spPr bwMode="auto">
            <a:xfrm>
              <a:off x="316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7588" name="Group 20"/>
            <p:cNvGrpSpPr>
              <a:grpSpLocks/>
            </p:cNvGrpSpPr>
            <p:nvPr/>
          </p:nvGrpSpPr>
          <p:grpSpPr bwMode="auto">
            <a:xfrm>
              <a:off x="3408" y="864"/>
              <a:ext cx="1392" cy="912"/>
              <a:chOff x="3408" y="960"/>
              <a:chExt cx="1392" cy="912"/>
            </a:xfrm>
          </p:grpSpPr>
          <p:sp>
            <p:nvSpPr>
              <p:cNvPr id="877589" name="Oval 21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SA3</a:t>
                </a:r>
              </a:p>
            </p:txBody>
          </p:sp>
          <p:sp>
            <p:nvSpPr>
              <p:cNvPr id="877590" name="Oval 22"/>
              <p:cNvSpPr>
                <a:spLocks noChangeArrowheads="1"/>
              </p:cNvSpPr>
              <p:nvPr/>
            </p:nvSpPr>
            <p:spPr bwMode="auto">
              <a:xfrm>
                <a:off x="4368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SA4</a:t>
                </a:r>
              </a:p>
            </p:txBody>
          </p:sp>
          <p:sp>
            <p:nvSpPr>
              <p:cNvPr id="877591" name="Oval 23"/>
              <p:cNvSpPr>
                <a:spLocks noChangeArrowheads="1"/>
              </p:cNvSpPr>
              <p:nvPr/>
            </p:nvSpPr>
            <p:spPr bwMode="auto">
              <a:xfrm>
                <a:off x="3936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T3</a:t>
                </a:r>
              </a:p>
            </p:txBody>
          </p:sp>
          <p:sp>
            <p:nvSpPr>
              <p:cNvPr id="877592" name="Line 24"/>
              <p:cNvSpPr>
                <a:spLocks noChangeShapeType="1"/>
              </p:cNvSpPr>
              <p:nvPr/>
            </p:nvSpPr>
            <p:spPr bwMode="auto">
              <a:xfrm>
                <a:off x="3600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593" name="Line 25"/>
              <p:cNvSpPr>
                <a:spLocks noChangeShapeType="1"/>
              </p:cNvSpPr>
              <p:nvPr/>
            </p:nvSpPr>
            <p:spPr bwMode="auto">
              <a:xfrm flipH="1">
                <a:off x="4320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7594" name="Oval 26"/>
            <p:cNvSpPr>
              <a:spLocks noChangeArrowheads="1"/>
            </p:cNvSpPr>
            <p:nvPr/>
          </p:nvSpPr>
          <p:spPr bwMode="auto">
            <a:xfrm>
              <a:off x="3936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N3</a:t>
              </a:r>
            </a:p>
          </p:txBody>
        </p:sp>
        <p:sp>
          <p:nvSpPr>
            <p:cNvPr id="877595" name="Line 27"/>
            <p:cNvSpPr>
              <a:spLocks noChangeShapeType="1"/>
            </p:cNvSpPr>
            <p:nvPr/>
          </p:nvSpPr>
          <p:spPr bwMode="auto">
            <a:xfrm>
              <a:off x="4128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7596" name="Group 28"/>
          <p:cNvGrpSpPr>
            <a:grpSpLocks/>
          </p:cNvGrpSpPr>
          <p:nvPr/>
        </p:nvGrpSpPr>
        <p:grpSpPr bwMode="auto">
          <a:xfrm>
            <a:off x="228600" y="0"/>
            <a:ext cx="3200400" cy="2362200"/>
            <a:chOff x="528" y="816"/>
            <a:chExt cx="2016" cy="1488"/>
          </a:xfrm>
        </p:grpSpPr>
        <p:sp>
          <p:nvSpPr>
            <p:cNvPr id="877597" name="Rectangle 29"/>
            <p:cNvSpPr>
              <a:spLocks noChangeArrowheads="1"/>
            </p:cNvSpPr>
            <p:nvPr/>
          </p:nvSpPr>
          <p:spPr bwMode="auto">
            <a:xfrm>
              <a:off x="528" y="816"/>
              <a:ext cx="2016" cy="14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7598" name="Group 30"/>
            <p:cNvGrpSpPr>
              <a:grpSpLocks/>
            </p:cNvGrpSpPr>
            <p:nvPr/>
          </p:nvGrpSpPr>
          <p:grpSpPr bwMode="auto">
            <a:xfrm>
              <a:off x="816" y="864"/>
              <a:ext cx="1392" cy="912"/>
              <a:chOff x="816" y="960"/>
              <a:chExt cx="1392" cy="912"/>
            </a:xfrm>
          </p:grpSpPr>
          <p:sp>
            <p:nvSpPr>
              <p:cNvPr id="877599" name="Oval 31"/>
              <p:cNvSpPr>
                <a:spLocks noChangeArrowheads="1"/>
              </p:cNvSpPr>
              <p:nvPr/>
            </p:nvSpPr>
            <p:spPr bwMode="auto">
              <a:xfrm>
                <a:off x="81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SA1</a:t>
                </a:r>
              </a:p>
            </p:txBody>
          </p:sp>
          <p:sp>
            <p:nvSpPr>
              <p:cNvPr id="877600" name="Oval 32"/>
              <p:cNvSpPr>
                <a:spLocks noChangeArrowheads="1"/>
              </p:cNvSpPr>
              <p:nvPr/>
            </p:nvSpPr>
            <p:spPr bwMode="auto">
              <a:xfrm>
                <a:off x="1776" y="960"/>
                <a:ext cx="432" cy="432"/>
              </a:xfrm>
              <a:prstGeom prst="ellipse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SA2</a:t>
                </a:r>
              </a:p>
            </p:txBody>
          </p:sp>
          <p:sp>
            <p:nvSpPr>
              <p:cNvPr id="877601" name="Oval 33"/>
              <p:cNvSpPr>
                <a:spLocks noChangeArrowheads="1"/>
              </p:cNvSpPr>
              <p:nvPr/>
            </p:nvSpPr>
            <p:spPr bwMode="auto">
              <a:xfrm>
                <a:off x="1344" y="1440"/>
                <a:ext cx="432" cy="432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Arial" charset="0"/>
                    <a:cs typeface="Arial" charset="0"/>
                  </a:rPr>
                  <a:t>T1</a:t>
                </a:r>
              </a:p>
            </p:txBody>
          </p:sp>
          <p:sp>
            <p:nvSpPr>
              <p:cNvPr id="877602" name="Line 34"/>
              <p:cNvSpPr>
                <a:spLocks noChangeShapeType="1"/>
              </p:cNvSpPr>
              <p:nvPr/>
            </p:nvSpPr>
            <p:spPr bwMode="auto">
              <a:xfrm>
                <a:off x="1008" y="139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603" name="Line 35"/>
              <p:cNvSpPr>
                <a:spLocks noChangeShapeType="1"/>
              </p:cNvSpPr>
              <p:nvPr/>
            </p:nvSpPr>
            <p:spPr bwMode="auto">
              <a:xfrm flipH="1">
                <a:off x="1728" y="139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7604" name="Oval 36"/>
            <p:cNvSpPr>
              <a:spLocks noChangeArrowheads="1"/>
            </p:cNvSpPr>
            <p:nvPr/>
          </p:nvSpPr>
          <p:spPr bwMode="auto">
            <a:xfrm>
              <a:off x="1344" y="1872"/>
              <a:ext cx="432" cy="43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>
                  <a:latin typeface="Arial" charset="0"/>
                  <a:cs typeface="Arial" charset="0"/>
                </a:rPr>
                <a:t>N1</a:t>
              </a:r>
            </a:p>
          </p:txBody>
        </p:sp>
        <p:sp>
          <p:nvSpPr>
            <p:cNvPr id="877605" name="Line 37"/>
            <p:cNvSpPr>
              <a:spLocks noChangeShapeType="1"/>
            </p:cNvSpPr>
            <p:nvPr/>
          </p:nvSpPr>
          <p:spPr bwMode="auto">
            <a:xfrm>
              <a:off x="153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7606" name="Line 38"/>
          <p:cNvSpPr>
            <a:spLocks noChangeShapeType="1"/>
          </p:cNvSpPr>
          <p:nvPr/>
        </p:nvSpPr>
        <p:spPr bwMode="auto">
          <a:xfrm>
            <a:off x="24384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07" name="Line 39"/>
          <p:cNvSpPr>
            <a:spLocks noChangeShapeType="1"/>
          </p:cNvSpPr>
          <p:nvPr/>
        </p:nvSpPr>
        <p:spPr bwMode="auto">
          <a:xfrm>
            <a:off x="6705600" y="5029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08" name="Oval 40"/>
          <p:cNvSpPr>
            <a:spLocks noChangeArrowheads="1"/>
          </p:cNvSpPr>
          <p:nvPr/>
        </p:nvSpPr>
        <p:spPr bwMode="auto">
          <a:xfrm>
            <a:off x="4114800" y="22098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R1</a:t>
            </a:r>
          </a:p>
        </p:txBody>
      </p:sp>
      <p:sp>
        <p:nvSpPr>
          <p:cNvPr id="877609" name="Oval 41"/>
          <p:cNvSpPr>
            <a:spLocks noChangeArrowheads="1"/>
          </p:cNvSpPr>
          <p:nvPr/>
        </p:nvSpPr>
        <p:spPr bwMode="auto">
          <a:xfrm>
            <a:off x="2667000" y="31242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R2</a:t>
            </a:r>
          </a:p>
        </p:txBody>
      </p:sp>
      <p:sp>
        <p:nvSpPr>
          <p:cNvPr id="877610" name="Line 42"/>
          <p:cNvSpPr>
            <a:spLocks noChangeShapeType="1"/>
          </p:cNvSpPr>
          <p:nvPr/>
        </p:nvSpPr>
        <p:spPr bwMode="auto">
          <a:xfrm>
            <a:off x="1905000" y="2362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1" name="Line 43"/>
          <p:cNvSpPr>
            <a:spLocks noChangeShapeType="1"/>
          </p:cNvSpPr>
          <p:nvPr/>
        </p:nvSpPr>
        <p:spPr bwMode="auto">
          <a:xfrm flipH="1">
            <a:off x="4800600" y="23622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2" name="Oval 44"/>
          <p:cNvSpPr>
            <a:spLocks noChangeArrowheads="1"/>
          </p:cNvSpPr>
          <p:nvPr/>
        </p:nvSpPr>
        <p:spPr bwMode="auto">
          <a:xfrm>
            <a:off x="5410200" y="3124200"/>
            <a:ext cx="685800" cy="6858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bg1"/>
                </a:solidFill>
                <a:latin typeface="Arial" charset="0"/>
                <a:cs typeface="Arial" charset="0"/>
              </a:rPr>
              <a:t>R3</a:t>
            </a:r>
          </a:p>
        </p:txBody>
      </p:sp>
      <p:sp>
        <p:nvSpPr>
          <p:cNvPr id="877613" name="Line 45"/>
          <p:cNvSpPr>
            <a:spLocks noChangeShapeType="1"/>
          </p:cNvSpPr>
          <p:nvPr/>
        </p:nvSpPr>
        <p:spPr bwMode="auto">
          <a:xfrm flipH="1">
            <a:off x="3200400" y="28194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4" name="Line 46"/>
          <p:cNvSpPr>
            <a:spLocks noChangeShapeType="1"/>
          </p:cNvSpPr>
          <p:nvPr/>
        </p:nvSpPr>
        <p:spPr bwMode="auto">
          <a:xfrm>
            <a:off x="4648200" y="28194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5" name="Line 47"/>
          <p:cNvSpPr>
            <a:spLocks noChangeShapeType="1"/>
          </p:cNvSpPr>
          <p:nvPr/>
        </p:nvSpPr>
        <p:spPr bwMode="auto">
          <a:xfrm flipH="1">
            <a:off x="2438400" y="37338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6" name="Line 48"/>
          <p:cNvSpPr>
            <a:spLocks noChangeShapeType="1"/>
          </p:cNvSpPr>
          <p:nvPr/>
        </p:nvSpPr>
        <p:spPr bwMode="auto">
          <a:xfrm>
            <a:off x="3352800" y="3581400"/>
            <a:ext cx="3048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7" name="Line 49"/>
          <p:cNvSpPr>
            <a:spLocks noChangeShapeType="1"/>
          </p:cNvSpPr>
          <p:nvPr/>
        </p:nvSpPr>
        <p:spPr bwMode="auto">
          <a:xfrm flipH="1">
            <a:off x="2667000" y="3733800"/>
            <a:ext cx="2895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8" name="Line 50"/>
          <p:cNvSpPr>
            <a:spLocks noChangeShapeType="1"/>
          </p:cNvSpPr>
          <p:nvPr/>
        </p:nvSpPr>
        <p:spPr bwMode="auto">
          <a:xfrm>
            <a:off x="6019800" y="3657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19" name="Text Box 51"/>
          <p:cNvSpPr txBox="1">
            <a:spLocks noChangeArrowheads="1"/>
          </p:cNvSpPr>
          <p:nvPr/>
        </p:nvSpPr>
        <p:spPr bwMode="auto">
          <a:xfrm>
            <a:off x="6629400" y="3124200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3300"/>
                </a:solidFill>
                <a:latin typeface="Arial" charset="0"/>
                <a:cs typeface="Arial" charset="0"/>
              </a:rPr>
              <a:t>R3 delayed</a:t>
            </a:r>
          </a:p>
        </p:txBody>
      </p:sp>
      <p:sp>
        <p:nvSpPr>
          <p:cNvPr id="877620" name="Line 52"/>
          <p:cNvSpPr>
            <a:spLocks noChangeShapeType="1"/>
          </p:cNvSpPr>
          <p:nvPr/>
        </p:nvSpPr>
        <p:spPr bwMode="auto">
          <a:xfrm flipH="1">
            <a:off x="6096000" y="2286000"/>
            <a:ext cx="3048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7621" name="Line 53"/>
          <p:cNvSpPr>
            <a:spLocks noChangeShapeType="1"/>
          </p:cNvSpPr>
          <p:nvPr/>
        </p:nvSpPr>
        <p:spPr bwMode="auto">
          <a:xfrm>
            <a:off x="6096000" y="3581400"/>
            <a:ext cx="3048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320CBCD-7521-F141-82FE-C738CAD38C2A}"/>
              </a:ext>
            </a:extLst>
          </p:cNvPr>
          <p:cNvSpPr txBox="1"/>
          <p:nvPr/>
        </p:nvSpPr>
        <p:spPr>
          <a:xfrm>
            <a:off x="3274293" y="44139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4F880F-F9AF-344C-BC20-B43BE7C40CE5}"/>
              </a:ext>
            </a:extLst>
          </p:cNvPr>
          <p:cNvSpPr txBox="1"/>
          <p:nvPr/>
        </p:nvSpPr>
        <p:spPr>
          <a:xfrm>
            <a:off x="5118201" y="441395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D38FEA1-9E9C-904E-B8E1-CBCF6F187E11}"/>
              </a:ext>
            </a:extLst>
          </p:cNvPr>
          <p:cNvSpPr txBox="1"/>
          <p:nvPr/>
        </p:nvSpPr>
        <p:spPr>
          <a:xfrm>
            <a:off x="2718422" y="188440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CC6DE1-9B33-F94E-BFB9-93D53C1F5D56}"/>
              </a:ext>
            </a:extLst>
          </p:cNvPr>
          <p:cNvSpPr txBox="1"/>
          <p:nvPr/>
        </p:nvSpPr>
        <p:spPr>
          <a:xfrm>
            <a:off x="5360645" y="194893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08C8184-D63C-A740-B57F-66EDBDF01ED8}"/>
              </a:ext>
            </a:extLst>
          </p:cNvPr>
          <p:cNvSpPr txBox="1"/>
          <p:nvPr/>
        </p:nvSpPr>
        <p:spPr>
          <a:xfrm>
            <a:off x="1385671" y="2143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867FFDB-407D-DC45-82E5-12C823F4E421}"/>
              </a:ext>
            </a:extLst>
          </p:cNvPr>
          <p:cNvSpPr txBox="1"/>
          <p:nvPr/>
        </p:nvSpPr>
        <p:spPr>
          <a:xfrm>
            <a:off x="6425831" y="-439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D3CDDE5-47CE-A742-9D4B-564C43332774}"/>
              </a:ext>
            </a:extLst>
          </p:cNvPr>
          <p:cNvSpPr txBox="1"/>
          <p:nvPr/>
        </p:nvSpPr>
        <p:spPr>
          <a:xfrm>
            <a:off x="6289087" y="6346521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3D4E4-E235-E847-A840-8E0BEE1A069F}"/>
              </a:ext>
            </a:extLst>
          </p:cNvPr>
          <p:cNvSpPr txBox="1"/>
          <p:nvPr/>
        </p:nvSpPr>
        <p:spPr>
          <a:xfrm>
            <a:off x="2019300" y="64124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75D5F86-441F-6A45-8F30-7CF722658FF7}"/>
              </a:ext>
            </a:extLst>
          </p:cNvPr>
          <p:cNvSpPr txBox="1"/>
          <p:nvPr/>
        </p:nvSpPr>
        <p:spPr>
          <a:xfrm>
            <a:off x="140467" y="2653724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Simulation 6</a:t>
            </a:r>
          </a:p>
        </p:txBody>
      </p:sp>
    </p:spTree>
    <p:extLst>
      <p:ext uri="{BB962C8B-B14F-4D97-AF65-F5344CB8AC3E}">
        <p14:creationId xmlns:p14="http://schemas.microsoft.com/office/powerpoint/2010/main" val="4103700109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Abstracting Physical Layer</a:t>
            </a:r>
          </a:p>
        </p:txBody>
      </p:sp>
      <p:sp>
        <p:nvSpPr>
          <p:cNvPr id="8488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2"/>
            <a:ext cx="4343400" cy="48466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Application, transport, network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Don’t really care how the bits are moved from machine-to-machine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FF6600"/>
                </a:solidFill>
              </a:rPr>
              <a:t>What are other ways we send bits?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rgbClr val="FF6600"/>
                </a:solidFill>
              </a:rPr>
              <a:t>Beyond wires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Optically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RF/wireless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Pneumatic tubes, passing paper notes, SMS Text messages…</a:t>
            </a:r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4097-2B0D-423B-952F-E09CC6E49A7B}" type="slidenum">
              <a:rPr lang="en-US" altLang="en-US"/>
              <a:pPr/>
              <a:t>37</a:t>
            </a:fld>
            <a:endParaRPr lang="en-US" altLang="en-US"/>
          </a:p>
        </p:txBody>
      </p:sp>
      <p:grpSp>
        <p:nvGrpSpPr>
          <p:cNvPr id="848902" name="Group 6"/>
          <p:cNvGrpSpPr>
            <a:grpSpLocks/>
          </p:cNvGrpSpPr>
          <p:nvPr/>
        </p:nvGrpSpPr>
        <p:grpSpPr bwMode="auto">
          <a:xfrm>
            <a:off x="7315200" y="1905000"/>
            <a:ext cx="1828800" cy="3886200"/>
            <a:chOff x="3840" y="1392"/>
            <a:chExt cx="1152" cy="2448"/>
          </a:xfrm>
        </p:grpSpPr>
        <p:sp>
          <p:nvSpPr>
            <p:cNvPr id="848903" name="Rectangle 7"/>
            <p:cNvSpPr>
              <a:spLocks noChangeArrowheads="1"/>
            </p:cNvSpPr>
            <p:nvPr/>
          </p:nvSpPr>
          <p:spPr bwMode="auto">
            <a:xfrm>
              <a:off x="3840" y="1392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Application</a:t>
              </a:r>
            </a:p>
          </p:txBody>
        </p:sp>
        <p:sp>
          <p:nvSpPr>
            <p:cNvPr id="848904" name="Rectangle 8"/>
            <p:cNvSpPr>
              <a:spLocks noChangeArrowheads="1"/>
            </p:cNvSpPr>
            <p:nvPr/>
          </p:nvSpPr>
          <p:spPr bwMode="auto">
            <a:xfrm>
              <a:off x="3840" y="1920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Transport</a:t>
              </a:r>
            </a:p>
          </p:txBody>
        </p:sp>
        <p:sp>
          <p:nvSpPr>
            <p:cNvPr id="848905" name="Rectangle 9"/>
            <p:cNvSpPr>
              <a:spLocks noChangeArrowheads="1"/>
            </p:cNvSpPr>
            <p:nvPr/>
          </p:nvSpPr>
          <p:spPr bwMode="auto">
            <a:xfrm>
              <a:off x="3840" y="2448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Network</a:t>
              </a:r>
            </a:p>
          </p:txBody>
        </p:sp>
        <p:sp>
          <p:nvSpPr>
            <p:cNvPr id="848906" name="Rectangle 10"/>
            <p:cNvSpPr>
              <a:spLocks noChangeArrowheads="1"/>
            </p:cNvSpPr>
            <p:nvPr/>
          </p:nvSpPr>
          <p:spPr bwMode="auto">
            <a:xfrm>
              <a:off x="3840" y="2976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Link</a:t>
              </a:r>
            </a:p>
          </p:txBody>
        </p:sp>
        <p:sp>
          <p:nvSpPr>
            <p:cNvPr id="848907" name="Rectangle 11"/>
            <p:cNvSpPr>
              <a:spLocks noChangeArrowheads="1"/>
            </p:cNvSpPr>
            <p:nvPr/>
          </p:nvSpPr>
          <p:spPr bwMode="auto">
            <a:xfrm>
              <a:off x="3840" y="3504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Physical</a:t>
              </a:r>
            </a:p>
          </p:txBody>
        </p:sp>
        <p:sp>
          <p:nvSpPr>
            <p:cNvPr id="848908" name="Line 12"/>
            <p:cNvSpPr>
              <a:spLocks noChangeShapeType="1"/>
            </p:cNvSpPr>
            <p:nvPr/>
          </p:nvSpPr>
          <p:spPr bwMode="auto">
            <a:xfrm>
              <a:off x="4416" y="17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09" name="Line 13"/>
            <p:cNvSpPr>
              <a:spLocks noChangeShapeType="1"/>
            </p:cNvSpPr>
            <p:nvPr/>
          </p:nvSpPr>
          <p:spPr bwMode="auto">
            <a:xfrm>
              <a:off x="4416" y="225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10" name="Line 14"/>
            <p:cNvSpPr>
              <a:spLocks noChangeShapeType="1"/>
            </p:cNvSpPr>
            <p:nvPr/>
          </p:nvSpPr>
          <p:spPr bwMode="auto">
            <a:xfrm>
              <a:off x="4416" y="27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11" name="Line 15"/>
            <p:cNvSpPr>
              <a:spLocks noChangeShapeType="1"/>
            </p:cNvSpPr>
            <p:nvPr/>
          </p:nvSpPr>
          <p:spPr bwMode="auto">
            <a:xfrm>
              <a:off x="4416" y="331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8912" name="Group 16"/>
          <p:cNvGrpSpPr>
            <a:grpSpLocks/>
          </p:cNvGrpSpPr>
          <p:nvPr/>
        </p:nvGrpSpPr>
        <p:grpSpPr bwMode="auto">
          <a:xfrm>
            <a:off x="4648200" y="1905000"/>
            <a:ext cx="1828800" cy="3886200"/>
            <a:chOff x="576" y="1296"/>
            <a:chExt cx="1152" cy="2448"/>
          </a:xfrm>
        </p:grpSpPr>
        <p:sp>
          <p:nvSpPr>
            <p:cNvPr id="848913" name="Rectangle 17"/>
            <p:cNvSpPr>
              <a:spLocks noChangeArrowheads="1"/>
            </p:cNvSpPr>
            <p:nvPr/>
          </p:nvSpPr>
          <p:spPr bwMode="auto">
            <a:xfrm>
              <a:off x="576" y="1296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Application</a:t>
              </a:r>
            </a:p>
          </p:txBody>
        </p:sp>
        <p:sp>
          <p:nvSpPr>
            <p:cNvPr id="848914" name="Rectangle 18"/>
            <p:cNvSpPr>
              <a:spLocks noChangeArrowheads="1"/>
            </p:cNvSpPr>
            <p:nvPr/>
          </p:nvSpPr>
          <p:spPr bwMode="auto">
            <a:xfrm>
              <a:off x="576" y="1824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Transport</a:t>
              </a:r>
            </a:p>
          </p:txBody>
        </p:sp>
        <p:sp>
          <p:nvSpPr>
            <p:cNvPr id="848915" name="Rectangle 19"/>
            <p:cNvSpPr>
              <a:spLocks noChangeArrowheads="1"/>
            </p:cNvSpPr>
            <p:nvPr/>
          </p:nvSpPr>
          <p:spPr bwMode="auto">
            <a:xfrm>
              <a:off x="576" y="2352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Network</a:t>
              </a:r>
            </a:p>
          </p:txBody>
        </p:sp>
        <p:sp>
          <p:nvSpPr>
            <p:cNvPr id="848916" name="Rectangle 20"/>
            <p:cNvSpPr>
              <a:spLocks noChangeArrowheads="1"/>
            </p:cNvSpPr>
            <p:nvPr/>
          </p:nvSpPr>
          <p:spPr bwMode="auto">
            <a:xfrm>
              <a:off x="576" y="2880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Link</a:t>
              </a:r>
            </a:p>
          </p:txBody>
        </p:sp>
        <p:sp>
          <p:nvSpPr>
            <p:cNvPr id="848917" name="Rectangle 21"/>
            <p:cNvSpPr>
              <a:spLocks noChangeArrowheads="1"/>
            </p:cNvSpPr>
            <p:nvPr/>
          </p:nvSpPr>
          <p:spPr bwMode="auto">
            <a:xfrm>
              <a:off x="576" y="3408"/>
              <a:ext cx="115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Physical</a:t>
              </a:r>
            </a:p>
          </p:txBody>
        </p:sp>
        <p:sp>
          <p:nvSpPr>
            <p:cNvPr id="848918" name="Line 22"/>
            <p:cNvSpPr>
              <a:spLocks noChangeShapeType="1"/>
            </p:cNvSpPr>
            <p:nvPr/>
          </p:nvSpPr>
          <p:spPr bwMode="auto">
            <a:xfrm>
              <a:off x="1152" y="163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19" name="Line 23"/>
            <p:cNvSpPr>
              <a:spLocks noChangeShapeType="1"/>
            </p:cNvSpPr>
            <p:nvPr/>
          </p:nvSpPr>
          <p:spPr bwMode="auto">
            <a:xfrm>
              <a:off x="1152" y="21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20" name="Line 24"/>
            <p:cNvSpPr>
              <a:spLocks noChangeShapeType="1"/>
            </p:cNvSpPr>
            <p:nvPr/>
          </p:nvSpPr>
          <p:spPr bwMode="auto">
            <a:xfrm>
              <a:off x="1152" y="26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8921" name="Line 25"/>
            <p:cNvSpPr>
              <a:spLocks noChangeShapeType="1"/>
            </p:cNvSpPr>
            <p:nvPr/>
          </p:nvSpPr>
          <p:spPr bwMode="auto">
            <a:xfrm>
              <a:off x="1152" y="321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8922" name="Line 26"/>
          <p:cNvSpPr>
            <a:spLocks noChangeShapeType="1"/>
          </p:cNvSpPr>
          <p:nvPr/>
        </p:nvSpPr>
        <p:spPr bwMode="auto">
          <a:xfrm>
            <a:off x="6477000" y="5486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8923" name="Line 27"/>
          <p:cNvSpPr>
            <a:spLocks noChangeShapeType="1"/>
          </p:cNvSpPr>
          <p:nvPr/>
        </p:nvSpPr>
        <p:spPr bwMode="auto">
          <a:xfrm>
            <a:off x="6477000" y="2057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1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4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8899" grpId="0" uiExpand="1" build="p" bldLvl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136EE-D873-4F66-A93E-FC9A08602BC0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6600"/>
                </a:solidFill>
              </a:rPr>
              <a:t>What else can go wrong?</a:t>
            </a:r>
          </a:p>
        </p:txBody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377" y="1543486"/>
            <a:ext cx="8686800" cy="4846638"/>
          </a:xfrm>
        </p:spPr>
        <p:txBody>
          <a:bodyPr/>
          <a:lstStyle/>
          <a:p>
            <a:r>
              <a:rPr lang="en-US" altLang="en-US" dirty="0"/>
              <a:t>Bits get corrupted</a:t>
            </a:r>
          </a:p>
          <a:p>
            <a:r>
              <a:rPr lang="en-US" altLang="en-US" dirty="0"/>
              <a:t>Intermediate machines holding messages can crash</a:t>
            </a:r>
          </a:p>
          <a:p>
            <a:r>
              <a:rPr lang="en-US" altLang="en-US" dirty="0"/>
              <a:t>Messages can get misrouted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50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94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F0576-2F7B-41A2-A34E-4238CA0C4FA8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8519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10000"/>
            <a:ext cx="4087813" cy="278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197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642938"/>
            <a:ext cx="8942387" cy="271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931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42725" y="3750197"/>
            <a:ext cx="8458200" cy="41249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Fundamentals of Networks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B03B-8166-0F42-B8CE-697A119A2BF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0475" y="2947086"/>
            <a:ext cx="8686800" cy="722090"/>
          </a:xfrm>
        </p:spPr>
        <p:txBody>
          <a:bodyPr/>
          <a:lstStyle/>
          <a:p>
            <a:r>
              <a:rPr lang="en-US" altLang="en-US" dirty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46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E9EB-3FB5-43E0-9388-E8F60EA8C617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Corruption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How do we deal with data corruption?</a:t>
            </a:r>
          </a:p>
          <a:p>
            <a:pPr lvl="1"/>
            <a:r>
              <a:rPr lang="en-US" altLang="en-US" dirty="0"/>
              <a:t>Use redundancy</a:t>
            </a:r>
          </a:p>
        </p:txBody>
      </p:sp>
    </p:spTree>
    <p:extLst>
      <p:ext uri="{BB962C8B-B14F-4D97-AF65-F5344CB8AC3E}">
        <p14:creationId xmlns:p14="http://schemas.microsoft.com/office/powerpoint/2010/main" val="232717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995" grpId="0" uiExpand="1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D32A-404A-419A-9C8E-4C58C2EC9C5E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Corruption</a:t>
            </a:r>
          </a:p>
        </p:txBody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Relatively uncommon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Most packets are fine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We have efficient (low overhead) ways to detect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Compute a hash of the message data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Highly unlikely one (few) message bit errors will result in same hash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 checksum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E.g. </a:t>
            </a:r>
            <a:r>
              <a:rPr lang="en-US" altLang="en-US" dirty="0" err="1">
                <a:sym typeface="Wingdings" pitchFamily="2" charset="2"/>
              </a:rPr>
              <a:t>xor</a:t>
            </a:r>
            <a:r>
              <a:rPr lang="en-US" altLang="en-US" dirty="0">
                <a:sym typeface="Wingdings" pitchFamily="2" charset="2"/>
              </a:rPr>
              <a:t> together all the bytes in payload and send that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itchFamily="2" charset="2"/>
              </a:rPr>
              <a:t>Detects any single bit error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305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4019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Revised Packet</a:t>
            </a:r>
          </a:p>
        </p:txBody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</a:t>
            </a:r>
          </a:p>
          <a:p>
            <a:r>
              <a:rPr lang="en-US" altLang="en-US"/>
              <a:t>Data payload</a:t>
            </a:r>
          </a:p>
          <a:p>
            <a:r>
              <a:rPr lang="en-US" altLang="en-US"/>
              <a:t>Checksum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EB85-ABF6-404B-923F-F3EC64D9ECC1}" type="slidenum">
              <a:rPr lang="en-US" altLang="en-US" smtClean="0"/>
              <a:pPr/>
              <a:t>42</a:t>
            </a:fld>
            <a:endParaRPr lang="en-US" altLang="en-US"/>
          </a:p>
        </p:txBody>
      </p:sp>
      <p:pic>
        <p:nvPicPr>
          <p:cNvPr id="8550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3810000"/>
            <a:ext cx="8713787" cy="243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18430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Lost Packet</a:t>
            </a:r>
          </a:p>
        </p:txBody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6600"/>
                </a:solidFill>
              </a:rPr>
              <a:t>How can we deal with lost packets?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0C63-53A3-4DE6-9626-180BF1A4E31E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7889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Lost Packet Strategy</a:t>
            </a:r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Sender sends packet</a:t>
            </a:r>
          </a:p>
          <a:p>
            <a:pPr lvl="1"/>
            <a:r>
              <a:rPr lang="en-US" altLang="en-US" dirty="0"/>
              <a:t>But keeps a copy</a:t>
            </a:r>
          </a:p>
          <a:p>
            <a:r>
              <a:rPr lang="en-US" altLang="en-US" dirty="0"/>
              <a:t>Receiver gets packet</a:t>
            </a:r>
          </a:p>
          <a:p>
            <a:pPr lvl="1"/>
            <a:r>
              <a:rPr lang="en-US" altLang="en-US" dirty="0"/>
              <a:t>Checks checksum</a:t>
            </a:r>
          </a:p>
          <a:p>
            <a:pPr lvl="1"/>
            <a:r>
              <a:rPr lang="en-US" altLang="en-US" dirty="0"/>
              <a:t>OK, uses packet and sends ACK</a:t>
            </a:r>
          </a:p>
          <a:p>
            <a:pPr lvl="2"/>
            <a:r>
              <a:rPr lang="en-US" altLang="en-US" dirty="0"/>
              <a:t>“got your last packet intact”</a:t>
            </a:r>
          </a:p>
          <a:p>
            <a:pPr lvl="1"/>
            <a:r>
              <a:rPr lang="en-US" altLang="en-US" dirty="0"/>
              <a:t>Not ok, discard packet</a:t>
            </a:r>
          </a:p>
          <a:p>
            <a:r>
              <a:rPr lang="en-US" altLang="en-US" dirty="0"/>
              <a:t>Sender</a:t>
            </a:r>
          </a:p>
          <a:p>
            <a:pPr lvl="1"/>
            <a:r>
              <a:rPr lang="en-US" altLang="en-US" dirty="0"/>
              <a:t>Receives ACK, can discard packet and send next</a:t>
            </a:r>
          </a:p>
          <a:p>
            <a:pPr lvl="1"/>
            <a:r>
              <a:rPr lang="en-US" altLang="en-US" dirty="0"/>
              <a:t>No ACK (after timeout), resend packet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F376-4BC8-47D5-A51F-7B1FFB6480F9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12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5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5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5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5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5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5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5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5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Retransmission Discipline</a:t>
            </a:r>
          </a:p>
        </p:txBody>
      </p:sp>
      <p:sp>
        <p:nvSpPr>
          <p:cNvPr id="8570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Don’t depend on receiver to request retransmission</a:t>
            </a:r>
          </a:p>
          <a:p>
            <a:pPr lvl="1"/>
            <a:r>
              <a:rPr lang="en-US" altLang="en-US"/>
              <a:t>Why?</a:t>
            </a:r>
          </a:p>
          <a:p>
            <a:r>
              <a:rPr lang="en-US" altLang="en-US"/>
              <a:t>Header may be corrupted</a:t>
            </a:r>
          </a:p>
          <a:p>
            <a:pPr lvl="1"/>
            <a:r>
              <a:rPr lang="en-US" altLang="en-US"/>
              <a:t>Not deliver to receiver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Only know receiver got it </a:t>
            </a:r>
            <a:br>
              <a:rPr lang="en-US" altLang="en-US"/>
            </a:br>
            <a:r>
              <a:rPr lang="en-US" altLang="en-US"/>
              <a:t>when it says it got 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B767-E92D-42F7-9610-1B70FFA94ABD}" type="slidenum">
              <a:rPr lang="en-US" altLang="en-US" smtClean="0"/>
              <a:pPr/>
              <a:t>45</a:t>
            </a:fld>
            <a:endParaRPr lang="en-US" altLang="en-US"/>
          </a:p>
        </p:txBody>
      </p:sp>
      <p:pic>
        <p:nvPicPr>
          <p:cNvPr id="85709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148075"/>
            <a:ext cx="3200400" cy="217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7097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510275"/>
            <a:ext cx="55626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3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039F-9D32-4585-954F-800FD057C4C5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86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TCP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TCP = Transmission Control Protocol</a:t>
            </a:r>
          </a:p>
          <a:p>
            <a:pPr lvl="1"/>
            <a:r>
              <a:rPr lang="en-US" altLang="en-US"/>
              <a:t>Provides Reliable delivery</a:t>
            </a:r>
          </a:p>
          <a:p>
            <a:pPr lvl="1"/>
            <a:r>
              <a:rPr lang="en-US" altLang="en-US"/>
              <a:t>Deals with </a:t>
            </a:r>
          </a:p>
          <a:p>
            <a:pPr lvl="2"/>
            <a:r>
              <a:rPr lang="en-US" altLang="en-US"/>
              <a:t>Retransmission</a:t>
            </a:r>
          </a:p>
          <a:p>
            <a:pPr lvl="2"/>
            <a:r>
              <a:rPr lang="en-US" altLang="en-US"/>
              <a:t>Duplication</a:t>
            </a:r>
          </a:p>
          <a:p>
            <a:pPr lvl="2"/>
            <a:r>
              <a:rPr lang="en-US" altLang="en-US"/>
              <a:t>Out of sequence / resequence / reconstruction</a:t>
            </a:r>
          </a:p>
        </p:txBody>
      </p:sp>
    </p:spTree>
    <p:extLst>
      <p:ext uri="{BB962C8B-B14F-4D97-AF65-F5344CB8AC3E}">
        <p14:creationId xmlns:p14="http://schemas.microsoft.com/office/powerpoint/2010/main" val="32635320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226E1-430A-4F80-A614-2AE52F9F1243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Call this the “Transport” Layer</a:t>
            </a:r>
          </a:p>
          <a:p>
            <a:pPr lvl="1"/>
            <a:r>
              <a:rPr lang="en-US" altLang="en-US"/>
              <a:t>responsible for </a:t>
            </a:r>
            <a:r>
              <a:rPr lang="en-US" altLang="en-US">
                <a:solidFill>
                  <a:schemeClr val="accent2"/>
                </a:solidFill>
              </a:rPr>
              <a:t>reliably</a:t>
            </a:r>
            <a:r>
              <a:rPr lang="en-US" altLang="en-US"/>
              <a:t> delivering data to the individual application process on the computer </a:t>
            </a:r>
          </a:p>
        </p:txBody>
      </p:sp>
    </p:spTree>
    <p:extLst>
      <p:ext uri="{BB962C8B-B14F-4D97-AF65-F5344CB8AC3E}">
        <p14:creationId xmlns:p14="http://schemas.microsoft.com/office/powerpoint/2010/main" val="25759859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6CE4-139D-44C8-BB0A-4F440F833F70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86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</a:t>
            </a:r>
          </a:p>
        </p:txBody>
      </p:sp>
      <p:grpSp>
        <p:nvGrpSpPr>
          <p:cNvPr id="867354" name="Group 26"/>
          <p:cNvGrpSpPr>
            <a:grpSpLocks/>
          </p:cNvGrpSpPr>
          <p:nvPr/>
        </p:nvGrpSpPr>
        <p:grpSpPr bwMode="auto">
          <a:xfrm>
            <a:off x="1066800" y="2209800"/>
            <a:ext cx="6858000" cy="3886200"/>
            <a:chOff x="672" y="1392"/>
            <a:chExt cx="4320" cy="2448"/>
          </a:xfrm>
        </p:grpSpPr>
        <p:grpSp>
          <p:nvGrpSpPr>
            <p:cNvPr id="867331" name="Group 3"/>
            <p:cNvGrpSpPr>
              <a:grpSpLocks/>
            </p:cNvGrpSpPr>
            <p:nvPr/>
          </p:nvGrpSpPr>
          <p:grpSpPr bwMode="auto">
            <a:xfrm>
              <a:off x="3840" y="1392"/>
              <a:ext cx="1152" cy="2448"/>
              <a:chOff x="3840" y="1392"/>
              <a:chExt cx="1152" cy="2448"/>
            </a:xfrm>
          </p:grpSpPr>
          <p:sp>
            <p:nvSpPr>
              <p:cNvPr id="867332" name="Rectangle 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Application</a:t>
                </a:r>
              </a:p>
            </p:txBody>
          </p:sp>
          <p:sp>
            <p:nvSpPr>
              <p:cNvPr id="867333" name="Rectangle 5"/>
              <p:cNvSpPr>
                <a:spLocks noChangeArrowheads="1"/>
              </p:cNvSpPr>
              <p:nvPr/>
            </p:nvSpPr>
            <p:spPr bwMode="auto">
              <a:xfrm>
                <a:off x="3840" y="1920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Transport</a:t>
                </a:r>
              </a:p>
            </p:txBody>
          </p:sp>
          <p:sp>
            <p:nvSpPr>
              <p:cNvPr id="867334" name="Rectangle 6"/>
              <p:cNvSpPr>
                <a:spLocks noChangeArrowheads="1"/>
              </p:cNvSpPr>
              <p:nvPr/>
            </p:nvSpPr>
            <p:spPr bwMode="auto">
              <a:xfrm>
                <a:off x="3840" y="2448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Network</a:t>
                </a:r>
              </a:p>
            </p:txBody>
          </p:sp>
          <p:sp>
            <p:nvSpPr>
              <p:cNvPr id="867335" name="Rectangle 7"/>
              <p:cNvSpPr>
                <a:spLocks noChangeArrowheads="1"/>
              </p:cNvSpPr>
              <p:nvPr/>
            </p:nvSpPr>
            <p:spPr bwMode="auto">
              <a:xfrm>
                <a:off x="3840" y="2976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Link</a:t>
                </a:r>
              </a:p>
            </p:txBody>
          </p:sp>
          <p:sp>
            <p:nvSpPr>
              <p:cNvPr id="867336" name="Rectangle 8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Physical</a:t>
                </a:r>
              </a:p>
            </p:txBody>
          </p:sp>
          <p:sp>
            <p:nvSpPr>
              <p:cNvPr id="867337" name="Line 9"/>
              <p:cNvSpPr>
                <a:spLocks noChangeShapeType="1"/>
              </p:cNvSpPr>
              <p:nvPr/>
            </p:nvSpPr>
            <p:spPr bwMode="auto">
              <a:xfrm>
                <a:off x="4416" y="172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38" name="Line 10"/>
              <p:cNvSpPr>
                <a:spLocks noChangeShapeType="1"/>
              </p:cNvSpPr>
              <p:nvPr/>
            </p:nvSpPr>
            <p:spPr bwMode="auto">
              <a:xfrm>
                <a:off x="4416" y="225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39" name="Line 11"/>
              <p:cNvSpPr>
                <a:spLocks noChangeShapeType="1"/>
              </p:cNvSpPr>
              <p:nvPr/>
            </p:nvSpPr>
            <p:spPr bwMode="auto">
              <a:xfrm>
                <a:off x="4416" y="2784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40" name="Line 12"/>
              <p:cNvSpPr>
                <a:spLocks noChangeShapeType="1"/>
              </p:cNvSpPr>
              <p:nvPr/>
            </p:nvSpPr>
            <p:spPr bwMode="auto">
              <a:xfrm>
                <a:off x="4416" y="3312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67341" name="Group 13"/>
            <p:cNvGrpSpPr>
              <a:grpSpLocks/>
            </p:cNvGrpSpPr>
            <p:nvPr/>
          </p:nvGrpSpPr>
          <p:grpSpPr bwMode="auto">
            <a:xfrm>
              <a:off x="672" y="1392"/>
              <a:ext cx="1152" cy="2448"/>
              <a:chOff x="576" y="1296"/>
              <a:chExt cx="1152" cy="2448"/>
            </a:xfrm>
          </p:grpSpPr>
          <p:sp>
            <p:nvSpPr>
              <p:cNvPr id="867342" name="Rectangle 14"/>
              <p:cNvSpPr>
                <a:spLocks noChangeArrowheads="1"/>
              </p:cNvSpPr>
              <p:nvPr/>
            </p:nvSpPr>
            <p:spPr bwMode="auto">
              <a:xfrm>
                <a:off x="576" y="1296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Application</a:t>
                </a:r>
              </a:p>
            </p:txBody>
          </p:sp>
          <p:sp>
            <p:nvSpPr>
              <p:cNvPr id="867343" name="Rectangle 15"/>
              <p:cNvSpPr>
                <a:spLocks noChangeArrowheads="1"/>
              </p:cNvSpPr>
              <p:nvPr/>
            </p:nvSpPr>
            <p:spPr bwMode="auto">
              <a:xfrm>
                <a:off x="576" y="1824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Transport</a:t>
                </a:r>
              </a:p>
            </p:txBody>
          </p:sp>
          <p:sp>
            <p:nvSpPr>
              <p:cNvPr id="867344" name="Rectangle 16"/>
              <p:cNvSpPr>
                <a:spLocks noChangeArrowheads="1"/>
              </p:cNvSpPr>
              <p:nvPr/>
            </p:nvSpPr>
            <p:spPr bwMode="auto">
              <a:xfrm>
                <a:off x="576" y="2352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Network</a:t>
                </a:r>
              </a:p>
            </p:txBody>
          </p:sp>
          <p:sp>
            <p:nvSpPr>
              <p:cNvPr id="867345" name="Rectangle 17"/>
              <p:cNvSpPr>
                <a:spLocks noChangeArrowheads="1"/>
              </p:cNvSpPr>
              <p:nvPr/>
            </p:nvSpPr>
            <p:spPr bwMode="auto">
              <a:xfrm>
                <a:off x="576" y="2880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Link</a:t>
                </a:r>
              </a:p>
            </p:txBody>
          </p:sp>
          <p:sp>
            <p:nvSpPr>
              <p:cNvPr id="867346" name="Rectangle 18"/>
              <p:cNvSpPr>
                <a:spLocks noChangeArrowheads="1"/>
              </p:cNvSpPr>
              <p:nvPr/>
            </p:nvSpPr>
            <p:spPr bwMode="auto">
              <a:xfrm>
                <a:off x="576" y="3408"/>
                <a:ext cx="1152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Physical</a:t>
                </a:r>
              </a:p>
            </p:txBody>
          </p:sp>
          <p:sp>
            <p:nvSpPr>
              <p:cNvPr id="867347" name="Line 19"/>
              <p:cNvSpPr>
                <a:spLocks noChangeShapeType="1"/>
              </p:cNvSpPr>
              <p:nvPr/>
            </p:nvSpPr>
            <p:spPr bwMode="auto">
              <a:xfrm>
                <a:off x="1152" y="1632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48" name="Line 20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49" name="Line 21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350" name="Line 22"/>
              <p:cNvSpPr>
                <a:spLocks noChangeShapeType="1"/>
              </p:cNvSpPr>
              <p:nvPr/>
            </p:nvSpPr>
            <p:spPr bwMode="auto">
              <a:xfrm>
                <a:off x="1152" y="3216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7351" name="Line 23"/>
            <p:cNvSpPr>
              <a:spLocks noChangeShapeType="1"/>
            </p:cNvSpPr>
            <p:nvPr/>
          </p:nvSpPr>
          <p:spPr bwMode="auto">
            <a:xfrm>
              <a:off x="1824" y="3648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7352" name="Line 24"/>
            <p:cNvSpPr>
              <a:spLocks noChangeShapeType="1"/>
            </p:cNvSpPr>
            <p:nvPr/>
          </p:nvSpPr>
          <p:spPr bwMode="auto">
            <a:xfrm>
              <a:off x="1824" y="1584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7353" name="Text Box 25"/>
            <p:cNvSpPr txBox="1">
              <a:spLocks noChangeArrowheads="1"/>
            </p:cNvSpPr>
            <p:nvPr/>
          </p:nvSpPr>
          <p:spPr bwMode="auto">
            <a:xfrm>
              <a:off x="2256" y="1584"/>
              <a:ext cx="10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(abstraction)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92411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 and the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5" name="Picture 2" descr="http://tournasdimitrios1.files.wordpress.com/2011/01/networkpacke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08" y="1120814"/>
            <a:ext cx="7936613" cy="534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010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5512E-C6A9-43C4-BF32-73DDACB83A4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Networked Systems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Today</a:t>
            </a:r>
          </a:p>
          <a:p>
            <a:pPr lvl="1"/>
            <a:r>
              <a:rPr lang="en-US" altLang="en-US"/>
              <a:t>We expect our computers to be networked</a:t>
            </a:r>
          </a:p>
          <a:p>
            <a:pPr lvl="2"/>
            <a:r>
              <a:rPr lang="en-US" altLang="en-US"/>
              <a:t>Google, wikipedia, Email, IM, …</a:t>
            </a:r>
          </a:p>
          <a:p>
            <a:pPr lvl="1"/>
            <a:r>
              <a:rPr lang="en-US" altLang="en-US"/>
              <a:t>Can work stand alone</a:t>
            </a:r>
          </a:p>
          <a:p>
            <a:pPr lvl="2"/>
            <a:r>
              <a:rPr lang="en-US" altLang="en-US"/>
              <a:t>Airplane mode?</a:t>
            </a:r>
          </a:p>
          <a:p>
            <a:pPr lvl="1"/>
            <a:r>
              <a:rPr lang="en-US" altLang="en-US"/>
              <a:t>But, are crippled when not connected</a:t>
            </a:r>
          </a:p>
          <a:p>
            <a:pPr lvl="1"/>
            <a:r>
              <a:rPr lang="en-US" altLang="en-US"/>
              <a:t>Phone isn’t a phone unless its networked</a:t>
            </a:r>
          </a:p>
        </p:txBody>
      </p:sp>
    </p:spTree>
    <p:extLst>
      <p:ext uri="{BB962C8B-B14F-4D97-AF65-F5344CB8AC3E}">
        <p14:creationId xmlns:p14="http://schemas.microsoft.com/office/powerpoint/2010/main" val="391024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747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8D40-0CB2-450C-9BF8-5C0A6720060D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 Ideas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648200"/>
          </a:xfrm>
        </p:spPr>
        <p:txBody>
          <a:bodyPr/>
          <a:lstStyle/>
          <a:p>
            <a:r>
              <a:rPr lang="en-US" altLang="en-US" dirty="0"/>
              <a:t>Sharing – Network interface, wires</a:t>
            </a:r>
          </a:p>
          <a:p>
            <a:pPr lvl="1"/>
            <a:r>
              <a:rPr lang="en-US" altLang="en-US" dirty="0"/>
              <a:t>Previously gates, processor, memory</a:t>
            </a:r>
          </a:p>
          <a:p>
            <a:r>
              <a:rPr lang="en-US" altLang="en-US" dirty="0"/>
              <a:t>Virtualization – </a:t>
            </a:r>
            <a:r>
              <a:rPr lang="en-US" altLang="en-US" dirty="0" err="1"/>
              <a:t>datastream</a:t>
            </a:r>
            <a:r>
              <a:rPr lang="en-US" altLang="en-US" dirty="0"/>
              <a:t> abstracts physical point-to-point link</a:t>
            </a:r>
          </a:p>
          <a:p>
            <a:r>
              <a:rPr lang="en-US" altLang="en-US" dirty="0"/>
              <a:t>Layering </a:t>
            </a:r>
          </a:p>
          <a:p>
            <a:pPr lvl="1"/>
            <a:r>
              <a:rPr lang="en-US" altLang="en-US" dirty="0"/>
              <a:t>Divide-and-conquer functionality</a:t>
            </a:r>
          </a:p>
          <a:p>
            <a:pPr lvl="1"/>
            <a:r>
              <a:rPr lang="en-US" altLang="en-US" dirty="0"/>
              <a:t>Implementation hiding/technology independence</a:t>
            </a:r>
          </a:p>
          <a:p>
            <a:pPr lvl="1"/>
            <a:r>
              <a:rPr lang="en-US" altLang="en-US" dirty="0"/>
              <a:t>Reliable communication link from unreliable elements</a:t>
            </a:r>
          </a:p>
        </p:txBody>
      </p:sp>
    </p:spTree>
    <p:extLst>
      <p:ext uri="{BB962C8B-B14F-4D97-AF65-F5344CB8AC3E}">
        <p14:creationId xmlns:p14="http://schemas.microsoft.com/office/powerpoint/2010/main" val="1981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DB2D6-8D88-439B-8D32-BF820DDC4A20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 More @ Penn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923" y="1372751"/>
            <a:ext cx="8686800" cy="4846638"/>
          </a:xfrm>
        </p:spPr>
        <p:txBody>
          <a:bodyPr/>
          <a:lstStyle/>
          <a:p>
            <a:r>
              <a:rPr lang="en-US" altLang="en-US" dirty="0"/>
              <a:t>Courses</a:t>
            </a:r>
          </a:p>
          <a:p>
            <a:pPr lvl="1"/>
            <a:r>
              <a:rPr lang="en-US" altLang="en-US" dirty="0"/>
              <a:t>ESE407 – Intro Networks and Protocols</a:t>
            </a:r>
          </a:p>
          <a:p>
            <a:pPr lvl="1"/>
            <a:r>
              <a:rPr lang="en-US" altLang="en-US" dirty="0"/>
              <a:t>CIS553 – Networked Systems</a:t>
            </a:r>
          </a:p>
          <a:p>
            <a:pPr lvl="1"/>
            <a:r>
              <a:rPr lang="en-US" altLang="en-US" dirty="0"/>
              <a:t>CIS549 – Wireless Mobile Communications</a:t>
            </a:r>
          </a:p>
        </p:txBody>
      </p:sp>
      <p:pic>
        <p:nvPicPr>
          <p:cNvPr id="7" name="Picture 2" descr="http://ccna5.com/wp-content/uploads/2010/06/Osi-Layer-Mod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30" y="3296361"/>
            <a:ext cx="4686040" cy="295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eft Brace 8"/>
          <p:cNvSpPr/>
          <p:nvPr/>
        </p:nvSpPr>
        <p:spPr>
          <a:xfrm>
            <a:off x="1399542" y="4885151"/>
            <a:ext cx="375804" cy="1277223"/>
          </a:xfrm>
          <a:prstGeom prst="leftBrace">
            <a:avLst>
              <a:gd name="adj1" fmla="val 8333"/>
              <a:gd name="adj2" fmla="val 50000"/>
            </a:avLst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6155392" y="3796681"/>
            <a:ext cx="362846" cy="1619745"/>
          </a:xfrm>
          <a:prstGeom prst="rightBrace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5092" y="5299805"/>
            <a:ext cx="103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ESE407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70639" y="4376694"/>
            <a:ext cx="95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CIS553</a:t>
            </a:r>
          </a:p>
        </p:txBody>
      </p:sp>
      <p:sp>
        <p:nvSpPr>
          <p:cNvPr id="13" name="Right Triangle 12"/>
          <p:cNvSpPr/>
          <p:nvPr/>
        </p:nvSpPr>
        <p:spPr>
          <a:xfrm>
            <a:off x="6868124" y="4988814"/>
            <a:ext cx="453555" cy="1179176"/>
          </a:xfrm>
          <a:prstGeom prst="rt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522810" y="5604605"/>
            <a:ext cx="95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CIS549</a:t>
            </a:r>
          </a:p>
        </p:txBody>
      </p:sp>
    </p:spTree>
    <p:extLst>
      <p:ext uri="{BB962C8B-B14F-4D97-AF65-F5344CB8AC3E}">
        <p14:creationId xmlns:p14="http://schemas.microsoft.com/office/powerpoint/2010/main" val="10213034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07A05-77B1-1E4D-815D-1F4914D2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A4869-71E1-214C-8212-32E974E4A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 including Lab</a:t>
            </a:r>
          </a:p>
          <a:p>
            <a:r>
              <a:rPr lang="en-US" dirty="0"/>
              <a:t>Lab 9 due today</a:t>
            </a:r>
          </a:p>
          <a:p>
            <a:r>
              <a:rPr lang="en-US" dirty="0"/>
              <a:t>Lab 10 on Wednesday -- networking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E3947-3BB3-2E45-A8FD-35BDC72F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DD90-3CAF-4FBC-B3D5-FEA5A25CD62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Implications?</a:t>
            </a:r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Today’s wire bandwidth </a:t>
            </a:r>
            <a:r>
              <a:rPr lang="en-US" altLang="en-US" dirty="0">
                <a:solidFill>
                  <a:srgbClr val="FF0000"/>
                </a:solidFill>
              </a:rPr>
              <a:t>exceeds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/>
              <a:t>the throughput needs of any real-time single-stream data</a:t>
            </a:r>
          </a:p>
          <a:p>
            <a:pPr lvl="1"/>
            <a:r>
              <a:rPr lang="en-US" altLang="en-US" dirty="0"/>
              <a:t>Can afford to share the wire</a:t>
            </a:r>
          </a:p>
          <a:p>
            <a:r>
              <a:rPr lang="en-US" altLang="en-US" dirty="0"/>
              <a:t>Wires are not cheap</a:t>
            </a:r>
          </a:p>
          <a:p>
            <a:pPr lvl="1"/>
            <a:r>
              <a:rPr lang="en-US" altLang="en-US" dirty="0"/>
              <a:t>Cannot afford not to share the wire</a:t>
            </a:r>
          </a:p>
        </p:txBody>
      </p:sp>
    </p:spTree>
    <p:extLst>
      <p:ext uri="{BB962C8B-B14F-4D97-AF65-F5344CB8AC3E}">
        <p14:creationId xmlns:p14="http://schemas.microsoft.com/office/powerpoint/2010/main" val="4268710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Sharing Link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9343"/>
            <a:ext cx="8686800" cy="4846638"/>
          </a:xfrm>
        </p:spPr>
        <p:txBody>
          <a:bodyPr/>
          <a:lstStyle/>
          <a:p>
            <a:r>
              <a:rPr lang="en-US" altLang="en-US" dirty="0"/>
              <a:t>Idea: Tag data with target</a:t>
            </a:r>
          </a:p>
          <a:p>
            <a:pPr lvl="1"/>
            <a:r>
              <a:rPr lang="en-US" altLang="en-US" dirty="0"/>
              <a:t>“this is for process 34”</a:t>
            </a:r>
          </a:p>
          <a:p>
            <a:pPr lvl="1"/>
            <a:r>
              <a:rPr lang="en-US" altLang="en-US" dirty="0"/>
              <a:t>“this is for process 45”</a:t>
            </a:r>
          </a:p>
          <a:p>
            <a:r>
              <a:rPr lang="en-US" altLang="en-US" dirty="0"/>
              <a:t>Have transport layer deal with…</a:t>
            </a:r>
          </a:p>
          <a:p>
            <a:pPr lvl="1"/>
            <a:r>
              <a:rPr lang="en-US" altLang="en-US" dirty="0"/>
              <a:t>Mixing data from separate streams</a:t>
            </a:r>
          </a:p>
          <a:p>
            <a:pPr lvl="1"/>
            <a:r>
              <a:rPr lang="en-US" altLang="en-US" dirty="0"/>
              <a:t>Separating data out into individual streams</a:t>
            </a:r>
          </a:p>
          <a:p>
            <a:pPr lvl="1"/>
            <a:r>
              <a:rPr lang="en-US" altLang="en-US" dirty="0"/>
              <a:t>Delivering to individual processes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56FBF-7EDB-4ED1-9A47-C0E0ACD5FA83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8181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689475"/>
            <a:ext cx="5119688" cy="216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978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817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Packet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Begin to form a packet</a:t>
            </a:r>
          </a:p>
          <a:p>
            <a:pPr lvl="1"/>
            <a:r>
              <a:rPr lang="en-US" altLang="en-US" dirty="0"/>
              <a:t>Header: says where to go</a:t>
            </a:r>
          </a:p>
          <a:p>
            <a:pPr lvl="1"/>
            <a:r>
              <a:rPr lang="en-US" altLang="en-US" dirty="0"/>
              <a:t>Payload: the data to send</a:t>
            </a:r>
          </a:p>
          <a:p>
            <a:r>
              <a:rPr lang="en-US" altLang="en-US" dirty="0"/>
              <a:t>Header: </a:t>
            </a:r>
          </a:p>
          <a:p>
            <a:pPr lvl="1"/>
            <a:r>
              <a:rPr lang="en-US" altLang="en-US" dirty="0"/>
              <a:t>Added, consumed by network handling in routing</a:t>
            </a:r>
          </a:p>
          <a:p>
            <a:r>
              <a:rPr lang="en-US" altLang="en-US" dirty="0"/>
              <a:t>Payload:</a:t>
            </a:r>
          </a:p>
          <a:p>
            <a:pPr lvl="1"/>
            <a:r>
              <a:rPr lang="en-US" altLang="en-US" dirty="0"/>
              <a:t>Only thing seen by the application processes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61DD-218F-4928-9827-C83CC2A89F06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8192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374775"/>
            <a:ext cx="381000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46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Simulation 1</a:t>
            </a:r>
          </a:p>
        </p:txBody>
      </p:sp>
      <p:sp>
        <p:nvSpPr>
          <p:cNvPr id="839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2"/>
            <a:ext cx="4330700" cy="4846638"/>
          </a:xfrm>
        </p:spPr>
        <p:txBody>
          <a:bodyPr/>
          <a:lstStyle/>
          <a:p>
            <a:r>
              <a:rPr lang="en-US" altLang="en-US" dirty="0"/>
              <a:t>Send </a:t>
            </a:r>
            <a:r>
              <a:rPr lang="en-US" altLang="en-US" u="sng" dirty="0"/>
              <a:t>4 verses </a:t>
            </a:r>
            <a:r>
              <a:rPr lang="en-US" altLang="en-US" dirty="0"/>
              <a:t>or digits from each</a:t>
            </a:r>
          </a:p>
          <a:p>
            <a:pPr lvl="1"/>
            <a:r>
              <a:rPr lang="en-US" altLang="en-US" dirty="0"/>
              <a:t>from song-server-app, even-server-app</a:t>
            </a:r>
          </a:p>
          <a:p>
            <a:pPr lvl="1"/>
            <a:r>
              <a:rPr lang="en-US" altLang="en-US" dirty="0"/>
              <a:t>to song-listener-app, even-consumer</a:t>
            </a:r>
          </a:p>
          <a:p>
            <a:r>
              <a:rPr lang="en-US" altLang="en-US" b="0" dirty="0"/>
              <a:t>All go through one wire W1</a:t>
            </a:r>
          </a:p>
          <a:p>
            <a:r>
              <a:rPr lang="en-US" altLang="en-US" b="0" dirty="0"/>
              <a:t>T1 – Transport tagging</a:t>
            </a:r>
          </a:p>
          <a:p>
            <a:r>
              <a:rPr lang="en-US" altLang="en-US" b="0" dirty="0"/>
              <a:t>T2 – Transport sorting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53150" y="6544076"/>
            <a:ext cx="758952" cy="246888"/>
          </a:xfrm>
        </p:spPr>
        <p:txBody>
          <a:bodyPr/>
          <a:lstStyle/>
          <a:p>
            <a:fld id="{7D13D233-934E-4C39-8A1B-B4F4A3F0405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39700" name="Rectangle 20"/>
          <p:cNvSpPr>
            <a:spLocks noChangeArrowheads="1"/>
          </p:cNvSpPr>
          <p:nvPr/>
        </p:nvSpPr>
        <p:spPr bwMode="auto">
          <a:xfrm>
            <a:off x="5099050" y="1257300"/>
            <a:ext cx="3200400" cy="1905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39699" name="Rectangle 19"/>
          <p:cNvSpPr>
            <a:spLocks noChangeArrowheads="1"/>
          </p:cNvSpPr>
          <p:nvPr/>
        </p:nvSpPr>
        <p:spPr bwMode="auto">
          <a:xfrm>
            <a:off x="5099050" y="4305300"/>
            <a:ext cx="3200400" cy="19050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684" name="Oval 4"/>
          <p:cNvSpPr>
            <a:spLocks noChangeArrowheads="1"/>
          </p:cNvSpPr>
          <p:nvPr/>
        </p:nvSpPr>
        <p:spPr bwMode="auto">
          <a:xfrm>
            <a:off x="5556250" y="14859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SA1</a:t>
            </a:r>
          </a:p>
        </p:txBody>
      </p:sp>
      <p:sp>
        <p:nvSpPr>
          <p:cNvPr id="839686" name="Oval 6"/>
          <p:cNvSpPr>
            <a:spLocks noChangeArrowheads="1"/>
          </p:cNvSpPr>
          <p:nvPr/>
        </p:nvSpPr>
        <p:spPr bwMode="auto">
          <a:xfrm>
            <a:off x="7080250" y="14859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SA2</a:t>
            </a:r>
          </a:p>
        </p:txBody>
      </p:sp>
      <p:sp>
        <p:nvSpPr>
          <p:cNvPr id="839687" name="Oval 7"/>
          <p:cNvSpPr>
            <a:spLocks noChangeArrowheads="1"/>
          </p:cNvSpPr>
          <p:nvPr/>
        </p:nvSpPr>
        <p:spPr bwMode="auto">
          <a:xfrm>
            <a:off x="6394450" y="22479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T1</a:t>
            </a:r>
          </a:p>
        </p:txBody>
      </p:sp>
      <p:sp>
        <p:nvSpPr>
          <p:cNvPr id="839688" name="Oval 8"/>
          <p:cNvSpPr>
            <a:spLocks noChangeArrowheads="1"/>
          </p:cNvSpPr>
          <p:nvPr/>
        </p:nvSpPr>
        <p:spPr bwMode="auto">
          <a:xfrm>
            <a:off x="6394450" y="4533900"/>
            <a:ext cx="685800" cy="6858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T2</a:t>
            </a:r>
          </a:p>
        </p:txBody>
      </p:sp>
      <p:sp>
        <p:nvSpPr>
          <p:cNvPr id="839689" name="Oval 9"/>
          <p:cNvSpPr>
            <a:spLocks noChangeArrowheads="1"/>
          </p:cNvSpPr>
          <p:nvPr/>
        </p:nvSpPr>
        <p:spPr bwMode="auto">
          <a:xfrm>
            <a:off x="5556250" y="54483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CA1</a:t>
            </a:r>
          </a:p>
        </p:txBody>
      </p:sp>
      <p:sp>
        <p:nvSpPr>
          <p:cNvPr id="839690" name="Oval 10"/>
          <p:cNvSpPr>
            <a:spLocks noChangeArrowheads="1"/>
          </p:cNvSpPr>
          <p:nvPr/>
        </p:nvSpPr>
        <p:spPr bwMode="auto">
          <a:xfrm>
            <a:off x="7308850" y="5448300"/>
            <a:ext cx="685800" cy="685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CA2</a:t>
            </a:r>
          </a:p>
        </p:txBody>
      </p:sp>
      <p:sp>
        <p:nvSpPr>
          <p:cNvPr id="839691" name="Oval 11"/>
          <p:cNvSpPr>
            <a:spLocks noChangeArrowheads="1"/>
          </p:cNvSpPr>
          <p:nvPr/>
        </p:nvSpPr>
        <p:spPr bwMode="auto">
          <a:xfrm>
            <a:off x="6394450" y="3390900"/>
            <a:ext cx="685800" cy="685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latin typeface="Arial" charset="0"/>
                <a:cs typeface="Arial" charset="0"/>
              </a:rPr>
              <a:t>W1</a:t>
            </a:r>
          </a:p>
        </p:txBody>
      </p:sp>
      <p:sp>
        <p:nvSpPr>
          <p:cNvPr id="839693" name="Line 13"/>
          <p:cNvSpPr>
            <a:spLocks noChangeShapeType="1"/>
          </p:cNvSpPr>
          <p:nvPr/>
        </p:nvSpPr>
        <p:spPr bwMode="auto">
          <a:xfrm>
            <a:off x="5861050" y="21717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4" name="Line 14"/>
          <p:cNvSpPr>
            <a:spLocks noChangeShapeType="1"/>
          </p:cNvSpPr>
          <p:nvPr/>
        </p:nvSpPr>
        <p:spPr bwMode="auto">
          <a:xfrm flipH="1">
            <a:off x="7004050" y="21717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5" name="Line 15"/>
          <p:cNvSpPr>
            <a:spLocks noChangeShapeType="1"/>
          </p:cNvSpPr>
          <p:nvPr/>
        </p:nvSpPr>
        <p:spPr bwMode="auto">
          <a:xfrm>
            <a:off x="6775450" y="29337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6" name="Line 16"/>
          <p:cNvSpPr>
            <a:spLocks noChangeShapeType="1"/>
          </p:cNvSpPr>
          <p:nvPr/>
        </p:nvSpPr>
        <p:spPr bwMode="auto">
          <a:xfrm>
            <a:off x="6775450" y="40767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7" name="Line 17"/>
          <p:cNvSpPr>
            <a:spLocks noChangeShapeType="1"/>
          </p:cNvSpPr>
          <p:nvPr/>
        </p:nvSpPr>
        <p:spPr bwMode="auto">
          <a:xfrm flipH="1">
            <a:off x="6165850" y="51435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698" name="Line 18"/>
          <p:cNvSpPr>
            <a:spLocks noChangeShapeType="1"/>
          </p:cNvSpPr>
          <p:nvPr/>
        </p:nvSpPr>
        <p:spPr bwMode="auto">
          <a:xfrm>
            <a:off x="6927850" y="51435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04" name="Freeform 24"/>
          <p:cNvSpPr>
            <a:spLocks/>
          </p:cNvSpPr>
          <p:nvPr/>
        </p:nvSpPr>
        <p:spPr bwMode="auto">
          <a:xfrm>
            <a:off x="4705350" y="1866900"/>
            <a:ext cx="927100" cy="3657600"/>
          </a:xfrm>
          <a:custGeom>
            <a:avLst/>
            <a:gdLst>
              <a:gd name="T0" fmla="*/ 536 w 584"/>
              <a:gd name="T1" fmla="*/ 0 h 2304"/>
              <a:gd name="T2" fmla="*/ 8 w 584"/>
              <a:gd name="T3" fmla="*/ 1008 h 2304"/>
              <a:gd name="T4" fmla="*/ 584 w 584"/>
              <a:gd name="T5" fmla="*/ 2304 h 2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4" h="2304">
                <a:moveTo>
                  <a:pt x="536" y="0"/>
                </a:moveTo>
                <a:cubicBezTo>
                  <a:pt x="268" y="312"/>
                  <a:pt x="0" y="624"/>
                  <a:pt x="8" y="1008"/>
                </a:cubicBezTo>
                <a:cubicBezTo>
                  <a:pt x="16" y="1392"/>
                  <a:pt x="300" y="1848"/>
                  <a:pt x="584" y="230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9707" name="Freeform 27"/>
          <p:cNvSpPr>
            <a:spLocks/>
          </p:cNvSpPr>
          <p:nvPr/>
        </p:nvSpPr>
        <p:spPr bwMode="auto">
          <a:xfrm>
            <a:off x="7766050" y="1790700"/>
            <a:ext cx="952500" cy="3733800"/>
          </a:xfrm>
          <a:custGeom>
            <a:avLst/>
            <a:gdLst>
              <a:gd name="T0" fmla="*/ 0 w 600"/>
              <a:gd name="T1" fmla="*/ 0 h 2352"/>
              <a:gd name="T2" fmla="*/ 576 w 600"/>
              <a:gd name="T3" fmla="*/ 1104 h 2352"/>
              <a:gd name="T4" fmla="*/ 144 w 600"/>
              <a:gd name="T5" fmla="*/ 2352 h 2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0" h="2352">
                <a:moveTo>
                  <a:pt x="0" y="0"/>
                </a:moveTo>
                <a:cubicBezTo>
                  <a:pt x="276" y="356"/>
                  <a:pt x="552" y="712"/>
                  <a:pt x="576" y="1104"/>
                </a:cubicBezTo>
                <a:cubicBezTo>
                  <a:pt x="600" y="1496"/>
                  <a:pt x="372" y="1924"/>
                  <a:pt x="144" y="2352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64A195-C170-F544-B0BB-8CC0023E0CF4}"/>
              </a:ext>
            </a:extLst>
          </p:cNvPr>
          <p:cNvSpPr txBox="1"/>
          <p:nvPr/>
        </p:nvSpPr>
        <p:spPr>
          <a:xfrm>
            <a:off x="5397500" y="438533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571EB5-204A-F042-B2E4-8A3C76DC05DC}"/>
              </a:ext>
            </a:extLst>
          </p:cNvPr>
          <p:cNvSpPr txBox="1"/>
          <p:nvPr/>
        </p:nvSpPr>
        <p:spPr>
          <a:xfrm>
            <a:off x="5538445" y="277519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2CB499-12F1-8348-81E3-8DD7E886E7B7}"/>
              </a:ext>
            </a:extLst>
          </p:cNvPr>
          <p:cNvSpPr txBox="1"/>
          <p:nvPr/>
        </p:nvSpPr>
        <p:spPr>
          <a:xfrm>
            <a:off x="6318250" y="1249581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4CD1317-3BAC-964F-ADE5-E9A281FD08F4}"/>
              </a:ext>
            </a:extLst>
          </p:cNvPr>
          <p:cNvSpPr txBox="1"/>
          <p:nvPr/>
        </p:nvSpPr>
        <p:spPr>
          <a:xfrm>
            <a:off x="6343280" y="582319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2612917441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33397</TotalTime>
  <Words>1513</Words>
  <Application>Microsoft Macintosh PowerPoint</Application>
  <PresentationFormat>On-screen Show (4:3)</PresentationFormat>
  <Paragraphs>512</Paragraphs>
  <Slides>52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Courier New</vt:lpstr>
      <vt:lpstr>Wingdings 2</vt:lpstr>
      <vt:lpstr>ESE 578–</vt:lpstr>
      <vt:lpstr>PowerPoint Presentation</vt:lpstr>
      <vt:lpstr>Lecture Topics</vt:lpstr>
      <vt:lpstr>Course Map – Week 11</vt:lpstr>
      <vt:lpstr>Review</vt:lpstr>
      <vt:lpstr>Networked Systems</vt:lpstr>
      <vt:lpstr>Implications?</vt:lpstr>
      <vt:lpstr>Sharing Link</vt:lpstr>
      <vt:lpstr>Packet</vt:lpstr>
      <vt:lpstr>Simulation 1</vt:lpstr>
      <vt:lpstr>Multiple Computers -- Extended Packet</vt:lpstr>
      <vt:lpstr>Network Layer</vt:lpstr>
      <vt:lpstr>Virtualization Effect</vt:lpstr>
      <vt:lpstr>Abstractions for Sharing</vt:lpstr>
      <vt:lpstr>Simulation 2</vt:lpstr>
      <vt:lpstr>Simulation 2</vt:lpstr>
      <vt:lpstr>Extending the Virtual Link</vt:lpstr>
      <vt:lpstr>Indirect Connections</vt:lpstr>
      <vt:lpstr>Indirect Connections</vt:lpstr>
      <vt:lpstr>Routing</vt:lpstr>
      <vt:lpstr>Routing</vt:lpstr>
      <vt:lpstr>Reachability</vt:lpstr>
      <vt:lpstr>Routing  Route Tables</vt:lpstr>
      <vt:lpstr>Network Layer</vt:lpstr>
      <vt:lpstr>Simulation 3</vt:lpstr>
      <vt:lpstr>Sim  3</vt:lpstr>
      <vt:lpstr>Simulation 3 Simplification (if necessary)</vt:lpstr>
      <vt:lpstr>Sim  3</vt:lpstr>
      <vt:lpstr>Where are we now?</vt:lpstr>
      <vt:lpstr>Layers</vt:lpstr>
      <vt:lpstr>Protocols</vt:lpstr>
      <vt:lpstr>Simulation 5</vt:lpstr>
      <vt:lpstr>Simplify Simulation (as necessary)</vt:lpstr>
      <vt:lpstr>Sim  5</vt:lpstr>
      <vt:lpstr>What can go wrong?</vt:lpstr>
      <vt:lpstr>Simulation 6</vt:lpstr>
      <vt:lpstr>Sim  6</vt:lpstr>
      <vt:lpstr>Abstracting Physical Layer</vt:lpstr>
      <vt:lpstr>What else can go wrong?</vt:lpstr>
      <vt:lpstr>PowerPoint Presentation</vt:lpstr>
      <vt:lpstr>Data Corruption</vt:lpstr>
      <vt:lpstr>Data Corruption</vt:lpstr>
      <vt:lpstr>Revised Packet</vt:lpstr>
      <vt:lpstr>Lost Packet</vt:lpstr>
      <vt:lpstr>Lost Packet Strategy</vt:lpstr>
      <vt:lpstr>Retransmission Discipline</vt:lpstr>
      <vt:lpstr>TCP</vt:lpstr>
      <vt:lpstr>Transport Layer</vt:lpstr>
      <vt:lpstr>Layers</vt:lpstr>
      <vt:lpstr>Layers and the Packet</vt:lpstr>
      <vt:lpstr>Big Ideas</vt:lpstr>
      <vt:lpstr>Learn More @ Penn</vt:lpstr>
      <vt:lpstr>Remember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771</cp:revision>
  <cp:lastPrinted>2022-04-04T15:28:14Z</cp:lastPrinted>
  <dcterms:created xsi:type="dcterms:W3CDTF">2018-04-17T21:13:53Z</dcterms:created>
  <dcterms:modified xsi:type="dcterms:W3CDTF">2022-04-04T15:28:23Z</dcterms:modified>
</cp:coreProperties>
</file>