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609" r:id="rId2"/>
    <p:sldId id="608" r:id="rId3"/>
    <p:sldId id="527" r:id="rId4"/>
    <p:sldId id="613" r:id="rId5"/>
    <p:sldId id="534" r:id="rId6"/>
    <p:sldId id="536" r:id="rId7"/>
    <p:sldId id="589" r:id="rId8"/>
    <p:sldId id="614" r:id="rId9"/>
    <p:sldId id="615" r:id="rId10"/>
    <p:sldId id="610" r:id="rId11"/>
    <p:sldId id="542" r:id="rId12"/>
    <p:sldId id="616" r:id="rId13"/>
    <p:sldId id="611" r:id="rId14"/>
    <p:sldId id="547" r:id="rId15"/>
    <p:sldId id="563" r:id="rId16"/>
    <p:sldId id="548" r:id="rId17"/>
    <p:sldId id="556" r:id="rId18"/>
    <p:sldId id="553" r:id="rId19"/>
    <p:sldId id="554" r:id="rId20"/>
    <p:sldId id="564" r:id="rId21"/>
    <p:sldId id="555" r:id="rId22"/>
    <p:sldId id="528" r:id="rId23"/>
    <p:sldId id="543" r:id="rId24"/>
    <p:sldId id="546" r:id="rId25"/>
    <p:sldId id="544" r:id="rId26"/>
    <p:sldId id="540" r:id="rId27"/>
    <p:sldId id="549" r:id="rId28"/>
    <p:sldId id="550" r:id="rId29"/>
    <p:sldId id="570" r:id="rId30"/>
    <p:sldId id="562" r:id="rId31"/>
    <p:sldId id="551" r:id="rId32"/>
    <p:sldId id="552" r:id="rId33"/>
    <p:sldId id="512" r:id="rId34"/>
    <p:sldId id="510" r:id="rId35"/>
    <p:sldId id="60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5B00"/>
    <a:srgbClr val="00B800"/>
    <a:srgbClr val="0020F4"/>
    <a:srgbClr val="32B9FF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9" autoAdjust="0"/>
    <p:restoredTop sz="84832" autoAdjust="0"/>
  </p:normalViewPr>
  <p:slideViewPr>
    <p:cSldViewPr snapToGrid="0">
      <p:cViewPr varScale="1">
        <p:scale>
          <a:sx n="95" d="100"/>
          <a:sy n="95" d="100"/>
        </p:scale>
        <p:origin x="18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4/19/22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4/19/22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0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1D53D6-93DC-404C-905F-F77BB3FDD501}" type="slidenum">
              <a:rPr lang="en-US"/>
              <a:pPr/>
              <a:t>33</a:t>
            </a:fld>
            <a:endParaRPr 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/>
              <a:t>ESE150 Spring 2022</a:t>
            </a: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pyright.gov/about/fees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182762" y="5178793"/>
            <a:ext cx="4961238" cy="531812"/>
          </a:xfrm>
        </p:spPr>
        <p:txBody>
          <a:bodyPr/>
          <a:lstStyle/>
          <a:p>
            <a:pPr algn="r"/>
            <a:r>
              <a:rPr lang="en-US" sz="1400" b="1">
                <a:solidFill>
                  <a:schemeClr val="tx1"/>
                </a:solidFill>
                <a:latin typeface="+mj-lt"/>
              </a:rPr>
              <a:t>ESE150 Spring 2022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/>
              <a:t>Lecture #25 – Intellectual Property 2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1470586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y-nc-s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391" y="6089587"/>
            <a:ext cx="2196244" cy="768413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9FEB7E8-F2DC-D347-B88A-17CC038D6715}"/>
              </a:ext>
            </a:extLst>
          </p:cNvPr>
          <p:cNvSpPr txBox="1">
            <a:spLocks/>
          </p:cNvSpPr>
          <p:nvPr/>
        </p:nvSpPr>
        <p:spPr>
          <a:xfrm>
            <a:off x="5201337" y="5469510"/>
            <a:ext cx="3712539" cy="394652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accent1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Slides 2018--2022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7155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</a:t>
            </a:r>
          </a:p>
        </p:txBody>
      </p:sp>
    </p:spTree>
    <p:extLst>
      <p:ext uri="{BB962C8B-B14F-4D97-AF65-F5344CB8AC3E}">
        <p14:creationId xmlns:p14="http://schemas.microsoft.com/office/powerpoint/2010/main" val="109581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 particular, original expression</a:t>
            </a:r>
          </a:p>
          <a:p>
            <a:pPr lvl="1"/>
            <a:r>
              <a:rPr lang="en-US" dirty="0"/>
              <a:t>Including software</a:t>
            </a:r>
          </a:p>
          <a:p>
            <a:r>
              <a:rPr lang="en-US" dirty="0"/>
              <a:t>Technically don’t need to register</a:t>
            </a:r>
          </a:p>
          <a:p>
            <a:pPr lvl="1"/>
            <a:r>
              <a:rPr lang="en-US" dirty="0"/>
              <a:t>But should…</a:t>
            </a:r>
          </a:p>
          <a:p>
            <a:pPr lvl="1"/>
            <a:r>
              <a:rPr lang="en-US" dirty="0"/>
              <a:t>Must register before sue for infringement</a:t>
            </a:r>
          </a:p>
          <a:p>
            <a:pPr lvl="1"/>
            <a:r>
              <a:rPr lang="en-US" dirty="0"/>
              <a:t>$45</a:t>
            </a:r>
          </a:p>
          <a:p>
            <a:pPr lvl="2"/>
            <a:r>
              <a:rPr lang="en-US" dirty="0">
                <a:hlinkClick r:id="rId2"/>
              </a:rPr>
              <a:t>https://www.copyright.gov/about/fees.html</a:t>
            </a:r>
            <a:endParaRPr lang="en-US" dirty="0"/>
          </a:p>
          <a:p>
            <a:pPr lvl="1"/>
            <a:r>
              <a:rPr lang="en-US" dirty="0"/>
              <a:t>No review, just registration</a:t>
            </a:r>
          </a:p>
          <a:p>
            <a:r>
              <a:rPr lang="en-US" dirty="0"/>
              <a:t>Life of author + 70 years</a:t>
            </a:r>
          </a:p>
          <a:p>
            <a:r>
              <a:rPr lang="en-US" dirty="0"/>
              <a:t>Work for hire: 95 years from publication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9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D528-9035-1B4C-8511-3F42DC32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DE7EC-7B8A-DB46-92DC-294E1BE29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5B00"/>
                </a:solidFill>
              </a:rPr>
              <a:t>Why are there so many Sherlock Holmes related movies and series these days?</a:t>
            </a:r>
          </a:p>
          <a:p>
            <a:pPr lvl="1"/>
            <a:r>
              <a:rPr lang="en-US" dirty="0"/>
              <a:t>Sherlock (BBC), Elementary, Irregulars</a:t>
            </a:r>
          </a:p>
          <a:p>
            <a:pPr lvl="1"/>
            <a:r>
              <a:rPr lang="en-US" dirty="0"/>
              <a:t>Enola Holmes</a:t>
            </a:r>
          </a:p>
          <a:p>
            <a:pPr lvl="1"/>
            <a:r>
              <a:rPr lang="en-US" dirty="0"/>
              <a:t>Sherlock Holmes movies (w/ Robert Downey Jr.)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5B00"/>
                </a:solidFill>
              </a:rPr>
              <a:t>When does Mickey Mouse copyright expire?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3955D-6390-824C-846E-88D12A655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41C007-502D-3044-8E70-945A9AA0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Teaser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6E7FF-7B0B-1C42-9BF3-C9A7361ECC67}"/>
              </a:ext>
            </a:extLst>
          </p:cNvPr>
          <p:cNvSpPr txBox="1"/>
          <p:nvPr/>
        </p:nvSpPr>
        <p:spPr>
          <a:xfrm>
            <a:off x="1360865" y="5888182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 Park: Human </a:t>
            </a:r>
            <a:r>
              <a:rPr lang="en-US" dirty="0" err="1"/>
              <a:t>CenitPad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E321E-DDBF-7243-9BF8-5D975F5A44DD}"/>
              </a:ext>
            </a:extLst>
          </p:cNvPr>
          <p:cNvSpPr txBox="1"/>
          <p:nvPr/>
        </p:nvSpPr>
        <p:spPr>
          <a:xfrm>
            <a:off x="1399309" y="6373091"/>
            <a:ext cx="649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southpark.cc.com</a:t>
            </a:r>
            <a:r>
              <a:rPr lang="en-US" dirty="0"/>
              <a:t>/clips/382781/business-casual-</a:t>
            </a:r>
            <a:r>
              <a:rPr lang="en-US" dirty="0" err="1"/>
              <a:t>g-men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64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Where have you seen licenses?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get right to use</a:t>
            </a:r>
          </a:p>
          <a:p>
            <a:pPr lvl="1"/>
            <a:r>
              <a:rPr lang="en-US" dirty="0"/>
              <a:t>Something patented, copyrighted by someone else</a:t>
            </a:r>
          </a:p>
          <a:p>
            <a:r>
              <a:rPr lang="en-US" dirty="0"/>
              <a:t>Between companies</a:t>
            </a:r>
          </a:p>
          <a:p>
            <a:pPr lvl="1"/>
            <a:r>
              <a:rPr lang="en-US" dirty="0"/>
              <a:t>Get IP need to build a product</a:t>
            </a:r>
          </a:p>
          <a:p>
            <a:r>
              <a:rPr lang="en-US" dirty="0"/>
              <a:t>To consumers</a:t>
            </a:r>
          </a:p>
          <a:p>
            <a:pPr lvl="1"/>
            <a:r>
              <a:rPr lang="en-US" dirty="0"/>
              <a:t>Technically, most software is licensed, not sold</a:t>
            </a:r>
          </a:p>
          <a:p>
            <a:pPr lvl="1"/>
            <a:r>
              <a:rPr lang="en-US" dirty="0"/>
              <a:t>…shrink-wrap/click-through licensing agreements…</a:t>
            </a:r>
          </a:p>
          <a:p>
            <a:r>
              <a:rPr lang="en-US" dirty="0"/>
              <a:t>Define terms of use</a:t>
            </a:r>
          </a:p>
          <a:p>
            <a:pPr lvl="1"/>
            <a:r>
              <a:rPr lang="en-US" dirty="0"/>
              <a:t>What you are paying for (one copy, many, resale…)</a:t>
            </a:r>
          </a:p>
          <a:p>
            <a:pPr lvl="1"/>
            <a:r>
              <a:rPr lang="en-US" dirty="0"/>
              <a:t>What uses (</a:t>
            </a:r>
            <a:r>
              <a:rPr lang="en-US" dirty="0" err="1"/>
              <a:t>dis)allowed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Licensing/Sales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Selling a product require huge infrastructure and up-front capital costs</a:t>
            </a:r>
          </a:p>
          <a:p>
            <a:pPr lvl="1"/>
            <a:r>
              <a:rPr lang="en-US" dirty="0"/>
              <a:t>Manufacture (physical things)</a:t>
            </a:r>
          </a:p>
          <a:p>
            <a:pPr lvl="1"/>
            <a:r>
              <a:rPr lang="en-US" dirty="0"/>
              <a:t>Marketing </a:t>
            </a:r>
          </a:p>
          <a:p>
            <a:pPr lvl="1"/>
            <a:r>
              <a:rPr lang="en-US" dirty="0"/>
              <a:t>Distribution</a:t>
            </a:r>
          </a:p>
          <a:p>
            <a:pPr lvl="1"/>
            <a:r>
              <a:rPr lang="en-US" dirty="0"/>
              <a:t>Sales</a:t>
            </a:r>
          </a:p>
          <a:p>
            <a:r>
              <a:rPr lang="en-US" dirty="0"/>
              <a:t>Demand large business to support infrastructure</a:t>
            </a:r>
          </a:p>
          <a:p>
            <a:r>
              <a:rPr lang="en-US" dirty="0"/>
              <a:t>Not easy for individual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(emerging)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Eliminate infrastructure needs with ubiquitous networking, IP products, service businesses</a:t>
            </a:r>
          </a:p>
          <a:p>
            <a:pPr lvl="1"/>
            <a:r>
              <a:rPr lang="en-US" dirty="0"/>
              <a:t>Manufacture (physical things)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not issue for IP</a:t>
            </a:r>
          </a:p>
          <a:p>
            <a:pPr lvl="2"/>
            <a:r>
              <a:rPr lang="en-US" dirty="0">
                <a:sym typeface="Wingdings"/>
              </a:rPr>
              <a:t>…or licensed manufacturing</a:t>
            </a:r>
            <a:endParaRPr lang="en-US" dirty="0"/>
          </a:p>
          <a:p>
            <a:pPr lvl="1"/>
            <a:r>
              <a:rPr lang="en-US" dirty="0"/>
              <a:t>Marketing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still need to get the word out</a:t>
            </a:r>
          </a:p>
          <a:p>
            <a:pPr lvl="2"/>
            <a:r>
              <a:rPr lang="en-US" dirty="0">
                <a:sym typeface="Wingdings"/>
              </a:rPr>
              <a:t>…can use web at low cost</a:t>
            </a:r>
            <a:endParaRPr lang="en-US" dirty="0"/>
          </a:p>
          <a:p>
            <a:pPr lvl="1"/>
            <a:r>
              <a:rPr lang="en-US" dirty="0"/>
              <a:t>Distribution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not an issue for IP</a:t>
            </a:r>
          </a:p>
          <a:p>
            <a:pPr lvl="2"/>
            <a:r>
              <a:rPr lang="en-US" dirty="0">
                <a:sym typeface="Wingdings"/>
              </a:rPr>
              <a:t>…leverage common carriers</a:t>
            </a:r>
            <a:endParaRPr lang="en-US" dirty="0"/>
          </a:p>
          <a:p>
            <a:pPr lvl="1"/>
            <a:r>
              <a:rPr lang="en-US" dirty="0"/>
              <a:t>Sales</a:t>
            </a:r>
          </a:p>
          <a:p>
            <a:pPr lvl="2"/>
            <a:r>
              <a:rPr lang="en-US" dirty="0"/>
              <a:t>Handle online, </a:t>
            </a:r>
            <a:r>
              <a:rPr lang="en-US" dirty="0" err="1"/>
              <a:t>eBusiness</a:t>
            </a:r>
            <a:r>
              <a:rPr lang="en-US" dirty="0"/>
              <a:t> support</a:t>
            </a:r>
          </a:p>
          <a:p>
            <a:r>
              <a:rPr lang="en-US" dirty="0"/>
              <a:t>Becomes possible for individuals/small businesses to sell IP directly to consumers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Setup Need / Opportunity – What is IP</a:t>
            </a:r>
          </a:p>
          <a:p>
            <a:r>
              <a:rPr lang="en-US" dirty="0">
                <a:solidFill>
                  <a:schemeClr val="accent1"/>
                </a:solidFill>
              </a:rPr>
              <a:t>Where are we</a:t>
            </a:r>
          </a:p>
          <a:p>
            <a:r>
              <a:rPr lang="en-US" dirty="0">
                <a:solidFill>
                  <a:schemeClr val="accent1"/>
                </a:solidFill>
              </a:rPr>
              <a:t>Rationale for IP Protection – Why Protect</a:t>
            </a:r>
          </a:p>
          <a:p>
            <a:r>
              <a:rPr lang="en-US" dirty="0"/>
              <a:t>How protect?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Patents (review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preclass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Copyrights (review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preclass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Licensing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Open Source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NDA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Patent Ownership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  <p:extLst>
      <p:ext uri="{BB962C8B-B14F-4D97-AF65-F5344CB8AC3E}">
        <p14:creationId xmlns:p14="http://schemas.microsoft.com/office/powerpoint/2010/main" val="1735478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IP Businesses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Examples?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IP Businesses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Kindle Direct Publishing</a:t>
            </a:r>
          </a:p>
          <a:p>
            <a:r>
              <a:rPr lang="en-US" dirty="0"/>
              <a:t>App Store / Google Play </a:t>
            </a:r>
          </a:p>
          <a:p>
            <a:r>
              <a:rPr lang="en-US" dirty="0"/>
              <a:t>AWS Marketplace</a:t>
            </a:r>
          </a:p>
          <a:p>
            <a:r>
              <a:rPr lang="en-US" dirty="0"/>
              <a:t>Café Press</a:t>
            </a:r>
          </a:p>
          <a:p>
            <a:r>
              <a:rPr lang="en-US" dirty="0" err="1"/>
              <a:t>Shapeways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 Source / Creative Commons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81F914F-6C9B-4344-B3AE-30D344CDBC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 we want to share</a:t>
            </a:r>
          </a:p>
          <a:p>
            <a:pPr lvl="1"/>
            <a:r>
              <a:rPr lang="en-US" dirty="0"/>
              <a:t>Isn’t it great doesn’t cost us anything to give away digital products?</a:t>
            </a:r>
          </a:p>
          <a:p>
            <a:pPr lvl="1"/>
            <a:r>
              <a:rPr lang="en-US" dirty="0"/>
              <a:t>Isn’t it great can build on work of others without necessary cost?</a:t>
            </a:r>
          </a:p>
          <a:p>
            <a:pPr lvl="1"/>
            <a:r>
              <a:rPr lang="en-US" dirty="0"/>
              <a:t>Cooperation on standards create opportunities for everyone, for an industry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Patents cost money</a:t>
            </a:r>
          </a:p>
          <a:p>
            <a:r>
              <a:rPr lang="en-US" dirty="0"/>
              <a:t>Business (people making money) will spend money to patent things</a:t>
            </a:r>
          </a:p>
          <a:p>
            <a:pPr lvl="1"/>
            <a:r>
              <a:rPr lang="en-US" dirty="0"/>
              <a:t>…and typically incentivized to patent everything they can</a:t>
            </a:r>
          </a:p>
          <a:p>
            <a:r>
              <a:rPr lang="en-US" dirty="0"/>
              <a:t>Company (individual) could patent something and grant free license</a:t>
            </a:r>
          </a:p>
          <a:p>
            <a:r>
              <a:rPr lang="en-US" dirty="0"/>
              <a:t>How does individual, non-profit, etc.</a:t>
            </a:r>
          </a:p>
          <a:p>
            <a:pPr lvl="1"/>
            <a:r>
              <a:rPr lang="en-US" dirty="0"/>
              <a:t>Create something and protect right to share?</a:t>
            </a:r>
          </a:p>
          <a:p>
            <a:r>
              <a:rPr lang="en-US" dirty="0"/>
              <a:t>Variety of Open-Source/Public Domain licenses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Commons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Framework and set of licenses for clearly expressing intent 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Attribution</a:t>
            </a:r>
          </a:p>
          <a:p>
            <a:pPr lvl="1"/>
            <a:r>
              <a:rPr lang="en-US" dirty="0"/>
              <a:t>Share-Alike</a:t>
            </a:r>
          </a:p>
          <a:p>
            <a:pPr lvl="1"/>
            <a:r>
              <a:rPr lang="en-US" dirty="0"/>
              <a:t>(Non-)commercial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No)Derivatives</a:t>
            </a:r>
            <a:endParaRPr lang="en-US" dirty="0"/>
          </a:p>
          <a:p>
            <a:r>
              <a:rPr lang="en-US" dirty="0"/>
              <a:t>Apps to choose, logos to show, legal backing to define precisely </a:t>
            </a:r>
          </a:p>
          <a:p>
            <a:r>
              <a:rPr lang="en-US" dirty="0" err="1"/>
              <a:t>https://creativecommons.org/share-your-work/licensing-types-examples/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by-nc-s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572" y="3139472"/>
            <a:ext cx="2196244" cy="76841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Non-Disclosure Agreement (NDA)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Tool for protecting IP</a:t>
            </a:r>
          </a:p>
          <a:p>
            <a:r>
              <a:rPr lang="en-US" dirty="0"/>
              <a:t>Legal agreement that you won’t disclose information shared with you</a:t>
            </a:r>
          </a:p>
          <a:p>
            <a:pPr lvl="1"/>
            <a:r>
              <a:rPr lang="en-US" dirty="0"/>
              <a:t>Prevent loss of IP</a:t>
            </a:r>
          </a:p>
          <a:p>
            <a:r>
              <a:rPr lang="en-US" dirty="0"/>
              <a:t>Typical for collaborating companies</a:t>
            </a:r>
          </a:p>
          <a:p>
            <a:r>
              <a:rPr lang="en-US" dirty="0"/>
              <a:t>Typical for employers</a:t>
            </a:r>
          </a:p>
          <a:p>
            <a:r>
              <a:rPr lang="en-US" dirty="0"/>
              <a:t>In part to make sure sharing with you doesn’t count as “disclosure” to preclude patents</a:t>
            </a:r>
          </a:p>
          <a:p>
            <a:r>
              <a:rPr lang="en-US" dirty="0"/>
              <a:t>Define scope of disclosure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Owns IP?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6DE7E-83A1-5B4E-B175-D6965ADF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3A63A-EF02-524F-A6AC-0A579141C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261D7-D61A-9B47-82E3-F4E527D0F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851DF-3F0A-6646-8A3E-C9A931A7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0C5986-1379-B94B-8DD9-D6637F71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48" y="76200"/>
            <a:ext cx="8160328" cy="892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5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7" y="433293"/>
            <a:ext cx="9085933" cy="1197834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Scenarios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Hired/paid by company to invent</a:t>
            </a:r>
          </a:p>
          <a:p>
            <a:pPr lvl="1"/>
            <a:r>
              <a:rPr lang="en-US" dirty="0"/>
              <a:t>Belongs to company</a:t>
            </a:r>
          </a:p>
          <a:p>
            <a:r>
              <a:rPr lang="en-US" dirty="0"/>
              <a:t>Invent on side on free time</a:t>
            </a:r>
          </a:p>
          <a:p>
            <a:pPr lvl="1"/>
            <a:r>
              <a:rPr lang="en-US" dirty="0"/>
              <a:t>…may depend on employment agreement</a:t>
            </a:r>
          </a:p>
          <a:p>
            <a:pPr lvl="1"/>
            <a:r>
              <a:rPr lang="en-US" dirty="0"/>
              <a:t>…whether or not subject matter overlaps with company</a:t>
            </a:r>
          </a:p>
          <a:p>
            <a:r>
              <a:rPr lang="en-US" dirty="0"/>
              <a:t>Consultant</a:t>
            </a:r>
          </a:p>
          <a:p>
            <a:pPr lvl="1"/>
            <a:r>
              <a:rPr lang="en-US" dirty="0"/>
              <a:t>By default yours, but consulting agreement may define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26575"/>
            <a:ext cx="8686800" cy="51742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Based on grant funds and resources</a:t>
            </a:r>
          </a:p>
          <a:p>
            <a:pPr lvl="1"/>
            <a:r>
              <a:rPr lang="en-US" dirty="0"/>
              <a:t>Typically goes to university and funding source</a:t>
            </a:r>
          </a:p>
          <a:p>
            <a:pPr lvl="1"/>
            <a:r>
              <a:rPr lang="en-US" dirty="0"/>
              <a:t>Right of first refusal…won’t always pursue</a:t>
            </a:r>
          </a:p>
          <a:p>
            <a:r>
              <a:rPr lang="en-US" dirty="0"/>
              <a:t>Undergraduate</a:t>
            </a:r>
          </a:p>
          <a:p>
            <a:pPr lvl="1"/>
            <a:r>
              <a:rPr lang="en-US" dirty="0"/>
              <a:t>Invent in class, senior-design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yours</a:t>
            </a:r>
          </a:p>
          <a:p>
            <a:r>
              <a:rPr lang="en-US" dirty="0">
                <a:sym typeface="Wingdings"/>
              </a:rPr>
              <a:t>Graduate students paid RA from grant</a:t>
            </a:r>
          </a:p>
          <a:p>
            <a:pPr lvl="1"/>
            <a:r>
              <a:rPr lang="en-US" dirty="0">
                <a:sym typeface="Wingdings"/>
              </a:rPr>
              <a:t>Typically funded by grant and go to University</a:t>
            </a:r>
          </a:p>
          <a:p>
            <a:r>
              <a:rPr lang="en-US" dirty="0">
                <a:sym typeface="Wingdings"/>
              </a:rPr>
              <a:t>Undergraduate paid research (employee)</a:t>
            </a:r>
          </a:p>
          <a:p>
            <a:pPr lvl="1"/>
            <a:r>
              <a:rPr lang="en-US" dirty="0">
                <a:sym typeface="Wingdings"/>
              </a:rPr>
              <a:t>Typically funded by grant and go to University</a:t>
            </a:r>
          </a:p>
          <a:p>
            <a:r>
              <a:rPr lang="en-US" dirty="0">
                <a:sym typeface="Wingdings"/>
              </a:rPr>
              <a:t>Graduate students in class, using class resources</a:t>
            </a:r>
          </a:p>
          <a:p>
            <a:pPr lvl="1"/>
            <a:r>
              <a:rPr lang="en-US" dirty="0">
                <a:sym typeface="Wingdings"/>
              </a:rPr>
              <a:t>Goes to University</a:t>
            </a:r>
          </a:p>
          <a:p>
            <a:pPr lvl="1"/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1A661-1052-4C73-9CD4-DE8E79021973}" type="slidenum">
              <a:rPr lang="en-US"/>
              <a:pPr/>
              <a:t>33</a:t>
            </a:fld>
            <a:endParaRPr lang="en-US"/>
          </a:p>
        </p:txBody>
      </p:sp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Ideas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15180"/>
            <a:ext cx="8229600" cy="45808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We (engineers…particularly in computing space) are knowledge workers, producing IP</a:t>
            </a:r>
          </a:p>
          <a:p>
            <a:pPr>
              <a:lnSpc>
                <a:spcPct val="90000"/>
              </a:lnSpc>
            </a:pPr>
            <a:r>
              <a:rPr lang="en-US" dirty="0"/>
              <a:t>IP carries great value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That is less and less tied to physical objects</a:t>
            </a:r>
          </a:p>
          <a:p>
            <a:pPr>
              <a:lnSpc>
                <a:spcPct val="90000"/>
              </a:lnSpc>
            </a:pPr>
            <a:r>
              <a:rPr lang="en-US" dirty="0"/>
              <a:t>Need to equitably reward and encourage IP creation</a:t>
            </a:r>
          </a:p>
          <a:p>
            <a:pPr>
              <a:lnSpc>
                <a:spcPct val="90000"/>
              </a:lnSpc>
            </a:pPr>
            <a:r>
              <a:rPr lang="en-US" dirty="0"/>
              <a:t>Patents, Copyrights, Licenses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Attempts to provide framework for IP ownership, sharing, monetization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…probably not the final answer, particularly as technology landscape continues to evolve.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 507 – IP and Business Law for Engineers</a:t>
            </a:r>
          </a:p>
          <a:p>
            <a:r>
              <a:rPr lang="en-US" dirty="0"/>
              <a:t>EAS 545 – Engineering Entrepreneurship </a:t>
            </a:r>
          </a:p>
          <a:p>
            <a:pPr lvl="1"/>
            <a:r>
              <a:rPr lang="en-US" dirty="0"/>
              <a:t>Has sections on IP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22E08-8F0B-AB45-BEA2-0E4877EE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A3517-F8D9-7D4A-94A1-4E7693E13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Lab 12 today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9713-4134-BC4D-92D0-FAC5A24E9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ABFA1A-99B1-464C-817F-EE9678FD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1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Property Creators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762" y="1323276"/>
            <a:ext cx="8686800" cy="50404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 Engineers</a:t>
            </a:r>
          </a:p>
          <a:p>
            <a:pPr lvl="1"/>
            <a:r>
              <a:rPr lang="en-US" dirty="0"/>
              <a:t>Program, develop algorithms, design circuits</a:t>
            </a:r>
          </a:p>
          <a:p>
            <a:r>
              <a:rPr lang="en-US" dirty="0"/>
              <a:t>Almost everything we create will have this property</a:t>
            </a:r>
          </a:p>
          <a:p>
            <a:pPr lvl="1"/>
            <a:r>
              <a:rPr lang="en-US" dirty="0"/>
              <a:t>Value added is intellectual</a:t>
            </a:r>
          </a:p>
          <a:p>
            <a:pPr lvl="1"/>
            <a:r>
              <a:rPr lang="en-US" dirty="0"/>
              <a:t>Can be represented digitally in bits</a:t>
            </a:r>
          </a:p>
          <a:p>
            <a:pPr lvl="1"/>
            <a:r>
              <a:rPr lang="en-US" dirty="0"/>
              <a:t>Can (increasingly) be copied/reproduced cheaply</a:t>
            </a:r>
          </a:p>
          <a:p>
            <a:r>
              <a:rPr lang="en-US" dirty="0"/>
              <a:t>Easy to have impact</a:t>
            </a:r>
          </a:p>
          <a:p>
            <a:pPr lvl="1"/>
            <a:r>
              <a:rPr lang="en-US" dirty="0"/>
              <a:t>Our solutions can reach millions, billions</a:t>
            </a:r>
          </a:p>
          <a:p>
            <a:pPr lvl="1"/>
            <a:r>
              <a:rPr lang="en-US" dirty="0"/>
              <a:t>Decreasing physical barriers to propagation of solutions</a:t>
            </a:r>
          </a:p>
          <a:p>
            <a:r>
              <a:rPr lang="en-US" dirty="0">
                <a:solidFill>
                  <a:srgbClr val="FF0000"/>
                </a:solidFill>
              </a:rPr>
              <a:t>Challenge to protect and reward IP creators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3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Mechanisms (To support)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839200" cy="48466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Patents</a:t>
            </a:r>
          </a:p>
          <a:p>
            <a:pPr lvl="1"/>
            <a:r>
              <a:rPr lang="en-US" dirty="0"/>
              <a:t>Cover inventions</a:t>
            </a:r>
          </a:p>
          <a:p>
            <a:pPr lvl="1"/>
            <a:r>
              <a:rPr lang="en-US" dirty="0"/>
              <a:t>E.g., Flying Machine (US 821,393),</a:t>
            </a:r>
            <a:br>
              <a:rPr lang="en-US" dirty="0"/>
            </a:br>
            <a:r>
              <a:rPr lang="en-US" dirty="0"/>
              <a:t>         ENIAC (US 3,120,606), </a:t>
            </a:r>
          </a:p>
          <a:p>
            <a:r>
              <a:rPr lang="en-US" dirty="0"/>
              <a:t>Copyrights</a:t>
            </a:r>
          </a:p>
          <a:p>
            <a:pPr lvl="1"/>
            <a:r>
              <a:rPr lang="en-US" dirty="0"/>
              <a:t>Creative expression</a:t>
            </a:r>
          </a:p>
          <a:p>
            <a:pPr lvl="1"/>
            <a:r>
              <a:rPr lang="en-US" dirty="0"/>
              <a:t>E.g., novel, song, movie</a:t>
            </a:r>
          </a:p>
          <a:p>
            <a:r>
              <a:rPr lang="en-US" dirty="0"/>
              <a:t>Article 1, Section 8, Clause 8: </a:t>
            </a:r>
          </a:p>
          <a:p>
            <a:pPr lvl="1"/>
            <a:r>
              <a:rPr lang="en-US" dirty="0"/>
              <a:t>To promote the Progress of Science and useful Arts, by securing for limited Times to Authors and Inventors the exclusive Right to their respective Writings and Discoveries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5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Inventions</a:t>
            </a:r>
          </a:p>
          <a:p>
            <a:r>
              <a:rPr lang="en-US" dirty="0"/>
              <a:t>Non-obvious to one “ordinary skill in art”</a:t>
            </a:r>
          </a:p>
          <a:p>
            <a:r>
              <a:rPr lang="en-US" dirty="0"/>
              <a:t>Reduced to practice</a:t>
            </a:r>
          </a:p>
          <a:p>
            <a:r>
              <a:rPr lang="en-US" dirty="0"/>
              <a:t>Cannot patent</a:t>
            </a:r>
          </a:p>
          <a:p>
            <a:pPr lvl="1"/>
            <a:r>
              <a:rPr lang="en-US" dirty="0"/>
              <a:t>Abstract ideas</a:t>
            </a:r>
          </a:p>
          <a:p>
            <a:pPr lvl="1"/>
            <a:r>
              <a:rPr lang="en-US" dirty="0"/>
              <a:t>Laws of nature</a:t>
            </a:r>
          </a:p>
          <a:p>
            <a:r>
              <a:rPr lang="en-US" dirty="0"/>
              <a:t>US: First to file</a:t>
            </a:r>
          </a:p>
          <a:p>
            <a:pPr lvl="1"/>
            <a:r>
              <a:rPr lang="en-US" dirty="0"/>
              <a:t>(prior to 2013 was first to invent)</a:t>
            </a:r>
          </a:p>
          <a:p>
            <a:r>
              <a:rPr lang="en-US" dirty="0"/>
              <a:t>Exclusive rights 20 years from filing</a:t>
            </a:r>
          </a:p>
          <a:p>
            <a:pPr lvl="1"/>
            <a:r>
              <a:rPr lang="en-US" dirty="0"/>
              <a:t>(previously 17 years from issue)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31B1-9D33-144A-96C7-31A06E9A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Xilinx FPGA   US 4,870,302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EC04A6-7C2C-7445-8ED3-248FA2E1F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1352" y="1731137"/>
            <a:ext cx="4267200" cy="38735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13B8A-A97B-1D45-89A1-3CF5B800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604A4-8D71-E843-A74D-4953C727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D0552-93A4-7E48-99DD-D4107A4B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8600"/>
            <a:ext cx="4902200" cy="386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C17F3E-AF6B-B344-B50B-D1E27B4A7D8B}"/>
              </a:ext>
            </a:extLst>
          </p:cNvPr>
          <p:cNvSpPr txBox="1"/>
          <p:nvPr/>
        </p:nvSpPr>
        <p:spPr>
          <a:xfrm>
            <a:off x="1074144" y="6096099"/>
            <a:ext cx="71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patents.google.com</a:t>
            </a:r>
            <a:r>
              <a:rPr lang="en-US" dirty="0"/>
              <a:t>/patent/US4870302A/</a:t>
            </a:r>
            <a:r>
              <a:rPr lang="en-US" dirty="0" err="1"/>
              <a:t>en?oq</a:t>
            </a:r>
            <a:r>
              <a:rPr lang="en-US" dirty="0"/>
              <a:t>=us+4870302</a:t>
            </a:r>
          </a:p>
        </p:txBody>
      </p:sp>
    </p:spTree>
    <p:extLst>
      <p:ext uri="{BB962C8B-B14F-4D97-AF65-F5344CB8AC3E}">
        <p14:creationId xmlns:p14="http://schemas.microsoft.com/office/powerpoint/2010/main" val="157320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B4BBB-207A-8341-9894-A5B4E6E9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Xilinx FPGA Patent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943F3-2D7C-1E49-995A-442A76D24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5B00"/>
                </a:solidFill>
              </a:rPr>
              <a:t>When expire?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96477-8FDD-F34C-97C3-4EA790285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E84CD1-A409-1446-ADCC-614471F58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ECE40-9780-A14D-B40E-C9731E97F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65125"/>
            <a:ext cx="3966332" cy="61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1ED52-7AE0-A64E-AF98-EAEA80F48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3AD19-AF48-B546-8574-ACE93BC50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5B00"/>
                </a:solidFill>
              </a:rPr>
              <a:t>Who owns patent on GIF?</a:t>
            </a:r>
          </a:p>
          <a:p>
            <a:r>
              <a:rPr lang="en-US" dirty="0">
                <a:solidFill>
                  <a:srgbClr val="FF5B00"/>
                </a:solidFill>
              </a:rPr>
              <a:t>When did/will it expire?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7F3DA-A1C6-A444-942D-A3E7CFC40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ESE150 Spring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4F5A2-D9C3-674B-A309-5B8828C7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2437D-8022-614F-891F-35378823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946562"/>
            <a:ext cx="2152073" cy="215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86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42888</TotalTime>
  <Words>1169</Words>
  <Application>Microsoft Macintosh PowerPoint</Application>
  <PresentationFormat>On-screen Show (4:3)</PresentationFormat>
  <Paragraphs>258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Courier New</vt:lpstr>
      <vt:lpstr>Wingdings 2</vt:lpstr>
      <vt:lpstr>ESE 578–</vt:lpstr>
      <vt:lpstr>PowerPoint Presentation</vt:lpstr>
      <vt:lpstr>Outline</vt:lpstr>
      <vt:lpstr>Review</vt:lpstr>
      <vt:lpstr>Intellectual Property Creators</vt:lpstr>
      <vt:lpstr>Mechanisms (To support)</vt:lpstr>
      <vt:lpstr>Patent</vt:lpstr>
      <vt:lpstr>Xilinx FPGA   US 4,870,302</vt:lpstr>
      <vt:lpstr>Xilinx FPGA Patent</vt:lpstr>
      <vt:lpstr>Patents</vt:lpstr>
      <vt:lpstr>Copyright</vt:lpstr>
      <vt:lpstr>Copyright</vt:lpstr>
      <vt:lpstr>Copyright Terms</vt:lpstr>
      <vt:lpstr>Teaser</vt:lpstr>
      <vt:lpstr>Licensing</vt:lpstr>
      <vt:lpstr>License</vt:lpstr>
      <vt:lpstr>Licenses</vt:lpstr>
      <vt:lpstr>Direct Licensing/Sales</vt:lpstr>
      <vt:lpstr>Past</vt:lpstr>
      <vt:lpstr>Today (emerging)</vt:lpstr>
      <vt:lpstr>Direct IP Businesses today</vt:lpstr>
      <vt:lpstr>Direct IP Businesses today</vt:lpstr>
      <vt:lpstr>Open Source / Creative Commons</vt:lpstr>
      <vt:lpstr>Sharing</vt:lpstr>
      <vt:lpstr>Challenge</vt:lpstr>
      <vt:lpstr>Creative Commons</vt:lpstr>
      <vt:lpstr>Non-Disclosure Agreement (NDA)</vt:lpstr>
      <vt:lpstr>NDA</vt:lpstr>
      <vt:lpstr>Who Owns IP?</vt:lpstr>
      <vt:lpstr>PowerPoint Presentation</vt:lpstr>
      <vt:lpstr>PowerPoint Presentation</vt:lpstr>
      <vt:lpstr>Work Scenarios</vt:lpstr>
      <vt:lpstr>University</vt:lpstr>
      <vt:lpstr>Big Ideas</vt:lpstr>
      <vt:lpstr>Learn More</vt:lpstr>
      <vt:lpstr>Remember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754</cp:revision>
  <cp:lastPrinted>2022-04-19T19:42:55Z</cp:lastPrinted>
  <dcterms:created xsi:type="dcterms:W3CDTF">2018-03-28T02:50:16Z</dcterms:created>
  <dcterms:modified xsi:type="dcterms:W3CDTF">2022-04-20T12:57:39Z</dcterms:modified>
</cp:coreProperties>
</file>