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42" r:id="rId3"/>
    <p:sldId id="275" r:id="rId4"/>
    <p:sldId id="378" r:id="rId5"/>
    <p:sldId id="379" r:id="rId6"/>
    <p:sldId id="427" r:id="rId7"/>
    <p:sldId id="428" r:id="rId8"/>
    <p:sldId id="323" r:id="rId9"/>
    <p:sldId id="436" r:id="rId10"/>
    <p:sldId id="277" r:id="rId11"/>
    <p:sldId id="431" r:id="rId12"/>
    <p:sldId id="380" r:id="rId13"/>
    <p:sldId id="381" r:id="rId14"/>
    <p:sldId id="432" r:id="rId15"/>
    <p:sldId id="433" r:id="rId16"/>
    <p:sldId id="434" r:id="rId17"/>
    <p:sldId id="435" r:id="rId18"/>
    <p:sldId id="383" r:id="rId19"/>
    <p:sldId id="385" r:id="rId20"/>
    <p:sldId id="417" r:id="rId21"/>
    <p:sldId id="460" r:id="rId22"/>
    <p:sldId id="384" r:id="rId23"/>
    <p:sldId id="388" r:id="rId24"/>
    <p:sldId id="389" r:id="rId25"/>
    <p:sldId id="390" r:id="rId26"/>
    <p:sldId id="391" r:id="rId27"/>
    <p:sldId id="392" r:id="rId28"/>
    <p:sldId id="393" r:id="rId29"/>
    <p:sldId id="461" r:id="rId30"/>
    <p:sldId id="394" r:id="rId31"/>
    <p:sldId id="457" r:id="rId32"/>
    <p:sldId id="324" r:id="rId33"/>
    <p:sldId id="395" r:id="rId34"/>
    <p:sldId id="396" r:id="rId35"/>
    <p:sldId id="405" r:id="rId36"/>
    <p:sldId id="458" r:id="rId37"/>
    <p:sldId id="437" r:id="rId38"/>
    <p:sldId id="438" r:id="rId39"/>
    <p:sldId id="439" r:id="rId40"/>
    <p:sldId id="420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568" autoAdjust="0"/>
  </p:normalViewPr>
  <p:slideViewPr>
    <p:cSldViewPr snapToGrid="0">
      <p:cViewPr varScale="1">
        <p:scale>
          <a:sx n="102" d="100"/>
          <a:sy n="102" d="100"/>
        </p:scale>
        <p:origin x="192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04263-6D11-D04F-981E-604CCD1E91D8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132B-AD63-EA43-93D8-5ABD8A5C34C6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err="1">
                <a:ea typeface="Arial" pitchFamily="-107" charset="0"/>
                <a:cs typeface="Arial" pitchFamily="-107" charset="0"/>
              </a:rPr>
              <a:t>d</a:t>
            </a:r>
            <a:r>
              <a:rPr lang="en-US" dirty="0"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C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ea typeface="Arial" pitchFamily="-107" charset="0"/>
              <a:cs typeface="Arial" pitchFamily="-107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Capacitors will come in ESE112/Physics151 (not had yet), and filtering to come in ESE215.  </a:t>
            </a:r>
          </a:p>
          <a:p>
            <a:r>
              <a:rPr lang="en-US" dirty="0"/>
              <a:t>So, this story is more than we’re generally ready for in ESE 150 at this point in the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0D612-15EE-A040-B4A9-79F594D46E5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 – A2D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Pressure to Voltage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2C-25A3-154E-A04E-38F2CE4AC6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601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Microphones convert pressure to voltage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(speakers/headphones voltage to pressure)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 position to voltage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Reason as parallel plate capacitor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ESE 112 or PHYS 151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 flipH="1" flipV="1">
            <a:off x="7879788" y="3315923"/>
            <a:ext cx="1046163" cy="1549400"/>
            <a:chOff x="4944" y="1232"/>
            <a:chExt cx="659" cy="976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Arc 11"/>
            <p:cNvSpPr>
              <a:spLocks/>
            </p:cNvSpPr>
            <p:nvPr/>
          </p:nvSpPr>
          <p:spPr bwMode="auto">
            <a:xfrm rot="34853851">
              <a:off x="4992" y="1344"/>
              <a:ext cx="611" cy="708"/>
            </a:xfrm>
            <a:custGeom>
              <a:avLst/>
              <a:gdLst>
                <a:gd name="G0" fmla="+- 253 0 0"/>
                <a:gd name="G1" fmla="+- 21600 0 0"/>
                <a:gd name="G2" fmla="+- 21600 0 0"/>
                <a:gd name="T0" fmla="*/ 0 w 21853"/>
                <a:gd name="T1" fmla="*/ 1 h 21600"/>
                <a:gd name="T2" fmla="*/ 21853 w 21853"/>
                <a:gd name="T3" fmla="*/ 21600 h 21600"/>
                <a:gd name="T4" fmla="*/ 253 w 21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3" h="21600" fill="none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</a:path>
                <a:path w="21853" h="21600" stroke="0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5296" y="12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4582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8686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8534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6153" name="Freeform 25"/>
          <p:cNvSpPr>
            <a:spLocks/>
          </p:cNvSpPr>
          <p:nvPr/>
        </p:nvSpPr>
        <p:spPr bwMode="auto">
          <a:xfrm>
            <a:off x="6781800" y="3784600"/>
            <a:ext cx="1447800" cy="901700"/>
          </a:xfrm>
          <a:custGeom>
            <a:avLst/>
            <a:gdLst/>
            <a:ahLst/>
            <a:cxnLst>
              <a:cxn ang="0">
                <a:pos x="912" y="256"/>
              </a:cxn>
              <a:cxn ang="0">
                <a:pos x="816" y="496"/>
              </a:cxn>
              <a:cxn ang="0">
                <a:pos x="624" y="544"/>
              </a:cxn>
              <a:cxn ang="0">
                <a:pos x="528" y="352"/>
              </a:cxn>
              <a:cxn ang="0">
                <a:pos x="432" y="64"/>
              </a:cxn>
              <a:cxn ang="0">
                <a:pos x="240" y="16"/>
              </a:cxn>
              <a:cxn ang="0">
                <a:pos x="96" y="160"/>
              </a:cxn>
              <a:cxn ang="0">
                <a:pos x="0" y="304"/>
              </a:cxn>
            </a:cxnLst>
            <a:rect l="0" t="0" r="r" b="b"/>
            <a:pathLst>
              <a:path w="912" h="568">
                <a:moveTo>
                  <a:pt x="912" y="256"/>
                </a:moveTo>
                <a:cubicBezTo>
                  <a:pt x="888" y="352"/>
                  <a:pt x="864" y="448"/>
                  <a:pt x="816" y="496"/>
                </a:cubicBezTo>
                <a:cubicBezTo>
                  <a:pt x="768" y="544"/>
                  <a:pt x="672" y="568"/>
                  <a:pt x="624" y="544"/>
                </a:cubicBezTo>
                <a:cubicBezTo>
                  <a:pt x="576" y="520"/>
                  <a:pt x="560" y="432"/>
                  <a:pt x="528" y="352"/>
                </a:cubicBezTo>
                <a:cubicBezTo>
                  <a:pt x="496" y="272"/>
                  <a:pt x="480" y="120"/>
                  <a:pt x="432" y="64"/>
                </a:cubicBezTo>
                <a:cubicBezTo>
                  <a:pt x="384" y="8"/>
                  <a:pt x="296" y="0"/>
                  <a:pt x="240" y="16"/>
                </a:cubicBezTo>
                <a:cubicBezTo>
                  <a:pt x="184" y="32"/>
                  <a:pt x="136" y="112"/>
                  <a:pt x="96" y="160"/>
                </a:cubicBezTo>
                <a:cubicBezTo>
                  <a:pt x="56" y="208"/>
                  <a:pt x="28" y="256"/>
                  <a:pt x="0" y="3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 bwMode="auto">
          <a:xfrm flipH="1">
            <a:off x="6781800" y="1143000"/>
            <a:ext cx="244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8312" y="4446834"/>
                <a:ext cx="13451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12" y="4446834"/>
                <a:ext cx="1345176" cy="786177"/>
              </a:xfrm>
              <a:prstGeom prst="rect">
                <a:avLst/>
              </a:prstGeom>
              <a:blipFill>
                <a:blip r:embed="rId4"/>
                <a:stretch>
                  <a:fillRect r="-93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2281" y="5432262"/>
                <a:ext cx="1265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81" y="5432262"/>
                <a:ext cx="1265666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9567" y="5338583"/>
                <a:ext cx="1081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67" y="5338583"/>
                <a:ext cx="1081322" cy="786177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27957" y="2765879"/>
            <a:ext cx="23059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3">
              <a:spcBef>
                <a:spcPct val="30000"/>
              </a:spcBef>
              <a:defRPr/>
            </a:pP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d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C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solidFill>
                <a:srgbClr val="FF0000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2F1D9-9979-0A48-B96A-5A7D52EEA077}"/>
              </a:ext>
            </a:extLst>
          </p:cNvPr>
          <p:cNvSpPr txBox="1"/>
          <p:nvPr/>
        </p:nvSpPr>
        <p:spPr>
          <a:xfrm>
            <a:off x="5946617" y="5627323"/>
            <a:ext cx="336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Voltage is a function of </a:t>
            </a:r>
          </a:p>
          <a:p>
            <a:r>
              <a:rPr lang="en-US" dirty="0">
                <a:latin typeface="+mn-lt"/>
              </a:rPr>
              <a:t>   distance (pressure)</a:t>
            </a:r>
          </a:p>
        </p:txBody>
      </p:sp>
    </p:spTree>
    <p:extLst>
      <p:ext uri="{BB962C8B-B14F-4D97-AF65-F5344CB8AC3E}">
        <p14:creationId xmlns:p14="http://schemas.microsoft.com/office/powerpoint/2010/main" val="4324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6" grpId="0" animBg="1"/>
      <p:bldP spid="176147" grpId="0"/>
      <p:bldP spid="176153" grpId="0" animBg="1"/>
      <p:bldP spid="6" grpId="0" animBg="1"/>
      <p:bldP spid="7" grpId="0" animBg="1"/>
      <p:bldP spid="24" grpId="0" animBg="1"/>
      <p:bldP spid="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</p:spTree>
    <p:extLst>
      <p:ext uri="{BB962C8B-B14F-4D97-AF65-F5344CB8AC3E}">
        <p14:creationId xmlns:p14="http://schemas.microsoft.com/office/powerpoint/2010/main" val="26378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define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2" y="1290935"/>
            <a:ext cx="9220200" cy="4846638"/>
          </a:xfrm>
        </p:spPr>
        <p:txBody>
          <a:bodyPr>
            <a:normAutofit/>
          </a:bodyPr>
          <a:lstStyle/>
          <a:p>
            <a:r>
              <a:rPr lang="en-US" dirty="0"/>
              <a:t>What is a signal?</a:t>
            </a:r>
          </a:p>
          <a:p>
            <a:pPr lvl="1"/>
            <a:r>
              <a:rPr lang="en-US" dirty="0"/>
              <a:t>Something that carries information</a:t>
            </a:r>
          </a:p>
          <a:p>
            <a:pPr lvl="1"/>
            <a:r>
              <a:rPr lang="en-US" dirty="0"/>
              <a:t>A description of how one parameter depends on another</a:t>
            </a:r>
          </a:p>
          <a:p>
            <a:pPr lvl="2"/>
            <a:r>
              <a:rPr lang="en-US" dirty="0"/>
              <a:t>Common Engineering Example:</a:t>
            </a:r>
          </a:p>
          <a:p>
            <a:pPr lvl="3"/>
            <a:r>
              <a:rPr lang="en-US" dirty="0"/>
              <a:t>Voltage that varies with time</a:t>
            </a:r>
          </a:p>
          <a:p>
            <a:pPr lvl="4"/>
            <a:r>
              <a:rPr lang="en-US" dirty="0"/>
              <a:t>E.g. Amplitude of voltage changes as time moves forward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Time</a:t>
            </a:r>
            <a:r>
              <a:rPr lang="en-US" dirty="0"/>
              <a:t> = </a:t>
            </a:r>
            <a:r>
              <a:rPr lang="en-US" b="1" i="1" dirty="0"/>
              <a:t>independent</a:t>
            </a:r>
            <a:r>
              <a:rPr lang="en-US" dirty="0"/>
              <a:t> variable (x-axis): time</a:t>
            </a:r>
          </a:p>
          <a:p>
            <a:pPr lvl="4"/>
            <a:r>
              <a:rPr lang="en-US" dirty="0"/>
              <a:t>Depends on nothing!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Voltage</a:t>
            </a:r>
            <a:r>
              <a:rPr lang="en-US" dirty="0"/>
              <a:t> = </a:t>
            </a:r>
            <a:r>
              <a:rPr lang="en-US" b="1" i="1" dirty="0"/>
              <a:t>dependent</a:t>
            </a:r>
            <a:r>
              <a:rPr lang="en-US" dirty="0"/>
              <a:t> variable (y-axis): 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r>
              <a:rPr lang="en-US" dirty="0"/>
              <a:t>Voltage’s amplitude depends on time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1285" b="11413"/>
          <a:stretch/>
        </p:blipFill>
        <p:spPr bwMode="auto">
          <a:xfrm>
            <a:off x="2389536" y="4971395"/>
            <a:ext cx="3810000" cy="15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0838" y="5105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336" y="542654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65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define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640"/>
            <a:ext cx="9220200" cy="5312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signals encountered in nature…</a:t>
            </a:r>
          </a:p>
          <a:p>
            <a:pPr lvl="1"/>
            <a:r>
              <a:rPr lang="en-US" dirty="0"/>
              <a:t>…are “</a:t>
            </a:r>
            <a:r>
              <a:rPr lang="en-US" b="1" u="sng" dirty="0"/>
              <a:t>continuous</a:t>
            </a:r>
            <a:r>
              <a:rPr lang="en-US" dirty="0"/>
              <a:t>” / analog</a:t>
            </a:r>
          </a:p>
          <a:p>
            <a:pPr lvl="2"/>
            <a:r>
              <a:rPr lang="en-US" dirty="0"/>
              <a:t>Continuous range of values (any real #)</a:t>
            </a:r>
          </a:p>
          <a:p>
            <a:pPr lvl="2"/>
            <a:r>
              <a:rPr lang="en-US" dirty="0"/>
              <a:t>Examples: 1) Light intensity that changes with distance</a:t>
            </a:r>
          </a:p>
          <a:p>
            <a:pPr lvl="2"/>
            <a:r>
              <a:rPr lang="en-US" dirty="0"/>
              <a:t>2) Voltage that varies over time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We will see in lab this week: MUSIC signal represented with voltage</a:t>
            </a:r>
          </a:p>
          <a:p>
            <a:pPr lvl="2"/>
            <a:r>
              <a:rPr lang="en-US" dirty="0"/>
              <a:t>3) Chemical reaction rate that depends on temperature</a:t>
            </a:r>
          </a:p>
          <a:p>
            <a:pPr lvl="1"/>
            <a:r>
              <a:rPr lang="en-US" dirty="0"/>
              <a:t>as opposed to “</a:t>
            </a:r>
            <a:r>
              <a:rPr lang="en-US" b="1" u="sng" dirty="0"/>
              <a:t>non-continuous</a:t>
            </a:r>
            <a:r>
              <a:rPr lang="en-US" dirty="0"/>
              <a:t>” / discrete signals</a:t>
            </a:r>
          </a:p>
          <a:p>
            <a:pPr lvl="2"/>
            <a:r>
              <a:rPr lang="en-US" dirty="0"/>
              <a:t>Only a discrete range of values possible (limited subset of real #s)</a:t>
            </a:r>
          </a:p>
          <a:p>
            <a:pPr lvl="2"/>
            <a:r>
              <a:rPr lang="en-US" dirty="0"/>
              <a:t>How a computer must represent signals</a:t>
            </a:r>
          </a:p>
          <a:p>
            <a:pPr lvl="3"/>
            <a:r>
              <a:rPr lang="en-US" dirty="0"/>
              <a:t>Fundamental unit of information: </a:t>
            </a:r>
            <a:r>
              <a:rPr lang="en-US" b="1" dirty="0"/>
              <a:t>bit</a:t>
            </a:r>
          </a:p>
          <a:p>
            <a:pPr lvl="3"/>
            <a:r>
              <a:rPr lang="en-US" dirty="0"/>
              <a:t>Cannot represent all possible real #’s</a:t>
            </a:r>
          </a:p>
          <a:p>
            <a:pPr lvl="3"/>
            <a:r>
              <a:rPr lang="en-US" dirty="0"/>
              <a:t>Uses binary digit (bit) to represent #’s:</a:t>
            </a:r>
          </a:p>
          <a:p>
            <a:pPr lvl="4"/>
            <a:r>
              <a:rPr lang="en-US" dirty="0"/>
              <a:t>1-bit, represents 2 things…2-bits, represents 4 things</a:t>
            </a:r>
          </a:p>
          <a:p>
            <a:pPr lvl="4"/>
            <a:r>
              <a:rPr lang="en-US" dirty="0">
                <a:solidFill>
                  <a:srgbClr val="FF6600"/>
                </a:solidFill>
              </a:rPr>
              <a:t>What’s the generalization? (</a:t>
            </a:r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-bits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how many things?)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Not unlike calculus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 as △x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0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Discrete sum </a:t>
            </a:r>
            <a:br>
              <a:rPr lang="en-US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approaches Integral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14" y="3554631"/>
            <a:ext cx="4852371" cy="284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continuous</a:t>
            </a:r>
            <a:r>
              <a:rPr lang="en-US" dirty="0"/>
              <a:t> signal to </a:t>
            </a:r>
            <a:r>
              <a:rPr lang="en-US" i="1" u="sng" dirty="0"/>
              <a:t>discrete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analog to digital “domain”</a:t>
            </a:r>
          </a:p>
          <a:p>
            <a:pPr lvl="1"/>
            <a:r>
              <a:rPr lang="en-US" dirty="0"/>
              <a:t>Often called: </a:t>
            </a:r>
            <a:r>
              <a:rPr lang="en-US" u="sng" dirty="0"/>
              <a:t>digitization</a:t>
            </a:r>
          </a:p>
          <a:p>
            <a:pPr lvl="1"/>
            <a:r>
              <a:rPr lang="en-US" dirty="0"/>
              <a:t>Use a subset of real #’s to represent all real #’s</a:t>
            </a:r>
          </a:p>
          <a:p>
            <a:pPr lvl="2"/>
            <a:r>
              <a:rPr lang="en-US" dirty="0"/>
              <a:t>Involves a lot of approximation (lots of room for error!)</a:t>
            </a:r>
          </a:p>
          <a:p>
            <a:r>
              <a:rPr lang="en-US" dirty="0"/>
              <a:t>…collecting </a:t>
            </a:r>
            <a:r>
              <a:rPr lang="en-US" b="0" dirty="0"/>
              <a:t>the dots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48" y="4296246"/>
            <a:ext cx="3649840" cy="2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discrete</a:t>
            </a:r>
            <a:r>
              <a:rPr lang="en-US" u="sng" dirty="0"/>
              <a:t> </a:t>
            </a:r>
            <a:r>
              <a:rPr lang="en-US" dirty="0"/>
              <a:t>signal to </a:t>
            </a:r>
            <a:r>
              <a:rPr lang="en-US" i="1" u="sng" dirty="0"/>
              <a:t>continuous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digital to analog “domain”</a:t>
            </a:r>
          </a:p>
          <a:p>
            <a:pPr lvl="1"/>
            <a:r>
              <a:rPr lang="en-US" dirty="0"/>
              <a:t>Converting “bits” to a continuous waveform</a:t>
            </a:r>
          </a:p>
          <a:p>
            <a:pPr lvl="2"/>
            <a:r>
              <a:rPr lang="en-US" dirty="0"/>
              <a:t>Our MP3/Music players do this all the time (will do in lab2)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7" y="4169304"/>
            <a:ext cx="3502232" cy="205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74" y="4158066"/>
            <a:ext cx="3275638" cy="18969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39244" y="498968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37" y="4034448"/>
            <a:ext cx="197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re)connecting</a:t>
            </a:r>
            <a:endParaRPr lang="en-US" dirty="0"/>
          </a:p>
          <a:p>
            <a:r>
              <a:rPr lang="en-US" dirty="0"/>
              <a:t>   the dots</a:t>
            </a:r>
          </a:p>
        </p:txBody>
      </p:sp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Quantization</a:t>
            </a:r>
          </a:p>
        </p:txBody>
      </p:sp>
    </p:spTree>
    <p:extLst>
      <p:ext uri="{BB962C8B-B14F-4D97-AF65-F5344CB8AC3E}">
        <p14:creationId xmlns:p14="http://schemas.microsoft.com/office/powerpoint/2010/main" val="376933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022"/>
            <a:ext cx="90678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3"/>
            <a:r>
              <a:rPr lang="en-US" dirty="0"/>
              <a:t>Pick △x</a:t>
            </a:r>
          </a:p>
          <a:p>
            <a:pPr lvl="3"/>
            <a:r>
              <a:rPr lang="en-US" dirty="0"/>
              <a:t>Look at value ever 1 </a:t>
            </a:r>
            <a:r>
              <a:rPr lang="en-US" dirty="0" err="1"/>
              <a:t>ms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r>
              <a:rPr lang="en-US" dirty="0"/>
              <a:t>Round value to nearest 0.25 volts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99" y="3276560"/>
            <a:ext cx="3502735" cy="17786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817943" y="3361746"/>
            <a:ext cx="2491460" cy="1608300"/>
            <a:chOff x="3483170" y="2433704"/>
            <a:chExt cx="3354388" cy="24693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17943" y="3614332"/>
            <a:ext cx="3308927" cy="1232334"/>
            <a:chOff x="4682837" y="3948545"/>
            <a:chExt cx="3308927" cy="12323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Part 1: Sound / Sound Pressure</a:t>
            </a:r>
          </a:p>
          <a:p>
            <a:pPr lvl="1"/>
            <a:r>
              <a:rPr lang="en-US" sz="2000" b="1" dirty="0"/>
              <a:t>Continuous, discrete, ADC, DAC</a:t>
            </a:r>
          </a:p>
          <a:p>
            <a:r>
              <a:rPr lang="en-US" sz="2400" b="1" dirty="0"/>
              <a:t>Part 2: Sampling &amp; Quantization</a:t>
            </a:r>
          </a:p>
          <a:p>
            <a:pPr lvl="1"/>
            <a:r>
              <a:rPr lang="en-US" sz="2000" b="1" dirty="0"/>
              <a:t>Infinite, Continuous signals </a:t>
            </a:r>
            <a:r>
              <a:rPr lang="en-US" sz="2000" b="1" dirty="0">
                <a:sym typeface="Wingdings" pitchFamily="2" charset="2"/>
              </a:rPr>
              <a:t> Finite, Discrete data in bits</a:t>
            </a:r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6A14F7-5324-B74C-A1E8-FFC9F87E660C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96C50-761D-FA49-B5F5-1C676EBAEC64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47570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468" y="4260736"/>
            <a:ext cx="3140483" cy="1855957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4740" y="4082441"/>
            <a:ext cx="3208675" cy="2340857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6BF1E084-B298-0A44-A48E-112A2D3906D9}"/>
              </a:ext>
            </a:extLst>
          </p:cNvPr>
          <p:cNvGrpSpPr>
            <a:grpSpLocks/>
          </p:cNvGrpSpPr>
          <p:nvPr/>
        </p:nvGrpSpPr>
        <p:grpSpPr bwMode="auto">
          <a:xfrm>
            <a:off x="2926049" y="4126287"/>
            <a:ext cx="3275452" cy="2225143"/>
            <a:chOff x="6898859" y="2438400"/>
            <a:chExt cx="2382757" cy="1634065"/>
          </a:xfrm>
        </p:grpSpPr>
        <p:sp>
          <p:nvSpPr>
            <p:cNvPr id="160" name="Straight Connector 350">
              <a:extLst>
                <a:ext uri="{FF2B5EF4-FFF2-40B4-BE49-F238E27FC236}">
                  <a16:creationId xmlns:a16="http://schemas.microsoft.com/office/drawing/2014/main" id="{A306C0ED-6A18-834E-8559-D3D40055D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1" name="Straight Connector 349">
              <a:extLst>
                <a:ext uri="{FF2B5EF4-FFF2-40B4-BE49-F238E27FC236}">
                  <a16:creationId xmlns:a16="http://schemas.microsoft.com/office/drawing/2014/main" id="{485E22E1-EC94-6143-AF86-27326A5D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2" name="TextBox 11">
              <a:extLst>
                <a:ext uri="{FF2B5EF4-FFF2-40B4-BE49-F238E27FC236}">
                  <a16:creationId xmlns:a16="http://schemas.microsoft.com/office/drawing/2014/main" id="{9FF2C62E-C039-C644-BCA8-6742B63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451716" cy="16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16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F05A08-0083-E746-8737-E0F7EC2EA848}"/>
              </a:ext>
            </a:extLst>
          </p:cNvPr>
          <p:cNvGrpSpPr/>
          <p:nvPr/>
        </p:nvGrpSpPr>
        <p:grpSpPr>
          <a:xfrm>
            <a:off x="2893258" y="4033829"/>
            <a:ext cx="2576377" cy="2333448"/>
            <a:chOff x="2893258" y="4033829"/>
            <a:chExt cx="2576377" cy="233344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E4CAF4-4DF0-EB4D-9D23-314101189250}"/>
                </a:ext>
              </a:extLst>
            </p:cNvPr>
            <p:cNvSpPr/>
            <p:nvPr/>
          </p:nvSpPr>
          <p:spPr>
            <a:xfrm>
              <a:off x="2893258" y="4033829"/>
              <a:ext cx="516778" cy="221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9A2AC4-A336-E640-A5D1-27615A85CF8E}"/>
                </a:ext>
              </a:extLst>
            </p:cNvPr>
            <p:cNvCxnSpPr/>
            <p:nvPr/>
          </p:nvCxnSpPr>
          <p:spPr>
            <a:xfrm>
              <a:off x="4440667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816520-DBA3-DC4A-A5D3-CC5BAF66BB28}"/>
                </a:ext>
              </a:extLst>
            </p:cNvPr>
            <p:cNvCxnSpPr/>
            <p:nvPr/>
          </p:nvCxnSpPr>
          <p:spPr>
            <a:xfrm>
              <a:off x="538130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0C9E50-A615-D949-BA1B-943408CB106D}"/>
                </a:ext>
              </a:extLst>
            </p:cNvPr>
            <p:cNvSpPr txBox="1"/>
            <p:nvPr/>
          </p:nvSpPr>
          <p:spPr>
            <a:xfrm>
              <a:off x="3667141" y="543959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8D6D36-AB85-0C45-A2D6-461446A6CB37}"/>
                </a:ext>
              </a:extLst>
            </p:cNvPr>
            <p:cNvSpPr txBox="1"/>
            <p:nvPr/>
          </p:nvSpPr>
          <p:spPr>
            <a:xfrm>
              <a:off x="3892356" y="543830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2248B8-8A5F-A444-B441-980A5D0E0A6D}"/>
                </a:ext>
              </a:extLst>
            </p:cNvPr>
            <p:cNvSpPr txBox="1"/>
            <p:nvPr/>
          </p:nvSpPr>
          <p:spPr>
            <a:xfrm>
              <a:off x="4112870" y="543814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5C3E07F-4A84-9541-B855-6C3B97BE6CFD}"/>
                </a:ext>
              </a:extLst>
            </p:cNvPr>
            <p:cNvSpPr txBox="1"/>
            <p:nvPr/>
          </p:nvSpPr>
          <p:spPr>
            <a:xfrm>
              <a:off x="4338085" y="543685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919519-4C19-D84D-BCDE-11B36CD44383}"/>
                </a:ext>
              </a:extLst>
            </p:cNvPr>
            <p:cNvSpPr txBox="1"/>
            <p:nvPr/>
          </p:nvSpPr>
          <p:spPr>
            <a:xfrm>
              <a:off x="4590603" y="543895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D7A462-5765-EB4C-8C13-8F57B4CD6C6A}"/>
                </a:ext>
              </a:extLst>
            </p:cNvPr>
            <p:cNvSpPr txBox="1"/>
            <p:nvPr/>
          </p:nvSpPr>
          <p:spPr>
            <a:xfrm>
              <a:off x="4815817" y="543766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06F2899-C7BF-4646-B906-5828677EF205}"/>
                </a:ext>
              </a:extLst>
            </p:cNvPr>
            <p:cNvSpPr txBox="1"/>
            <p:nvPr/>
          </p:nvSpPr>
          <p:spPr>
            <a:xfrm>
              <a:off x="5036332" y="543750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F743FF-420C-874F-A5EF-5B0100F3A544}"/>
                </a:ext>
              </a:extLst>
            </p:cNvPr>
            <p:cNvSpPr txBox="1"/>
            <p:nvPr/>
          </p:nvSpPr>
          <p:spPr>
            <a:xfrm>
              <a:off x="5291811" y="543621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B0899F-49F1-2F4E-8B18-16E85D068BD4}"/>
                </a:ext>
              </a:extLst>
            </p:cNvPr>
            <p:cNvCxnSpPr/>
            <p:nvPr/>
          </p:nvCxnSpPr>
          <p:spPr>
            <a:xfrm rot="5400000">
              <a:off x="3493774" y="462196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B027B8-5BDD-B646-A0A7-77CA4BC7C639}"/>
                </a:ext>
              </a:extLst>
            </p:cNvPr>
            <p:cNvCxnSpPr/>
            <p:nvPr/>
          </p:nvCxnSpPr>
          <p:spPr>
            <a:xfrm rot="5400000">
              <a:off x="3493774" y="4927268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DA60ED-7E58-E742-AEB6-5D5B5550EC37}"/>
                </a:ext>
              </a:extLst>
            </p:cNvPr>
            <p:cNvCxnSpPr/>
            <p:nvPr/>
          </p:nvCxnSpPr>
          <p:spPr>
            <a:xfrm rot="5400000">
              <a:off x="3493269" y="556352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B8779F-6860-4D4C-AE5C-B1AF4762AFB4}"/>
                </a:ext>
              </a:extLst>
            </p:cNvPr>
            <p:cNvCxnSpPr/>
            <p:nvPr/>
          </p:nvCxnSpPr>
          <p:spPr>
            <a:xfrm rot="5400000">
              <a:off x="3493269" y="585219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39F2C73-0DC6-3740-BE2F-330BD24491C5}"/>
                </a:ext>
              </a:extLst>
            </p:cNvPr>
            <p:cNvCxnSpPr/>
            <p:nvPr/>
          </p:nvCxnSpPr>
          <p:spPr>
            <a:xfrm rot="5400000">
              <a:off x="3493269" y="617413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6CAF24-27AC-4648-A6AE-712B11CB608E}"/>
                </a:ext>
              </a:extLst>
            </p:cNvPr>
            <p:cNvSpPr txBox="1"/>
            <p:nvPr/>
          </p:nvSpPr>
          <p:spPr>
            <a:xfrm>
              <a:off x="3178461" y="428385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A9B761F-C969-D348-9838-EA45E612DB94}"/>
                </a:ext>
              </a:extLst>
            </p:cNvPr>
            <p:cNvSpPr txBox="1"/>
            <p:nvPr/>
          </p:nvSpPr>
          <p:spPr>
            <a:xfrm>
              <a:off x="3178461" y="462234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6D0E7C-82D6-B94A-8F77-4D46CDA2CE8D}"/>
                </a:ext>
              </a:extLst>
            </p:cNvPr>
            <p:cNvSpPr txBox="1"/>
            <p:nvPr/>
          </p:nvSpPr>
          <p:spPr>
            <a:xfrm>
              <a:off x="3178461" y="4921017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3E0786-01E2-DA4F-8ED3-9CDA771F6639}"/>
                </a:ext>
              </a:extLst>
            </p:cNvPr>
            <p:cNvSpPr txBox="1"/>
            <p:nvPr/>
          </p:nvSpPr>
          <p:spPr>
            <a:xfrm>
              <a:off x="3184513" y="5252870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BAA3F87-D09D-664D-B67E-9B7F154A57A8}"/>
                </a:ext>
              </a:extLst>
            </p:cNvPr>
            <p:cNvSpPr txBox="1"/>
            <p:nvPr/>
          </p:nvSpPr>
          <p:spPr>
            <a:xfrm>
              <a:off x="3121683" y="5569078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BB84851-43A2-B64C-9CF1-8DB38123E554}"/>
                </a:ext>
              </a:extLst>
            </p:cNvPr>
            <p:cNvSpPr txBox="1"/>
            <p:nvPr/>
          </p:nvSpPr>
          <p:spPr>
            <a:xfrm>
              <a:off x="3121683" y="5864385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A3A2ECC-BF6F-4F44-A5ED-4238C6C0537B}"/>
                </a:ext>
              </a:extLst>
            </p:cNvPr>
            <p:cNvSpPr txBox="1"/>
            <p:nvPr/>
          </p:nvSpPr>
          <p:spPr>
            <a:xfrm>
              <a:off x="3121683" y="6186326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027E63-CD8A-F841-A75E-905D4E895C82}"/>
                </a:ext>
              </a:extLst>
            </p:cNvPr>
            <p:cNvCxnSpPr/>
            <p:nvPr/>
          </p:nvCxnSpPr>
          <p:spPr>
            <a:xfrm>
              <a:off x="4210378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627ABE-3C6C-2C4F-83EA-ED3679B53FFB}"/>
                </a:ext>
              </a:extLst>
            </p:cNvPr>
            <p:cNvCxnSpPr/>
            <p:nvPr/>
          </p:nvCxnSpPr>
          <p:spPr>
            <a:xfrm>
              <a:off x="3986693" y="522168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52E73E-EFF5-4B45-82D8-66E373F5E283}"/>
                </a:ext>
              </a:extLst>
            </p:cNvPr>
            <p:cNvCxnSpPr/>
            <p:nvPr/>
          </p:nvCxnSpPr>
          <p:spPr>
            <a:xfrm>
              <a:off x="3762990" y="522283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04CECC-D303-7743-BE58-D2F0250616CD}"/>
                </a:ext>
              </a:extLst>
            </p:cNvPr>
            <p:cNvCxnSpPr/>
            <p:nvPr/>
          </p:nvCxnSpPr>
          <p:spPr>
            <a:xfrm rot="5400000">
              <a:off x="3493774" y="430338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5CFA94-09A9-CA4C-9D51-E013294B93FD}"/>
                </a:ext>
              </a:extLst>
            </p:cNvPr>
            <p:cNvCxnSpPr/>
            <p:nvPr/>
          </p:nvCxnSpPr>
          <p:spPr>
            <a:xfrm>
              <a:off x="515101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C2E730-3E68-B04B-A5AA-06610E606236}"/>
                </a:ext>
              </a:extLst>
            </p:cNvPr>
            <p:cNvCxnSpPr/>
            <p:nvPr/>
          </p:nvCxnSpPr>
          <p:spPr>
            <a:xfrm>
              <a:off x="4920063" y="52259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0926FF-61A7-2B48-9147-C8088674F6A1}"/>
                </a:ext>
              </a:extLst>
            </p:cNvPr>
            <p:cNvCxnSpPr/>
            <p:nvPr/>
          </p:nvCxnSpPr>
          <p:spPr>
            <a:xfrm>
              <a:off x="4685465" y="522714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8A9558-1F7B-E245-8C9D-2A40E54DB40C}"/>
                </a:ext>
              </a:extLst>
            </p:cNvPr>
            <p:cNvCxnSpPr/>
            <p:nvPr/>
          </p:nvCxnSpPr>
          <p:spPr>
            <a:xfrm>
              <a:off x="3498373" y="5350187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8E6ECF-8CE5-F54D-BAAD-D9F1F9544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992" y="4622348"/>
              <a:ext cx="0" cy="74359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F22A5F-9EE5-8444-BF30-A7AD44B00E14}"/>
                </a:ext>
              </a:extLst>
            </p:cNvPr>
            <p:cNvCxnSpPr/>
            <p:nvPr/>
          </p:nvCxnSpPr>
          <p:spPr>
            <a:xfrm>
              <a:off x="3759437" y="4622348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600E2E-A817-5348-B562-902D4323B1A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27" y="4622348"/>
              <a:ext cx="0" cy="74815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CF532BD-9D4F-5648-9E15-891D82216990}"/>
                </a:ext>
              </a:extLst>
            </p:cNvPr>
            <p:cNvCxnSpPr/>
            <p:nvPr/>
          </p:nvCxnSpPr>
          <p:spPr>
            <a:xfrm>
              <a:off x="3968440" y="4425629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A289261-BFD8-D64B-8491-82C97F299049}"/>
                </a:ext>
              </a:extLst>
            </p:cNvPr>
            <p:cNvCxnSpPr>
              <a:cxnSpLocks/>
            </p:cNvCxnSpPr>
            <p:nvPr/>
          </p:nvCxnSpPr>
          <p:spPr>
            <a:xfrm>
              <a:off x="3973346" y="4421399"/>
              <a:ext cx="25681" cy="20094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FCAC328-07B0-CE49-8B2B-E1B9EE4CFD4F}"/>
                </a:ext>
              </a:extLst>
            </p:cNvPr>
            <p:cNvCxnSpPr>
              <a:cxnSpLocks/>
            </p:cNvCxnSpPr>
            <p:nvPr/>
          </p:nvCxnSpPr>
          <p:spPr>
            <a:xfrm>
              <a:off x="4217109" y="4408125"/>
              <a:ext cx="0" cy="21422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F1824C8-1652-2449-A9C6-B9FC383A87B1}"/>
                </a:ext>
              </a:extLst>
            </p:cNvPr>
            <p:cNvCxnSpPr/>
            <p:nvPr/>
          </p:nvCxnSpPr>
          <p:spPr>
            <a:xfrm>
              <a:off x="4195552" y="4628020"/>
              <a:ext cx="245115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310C65-DF47-A44D-9124-37595D2AA72D}"/>
                </a:ext>
              </a:extLst>
            </p:cNvPr>
            <p:cNvCxnSpPr/>
            <p:nvPr/>
          </p:nvCxnSpPr>
          <p:spPr>
            <a:xfrm>
              <a:off x="4429605" y="534653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60CA56-3187-674C-846C-B354213CA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508" y="5331487"/>
              <a:ext cx="1954" cy="72647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A17259B-167D-B341-BCDC-4F7AE55B7774}"/>
                </a:ext>
              </a:extLst>
            </p:cNvPr>
            <p:cNvCxnSpPr/>
            <p:nvPr/>
          </p:nvCxnSpPr>
          <p:spPr>
            <a:xfrm>
              <a:off x="4683508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404CABC-2C23-9E4C-8832-783879E97398}"/>
                </a:ext>
              </a:extLst>
            </p:cNvPr>
            <p:cNvCxnSpPr>
              <a:cxnSpLocks/>
            </p:cNvCxnSpPr>
            <p:nvPr/>
          </p:nvCxnSpPr>
          <p:spPr>
            <a:xfrm>
              <a:off x="4920063" y="6057961"/>
              <a:ext cx="0" cy="28336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43E090-BBDF-4C42-A891-DBED828FEC47}"/>
                </a:ext>
              </a:extLst>
            </p:cNvPr>
            <p:cNvCxnSpPr/>
            <p:nvPr/>
          </p:nvCxnSpPr>
          <p:spPr>
            <a:xfrm>
              <a:off x="4904023" y="631578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4907C4-EA46-AC41-A7C9-24FE1A98B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11" y="6057961"/>
              <a:ext cx="17629" cy="26154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FDE6C-7757-BB46-B050-6223E60D1A0F}"/>
                </a:ext>
              </a:extLst>
            </p:cNvPr>
            <p:cNvCxnSpPr/>
            <p:nvPr/>
          </p:nvCxnSpPr>
          <p:spPr>
            <a:xfrm>
              <a:off x="5151011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93688F-52BB-DB4F-893C-CEC2F41DA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68" y="5333889"/>
              <a:ext cx="0" cy="72407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30C56C5-8374-754A-84DA-C1A7BC3D5C94}"/>
              </a:ext>
            </a:extLst>
          </p:cNvPr>
          <p:cNvGrpSpPr/>
          <p:nvPr/>
        </p:nvGrpSpPr>
        <p:grpSpPr>
          <a:xfrm>
            <a:off x="1038225" y="4051300"/>
            <a:ext cx="1324050" cy="2188862"/>
            <a:chOff x="1038225" y="4051300"/>
            <a:chExt cx="1324050" cy="218886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356955-5279-2D4F-9938-CD21BAC8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360D80-93A1-0144-97A9-7A759B48B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2769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1E6964A-331B-1741-BB40-65A4CE16AD2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52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28B166A-016A-8244-AFBA-9C7C604B159E}"/>
                </a:ext>
              </a:extLst>
            </p:cNvPr>
            <p:cNvCxnSpPr>
              <a:cxnSpLocks/>
            </p:cNvCxnSpPr>
            <p:nvPr/>
          </p:nvCxnSpPr>
          <p:spPr>
            <a:xfrm>
              <a:off x="160663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558816-7541-6C49-BA7C-647330E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0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956AC2-13C0-5141-BC85-2C239DCF8C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7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53F12A9-BE01-C447-934A-34AB24892C8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3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1328B1-0D30-F640-8F92-C650F2A9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1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67DB5F-7B10-4548-A35F-6F450110C675}"/>
              </a:ext>
            </a:extLst>
          </p:cNvPr>
          <p:cNvGrpSpPr/>
          <p:nvPr/>
        </p:nvGrpSpPr>
        <p:grpSpPr>
          <a:xfrm>
            <a:off x="3496962" y="4423719"/>
            <a:ext cx="2199503" cy="1878228"/>
            <a:chOff x="3496962" y="4423719"/>
            <a:chExt cx="2199503" cy="187822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CD0366D-B5B0-BD46-B390-486D6EF3E55F}"/>
                </a:ext>
              </a:extLst>
            </p:cNvPr>
            <p:cNvCxnSpPr/>
            <p:nvPr/>
          </p:nvCxnSpPr>
          <p:spPr>
            <a:xfrm>
              <a:off x="3496962" y="5362833"/>
              <a:ext cx="219950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94CCE60-8F84-B742-AA1D-13132CD570C1}"/>
                </a:ext>
              </a:extLst>
            </p:cNvPr>
            <p:cNvGrpSpPr/>
            <p:nvPr/>
          </p:nvGrpSpPr>
          <p:grpSpPr>
            <a:xfrm>
              <a:off x="3496962" y="4423719"/>
              <a:ext cx="2199503" cy="1878228"/>
              <a:chOff x="3496962" y="4423719"/>
              <a:chExt cx="2199503" cy="18782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7A9CE30-8DE5-6C4C-AF20-4EBD2BD63438}"/>
                  </a:ext>
                </a:extLst>
              </p:cNvPr>
              <p:cNvCxnSpPr/>
              <p:nvPr/>
            </p:nvCxnSpPr>
            <p:spPr>
              <a:xfrm>
                <a:off x="3496962" y="4423719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BFAB77-E253-C544-AD33-E7D46BF1A676}"/>
                  </a:ext>
                </a:extLst>
              </p:cNvPr>
              <p:cNvCxnSpPr/>
              <p:nvPr/>
            </p:nvCxnSpPr>
            <p:spPr>
              <a:xfrm>
                <a:off x="3496962" y="473675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9A89BC3-3CF2-AA49-8E6D-B86E50873BCC}"/>
                  </a:ext>
                </a:extLst>
              </p:cNvPr>
              <p:cNvCxnSpPr/>
              <p:nvPr/>
            </p:nvCxnSpPr>
            <p:spPr>
              <a:xfrm>
                <a:off x="3496962" y="50497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7469B32-7BBE-C849-8929-9CA40953998C}"/>
                  </a:ext>
                </a:extLst>
              </p:cNvPr>
              <p:cNvCxnSpPr/>
              <p:nvPr/>
            </p:nvCxnSpPr>
            <p:spPr>
              <a:xfrm>
                <a:off x="3496962" y="5675871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FC073B0-45A2-D445-A313-1AD3D27BDFF2}"/>
                  </a:ext>
                </a:extLst>
              </p:cNvPr>
              <p:cNvCxnSpPr/>
              <p:nvPr/>
            </p:nvCxnSpPr>
            <p:spPr>
              <a:xfrm>
                <a:off x="3496962" y="59641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C730360-506B-FE47-B6CA-F2899893622A}"/>
                  </a:ext>
                </a:extLst>
              </p:cNvPr>
              <p:cNvCxnSpPr/>
              <p:nvPr/>
            </p:nvCxnSpPr>
            <p:spPr>
              <a:xfrm>
                <a:off x="3496962" y="630194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79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lvl="1"/>
            <a:r>
              <a:rPr lang="en-US" sz="2000" dirty="0"/>
              <a:t>Example: Let’s </a:t>
            </a:r>
            <a:r>
              <a:rPr lang="en-US" sz="2000" i="1" dirty="0"/>
              <a:t>sample</a:t>
            </a:r>
            <a:r>
              <a:rPr lang="en-US" sz="2000" dirty="0"/>
              <a:t> our continuous signal @ 1 </a:t>
            </a:r>
            <a:r>
              <a:rPr lang="en-US" sz="2000" dirty="0" err="1"/>
              <a:t>ms</a:t>
            </a:r>
            <a:r>
              <a:rPr lang="en-US" sz="2000" dirty="0"/>
              <a:t> intervals: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352800"/>
            <a:chOff x="1593363" y="2438400"/>
            <a:chExt cx="6614087" cy="3886200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810000"/>
              <a:chOff x="6898859" y="2438400"/>
              <a:chExt cx="2473073" cy="1576891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5768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2038" y="501388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frequency of this signal?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𝑓</m:t>
                      </m:r>
                      <m:r>
                        <a:rPr lang="en-US" sz="1600" i="1" dirty="0" smtClean="0">
                          <a:latin typeface="Cambria Math"/>
                        </a:rPr>
                        <m:t>𝑟𝑒𝑞</m:t>
                      </m:r>
                      <m:r>
                        <a:rPr lang="en-US" sz="16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𝑚𝑠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=125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 xmlns:mv="urn:schemas-microsoft-com:mac:vml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88385" y="5833118"/>
            <a:ext cx="451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Spoiler alert: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Relationship between sample rate &amp; frequency!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01588" y="2994142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our sampling rate?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(How many samples per second?)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54827" y="369898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1000 samples per second</a:t>
            </a:r>
          </a:p>
          <a:p>
            <a:pPr algn="ctr"/>
            <a:r>
              <a:rPr lang="en-US" sz="1800" dirty="0">
                <a:latin typeface="+mj-lt"/>
              </a:rPr>
              <a:t>1 </a:t>
            </a:r>
            <a:r>
              <a:rPr lang="en-US" sz="1800" dirty="0" err="1">
                <a:latin typeface="+mj-lt"/>
              </a:rPr>
              <a:t>kiloSamples</a:t>
            </a:r>
            <a:r>
              <a:rPr lang="en-US" sz="1800" dirty="0">
                <a:latin typeface="+mj-lt"/>
              </a:rPr>
              <a:t> / 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Quantization</a:t>
            </a:r>
            <a:r>
              <a:rPr lang="en-US" sz="2000" dirty="0"/>
              <a:t>: breaking dependent variable (voltage) into levels</a:t>
            </a:r>
          </a:p>
          <a:p>
            <a:pPr lvl="1"/>
            <a:r>
              <a:rPr lang="en-US" sz="2000" dirty="0"/>
              <a:t>Ex: Let’s quantize our range of voltages into 7 levels (1 Volt each)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7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Let’s collect our samples at the quantized levels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3908" y="6470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Notice, we are rounding!  Error is inherent in this process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3285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/>
      <p:bldP spid="81" grpId="0"/>
      <p:bldP spid="82" grpId="0"/>
      <p:bldP spid="84" grpId="0"/>
      <p:bldP spid="89" grpId="0"/>
      <p:bldP spid="92" grpId="0"/>
      <p:bldP spid="93" grpId="0"/>
      <p:bldP spid="94" grpId="0"/>
      <p:bldP spid="9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We’ve converted something continuous into discrete form </a:t>
            </a:r>
          </a:p>
          <a:p>
            <a:pPr lvl="1"/>
            <a:r>
              <a:rPr lang="en-US" sz="2000" b="1" dirty="0"/>
              <a:t>How do we get it to “digital form”? </a:t>
            </a:r>
            <a:r>
              <a:rPr lang="en-US" sz="1600" b="1" dirty="0"/>
              <a:t> We </a:t>
            </a:r>
            <a:r>
              <a:rPr lang="en-US" sz="1600" b="1" i="1" u="sng" dirty="0"/>
              <a:t>encode</a:t>
            </a:r>
            <a:r>
              <a:rPr lang="en-US" sz="1600" b="1" dirty="0"/>
              <a:t> it…(map to another format)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5516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</a:t>
            </a:r>
            <a:r>
              <a:rPr lang="en-US" sz="2000" b="1" dirty="0">
                <a:solidFill>
                  <a:srgbClr val="FF6600"/>
                </a:solidFill>
              </a:rPr>
              <a:t>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20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Storing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What do we store?  Just the encoded bits:</a:t>
            </a:r>
          </a:p>
          <a:p>
            <a:pPr lvl="2"/>
            <a:r>
              <a:rPr lang="en-US" sz="1800" b="1" dirty="0"/>
              <a:t>Our digitized signal: {</a:t>
            </a:r>
            <a:r>
              <a:rPr lang="en-US" sz="1800" b="1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b="1" dirty="0"/>
              <a:t>}</a:t>
            </a:r>
            <a:endParaRPr lang="en-US" sz="2400" dirty="0"/>
          </a:p>
          <a:p>
            <a:pPr lvl="2"/>
            <a:r>
              <a:rPr lang="en-US" sz="1800" b="1" dirty="0"/>
              <a:t>It is now discrete &amp; in digital format, store bits in MP3 player!</a:t>
            </a:r>
          </a:p>
          <a:p>
            <a:pPr lvl="1"/>
            <a:r>
              <a:rPr lang="en-US" sz="2000" b="1" dirty="0">
                <a:solidFill>
                  <a:srgbClr val="FF6600"/>
                </a:solidFill>
              </a:rPr>
              <a:t>Why can we avoid storing the time? </a:t>
            </a:r>
          </a:p>
          <a:p>
            <a:pPr lvl="2"/>
            <a:r>
              <a:rPr lang="en-US" sz="1800" b="1" dirty="0"/>
              <a:t>It’s repetitive!  Just store sampling rate:  1 kilo-samples/ sec</a:t>
            </a:r>
          </a:p>
          <a:p>
            <a:pPr lvl="2"/>
            <a:r>
              <a:rPr lang="en-US" sz="1800" b="1" dirty="0"/>
              <a:t>Later, if we wish to restore signal, each “sample” occurred at 1ms</a:t>
            </a:r>
          </a:p>
          <a:p>
            <a:pPr lvl="1"/>
            <a:r>
              <a:rPr lang="en-US" sz="2200" b="1" dirty="0"/>
              <a:t>In this example:</a:t>
            </a:r>
          </a:p>
          <a:p>
            <a:pPr lvl="2"/>
            <a:r>
              <a:rPr lang="en-US" sz="1800" b="1" dirty="0"/>
              <a:t>Sampling rate: 1 k-samples/sec</a:t>
            </a:r>
          </a:p>
          <a:p>
            <a:pPr lvl="2"/>
            <a:r>
              <a:rPr lang="en-US" sz="1800" b="1" dirty="0"/>
              <a:t>Resolution: 3-bits</a:t>
            </a:r>
          </a:p>
          <a:p>
            <a:pPr lvl="2"/>
            <a:r>
              <a:rPr lang="en-US" sz="1800" b="1" dirty="0"/>
              <a:t>Our digitized signal: {011, 101, 110, 101, 011, 001, 000, 001, 011}</a:t>
            </a:r>
            <a:endParaRPr lang="en-US" sz="1800" dirty="0"/>
          </a:p>
          <a:p>
            <a:pPr lvl="2"/>
            <a:endParaRPr lang="en-US" sz="1800" b="1" dirty="0"/>
          </a:p>
          <a:p>
            <a:pPr lvl="2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Continuous analog signal overlaid with discrete digital signal</a:t>
            </a:r>
          </a:p>
          <a:p>
            <a:pPr lvl="1"/>
            <a:r>
              <a:rPr lang="en-US" sz="2000" b="1" dirty="0"/>
              <a:t>At best an approximation of original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586324" y="320472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Ever heard an audiophile complain:</a:t>
            </a:r>
          </a:p>
          <a:p>
            <a:r>
              <a:rPr lang="en-US" sz="1800" dirty="0">
                <a:latin typeface="+mj-lt"/>
              </a:rPr>
              <a:t>CDs/MP3s/Digital music doesn’t sound</a:t>
            </a:r>
          </a:p>
          <a:p>
            <a:r>
              <a:rPr lang="en-US" sz="1800" dirty="0">
                <a:latin typeface="+mj-lt"/>
              </a:rPr>
              <a:t>as “real” or as good old records?</a:t>
            </a:r>
          </a:p>
          <a:p>
            <a:r>
              <a:rPr lang="en-US" sz="1800" dirty="0">
                <a:latin typeface="+mj-lt"/>
              </a:rPr>
              <a:t>	Now you know why!</a:t>
            </a:r>
          </a:p>
        </p:txBody>
      </p:sp>
    </p:spTree>
    <p:extLst>
      <p:ext uri="{BB962C8B-B14F-4D97-AF65-F5344CB8AC3E}">
        <p14:creationId xmlns:p14="http://schemas.microsoft.com/office/powerpoint/2010/main" val="23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468" y="4260736"/>
            <a:ext cx="3140483" cy="1855957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4740" y="4082441"/>
            <a:ext cx="3208675" cy="2340857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6BF1E084-B298-0A44-A48E-112A2D3906D9}"/>
              </a:ext>
            </a:extLst>
          </p:cNvPr>
          <p:cNvGrpSpPr>
            <a:grpSpLocks/>
          </p:cNvGrpSpPr>
          <p:nvPr/>
        </p:nvGrpSpPr>
        <p:grpSpPr bwMode="auto">
          <a:xfrm>
            <a:off x="2926049" y="4126287"/>
            <a:ext cx="3275452" cy="2225143"/>
            <a:chOff x="6898859" y="2438400"/>
            <a:chExt cx="2382757" cy="1634065"/>
          </a:xfrm>
        </p:grpSpPr>
        <p:sp>
          <p:nvSpPr>
            <p:cNvPr id="160" name="Straight Connector 350">
              <a:extLst>
                <a:ext uri="{FF2B5EF4-FFF2-40B4-BE49-F238E27FC236}">
                  <a16:creationId xmlns:a16="http://schemas.microsoft.com/office/drawing/2014/main" id="{A306C0ED-6A18-834E-8559-D3D40055D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1" name="Straight Connector 349">
              <a:extLst>
                <a:ext uri="{FF2B5EF4-FFF2-40B4-BE49-F238E27FC236}">
                  <a16:creationId xmlns:a16="http://schemas.microsoft.com/office/drawing/2014/main" id="{485E22E1-EC94-6143-AF86-27326A5D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2" name="TextBox 11">
              <a:extLst>
                <a:ext uri="{FF2B5EF4-FFF2-40B4-BE49-F238E27FC236}">
                  <a16:creationId xmlns:a16="http://schemas.microsoft.com/office/drawing/2014/main" id="{9FF2C62E-C039-C644-BCA8-6742B63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451716" cy="16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16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F05A08-0083-E746-8737-E0F7EC2EA848}"/>
              </a:ext>
            </a:extLst>
          </p:cNvPr>
          <p:cNvGrpSpPr/>
          <p:nvPr/>
        </p:nvGrpSpPr>
        <p:grpSpPr>
          <a:xfrm>
            <a:off x="2893258" y="4033829"/>
            <a:ext cx="2576377" cy="2333448"/>
            <a:chOff x="2893258" y="4033829"/>
            <a:chExt cx="2576377" cy="233344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E4CAF4-4DF0-EB4D-9D23-314101189250}"/>
                </a:ext>
              </a:extLst>
            </p:cNvPr>
            <p:cNvSpPr/>
            <p:nvPr/>
          </p:nvSpPr>
          <p:spPr>
            <a:xfrm>
              <a:off x="2893258" y="4033829"/>
              <a:ext cx="516778" cy="221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9A2AC4-A336-E640-A5D1-27615A85CF8E}"/>
                </a:ext>
              </a:extLst>
            </p:cNvPr>
            <p:cNvCxnSpPr/>
            <p:nvPr/>
          </p:nvCxnSpPr>
          <p:spPr>
            <a:xfrm>
              <a:off x="4440667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816520-DBA3-DC4A-A5D3-CC5BAF66BB28}"/>
                </a:ext>
              </a:extLst>
            </p:cNvPr>
            <p:cNvCxnSpPr/>
            <p:nvPr/>
          </p:nvCxnSpPr>
          <p:spPr>
            <a:xfrm>
              <a:off x="538130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0C9E50-A615-D949-BA1B-943408CB106D}"/>
                </a:ext>
              </a:extLst>
            </p:cNvPr>
            <p:cNvSpPr txBox="1"/>
            <p:nvPr/>
          </p:nvSpPr>
          <p:spPr>
            <a:xfrm>
              <a:off x="3667141" y="543959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8D6D36-AB85-0C45-A2D6-461446A6CB37}"/>
                </a:ext>
              </a:extLst>
            </p:cNvPr>
            <p:cNvSpPr txBox="1"/>
            <p:nvPr/>
          </p:nvSpPr>
          <p:spPr>
            <a:xfrm>
              <a:off x="3892356" y="543830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2248B8-8A5F-A444-B441-980A5D0E0A6D}"/>
                </a:ext>
              </a:extLst>
            </p:cNvPr>
            <p:cNvSpPr txBox="1"/>
            <p:nvPr/>
          </p:nvSpPr>
          <p:spPr>
            <a:xfrm>
              <a:off x="4112870" y="543814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5C3E07F-4A84-9541-B855-6C3B97BE6CFD}"/>
                </a:ext>
              </a:extLst>
            </p:cNvPr>
            <p:cNvSpPr txBox="1"/>
            <p:nvPr/>
          </p:nvSpPr>
          <p:spPr>
            <a:xfrm>
              <a:off x="4338085" y="543685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919519-4C19-D84D-BCDE-11B36CD44383}"/>
                </a:ext>
              </a:extLst>
            </p:cNvPr>
            <p:cNvSpPr txBox="1"/>
            <p:nvPr/>
          </p:nvSpPr>
          <p:spPr>
            <a:xfrm>
              <a:off x="4590603" y="543895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D7A462-5765-EB4C-8C13-8F57B4CD6C6A}"/>
                </a:ext>
              </a:extLst>
            </p:cNvPr>
            <p:cNvSpPr txBox="1"/>
            <p:nvPr/>
          </p:nvSpPr>
          <p:spPr>
            <a:xfrm>
              <a:off x="4815817" y="543766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06F2899-C7BF-4646-B906-5828677EF205}"/>
                </a:ext>
              </a:extLst>
            </p:cNvPr>
            <p:cNvSpPr txBox="1"/>
            <p:nvPr/>
          </p:nvSpPr>
          <p:spPr>
            <a:xfrm>
              <a:off x="5036332" y="543750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F743FF-420C-874F-A5EF-5B0100F3A544}"/>
                </a:ext>
              </a:extLst>
            </p:cNvPr>
            <p:cNvSpPr txBox="1"/>
            <p:nvPr/>
          </p:nvSpPr>
          <p:spPr>
            <a:xfrm>
              <a:off x="5291811" y="543621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B0899F-49F1-2F4E-8B18-16E85D068BD4}"/>
                </a:ext>
              </a:extLst>
            </p:cNvPr>
            <p:cNvCxnSpPr/>
            <p:nvPr/>
          </p:nvCxnSpPr>
          <p:spPr>
            <a:xfrm rot="5400000">
              <a:off x="3493774" y="462196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B027B8-5BDD-B646-A0A7-77CA4BC7C639}"/>
                </a:ext>
              </a:extLst>
            </p:cNvPr>
            <p:cNvCxnSpPr/>
            <p:nvPr/>
          </p:nvCxnSpPr>
          <p:spPr>
            <a:xfrm rot="5400000">
              <a:off x="3493774" y="4927268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DA60ED-7E58-E742-AEB6-5D5B5550EC37}"/>
                </a:ext>
              </a:extLst>
            </p:cNvPr>
            <p:cNvCxnSpPr/>
            <p:nvPr/>
          </p:nvCxnSpPr>
          <p:spPr>
            <a:xfrm rot="5400000">
              <a:off x="3493269" y="556352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B8779F-6860-4D4C-AE5C-B1AF4762AFB4}"/>
                </a:ext>
              </a:extLst>
            </p:cNvPr>
            <p:cNvCxnSpPr/>
            <p:nvPr/>
          </p:nvCxnSpPr>
          <p:spPr>
            <a:xfrm rot="5400000">
              <a:off x="3493269" y="585219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39F2C73-0DC6-3740-BE2F-330BD24491C5}"/>
                </a:ext>
              </a:extLst>
            </p:cNvPr>
            <p:cNvCxnSpPr/>
            <p:nvPr/>
          </p:nvCxnSpPr>
          <p:spPr>
            <a:xfrm rot="5400000">
              <a:off x="3493269" y="617413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6CAF24-27AC-4648-A6AE-712B11CB608E}"/>
                </a:ext>
              </a:extLst>
            </p:cNvPr>
            <p:cNvSpPr txBox="1"/>
            <p:nvPr/>
          </p:nvSpPr>
          <p:spPr>
            <a:xfrm>
              <a:off x="3178461" y="428385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A9B761F-C969-D348-9838-EA45E612DB94}"/>
                </a:ext>
              </a:extLst>
            </p:cNvPr>
            <p:cNvSpPr txBox="1"/>
            <p:nvPr/>
          </p:nvSpPr>
          <p:spPr>
            <a:xfrm>
              <a:off x="3178461" y="462234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6D0E7C-82D6-B94A-8F77-4D46CDA2CE8D}"/>
                </a:ext>
              </a:extLst>
            </p:cNvPr>
            <p:cNvSpPr txBox="1"/>
            <p:nvPr/>
          </p:nvSpPr>
          <p:spPr>
            <a:xfrm>
              <a:off x="3178461" y="4921017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3E0786-01E2-DA4F-8ED3-9CDA771F6639}"/>
                </a:ext>
              </a:extLst>
            </p:cNvPr>
            <p:cNvSpPr txBox="1"/>
            <p:nvPr/>
          </p:nvSpPr>
          <p:spPr>
            <a:xfrm>
              <a:off x="3184513" y="5252870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BAA3F87-D09D-664D-B67E-9B7F154A57A8}"/>
                </a:ext>
              </a:extLst>
            </p:cNvPr>
            <p:cNvSpPr txBox="1"/>
            <p:nvPr/>
          </p:nvSpPr>
          <p:spPr>
            <a:xfrm>
              <a:off x="3121683" y="5569078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BB84851-43A2-B64C-9CF1-8DB38123E554}"/>
                </a:ext>
              </a:extLst>
            </p:cNvPr>
            <p:cNvSpPr txBox="1"/>
            <p:nvPr/>
          </p:nvSpPr>
          <p:spPr>
            <a:xfrm>
              <a:off x="3121683" y="5864385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A3A2ECC-BF6F-4F44-A5ED-4238C6C0537B}"/>
                </a:ext>
              </a:extLst>
            </p:cNvPr>
            <p:cNvSpPr txBox="1"/>
            <p:nvPr/>
          </p:nvSpPr>
          <p:spPr>
            <a:xfrm>
              <a:off x="3121683" y="6186326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027E63-CD8A-F841-A75E-905D4E895C82}"/>
                </a:ext>
              </a:extLst>
            </p:cNvPr>
            <p:cNvCxnSpPr/>
            <p:nvPr/>
          </p:nvCxnSpPr>
          <p:spPr>
            <a:xfrm>
              <a:off x="4210378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627ABE-3C6C-2C4F-83EA-ED3679B53FFB}"/>
                </a:ext>
              </a:extLst>
            </p:cNvPr>
            <p:cNvCxnSpPr/>
            <p:nvPr/>
          </p:nvCxnSpPr>
          <p:spPr>
            <a:xfrm>
              <a:off x="3986693" y="522168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52E73E-EFF5-4B45-82D8-66E373F5E283}"/>
                </a:ext>
              </a:extLst>
            </p:cNvPr>
            <p:cNvCxnSpPr/>
            <p:nvPr/>
          </p:nvCxnSpPr>
          <p:spPr>
            <a:xfrm>
              <a:off x="3762990" y="522283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04CECC-D303-7743-BE58-D2F0250616CD}"/>
                </a:ext>
              </a:extLst>
            </p:cNvPr>
            <p:cNvCxnSpPr/>
            <p:nvPr/>
          </p:nvCxnSpPr>
          <p:spPr>
            <a:xfrm rot="5400000">
              <a:off x="3493774" y="430338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5CFA94-09A9-CA4C-9D51-E013294B93FD}"/>
                </a:ext>
              </a:extLst>
            </p:cNvPr>
            <p:cNvCxnSpPr/>
            <p:nvPr/>
          </p:nvCxnSpPr>
          <p:spPr>
            <a:xfrm>
              <a:off x="515101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C2E730-3E68-B04B-A5AA-06610E606236}"/>
                </a:ext>
              </a:extLst>
            </p:cNvPr>
            <p:cNvCxnSpPr/>
            <p:nvPr/>
          </p:nvCxnSpPr>
          <p:spPr>
            <a:xfrm>
              <a:off x="4920063" y="52259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0926FF-61A7-2B48-9147-C8088674F6A1}"/>
                </a:ext>
              </a:extLst>
            </p:cNvPr>
            <p:cNvCxnSpPr/>
            <p:nvPr/>
          </p:nvCxnSpPr>
          <p:spPr>
            <a:xfrm>
              <a:off x="4685465" y="522714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8A9558-1F7B-E245-8C9D-2A40E54DB40C}"/>
                </a:ext>
              </a:extLst>
            </p:cNvPr>
            <p:cNvCxnSpPr/>
            <p:nvPr/>
          </p:nvCxnSpPr>
          <p:spPr>
            <a:xfrm>
              <a:off x="3498373" y="5350187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8E6ECF-8CE5-F54D-BAAD-D9F1F9544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992" y="4622348"/>
              <a:ext cx="0" cy="74359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F22A5F-9EE5-8444-BF30-A7AD44B00E14}"/>
                </a:ext>
              </a:extLst>
            </p:cNvPr>
            <p:cNvCxnSpPr/>
            <p:nvPr/>
          </p:nvCxnSpPr>
          <p:spPr>
            <a:xfrm>
              <a:off x="3759437" y="4622348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600E2E-A817-5348-B562-902D4323B1A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27" y="4622348"/>
              <a:ext cx="0" cy="74815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CF532BD-9D4F-5648-9E15-891D82216990}"/>
                </a:ext>
              </a:extLst>
            </p:cNvPr>
            <p:cNvCxnSpPr/>
            <p:nvPr/>
          </p:nvCxnSpPr>
          <p:spPr>
            <a:xfrm>
              <a:off x="3968440" y="4425629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A289261-BFD8-D64B-8491-82C97F299049}"/>
                </a:ext>
              </a:extLst>
            </p:cNvPr>
            <p:cNvCxnSpPr>
              <a:cxnSpLocks/>
            </p:cNvCxnSpPr>
            <p:nvPr/>
          </p:nvCxnSpPr>
          <p:spPr>
            <a:xfrm>
              <a:off x="3973346" y="4421399"/>
              <a:ext cx="25681" cy="20094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FCAC328-07B0-CE49-8B2B-E1B9EE4CFD4F}"/>
                </a:ext>
              </a:extLst>
            </p:cNvPr>
            <p:cNvCxnSpPr>
              <a:cxnSpLocks/>
            </p:cNvCxnSpPr>
            <p:nvPr/>
          </p:nvCxnSpPr>
          <p:spPr>
            <a:xfrm>
              <a:off x="4217109" y="4408125"/>
              <a:ext cx="0" cy="21422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F1824C8-1652-2449-A9C6-B9FC383A87B1}"/>
                </a:ext>
              </a:extLst>
            </p:cNvPr>
            <p:cNvCxnSpPr/>
            <p:nvPr/>
          </p:nvCxnSpPr>
          <p:spPr>
            <a:xfrm>
              <a:off x="4195552" y="4628020"/>
              <a:ext cx="245115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310C65-DF47-A44D-9124-37595D2AA72D}"/>
                </a:ext>
              </a:extLst>
            </p:cNvPr>
            <p:cNvCxnSpPr/>
            <p:nvPr/>
          </p:nvCxnSpPr>
          <p:spPr>
            <a:xfrm>
              <a:off x="4429605" y="534653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60CA56-3187-674C-846C-B354213CA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508" y="5331487"/>
              <a:ext cx="1954" cy="72647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A17259B-167D-B341-BCDC-4F7AE55B7774}"/>
                </a:ext>
              </a:extLst>
            </p:cNvPr>
            <p:cNvCxnSpPr/>
            <p:nvPr/>
          </p:nvCxnSpPr>
          <p:spPr>
            <a:xfrm>
              <a:off x="4683508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404CABC-2C23-9E4C-8832-783879E97398}"/>
                </a:ext>
              </a:extLst>
            </p:cNvPr>
            <p:cNvCxnSpPr>
              <a:cxnSpLocks/>
            </p:cNvCxnSpPr>
            <p:nvPr/>
          </p:nvCxnSpPr>
          <p:spPr>
            <a:xfrm>
              <a:off x="4920063" y="6057961"/>
              <a:ext cx="0" cy="28336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43E090-BBDF-4C42-A891-DBED828FEC47}"/>
                </a:ext>
              </a:extLst>
            </p:cNvPr>
            <p:cNvCxnSpPr/>
            <p:nvPr/>
          </p:nvCxnSpPr>
          <p:spPr>
            <a:xfrm>
              <a:off x="4904023" y="631578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4907C4-EA46-AC41-A7C9-24FE1A98B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11" y="6057961"/>
              <a:ext cx="17629" cy="26154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FDE6C-7757-BB46-B050-6223E60D1A0F}"/>
                </a:ext>
              </a:extLst>
            </p:cNvPr>
            <p:cNvCxnSpPr/>
            <p:nvPr/>
          </p:nvCxnSpPr>
          <p:spPr>
            <a:xfrm>
              <a:off x="5151011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93688F-52BB-DB4F-893C-CEC2F41DA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68" y="5333889"/>
              <a:ext cx="0" cy="72407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30C56C5-8374-754A-84DA-C1A7BC3D5C94}"/>
              </a:ext>
            </a:extLst>
          </p:cNvPr>
          <p:cNvGrpSpPr/>
          <p:nvPr/>
        </p:nvGrpSpPr>
        <p:grpSpPr>
          <a:xfrm>
            <a:off x="1038225" y="4051300"/>
            <a:ext cx="1324050" cy="2188862"/>
            <a:chOff x="1038225" y="4051300"/>
            <a:chExt cx="1324050" cy="218886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356955-5279-2D4F-9938-CD21BAC8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360D80-93A1-0144-97A9-7A759B48B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2769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1E6964A-331B-1741-BB40-65A4CE16AD2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52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28B166A-016A-8244-AFBA-9C7C604B159E}"/>
                </a:ext>
              </a:extLst>
            </p:cNvPr>
            <p:cNvCxnSpPr>
              <a:cxnSpLocks/>
            </p:cNvCxnSpPr>
            <p:nvPr/>
          </p:nvCxnSpPr>
          <p:spPr>
            <a:xfrm>
              <a:off x="160663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558816-7541-6C49-BA7C-647330E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0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956AC2-13C0-5141-BC85-2C239DCF8C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7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53F12A9-BE01-C447-934A-34AB24892C8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3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1328B1-0D30-F640-8F92-C650F2A9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1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67DB5F-7B10-4548-A35F-6F450110C675}"/>
              </a:ext>
            </a:extLst>
          </p:cNvPr>
          <p:cNvGrpSpPr/>
          <p:nvPr/>
        </p:nvGrpSpPr>
        <p:grpSpPr>
          <a:xfrm>
            <a:off x="3496962" y="4423719"/>
            <a:ext cx="2199503" cy="1878228"/>
            <a:chOff x="3496962" y="4423719"/>
            <a:chExt cx="2199503" cy="187822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CD0366D-B5B0-BD46-B390-486D6EF3E55F}"/>
                </a:ext>
              </a:extLst>
            </p:cNvPr>
            <p:cNvCxnSpPr/>
            <p:nvPr/>
          </p:nvCxnSpPr>
          <p:spPr>
            <a:xfrm>
              <a:off x="3496962" y="5362833"/>
              <a:ext cx="219950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94CCE60-8F84-B742-AA1D-13132CD570C1}"/>
                </a:ext>
              </a:extLst>
            </p:cNvPr>
            <p:cNvGrpSpPr/>
            <p:nvPr/>
          </p:nvGrpSpPr>
          <p:grpSpPr>
            <a:xfrm>
              <a:off x="3496962" y="4423719"/>
              <a:ext cx="2199503" cy="1878228"/>
              <a:chOff x="3496962" y="4423719"/>
              <a:chExt cx="2199503" cy="18782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7A9CE30-8DE5-6C4C-AF20-4EBD2BD63438}"/>
                  </a:ext>
                </a:extLst>
              </p:cNvPr>
              <p:cNvCxnSpPr/>
              <p:nvPr/>
            </p:nvCxnSpPr>
            <p:spPr>
              <a:xfrm>
                <a:off x="3496962" y="4423719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BFAB77-E253-C544-AD33-E7D46BF1A676}"/>
                  </a:ext>
                </a:extLst>
              </p:cNvPr>
              <p:cNvCxnSpPr/>
              <p:nvPr/>
            </p:nvCxnSpPr>
            <p:spPr>
              <a:xfrm>
                <a:off x="3496962" y="473675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9A89BC3-3CF2-AA49-8E6D-B86E50873BCC}"/>
                  </a:ext>
                </a:extLst>
              </p:cNvPr>
              <p:cNvCxnSpPr/>
              <p:nvPr/>
            </p:nvCxnSpPr>
            <p:spPr>
              <a:xfrm>
                <a:off x="3496962" y="50497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7469B32-7BBE-C849-8929-9CA40953998C}"/>
                  </a:ext>
                </a:extLst>
              </p:cNvPr>
              <p:cNvCxnSpPr/>
              <p:nvPr/>
            </p:nvCxnSpPr>
            <p:spPr>
              <a:xfrm>
                <a:off x="3496962" y="5675871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FC073B0-45A2-D445-A313-1AD3D27BDFF2}"/>
                  </a:ext>
                </a:extLst>
              </p:cNvPr>
              <p:cNvCxnSpPr/>
              <p:nvPr/>
            </p:nvCxnSpPr>
            <p:spPr>
              <a:xfrm>
                <a:off x="3496962" y="59641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C730360-506B-FE47-B6CA-F2899893622A}"/>
                  </a:ext>
                </a:extLst>
              </p:cNvPr>
              <p:cNvCxnSpPr/>
              <p:nvPr/>
            </p:nvCxnSpPr>
            <p:spPr>
              <a:xfrm>
                <a:off x="3496962" y="630194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1817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2" y="3170178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dirty="0"/>
              <a:t> 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7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dirty="0"/>
              <a:t> 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DC32C2A-CF6A-0144-AA9E-09783FD366D8}"/>
              </a:ext>
            </a:extLst>
          </p:cNvPr>
          <p:cNvSpPr txBox="1"/>
          <p:nvPr/>
        </p:nvSpPr>
        <p:spPr>
          <a:xfrm>
            <a:off x="3614658" y="3218453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Simplest – connect the dots</a:t>
            </a:r>
          </a:p>
          <a:p>
            <a:r>
              <a:rPr lang="en-US" dirty="0">
                <a:latin typeface="+mn-lt"/>
              </a:rPr>
              <a:t>   linear interpolation between points.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C21F5AB-1BA6-DA4D-B78F-E2B0A602EEED}"/>
              </a:ext>
            </a:extLst>
          </p:cNvPr>
          <p:cNvSpPr txBox="1"/>
          <p:nvPr/>
        </p:nvSpPr>
        <p:spPr>
          <a:xfrm>
            <a:off x="4986063" y="5234719"/>
            <a:ext cx="3845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 more sophistication</a:t>
            </a:r>
          </a:p>
          <a:p>
            <a:r>
              <a:rPr lang="en-US" dirty="0">
                <a:latin typeface="+mn-lt"/>
              </a:rPr>
              <a:t>  (and typical circuits)</a:t>
            </a:r>
          </a:p>
          <a:p>
            <a:r>
              <a:rPr lang="en-US" dirty="0">
                <a:latin typeface="+mn-lt"/>
              </a:rPr>
              <a:t>  can make smoother links.</a:t>
            </a:r>
          </a:p>
        </p:txBody>
      </p:sp>
    </p:spTree>
    <p:extLst>
      <p:ext uri="{BB962C8B-B14F-4D97-AF65-F5344CB8AC3E}">
        <p14:creationId xmlns:p14="http://schemas.microsoft.com/office/powerpoint/2010/main" val="3407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06" grpId="0"/>
      <p:bldP spid="20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2800" dirty="0"/>
              <a:t>Effect of increasing Sampling and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Higher sample rate, higher quantization 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 closer connect-the-dots reconstruction is to the ideal wave form.</a:t>
            </a:r>
          </a:p>
          <a:p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With </a:t>
            </a:r>
            <a:r>
              <a:rPr lang="en-US" b="0" i="1" dirty="0">
                <a:solidFill>
                  <a:schemeClr val="tx1"/>
                </a:solidFill>
                <a:sym typeface="Wingdings" pitchFamily="2" charset="2"/>
              </a:rPr>
              <a:t>enough</a:t>
            </a:r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 samples and quantization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High quality repre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sentation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1467E-FBB8-B7DD-6594-1DC8B11D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434" y="4275867"/>
            <a:ext cx="52993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919386-BCAD-3B79-CEC6-310BCD78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434" y="493777"/>
            <a:ext cx="529936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BC030-8CE9-E0EA-CF3C-5936291D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4434" y="2384822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5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-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does a capacitor do? 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happens when apply voltage across a resistor/capacitor?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output circuit of DAC</a:t>
            </a:r>
          </a:p>
          <a:p>
            <a:pPr algn="ctr"/>
            <a:r>
              <a:rPr lang="en-US" sz="2000" dirty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>
                <a:latin typeface="+mj-lt"/>
              </a:rPr>
              <a:t>each…applies it to RC filter</a:t>
            </a:r>
            <a:r>
              <a:rPr lang="en-US" dirty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val="23694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603911" y="1496291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53C7-C2C2-4C45-ADC0-03BF675F300F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B209D-4859-9F44-9674-2D046F9C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0273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1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Quantization &amp; Sampling Technique described:</a:t>
            </a:r>
          </a:p>
          <a:p>
            <a:pPr lvl="1"/>
            <a:r>
              <a:rPr lang="en-US" dirty="0"/>
              <a:t>Called Pulse-Code-Modulation (PCM)</a:t>
            </a:r>
          </a:p>
          <a:p>
            <a:pPr lvl="2"/>
            <a:r>
              <a:rPr lang="en-US" dirty="0"/>
              <a:t>Patented in 1943</a:t>
            </a:r>
          </a:p>
          <a:p>
            <a:pPr lvl="2"/>
            <a:r>
              <a:rPr lang="en-US" dirty="0"/>
              <a:t>PCM process is the ADC process</a:t>
            </a:r>
          </a:p>
          <a:p>
            <a:pPr lvl="2"/>
            <a:r>
              <a:rPr lang="en-US" dirty="0"/>
              <a:t>Developed for telecommunications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69" y="1607343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4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1423-177A-EC47-BF2C-C8D1EF2F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A2EC-47F4-B54E-B48C-B6303F8A5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Monday: </a:t>
            </a:r>
            <a:r>
              <a:rPr lang="en-US" b="0" dirty="0"/>
              <a:t>sample sound waveforms</a:t>
            </a:r>
          </a:p>
          <a:p>
            <a:r>
              <a:rPr lang="en-US" dirty="0"/>
              <a:t>Monday: </a:t>
            </a:r>
            <a:r>
              <a:rPr lang="en-US" b="0" dirty="0"/>
              <a:t>look more formally and quantitatively at quantization and errors from quantization</a:t>
            </a:r>
          </a:p>
          <a:p>
            <a:r>
              <a:rPr lang="en-US" dirty="0"/>
              <a:t>Next Wednesday: </a:t>
            </a:r>
            <a:r>
              <a:rPr lang="en-US" b="0" dirty="0"/>
              <a:t>Start looking at discrete sampling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4849-7EF7-E34A-A971-2D75ADBA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3C359-21F8-F74F-BDB4-4BBDC86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ESE2150 – basic analog circuitry, RLC circuits, simple filters</a:t>
            </a:r>
          </a:p>
          <a:p>
            <a:pPr lvl="1"/>
            <a:r>
              <a:rPr lang="en-US" dirty="0"/>
              <a:t>Including why typical circuits give smoother (not linear) connection of dots</a:t>
            </a:r>
          </a:p>
          <a:p>
            <a:r>
              <a:rPr lang="en-US"/>
              <a:t>ESE5680 </a:t>
            </a:r>
            <a:r>
              <a:rPr lang="en-US" dirty="0"/>
              <a:t>– Mixed Signal Integrated Circuits</a:t>
            </a:r>
          </a:p>
          <a:p>
            <a:pPr lvl="1"/>
            <a:r>
              <a:rPr lang="en-US" dirty="0"/>
              <a:t>Build A2D, D2A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6249"/>
            <a:ext cx="8686800" cy="5214551"/>
          </a:xfrm>
        </p:spPr>
        <p:txBody>
          <a:bodyPr>
            <a:normAutofit/>
          </a:bodyPr>
          <a:lstStyle/>
          <a:p>
            <a:r>
              <a:rPr lang="en-US" dirty="0"/>
              <a:t>Reading for today, Monday on syllabus</a:t>
            </a:r>
          </a:p>
          <a:p>
            <a:r>
              <a:rPr lang="en-US" dirty="0"/>
              <a:t>No Lab today</a:t>
            </a:r>
          </a:p>
          <a:p>
            <a:r>
              <a:rPr lang="en-US" dirty="0"/>
              <a:t>Lab on Monday</a:t>
            </a:r>
          </a:p>
          <a:p>
            <a:pPr lvl="1"/>
            <a:r>
              <a:rPr lang="en-US" dirty="0"/>
              <a:t>Read lab (instructions out today)</a:t>
            </a:r>
          </a:p>
          <a:p>
            <a:pPr lvl="1"/>
            <a:r>
              <a:rPr lang="en-US" dirty="0"/>
              <a:t>Software to (optionally) download and install</a:t>
            </a:r>
          </a:p>
          <a:p>
            <a:r>
              <a:rPr lang="en-US" dirty="0"/>
              <a:t>Remember feedback </a:t>
            </a:r>
          </a:p>
          <a:p>
            <a:r>
              <a:rPr lang="en-US" dirty="0"/>
              <a:t>TA Office Hours</a:t>
            </a:r>
          </a:p>
          <a:p>
            <a:pPr lvl="1"/>
            <a:r>
              <a:rPr lang="en-US" dirty="0"/>
              <a:t>Complete poll posted on Ed Discuss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6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654349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200400" y="4314098"/>
            <a:ext cx="545367" cy="516398"/>
            <a:chOff x="1447800" y="3446002"/>
            <a:chExt cx="545367" cy="516398"/>
          </a:xfrm>
        </p:grpSpPr>
        <p:sp>
          <p:nvSpPr>
            <p:cNvPr id="95" name="Oval 9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47800" y="35052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3363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Do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86800" cy="3048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Microphones / Speaker:</a:t>
            </a:r>
          </a:p>
          <a:p>
            <a:pPr lvl="1"/>
            <a:r>
              <a:rPr lang="en-US" sz="2000" dirty="0"/>
              <a:t>Convert pressure waves to electric signal (and reverse)</a:t>
            </a:r>
          </a:p>
          <a:p>
            <a:r>
              <a:rPr lang="en-US" sz="2400" dirty="0"/>
              <a:t>Sound (in nature): </a:t>
            </a:r>
          </a:p>
          <a:p>
            <a:pPr lvl="1"/>
            <a:r>
              <a:rPr lang="en-US" sz="2000" dirty="0"/>
              <a:t>a “pressure wave” that changes air molecules w/ respect to time</a:t>
            </a:r>
          </a:p>
          <a:p>
            <a:r>
              <a:rPr lang="en-US" sz="2400" dirty="0"/>
              <a:t>Sound (in our machine): </a:t>
            </a:r>
          </a:p>
          <a:p>
            <a:pPr lvl="1"/>
            <a:r>
              <a:rPr lang="en-US" sz="2000" dirty="0"/>
              <a:t>a “voltage wave” that changes amplitude w/ respect to time</a:t>
            </a:r>
          </a:p>
          <a:p>
            <a:r>
              <a:rPr lang="en-US" sz="2400" dirty="0"/>
              <a:t>MP3 player converted digital signal back to an analog signal</a:t>
            </a:r>
          </a:p>
          <a:p>
            <a:pPr lvl="1"/>
            <a:r>
              <a:rPr lang="en-US" sz="2000" dirty="0"/>
              <a:t>We will look at “voltage wave” on an oscilloscope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69" y="1219200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 flipH="1">
            <a:off x="2209800" y="1302242"/>
            <a:ext cx="2577606" cy="136475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109238" y="863063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9832" y="276872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5348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1601210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5833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2335" y="17581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40149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65587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Sound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Sound is a pressure wave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698C-4ED4-D14B-8C02-8C7E1D235D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09888"/>
            <a:ext cx="3581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http://www.archive.org/details/SoundWavesAn</a:t>
            </a:r>
          </a:p>
        </p:txBody>
      </p:sp>
    </p:spTree>
    <p:extLst>
      <p:ext uri="{BB962C8B-B14F-4D97-AF65-F5344CB8AC3E}">
        <p14:creationId xmlns:p14="http://schemas.microsoft.com/office/powerpoint/2010/main" val="264229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392381"/>
            <a:ext cx="45047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Cycle = 1 iteration of sine wave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Hertz (Hz) = 1 cycle per 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212" y="1651696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Introduction to Sound Waves</a:t>
            </a:r>
          </a:p>
        </p:txBody>
      </p:sp>
    </p:spTree>
    <p:extLst>
      <p:ext uri="{BB962C8B-B14F-4D97-AF65-F5344CB8AC3E}">
        <p14:creationId xmlns:p14="http://schemas.microsoft.com/office/powerpoint/2010/main" val="41087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Relationship between period and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6" y="2326269"/>
            <a:ext cx="4715923" cy="2730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6371DA-D49E-9E44-BE1D-AC9D0744AA76}"/>
              </a:ext>
            </a:extLst>
          </p:cNvPr>
          <p:cNvSpPr txBox="1"/>
          <p:nvPr/>
        </p:nvSpPr>
        <p:spPr>
          <a:xfrm>
            <a:off x="7734300" y="351581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89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36695</TotalTime>
  <Words>2490</Words>
  <Application>Microsoft Macintosh PowerPoint</Application>
  <PresentationFormat>On-screen Show (4:3)</PresentationFormat>
  <Paragraphs>700</Paragraphs>
  <Slides>40</Slides>
  <Notes>6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Course Map – Week 1</vt:lpstr>
      <vt:lpstr>What we’ll Do in Lab</vt:lpstr>
      <vt:lpstr>Sound Waves</vt:lpstr>
      <vt:lpstr>Introduction to Sound</vt:lpstr>
      <vt:lpstr>Week 1: Introduction to Sound Waves</vt:lpstr>
      <vt:lpstr>Preclass 1 and 2</vt:lpstr>
      <vt:lpstr>Week 1: Pressure to Voltage</vt:lpstr>
      <vt:lpstr>Signals</vt:lpstr>
      <vt:lpstr>We need to define some terms</vt:lpstr>
      <vt:lpstr>We need to define some terms</vt:lpstr>
      <vt:lpstr>Big Question</vt:lpstr>
      <vt:lpstr>Connect the Dots</vt:lpstr>
      <vt:lpstr>Definitions</vt:lpstr>
      <vt:lpstr>Definitions</vt:lpstr>
      <vt:lpstr>Sampling &amp; Quantization</vt:lpstr>
      <vt:lpstr>ADC – Sampling &amp; Quantization</vt:lpstr>
      <vt:lpstr>ADC – Broken into two parts</vt:lpstr>
      <vt:lpstr>ADC – Broken into two parts</vt:lpstr>
      <vt:lpstr>ADC – Sampling</vt:lpstr>
      <vt:lpstr>ADC – Quantization</vt:lpstr>
      <vt:lpstr>ADC – Sampling &amp; Quantization</vt:lpstr>
      <vt:lpstr>ADC – Digital Conversion / Encoding</vt:lpstr>
      <vt:lpstr>ADC – Digital Conversion / Encoding</vt:lpstr>
      <vt:lpstr>ADC – Storing the Data</vt:lpstr>
      <vt:lpstr>ADC – An approximation at Best</vt:lpstr>
      <vt:lpstr>ADC – Broken into two parts</vt:lpstr>
      <vt:lpstr>ADC – An approximation at Best</vt:lpstr>
      <vt:lpstr>ADC – An approximation at Best</vt:lpstr>
      <vt:lpstr>Effect of increasing Sampling and Quantization</vt:lpstr>
      <vt:lpstr>DAC - Filtering</vt:lpstr>
      <vt:lpstr>ADC / DAC – The full picture</vt:lpstr>
      <vt:lpstr>PCM</vt:lpstr>
      <vt:lpstr>Next Steps</vt:lpstr>
      <vt:lpstr>Learn More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263</cp:revision>
  <cp:lastPrinted>2023-01-17T22:40:51Z</cp:lastPrinted>
  <dcterms:created xsi:type="dcterms:W3CDTF">2018-01-29T01:49:07Z</dcterms:created>
  <dcterms:modified xsi:type="dcterms:W3CDTF">2023-01-18T18:13:04Z</dcterms:modified>
</cp:coreProperties>
</file>