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42" r:id="rId3"/>
    <p:sldId id="432" r:id="rId4"/>
    <p:sldId id="458" r:id="rId5"/>
    <p:sldId id="479" r:id="rId6"/>
    <p:sldId id="455" r:id="rId7"/>
    <p:sldId id="473" r:id="rId8"/>
    <p:sldId id="457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48" r:id="rId17"/>
    <p:sldId id="467" r:id="rId18"/>
    <p:sldId id="466" r:id="rId19"/>
    <p:sldId id="442" r:id="rId20"/>
    <p:sldId id="441" r:id="rId21"/>
    <p:sldId id="449" r:id="rId22"/>
    <p:sldId id="443" r:id="rId23"/>
    <p:sldId id="475" r:id="rId24"/>
    <p:sldId id="446" r:id="rId25"/>
    <p:sldId id="398" r:id="rId26"/>
    <p:sldId id="402" r:id="rId27"/>
    <p:sldId id="403" r:id="rId28"/>
    <p:sldId id="480" r:id="rId29"/>
    <p:sldId id="477" r:id="rId30"/>
    <p:sldId id="404" r:id="rId31"/>
    <p:sldId id="454" r:id="rId32"/>
    <p:sldId id="468" r:id="rId33"/>
    <p:sldId id="478" r:id="rId34"/>
    <p:sldId id="410" r:id="rId35"/>
    <p:sldId id="411" r:id="rId36"/>
    <p:sldId id="423" r:id="rId37"/>
    <p:sldId id="408" r:id="rId38"/>
    <p:sldId id="438" r:id="rId39"/>
    <p:sldId id="439" r:id="rId40"/>
    <p:sldId id="420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0000FF"/>
    <a:srgbClr val="FF6600"/>
    <a:srgbClr val="990099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3492" autoAdjust="0"/>
  </p:normalViewPr>
  <p:slideViewPr>
    <p:cSldViewPr snapToGrid="0">
      <p:cViewPr varScale="1">
        <p:scale>
          <a:sx n="105" d="100"/>
          <a:sy n="105" d="100"/>
        </p:scale>
        <p:origin x="16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1A0D1-8519-9045-A7B7-7522F86F511F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z="2000" dirty="0"/>
              <a:t>44,000/s  </a:t>
            </a:r>
            <a:r>
              <a:rPr lang="en-US" sz="2000" dirty="0" err="1"/>
              <a:t>x</a:t>
            </a:r>
            <a:r>
              <a:rPr lang="en-US" sz="2000" dirty="0"/>
              <a:t> 2B </a:t>
            </a:r>
            <a:r>
              <a:rPr lang="en-US" sz="2000" dirty="0" err="1"/>
              <a:t>x</a:t>
            </a:r>
            <a:r>
              <a:rPr lang="en-US" sz="2000" dirty="0"/>
              <a:t> 3 </a:t>
            </a:r>
            <a:r>
              <a:rPr lang="en-US" sz="2000" dirty="0" err="1"/>
              <a:t>m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dirty="0"/>
              <a:t> 60s/m</a:t>
            </a:r>
          </a:p>
          <a:p>
            <a:pPr lvl="1"/>
            <a:r>
              <a:rPr lang="en-US" sz="2000" dirty="0"/>
              <a:t>15,840,000 Bytes</a:t>
            </a:r>
          </a:p>
          <a:p>
            <a:pPr lvl="1"/>
            <a:r>
              <a:rPr lang="en-US" sz="2000" dirty="0"/>
              <a:t>15.8 MB or almost 128Mbits</a:t>
            </a:r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-code_modulation" TargetMode="External"/><Relationship Id="rId2" Type="http://schemas.openxmlformats.org/officeDocument/2006/relationships/hyperlink" Target="http://en.wikipedia.org/wiki/Analog-to-digital_convert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2009--2023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#3 – Quantization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7C0A-A7E0-8B4A-A739-196732F2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1D7198-2606-6147-8054-FF5AF188C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972928"/>
              </p:ext>
            </p:extLst>
          </p:nvPr>
        </p:nvGraphicFramePr>
        <p:xfrm>
          <a:off x="228600" y="1875439"/>
          <a:ext cx="868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578">
                  <a:extLst>
                    <a:ext uri="{9D8B030D-6E8A-4147-A177-3AD203B41FA5}">
                      <a16:colId xmlns:a16="http://schemas.microsoft.com/office/drawing/2014/main" val="846164107"/>
                    </a:ext>
                  </a:extLst>
                </a:gridCol>
                <a:gridCol w="2554142">
                  <a:extLst>
                    <a:ext uri="{9D8B030D-6E8A-4147-A177-3AD203B41FA5}">
                      <a16:colId xmlns:a16="http://schemas.microsoft.com/office/drawing/2014/main" val="371796940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35802552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123706279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19048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-1.123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2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Quantize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02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QuantizationError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1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L=16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Quantize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39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QuantizationError</a:t>
                      </a:r>
                      <a:r>
                        <a:rPr lang="en-US" baseline="-25000" dirty="0" err="1"/>
                        <a:t>L</a:t>
                      </a:r>
                      <a:r>
                        <a:rPr lang="en-US" dirty="0"/>
                        <a:t>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36772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8B36A-ABC3-5F4F-BAA7-A2CE824A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6D5F0-A569-E249-87F0-3D9AEE85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4B8A0-C9CD-A140-92D0-9E8280F002E1}"/>
              </a:ext>
            </a:extLst>
          </p:cNvPr>
          <p:cNvSpPr txBox="1"/>
          <p:nvPr/>
        </p:nvSpPr>
        <p:spPr>
          <a:xfrm>
            <a:off x="2446638" y="5202195"/>
            <a:ext cx="4055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Quantize</a:t>
            </a:r>
            <a:r>
              <a:rPr lang="en-US" baseline="-25000" dirty="0" err="1">
                <a:latin typeface="+mn-lt"/>
              </a:rPr>
              <a:t>L</a:t>
            </a:r>
            <a:r>
              <a:rPr lang="en-US" dirty="0">
                <a:latin typeface="+mn-lt"/>
              </a:rPr>
              <a:t>(x) = Round(L*x)/L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3149-B092-054B-8525-1FA4F1441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CAC1F-7AB1-7A45-87EF-CC7A945E0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quantize to L levels per integer</a:t>
            </a:r>
          </a:p>
          <a:p>
            <a:r>
              <a:rPr lang="en-US" dirty="0"/>
              <a:t>Represent values between integers</a:t>
            </a:r>
          </a:p>
          <a:p>
            <a:pPr lvl="1"/>
            <a:r>
              <a:rPr lang="en-US" dirty="0"/>
              <a:t>Max</a:t>
            </a:r>
          </a:p>
          <a:p>
            <a:pPr lvl="1"/>
            <a:r>
              <a:rPr lang="en-US" dirty="0"/>
              <a:t>Min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required per quantized value?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52C8-8C91-1847-AAAD-BCB6C626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21ED5-517A-0C48-B65F-00A068E7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4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DA52-9ED1-F042-9777-8B522AE9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per Quantized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F30E-C51A-CA4C-AE37-57D553533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Bits = ⌈log</a:t>
            </a:r>
            <a:r>
              <a:rPr lang="en-US" baseline="-25000" dirty="0"/>
              <a:t>2</a:t>
            </a:r>
            <a:r>
              <a:rPr lang="en-US" dirty="0"/>
              <a:t>((Max-Min)*L+1)⌉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F7864-5743-1842-9859-FBF624CA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6EE69-3683-AD49-9EAA-138855B0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1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sample at time interval T </a:t>
            </a:r>
          </a:p>
          <a:p>
            <a:pPr lvl="1"/>
            <a:r>
              <a:rPr lang="en-US" dirty="0"/>
              <a:t>(for frequency = 1/T)</a:t>
            </a:r>
          </a:p>
          <a:p>
            <a:r>
              <a:rPr lang="en-US" dirty="0"/>
              <a:t>We collect the points at times:</a:t>
            </a:r>
          </a:p>
          <a:p>
            <a:pPr lvl="1"/>
            <a:r>
              <a:rPr lang="en-US" dirty="0"/>
              <a:t>0, T, 2T, 3T, 4T, …</a:t>
            </a:r>
          </a:p>
          <a:p>
            <a:r>
              <a:rPr lang="en-US" dirty="0"/>
              <a:t>For signal f(t), we are collecting values:</a:t>
            </a:r>
          </a:p>
          <a:p>
            <a:pPr lvl="1"/>
            <a:r>
              <a:rPr lang="en-US" dirty="0"/>
              <a:t>f(0), f(T), f(2T), f(3T), f(4T), …</a:t>
            </a:r>
          </a:p>
          <a:p>
            <a:r>
              <a:rPr lang="en-US" dirty="0"/>
              <a:t>Or in general, we are collecting the points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i</a:t>
            </a:r>
            <a:r>
              <a:rPr lang="en-US" dirty="0"/>
              <a:t>*T) for </a:t>
            </a:r>
            <a:r>
              <a:rPr lang="en-US" dirty="0" err="1"/>
              <a:t>i</a:t>
            </a:r>
            <a:r>
              <a:rPr lang="en-US" dirty="0"/>
              <a:t>=0 to </a:t>
            </a:r>
            <a:r>
              <a:rPr lang="en-US" dirty="0" err="1"/>
              <a:t>MaxSamples</a:t>
            </a:r>
            <a:r>
              <a:rPr lang="en-US" dirty="0"/>
              <a:t>  (or </a:t>
            </a:r>
            <a:r>
              <a:rPr lang="en-US" dirty="0" err="1"/>
              <a:t>MaxTime</a:t>
            </a:r>
            <a:r>
              <a:rPr lang="en-US" dirty="0"/>
              <a:t>/T)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19D362-7894-B543-957E-DBC8E2AC60F7}"/>
              </a:ext>
            </a:extLst>
          </p:cNvPr>
          <p:cNvGrpSpPr/>
          <p:nvPr/>
        </p:nvGrpSpPr>
        <p:grpSpPr>
          <a:xfrm>
            <a:off x="6133383" y="623887"/>
            <a:ext cx="3987769" cy="2292066"/>
            <a:chOff x="-30738" y="2754065"/>
            <a:chExt cx="6463815" cy="37152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4E88FE-DC3D-EF42-B101-77DCFBC05056}"/>
                </a:ext>
              </a:extLst>
            </p:cNvPr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38" name="Group 41">
                <a:extLst>
                  <a:ext uri="{FF2B5EF4-FFF2-40B4-BE49-F238E27FC236}">
                    <a16:creationId xmlns:a16="http://schemas.microsoft.com/office/drawing/2014/main" id="{1CE0587A-BDC4-AB45-B823-701FB5CB0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41" name="Straight Connector 350">
                  <a:extLst>
                    <a:ext uri="{FF2B5EF4-FFF2-40B4-BE49-F238E27FC236}">
                      <a16:creationId xmlns:a16="http://schemas.microsoft.com/office/drawing/2014/main" id="{6127B2D1-F6D6-4542-8836-65A7C0CEFF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Straight Connector 349">
                  <a:extLst>
                    <a:ext uri="{FF2B5EF4-FFF2-40B4-BE49-F238E27FC236}">
                      <a16:creationId xmlns:a16="http://schemas.microsoft.com/office/drawing/2014/main" id="{9E504FBE-C684-8A44-BFE4-99DC2C1FB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11">
                  <a:extLst>
                    <a:ext uri="{FF2B5EF4-FFF2-40B4-BE49-F238E27FC236}">
                      <a16:creationId xmlns:a16="http://schemas.microsoft.com/office/drawing/2014/main" id="{763413B2-236E-4243-AE77-79D06F4C66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6A10D21-CA9F-5643-BA34-1B6AC6FD6D44}"/>
                  </a:ext>
                </a:extLst>
              </p:cNvPr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C3D588-E741-3D4E-A704-FDE32C6C034A}"/>
                  </a:ext>
                </a:extLst>
              </p:cNvPr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346002-FB3F-634F-8D85-9FE6A0E2EBCE}"/>
                </a:ext>
              </a:extLst>
            </p:cNvPr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1D19D1-8DF9-DB41-A497-63076E5614FF}"/>
                </a:ext>
              </a:extLst>
            </p:cNvPr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38405D-B021-CA4C-893B-E1A7E65735FB}"/>
                </a:ext>
              </a:extLst>
            </p:cNvPr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4A5153-6834-5748-A8C7-B2006E0F830E}"/>
                </a:ext>
              </a:extLst>
            </p:cNvPr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4F88B2-CC48-1F41-AEE9-DE3B628FD2A0}"/>
                </a:ext>
              </a:extLst>
            </p:cNvPr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43F18EA-3F51-3C45-A550-9C442BE6F062}"/>
                </a:ext>
              </a:extLst>
            </p:cNvPr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370DCAC-29CD-CF40-B952-88035A0BDCD3}"/>
                </a:ext>
              </a:extLst>
            </p:cNvPr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9899D1-15EB-9243-A943-65BF2C7E03AD}"/>
                </a:ext>
              </a:extLst>
            </p:cNvPr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C2D8A0-3010-FC4D-B93F-35445497AA29}"/>
                </a:ext>
              </a:extLst>
            </p:cNvPr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0F6586-37BB-C643-BE90-F157A6B652AC}"/>
                </a:ext>
              </a:extLst>
            </p:cNvPr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F50772-3AA9-5948-ADBB-BD7BD1012D9D}"/>
                </a:ext>
              </a:extLst>
            </p:cNvPr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C9EDB2-9C8F-6842-8863-505380199D57}"/>
                </a:ext>
              </a:extLst>
            </p:cNvPr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590C32-BDA8-4D40-8DB6-1C9BDB177179}"/>
                </a:ext>
              </a:extLst>
            </p:cNvPr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46A811-6406-1F4A-BF40-DA02DBD7F1E0}"/>
                </a:ext>
              </a:extLst>
            </p:cNvPr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777B9-3957-7F46-9C17-C12472BE8284}"/>
                </a:ext>
              </a:extLst>
            </p:cNvPr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A1477C-2023-2445-B1B3-630DEA80D221}"/>
                </a:ext>
              </a:extLst>
            </p:cNvPr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6785AC-773B-3949-A793-E908242B5A3B}"/>
                </a:ext>
              </a:extLst>
            </p:cNvPr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915421-9A62-9F4C-BE7C-D0DD71893FE7}"/>
                </a:ext>
              </a:extLst>
            </p:cNvPr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C0E5F3-A381-AA41-AE9B-963CE75D7C1F}"/>
                </a:ext>
              </a:extLst>
            </p:cNvPr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989497-814D-0D46-8AFD-854019CA5ECC}"/>
                </a:ext>
              </a:extLst>
            </p:cNvPr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56CC96-86D8-B442-85B2-F0DD8D7D455A}"/>
                </a:ext>
              </a:extLst>
            </p:cNvPr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9E39F2F-A859-7B41-A862-4C7DB041D8B1}"/>
                </a:ext>
              </a:extLst>
            </p:cNvPr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80B4A0A-748A-7448-8D1C-CB853CD34A35}"/>
                </a:ext>
              </a:extLst>
            </p:cNvPr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960CB2-D1C1-774F-B6E9-F54CD6AEEEF1}"/>
                </a:ext>
              </a:extLst>
            </p:cNvPr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EDD98C4-4D6A-7744-A06D-B86C37C6093D}"/>
                </a:ext>
              </a:extLst>
            </p:cNvPr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2405CEC-2F36-204D-8677-FCE079F81B38}"/>
                </a:ext>
              </a:extLst>
            </p:cNvPr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8AF0C93-CD5C-4442-B943-16CA5CFC64D1}"/>
                </a:ext>
              </a:extLst>
            </p:cNvPr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09BFE40-329F-1341-AE83-F27EB94505BD}"/>
                </a:ext>
              </a:extLst>
            </p:cNvPr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05186AC-173F-AE4E-B898-6800AD93A33D}"/>
                </a:ext>
              </a:extLst>
            </p:cNvPr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084E6EE-A015-2644-BBFC-E69E13456CD9}"/>
                </a:ext>
              </a:extLst>
            </p:cNvPr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8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Quantize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sample at time interval T </a:t>
            </a:r>
          </a:p>
          <a:p>
            <a:pPr lvl="1"/>
            <a:r>
              <a:rPr lang="en-US" dirty="0"/>
              <a:t>(for frequency = 1/T)</a:t>
            </a:r>
          </a:p>
          <a:p>
            <a:r>
              <a:rPr lang="en-US" dirty="0"/>
              <a:t>We collect the points at times:</a:t>
            </a:r>
          </a:p>
          <a:p>
            <a:pPr lvl="1"/>
            <a:r>
              <a:rPr lang="en-US" dirty="0"/>
              <a:t>0, T, 2T, 3T, 4T, …</a:t>
            </a:r>
          </a:p>
          <a:p>
            <a:r>
              <a:rPr lang="en-US" dirty="0"/>
              <a:t>For signal f(t), we are collecting:</a:t>
            </a:r>
          </a:p>
          <a:p>
            <a:pPr lvl="1"/>
            <a:r>
              <a:rPr lang="en-US" dirty="0"/>
              <a:t>f(0), f(T), f(2T), f(3T), f(4T), …</a:t>
            </a:r>
          </a:p>
          <a:p>
            <a:r>
              <a:rPr lang="en-US" dirty="0"/>
              <a:t>If we then Quantize the values to level L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(f(0)),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(f(T)),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(f(2T)), 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13FBCC-E9CA-8049-BE51-C4CA4C2EA6F0}"/>
              </a:ext>
            </a:extLst>
          </p:cNvPr>
          <p:cNvGrpSpPr/>
          <p:nvPr/>
        </p:nvGrpSpPr>
        <p:grpSpPr>
          <a:xfrm>
            <a:off x="6235715" y="1136934"/>
            <a:ext cx="3987769" cy="2292066"/>
            <a:chOff x="-30738" y="2754065"/>
            <a:chExt cx="6463815" cy="37152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DD1FA-99A4-404F-B258-781C4C3FACA8}"/>
                </a:ext>
              </a:extLst>
            </p:cNvPr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38" name="Group 41">
                <a:extLst>
                  <a:ext uri="{FF2B5EF4-FFF2-40B4-BE49-F238E27FC236}">
                    <a16:creationId xmlns:a16="http://schemas.microsoft.com/office/drawing/2014/main" id="{C01B7B2A-B12B-1D44-B62D-9B5D0763E7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41" name="Straight Connector 350">
                  <a:extLst>
                    <a:ext uri="{FF2B5EF4-FFF2-40B4-BE49-F238E27FC236}">
                      <a16:creationId xmlns:a16="http://schemas.microsoft.com/office/drawing/2014/main" id="{03304AEA-A2E0-F14A-B9AD-4C9B6E208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Straight Connector 349">
                  <a:extLst>
                    <a:ext uri="{FF2B5EF4-FFF2-40B4-BE49-F238E27FC236}">
                      <a16:creationId xmlns:a16="http://schemas.microsoft.com/office/drawing/2014/main" id="{0CEC1987-CFF9-D241-B10C-13B4EE8C25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TextBox 11">
                  <a:extLst>
                    <a:ext uri="{FF2B5EF4-FFF2-40B4-BE49-F238E27FC236}">
                      <a16:creationId xmlns:a16="http://schemas.microsoft.com/office/drawing/2014/main" id="{1D89FABC-16C5-1944-A5FB-67BC06A9AE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E47FE53-D6D0-AC45-809F-7A8DF003E277}"/>
                  </a:ext>
                </a:extLst>
              </p:cNvPr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1F3F9DAC-5FF2-6340-9893-66D13CA2B31D}"/>
                  </a:ext>
                </a:extLst>
              </p:cNvPr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DCF2FD-0DEB-2044-8154-8FFC60718586}"/>
                </a:ext>
              </a:extLst>
            </p:cNvPr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7F2734-E68A-274A-8ED7-99B24D8D5B0B}"/>
                </a:ext>
              </a:extLst>
            </p:cNvPr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3247CD-A93D-894B-AA98-296847632F00}"/>
                </a:ext>
              </a:extLst>
            </p:cNvPr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98848B-8455-8941-BA9B-A89E09C43DD2}"/>
                </a:ext>
              </a:extLst>
            </p:cNvPr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8BF51C-3ED2-E241-94D2-4C8F1387B288}"/>
                </a:ext>
              </a:extLst>
            </p:cNvPr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0439FE-B1D6-4449-9BBB-4DAA0595B510}"/>
                </a:ext>
              </a:extLst>
            </p:cNvPr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B27AED-EECD-9C44-AC21-A3FF40462873}"/>
                </a:ext>
              </a:extLst>
            </p:cNvPr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7971BE-8065-3940-997D-C7700DEF3339}"/>
                </a:ext>
              </a:extLst>
            </p:cNvPr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BFF043-285C-B641-8B3C-6EDF0B68B505}"/>
                </a:ext>
              </a:extLst>
            </p:cNvPr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66790C-26A8-A94C-A4AB-1AE7B58DC3F5}"/>
                </a:ext>
              </a:extLst>
            </p:cNvPr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C94FA8-2DFC-1445-AFF4-2367E7319F97}"/>
                </a:ext>
              </a:extLst>
            </p:cNvPr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7635DB-8F8A-B14D-A161-0AAE0E7747F7}"/>
                </a:ext>
              </a:extLst>
            </p:cNvPr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1FBC28-EFE5-6143-B803-E9948E4E5F32}"/>
                </a:ext>
              </a:extLst>
            </p:cNvPr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2AF0A8-717E-B448-8FFF-C8280E95E31E}"/>
                </a:ext>
              </a:extLst>
            </p:cNvPr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716C10-02AA-EC47-9D79-E1828E8667E9}"/>
                </a:ext>
              </a:extLst>
            </p:cNvPr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DB8B72-7486-084E-BEE4-0D5D410A00F5}"/>
                </a:ext>
              </a:extLst>
            </p:cNvPr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F3EE03-703E-3C43-A6F0-01037E8BF33A}"/>
                </a:ext>
              </a:extLst>
            </p:cNvPr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1769C1-D3E4-1742-875D-17F588C9F3BC}"/>
                </a:ext>
              </a:extLst>
            </p:cNvPr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CAB496-85C6-C848-A347-ACC96CF4F27D}"/>
                </a:ext>
              </a:extLst>
            </p:cNvPr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E457A1-ED19-964E-8D01-DAD731A115BC}"/>
                </a:ext>
              </a:extLst>
            </p:cNvPr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7368EF-7C4A-5542-8CBF-5756F713F7B5}"/>
                </a:ext>
              </a:extLst>
            </p:cNvPr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89AB409-7363-1C4E-9A1E-F550EF49BDBF}"/>
                </a:ext>
              </a:extLst>
            </p:cNvPr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9F2E4-4888-D64C-AE3D-F208A1F263AE}"/>
                </a:ext>
              </a:extLst>
            </p:cNvPr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FF415E-6DC9-8F4C-AE36-EA80B7341D7C}"/>
                </a:ext>
              </a:extLst>
            </p:cNvPr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565CF71-605B-304D-8E2F-A292705028DC}"/>
                </a:ext>
              </a:extLst>
            </p:cNvPr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56C829C-4A06-8E44-8F17-A1AB6ADB1789}"/>
                </a:ext>
              </a:extLst>
            </p:cNvPr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05EF5F-CF4D-084E-9021-A6B711743902}"/>
                </a:ext>
              </a:extLst>
            </p:cNvPr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9EE7713-D015-4142-99FD-93DD211889AF}"/>
                </a:ext>
              </a:extLst>
            </p:cNvPr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5DA655E-AE00-6248-A5DE-68446301F817}"/>
                </a:ext>
              </a:extLst>
            </p:cNvPr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1F00EA-0444-B343-98B2-B541256EC7EC}"/>
                </a:ext>
              </a:extLst>
            </p:cNvPr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30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E1BA-5DEA-0A45-9DB7-79556D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and Quantize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25E6-6E75-8449-AD84-8769F4D27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then Quantize the values to level L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(f(0)),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(f(T)),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(f(2T)), …</a:t>
            </a:r>
          </a:p>
          <a:p>
            <a:r>
              <a:rPr lang="en-US" dirty="0"/>
              <a:t>Or in general, we are collecting the points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</a:t>
            </a:r>
            <a:r>
              <a:rPr lang="en-US" dirty="0" err="1"/>
              <a:t>i</a:t>
            </a:r>
            <a:r>
              <a:rPr lang="en-US" dirty="0"/>
              <a:t>*T)) for </a:t>
            </a:r>
            <a:r>
              <a:rPr lang="en-US" dirty="0" err="1"/>
              <a:t>i</a:t>
            </a:r>
            <a:r>
              <a:rPr lang="en-US" dirty="0"/>
              <a:t>=0 to </a:t>
            </a:r>
            <a:r>
              <a:rPr lang="en-US" dirty="0" err="1"/>
              <a:t>MaxSamples</a:t>
            </a:r>
            <a:r>
              <a:rPr lang="en-US" dirty="0"/>
              <a:t>  (or </a:t>
            </a:r>
            <a:r>
              <a:rPr lang="en-US" dirty="0" err="1"/>
              <a:t>MaxTime</a:t>
            </a:r>
            <a:r>
              <a:rPr lang="en-US" dirty="0"/>
              <a:t>/T)</a:t>
            </a:r>
          </a:p>
          <a:p>
            <a:endParaRPr lang="en-US" dirty="0"/>
          </a:p>
          <a:p>
            <a:r>
              <a:rPr lang="en-US" dirty="0"/>
              <a:t>We store them in an array (or vector) F of MaxSamples+1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from 0 to </a:t>
            </a:r>
            <a:r>
              <a:rPr lang="en-US" dirty="0" err="1"/>
              <a:t>MaxSamples</a:t>
            </a:r>
            <a:r>
              <a:rPr lang="en-US" dirty="0"/>
              <a:t>: F[</a:t>
            </a:r>
            <a:r>
              <a:rPr lang="en-US" dirty="0" err="1"/>
              <a:t>i</a:t>
            </a:r>
            <a:r>
              <a:rPr lang="en-US" dirty="0"/>
              <a:t>]= </a:t>
            </a:r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(f(</a:t>
            </a:r>
            <a:r>
              <a:rPr lang="en-US" dirty="0" err="1"/>
              <a:t>i</a:t>
            </a:r>
            <a:r>
              <a:rPr lang="en-US" dirty="0"/>
              <a:t>*T))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what you will collect in lab today!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1632-A26E-E740-8547-1515B13E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F45C7-0A4A-5A4D-9104-B75FF7EE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*T)*L)/L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81554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D0C3-850F-D244-93D3-ADD8CE6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B800E9-0893-6746-A25C-59E3CD75C2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46213"/>
              </p:ext>
            </p:extLst>
          </p:nvPr>
        </p:nvGraphicFramePr>
        <p:xfrm>
          <a:off x="304800" y="2456207"/>
          <a:ext cx="868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732136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846084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108878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501445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5517717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7610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r>
                        <a:rPr lang="en-US" dirty="0"/>
                        <a:t>*T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6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Value f(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*T)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5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943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8250-EAC4-2B4E-ADC8-23F32D15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B9198-1A6F-9A4C-A021-E7AA353B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34FB5-675D-434C-B258-0ADDD2A127E8}"/>
              </a:ext>
            </a:extLst>
          </p:cNvPr>
          <p:cNvSpPr txBox="1"/>
          <p:nvPr/>
        </p:nvSpPr>
        <p:spPr>
          <a:xfrm>
            <a:off x="1203571" y="1525932"/>
            <a:ext cx="688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f(t)=sin(2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*110*t) at T=0.3ms, quantize L=10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6AE33-085C-CB42-A89A-2B7E1441B475}"/>
              </a:ext>
            </a:extLst>
          </p:cNvPr>
          <p:cNvSpPr txBox="1"/>
          <p:nvPr/>
        </p:nvSpPr>
        <p:spPr>
          <a:xfrm>
            <a:off x="691978" y="5387546"/>
            <a:ext cx="680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Sine goes -1 to 1: how many bits for these 5 samples?</a:t>
            </a:r>
          </a:p>
        </p:txBody>
      </p:sp>
    </p:spTree>
    <p:extLst>
      <p:ext uri="{BB962C8B-B14F-4D97-AF65-F5344CB8AC3E}">
        <p14:creationId xmlns:p14="http://schemas.microsoft.com/office/powerpoint/2010/main" val="41283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4093912"/>
            <a:ext cx="8686800" cy="2303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Formally:</a:t>
            </a:r>
          </a:p>
          <a:p>
            <a:pPr lvl="1"/>
            <a:r>
              <a:rPr lang="en-US" sz="2000" dirty="0">
                <a:latin typeface="+mj-lt"/>
              </a:rPr>
              <a:t>Analog input signal that varies with time: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Signal processing algorithm to digitize analog input signal:</a:t>
            </a:r>
            <a:endParaRPr lang="en-US" sz="2000" dirty="0">
              <a:latin typeface="Times New Roman" pitchFamily="18" charset="0"/>
            </a:endParaRPr>
          </a:p>
          <a:p>
            <a:pPr lvl="2"/>
            <a:r>
              <a:rPr lang="en-US" sz="2400" dirty="0"/>
              <a:t>F[</a:t>
            </a:r>
            <a:r>
              <a:rPr lang="en-US" sz="2400" dirty="0" err="1"/>
              <a:t>i</a:t>
            </a:r>
            <a:r>
              <a:rPr lang="en-US" sz="2400" dirty="0"/>
              <a:t>]=Round(</a:t>
            </a:r>
            <a:r>
              <a:rPr lang="en-US" sz="2400" i="1" dirty="0"/>
              <a:t>s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*T)*L)/L</a:t>
            </a:r>
          </a:p>
          <a:p>
            <a:pPr lvl="3"/>
            <a:r>
              <a:rPr lang="en-US" sz="2200" dirty="0"/>
              <a:t>T is sample period</a:t>
            </a:r>
          </a:p>
          <a:p>
            <a:pPr lvl="1"/>
            <a:r>
              <a:rPr lang="en-US" sz="2000" dirty="0"/>
              <a:t>Digitized signal produced by </a:t>
            </a: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[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]</a:t>
            </a:r>
            <a:r>
              <a:rPr lang="en-US" sz="2000" dirty="0"/>
              <a:t>:  </a:t>
            </a:r>
            <a:r>
              <a:rPr lang="en-US" sz="2000" i="1" dirty="0">
                <a:latin typeface="Times New Roman" pitchFamily="18" charset="0"/>
              </a:rPr>
              <a:t>s</a:t>
            </a:r>
            <a:r>
              <a:rPr lang="en-US" sz="2000" i="1" baseline="-25000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273302" y="1452936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57809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Interlude: 2D Images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Part 1</a:t>
            </a:r>
          </a:p>
          <a:p>
            <a:pPr lvl="1"/>
            <a:r>
              <a:rPr lang="en-US" sz="2000" b="1" dirty="0"/>
              <a:t>Reminder: </a:t>
            </a:r>
            <a:r>
              <a:rPr lang="en-US" sz="2000" dirty="0"/>
              <a:t>Sampling and Quantization</a:t>
            </a:r>
          </a:p>
          <a:p>
            <a:pPr lvl="1"/>
            <a:r>
              <a:rPr lang="en-US" sz="2000" dirty="0"/>
              <a:t>Expressing Mathematically</a:t>
            </a:r>
            <a:endParaRPr lang="en-US" sz="2000" b="1" dirty="0"/>
          </a:p>
          <a:p>
            <a:r>
              <a:rPr lang="en-US" sz="2400" dirty="0">
                <a:solidFill>
                  <a:srgbClr val="0070C0"/>
                </a:solidFill>
              </a:rPr>
              <a:t>&lt;interlude: image resolution&gt;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/>
              <a:t>Part 2</a:t>
            </a:r>
          </a:p>
          <a:p>
            <a:pPr lvl="1"/>
            <a:r>
              <a:rPr lang="en-US" sz="2000" dirty="0"/>
              <a:t>Effects of Quantization</a:t>
            </a:r>
          </a:p>
          <a:p>
            <a:pPr lvl="2"/>
            <a:r>
              <a:rPr lang="en-US" sz="1600" dirty="0"/>
              <a:t>Discrete</a:t>
            </a:r>
          </a:p>
          <a:p>
            <a:pPr lvl="2"/>
            <a:r>
              <a:rPr lang="en-US" sz="1600" dirty="0"/>
              <a:t>Continuous (time permitting)</a:t>
            </a:r>
          </a:p>
          <a:p>
            <a:pPr lvl="2"/>
            <a:r>
              <a:rPr lang="en-US" sz="1600" dirty="0"/>
              <a:t>Engineering</a:t>
            </a:r>
          </a:p>
          <a:p>
            <a:r>
              <a:rPr lang="en-US" sz="2400" dirty="0"/>
              <a:t>Part 3</a:t>
            </a:r>
          </a:p>
          <a:p>
            <a:pPr lvl="1"/>
            <a:r>
              <a:rPr lang="en-US" sz="2000" dirty="0"/>
              <a:t>System Capacity</a:t>
            </a:r>
          </a:p>
          <a:p>
            <a:pPr lvl="1"/>
            <a:r>
              <a:rPr lang="en-US" sz="2000" dirty="0"/>
              <a:t>Summary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phenomena in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8356"/>
            <a:ext cx="8686800" cy="4846638"/>
          </a:xfrm>
        </p:spPr>
        <p:txBody>
          <a:bodyPr/>
          <a:lstStyle/>
          <a:p>
            <a:r>
              <a:rPr lang="en-US" b="0" dirty="0"/>
              <a:t>World continuous </a:t>
            </a:r>
          </a:p>
          <a:p>
            <a:r>
              <a:rPr lang="en-US" b="0" dirty="0"/>
              <a:t>Digital images on Zoom, TV, paper (even photographs) are discretized – limited resolution</a:t>
            </a:r>
          </a:p>
          <a:p>
            <a:pPr lvl="1"/>
            <a:r>
              <a:rPr lang="en-US" dirty="0"/>
              <a:t>Zoom…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DPI-abc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9" y="3507314"/>
            <a:ext cx="1728216" cy="2450592"/>
          </a:xfrm>
          <a:prstGeom prst="rect">
            <a:avLst/>
          </a:prstGeom>
        </p:spPr>
      </p:pic>
      <p:pic>
        <p:nvPicPr>
          <p:cNvPr id="7" name="Picture 6" descr="PPI-Compa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370" y="2571836"/>
            <a:ext cx="4594594" cy="1531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54" y="5780782"/>
            <a:ext cx="9088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http://www.morefill.com/wpver/wp-content/uploads/2015/08/DPI-abcde.jpg</a:t>
            </a:r>
          </a:p>
          <a:p>
            <a:r>
              <a:rPr lang="en-US" sz="2000" dirty="0"/>
              <a:t>  http://dslrphotographytutorials.com/wp-content/uploads/2014/05/PPI-Compare.png</a:t>
            </a:r>
          </a:p>
          <a:p>
            <a:r>
              <a:rPr lang="en-US" sz="2000" dirty="0"/>
              <a:t>  http://blog.inkjetwholesale.com.au/wp-content/uploads/2015/07/DPI-comparison.png</a:t>
            </a:r>
          </a:p>
        </p:txBody>
      </p:sp>
      <p:pic>
        <p:nvPicPr>
          <p:cNvPr id="8" name="Picture 7" descr="DPI-comparis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632" y="4149547"/>
            <a:ext cx="5080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5" y="15541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rgbClr val="C00000"/>
                </a:solidFill>
              </a:rPr>
              <a:t>We cannot see pixels, because our eyes are themselves </a:t>
            </a:r>
            <a:br>
              <a:rPr lang="en-US" b="0" dirty="0">
                <a:solidFill>
                  <a:srgbClr val="C00000"/>
                </a:solidFill>
              </a:rPr>
            </a:br>
            <a:r>
              <a:rPr lang="en-US" b="0" dirty="0">
                <a:solidFill>
                  <a:srgbClr val="C00000"/>
                </a:solidFill>
              </a:rPr>
              <a:t>discrete!</a:t>
            </a: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FA0FDEEA-6FE7-CA40-AD32-35F37117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59" y="3429000"/>
            <a:ext cx="5807676" cy="34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Retina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called retina?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Claim (goal): </a:t>
            </a:r>
            <a:r>
              <a:rPr lang="en-US" b="0" dirty="0">
                <a:solidFill>
                  <a:schemeClr val="tx1"/>
                </a:solidFill>
              </a:rPr>
              <a:t>as much resolution as you have in your retina (at typical viewing distance)</a:t>
            </a:r>
          </a:p>
          <a:p>
            <a:r>
              <a:rPr lang="en-US" b="0" dirty="0">
                <a:solidFill>
                  <a:schemeClr val="tx1"/>
                </a:solidFill>
              </a:rPr>
              <a:t>We cannot see pixels, because our eyes have discrete photo receptors (rods, cones)</a:t>
            </a:r>
          </a:p>
          <a:p>
            <a:r>
              <a:rPr lang="en-US" b="0" dirty="0">
                <a:solidFill>
                  <a:schemeClr val="tx1"/>
                </a:solidFill>
              </a:rPr>
              <a:t>Human eye resolution 0.5 arc-minute (0.02 degrees)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Around 300 DPI (Dots-Per-Inch) at 20 inches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 Effects of Quantization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F4C6-688C-BB48-AE93-A2D10B16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-- ``Formal”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66896-839D-E746-B939-557C87CC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– difference between our ideal signal and the actual signal</a:t>
            </a:r>
          </a:p>
          <a:p>
            <a:pPr lvl="1"/>
            <a:r>
              <a:rPr lang="en-US" dirty="0"/>
              <a:t>The one that we actually hear</a:t>
            </a:r>
          </a:p>
          <a:p>
            <a:pPr lvl="1"/>
            <a:r>
              <a:rPr lang="en-US" dirty="0"/>
              <a:t>The one that shows up when we transmit data</a:t>
            </a:r>
          </a:p>
          <a:p>
            <a:pPr lvl="1"/>
            <a:r>
              <a:rPr lang="en-US" dirty="0"/>
              <a:t>The one we store or reconstruct</a:t>
            </a:r>
          </a:p>
          <a:p>
            <a:r>
              <a:rPr lang="en-US" dirty="0"/>
              <a:t>Sometimes will see</a:t>
            </a:r>
          </a:p>
          <a:p>
            <a:pPr lvl="1"/>
            <a:r>
              <a:rPr lang="en-US" dirty="0"/>
              <a:t>R(t) = S(t) + n(t)</a:t>
            </a:r>
          </a:p>
          <a:p>
            <a:pPr lvl="2"/>
            <a:r>
              <a:rPr lang="en-US" dirty="0"/>
              <a:t>Noise n(t) is added to the ideal signal S(t)</a:t>
            </a:r>
          </a:p>
          <a:p>
            <a:pPr lvl="2"/>
            <a:r>
              <a:rPr lang="en-US" dirty="0"/>
              <a:t>R(t) what we receive</a:t>
            </a:r>
          </a:p>
          <a:p>
            <a:pPr lvl="1"/>
            <a:r>
              <a:rPr lang="en-US" dirty="0"/>
              <a:t>Or, equivalently:  </a:t>
            </a:r>
          </a:p>
          <a:p>
            <a:pPr lvl="2"/>
            <a:r>
              <a:rPr lang="en-US" dirty="0"/>
              <a:t>n(t)=S(t)-R(t)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7D7A-CB2B-9045-AC2B-3FDBF41E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777E8-62FB-5648-9483-5E6BF6B5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925" y="135228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In example, quantization algorithm required us to </a:t>
            </a:r>
            <a:r>
              <a:rPr lang="en-US" sz="2400" u="sng" dirty="0"/>
              <a:t>round</a:t>
            </a:r>
          </a:p>
          <a:p>
            <a:pPr lvl="1"/>
            <a:r>
              <a:rPr lang="en-US" sz="2000" dirty="0"/>
              <a:t>At sample time, t=1ms, input signal was: 2.2V</a:t>
            </a:r>
          </a:p>
          <a:p>
            <a:pPr lvl="1"/>
            <a:r>
              <a:rPr lang="en-US" sz="2000" dirty="0"/>
              <a:t>It was lower than 2.5V, we rounded down to quantized level of 2.0V</a:t>
            </a:r>
          </a:p>
          <a:p>
            <a:pPr lvl="2"/>
            <a:r>
              <a:rPr lang="en-US" sz="1600" dirty="0"/>
              <a:t>Side effect of quantization: the introduction of error in digital signal</a:t>
            </a:r>
          </a:p>
          <a:p>
            <a:pPr lvl="1"/>
            <a:endParaRPr lang="en-US" sz="20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70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3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7" name="Oval 86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Oval 137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141" name="Oval 140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Oval 141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9" name="Straight Connector 218"/>
          <p:cNvCxnSpPr>
            <a:stCxn id="138" idx="0"/>
            <a:endCxn id="225" idx="0"/>
          </p:cNvCxnSpPr>
          <p:nvPr/>
        </p:nvCxnSpPr>
        <p:spPr>
          <a:xfrm>
            <a:off x="1695631" y="3642946"/>
            <a:ext cx="5168117" cy="1271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138" idx="4"/>
            <a:endCxn id="225" idx="4"/>
          </p:cNvCxnSpPr>
          <p:nvPr/>
        </p:nvCxnSpPr>
        <p:spPr>
          <a:xfrm>
            <a:off x="1695631" y="4043056"/>
            <a:ext cx="5168117" cy="12390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>
            <a:off x="6091020" y="3770063"/>
            <a:ext cx="1545456" cy="151208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8" name="Straight Connector 227"/>
          <p:cNvCxnSpPr>
            <a:endCxn id="225" idx="4"/>
          </p:cNvCxnSpPr>
          <p:nvPr/>
        </p:nvCxnSpPr>
        <p:spPr>
          <a:xfrm flipH="1">
            <a:off x="6863748" y="4919455"/>
            <a:ext cx="5784" cy="3626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6842866" y="4923323"/>
            <a:ext cx="67004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6329704" y="3784595"/>
            <a:ext cx="787788" cy="128847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Oval 230"/>
          <p:cNvSpPr/>
          <p:nvPr/>
        </p:nvSpPr>
        <p:spPr>
          <a:xfrm>
            <a:off x="6784035" y="4037684"/>
            <a:ext cx="220893" cy="2208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Right Brace 237"/>
          <p:cNvSpPr/>
          <p:nvPr/>
        </p:nvSpPr>
        <p:spPr>
          <a:xfrm>
            <a:off x="7117491" y="4073677"/>
            <a:ext cx="790833" cy="74848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7661180" y="411029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Quantization </a:t>
            </a:r>
          </a:p>
          <a:p>
            <a:pPr algn="ctr"/>
            <a:r>
              <a:rPr lang="en-US" sz="1800" dirty="0">
                <a:latin typeface="+mj-lt"/>
              </a:rPr>
              <a:t>Error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880940" y="5421324"/>
            <a:ext cx="3719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Difference between sampled value</a:t>
            </a:r>
          </a:p>
          <a:p>
            <a:pPr algn="ctr"/>
            <a:r>
              <a:rPr lang="en-US" sz="1800" dirty="0">
                <a:latin typeface="+mj-lt"/>
              </a:rPr>
              <a:t>and quantized level</a:t>
            </a:r>
          </a:p>
        </p:txBody>
      </p:sp>
    </p:spTree>
    <p:extLst>
      <p:ext uri="{BB962C8B-B14F-4D97-AF65-F5344CB8AC3E}">
        <p14:creationId xmlns:p14="http://schemas.microsoft.com/office/powerpoint/2010/main" val="32620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31" grpId="0" animBg="1"/>
      <p:bldP spid="238" grpId="0" animBg="1"/>
      <p:bldP spid="239" grpId="0"/>
      <p:bldP spid="2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In our case, we round up if equal to or above ½ a level…</a:t>
            </a:r>
          </a:p>
          <a:p>
            <a:pPr lvl="2"/>
            <a:r>
              <a:rPr lang="en-US" sz="1600" dirty="0"/>
              <a:t>…round down if below ½ a level</a:t>
            </a:r>
          </a:p>
          <a:p>
            <a:pPr lvl="1"/>
            <a:r>
              <a:rPr lang="en-US" sz="2000" dirty="0"/>
              <a:t>Generally, our input signal has 50/50 chance of being above/below</a:t>
            </a:r>
          </a:p>
          <a:p>
            <a:pPr lvl="2"/>
            <a:r>
              <a:rPr lang="en-US" sz="1600" dirty="0"/>
              <a:t>Error becomes “uniformly distributed”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8034" y="2977244"/>
            <a:ext cx="4440990" cy="3406239"/>
            <a:chOff x="1593362" y="2438400"/>
            <a:chExt cx="5147509" cy="394814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593362" y="2438400"/>
              <a:ext cx="5147509" cy="3948141"/>
              <a:chOff x="6898859" y="2438400"/>
              <a:chExt cx="1924705" cy="1634065"/>
            </a:xfrm>
          </p:grpSpPr>
          <p:sp>
            <p:nvSpPr>
              <p:cNvPr id="10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1531964" y="3642946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sp>
        <p:nvSpPr>
          <p:cNvPr id="77" name="Oval 76"/>
          <p:cNvSpPr/>
          <p:nvPr/>
        </p:nvSpPr>
        <p:spPr>
          <a:xfrm>
            <a:off x="2306932" y="367473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3059040" y="5608540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3858989" y="5623929"/>
            <a:ext cx="327334" cy="40011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F1C5A-4B79-3C4B-BB3C-EB871164E50B}"/>
              </a:ext>
            </a:extLst>
          </p:cNvPr>
          <p:cNvSpPr txBox="1"/>
          <p:nvPr/>
        </p:nvSpPr>
        <p:spPr>
          <a:xfrm>
            <a:off x="6123945" y="2947272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L=2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A3F557-E32B-1E44-9CE4-D0AAAD36741D}"/>
              </a:ext>
            </a:extLst>
          </p:cNvPr>
          <p:cNvSpPr/>
          <p:nvPr/>
        </p:nvSpPr>
        <p:spPr>
          <a:xfrm>
            <a:off x="5762022" y="3278245"/>
            <a:ext cx="352692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Quantize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=Round(1*x)/1</a:t>
            </a:r>
          </a:p>
          <a:p>
            <a:r>
              <a:rPr lang="en-US" sz="2000" dirty="0">
                <a:latin typeface="+mn-lt"/>
              </a:rPr>
              <a:t>QuantizeError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=x-Round(x)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583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122"/>
          <p:cNvCxnSpPr/>
          <p:nvPr/>
        </p:nvCxnSpPr>
        <p:spPr>
          <a:xfrm>
            <a:off x="7967539" y="466417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537"/>
            <a:ext cx="8686800" cy="4846638"/>
          </a:xfrm>
        </p:spPr>
        <p:txBody>
          <a:bodyPr>
            <a:normAutofit/>
          </a:bodyPr>
          <a:lstStyle/>
          <a:p>
            <a:r>
              <a:rPr lang="en-US" sz="2400" dirty="0"/>
              <a:t>How much error?</a:t>
            </a:r>
          </a:p>
          <a:p>
            <a:pPr lvl="1"/>
            <a:r>
              <a:rPr lang="en-US" sz="2000" dirty="0"/>
              <a:t>Looking at the plot of error, looks random</a:t>
            </a:r>
            <a:endParaRPr lang="en-US" sz="2000" u="sng" dirty="0"/>
          </a:p>
          <a:p>
            <a:pPr lvl="1"/>
            <a:r>
              <a:rPr lang="en-US" sz="2000" dirty="0"/>
              <a:t>Sets up a way for us to model quantization error as noisy signal</a:t>
            </a:r>
          </a:p>
          <a:p>
            <a:pPr lvl="2"/>
            <a:r>
              <a:rPr lang="en-US" sz="1600" dirty="0"/>
              <a:t>Noise due to quantization = sampled signal (red dots) – quantized signal (red line)</a:t>
            </a:r>
          </a:p>
          <a:p>
            <a:pPr lvl="2"/>
            <a:r>
              <a:rPr lang="en-US" sz="1600" dirty="0"/>
              <a:t>Quantization introduces noise to our sampled signal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88034" y="2977244"/>
            <a:ext cx="4440990" cy="3406239"/>
            <a:chOff x="6898859" y="2438400"/>
            <a:chExt cx="1924705" cy="1634065"/>
          </a:xfrm>
        </p:grpSpPr>
        <p:sp>
          <p:nvSpPr>
            <p:cNvPr id="10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23" name="Oval 2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583" y="377223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238990" y="36341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38483" y="358026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2.2</a:t>
            </a:r>
          </a:p>
        </p:txBody>
      </p:sp>
      <p:grpSp>
        <p:nvGrpSpPr>
          <p:cNvPr id="81" name="Group 41"/>
          <p:cNvGrpSpPr>
            <a:grpSpLocks/>
          </p:cNvGrpSpPr>
          <p:nvPr/>
        </p:nvGrpSpPr>
        <p:grpSpPr bwMode="auto">
          <a:xfrm>
            <a:off x="4971013" y="3363673"/>
            <a:ext cx="4090543" cy="2767072"/>
            <a:chOff x="7050741" y="2622102"/>
            <a:chExt cx="1772823" cy="1327439"/>
          </a:xfrm>
        </p:grpSpPr>
        <p:sp>
          <p:nvSpPr>
            <p:cNvPr id="84" name="Straight Connector 350"/>
            <p:cNvSpPr>
              <a:spLocks noChangeShapeType="1"/>
            </p:cNvSpPr>
            <p:nvPr/>
          </p:nvSpPr>
          <p:spPr bwMode="auto">
            <a:xfrm flipH="1">
              <a:off x="7050741" y="3337669"/>
              <a:ext cx="17728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Straight Connector 349"/>
            <p:cNvSpPr>
              <a:spLocks noChangeShapeType="1"/>
            </p:cNvSpPr>
            <p:nvPr/>
          </p:nvSpPr>
          <p:spPr bwMode="auto">
            <a:xfrm>
              <a:off x="7315200" y="2622102"/>
              <a:ext cx="0" cy="1327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152736" y="293970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>
          <a:xfrm>
            <a:off x="7162867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741731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864496" y="49911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42521" y="49891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12657" y="49889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990682" y="4986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14536" y="4990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92561" y="49881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697" y="49879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91522" y="49859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105" name="Oval 104"/>
          <p:cNvSpPr/>
          <p:nvPr/>
        </p:nvSpPr>
        <p:spPr>
          <a:xfrm>
            <a:off x="5527777" y="48012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5573497" y="433261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5572650" y="560598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961115" y="3682085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0.5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4400" y="47053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42063" y="560579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-0.5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776324" y="46581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400867" y="46575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6025379" y="46593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355188" y="466478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7573763" y="466593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5571522" y="363765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4971015" y="434511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0.2</a:t>
            </a:r>
          </a:p>
        </p:txBody>
      </p:sp>
      <p:cxnSp>
        <p:nvCxnSpPr>
          <p:cNvPr id="158" name="Straight Connector 157"/>
          <p:cNvCxnSpPr/>
          <p:nvPr/>
        </p:nvCxnSpPr>
        <p:spPr>
          <a:xfrm rot="5400000">
            <a:off x="5547772" y="5031265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4874040" y="5043760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-0.2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206562" y="3038147"/>
            <a:ext cx="753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+mj-lt"/>
                <a:cs typeface="Times New Roman" pitchFamily="18" charset="0"/>
              </a:rPr>
              <a:t>Error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584000" y="4848232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5993758" y="456004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97" idx="4"/>
          </p:cNvCxnSpPr>
          <p:nvPr/>
        </p:nvCxnSpPr>
        <p:spPr>
          <a:xfrm flipV="1">
            <a:off x="6025379" y="4620215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5971940" y="451333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6407951" y="4570960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368239" y="4857051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6357052" y="481113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6781252" y="461621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53360" y="4570960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6723202" y="451228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V="1">
            <a:off x="7165407" y="4580674"/>
            <a:ext cx="0" cy="25487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119074" y="481159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7154349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57" idx="0"/>
          </p:cNvCxnSpPr>
          <p:nvPr/>
        </p:nvCxnSpPr>
        <p:spPr>
          <a:xfrm flipV="1">
            <a:off x="7567154" y="483555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7528830" y="526034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965867" y="4881880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Oval 156"/>
          <p:cNvSpPr/>
          <p:nvPr/>
        </p:nvSpPr>
        <p:spPr>
          <a:xfrm>
            <a:off x="7513715" y="52119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7940615" y="486047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355188" y="486502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913851" y="482114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8326364" y="527050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8307365" y="522188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0" name="Straight Connector 139"/>
          <p:cNvCxnSpPr/>
          <p:nvPr/>
        </p:nvCxnSpPr>
        <p:spPr>
          <a:xfrm flipV="1">
            <a:off x="8741731" y="4898889"/>
            <a:ext cx="0" cy="3764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8688292" y="480987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48002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D0C3-850F-D244-93D3-ADD8CE6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B800E9-0893-6746-A25C-59E3CD75C2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2456207"/>
          <a:ext cx="8686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732136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846084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1088783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9501445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5517717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7610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620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i</a:t>
                      </a:r>
                      <a:r>
                        <a:rPr lang="en-US" dirty="0"/>
                        <a:t>*T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6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Value f(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*T)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5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8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Quantization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943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8250-EAC4-2B4E-ADC8-23F32D15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B9198-1A6F-9A4C-A021-E7AA353B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34FB5-675D-434C-B258-0ADDD2A127E8}"/>
              </a:ext>
            </a:extLst>
          </p:cNvPr>
          <p:cNvSpPr txBox="1"/>
          <p:nvPr/>
        </p:nvSpPr>
        <p:spPr>
          <a:xfrm>
            <a:off x="1203571" y="1525932"/>
            <a:ext cx="688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f(t)=sin(2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/>
              <a:t>*110*t) at T=0.3ms, quantize L=10</a:t>
            </a:r>
          </a:p>
        </p:txBody>
      </p:sp>
    </p:spTree>
    <p:extLst>
      <p:ext uri="{BB962C8B-B14F-4D97-AF65-F5344CB8AC3E}">
        <p14:creationId xmlns:p14="http://schemas.microsoft.com/office/powerpoint/2010/main" val="24081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2B: Effects of Quantization</a:t>
            </a:r>
            <a:br>
              <a:rPr lang="en-US" dirty="0"/>
            </a:br>
            <a:r>
              <a:rPr lang="en-US" dirty="0"/>
              <a:t>Engineering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9B3A2C-BA03-FA4F-E70C-CDF1CA849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/>
              <a:t>How represent and process </a:t>
            </a:r>
            <a:r>
              <a:rPr lang="en-US" i="1" dirty="0"/>
              <a:t>continuous</a:t>
            </a:r>
            <a:r>
              <a:rPr lang="en-US" dirty="0"/>
              <a:t> information on a digital computer with </a:t>
            </a:r>
            <a:r>
              <a:rPr lang="en-US" i="1" dirty="0"/>
              <a:t>finite</a:t>
            </a:r>
            <a:r>
              <a:rPr lang="en-US" dirty="0"/>
              <a:t> memory?</a:t>
            </a:r>
          </a:p>
          <a:p>
            <a:pPr lvl="1"/>
            <a:r>
              <a:rPr lang="en-US" dirty="0"/>
              <a:t>Note: continuous means signal may take on infinite number of values between any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380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Error /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14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Why model quantization error as noise?</a:t>
            </a:r>
          </a:p>
          <a:p>
            <a:r>
              <a:rPr lang="en-US" dirty="0"/>
              <a:t>There is always noise present</a:t>
            </a:r>
          </a:p>
          <a:p>
            <a:pPr lvl="1"/>
            <a:r>
              <a:rPr lang="en-US" dirty="0"/>
              <a:t>Something other than the signal we intend</a:t>
            </a:r>
          </a:p>
          <a:p>
            <a:pPr lvl="1"/>
            <a:r>
              <a:rPr lang="en-US" dirty="0"/>
              <a:t>Wires, electronics, background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Not gaining much if quantization noise &lt; other noise</a:t>
            </a:r>
          </a:p>
          <a:p>
            <a:r>
              <a:rPr lang="en-US" dirty="0"/>
              <a:t>Quantization adds noise</a:t>
            </a:r>
          </a:p>
          <a:p>
            <a:pPr lvl="1"/>
            <a:r>
              <a:rPr lang="en-US" dirty="0"/>
              <a:t>Reduce by increasing sampling, increasing resolution</a:t>
            </a:r>
          </a:p>
          <a:p>
            <a:pPr lvl="1"/>
            <a:r>
              <a:rPr lang="en-US" dirty="0"/>
              <a:t>More levels </a:t>
            </a:r>
            <a:r>
              <a:rPr lang="en-US" dirty="0">
                <a:sym typeface="Wingdings" pitchFamily="2" charset="2"/>
              </a:rPr>
              <a:t>(L) </a:t>
            </a:r>
            <a:r>
              <a:rPr lang="en-US" dirty="0"/>
              <a:t>bits </a:t>
            </a:r>
            <a:r>
              <a:rPr lang="en-US" dirty="0">
                <a:sym typeface="Wingdings"/>
              </a:rPr>
              <a:t> makes more expensive</a:t>
            </a:r>
          </a:p>
          <a:p>
            <a:pPr lvl="2"/>
            <a:r>
              <a:rPr lang="en-US" dirty="0"/>
              <a:t>Bits = ⌈log</a:t>
            </a:r>
            <a:r>
              <a:rPr lang="en-US" baseline="-25000" dirty="0"/>
              <a:t>2</a:t>
            </a:r>
            <a:r>
              <a:rPr lang="en-US" dirty="0"/>
              <a:t>((Max-Min)*L+1)⌉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Increase L until reach desired noise level</a:t>
            </a:r>
          </a:p>
          <a:p>
            <a:pPr lvl="2"/>
            <a:r>
              <a:rPr lang="en-US" dirty="0">
                <a:sym typeface="Wingdings"/>
              </a:rPr>
              <a:t>Until other sources dominate quantization noise</a:t>
            </a:r>
          </a:p>
          <a:p>
            <a:r>
              <a:rPr lang="en-US" dirty="0">
                <a:sym typeface="Wingdings"/>
              </a:rPr>
              <a:t>SNR = Signal-to-Noise Ratio </a:t>
            </a:r>
          </a:p>
          <a:p>
            <a:pPr lvl="1"/>
            <a:r>
              <a:rPr lang="en-US" dirty="0">
                <a:sym typeface="Wingdings"/>
              </a:rPr>
              <a:t>How much larger is the signal compare to noise?</a:t>
            </a:r>
          </a:p>
          <a:p>
            <a:pPr lvl="1"/>
            <a:r>
              <a:rPr lang="en-US" dirty="0">
                <a:sym typeface="Wingdings"/>
              </a:rPr>
              <a:t>Mean (average) value of signal / std. dev. of noise</a:t>
            </a:r>
          </a:p>
          <a:p>
            <a:pPr lvl="1"/>
            <a:r>
              <a:rPr lang="en-US" dirty="0">
                <a:sym typeface="Wingdings"/>
              </a:rPr>
              <a:t>Usually what we are optimizing in the system (including ADC)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2D5C-F095-D943-B5DE-327B2763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8244-8A02-4F45-AE2E-6C0CD0E4E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“An Engineer can do for a dime what anyone else can do for a dollar.”</a:t>
            </a:r>
          </a:p>
          <a:p>
            <a:r>
              <a:rPr lang="en-US" dirty="0"/>
              <a:t>Engineering is about optimization and efficiency</a:t>
            </a:r>
          </a:p>
          <a:p>
            <a:r>
              <a:rPr lang="en-US" dirty="0"/>
              <a:t>Bits are costly</a:t>
            </a:r>
          </a:p>
          <a:p>
            <a:r>
              <a:rPr lang="en-US" dirty="0"/>
              <a:t>Anyone: </a:t>
            </a:r>
            <a:r>
              <a:rPr lang="en-US" b="0" dirty="0"/>
              <a:t>Sample frequently with high resolution</a:t>
            </a:r>
          </a:p>
          <a:p>
            <a:r>
              <a:rPr lang="en-US" dirty="0"/>
              <a:t>Engineer ask: </a:t>
            </a:r>
            <a:r>
              <a:rPr lang="en-US" b="0" dirty="0"/>
              <a:t>how few bits can I use without sacrificing quality?</a:t>
            </a:r>
          </a:p>
          <a:p>
            <a:r>
              <a:rPr lang="en-US" dirty="0"/>
              <a:t>Engineering is about tradeoffs</a:t>
            </a:r>
          </a:p>
          <a:p>
            <a:pPr lvl="1"/>
            <a:r>
              <a:rPr lang="en-US" dirty="0"/>
              <a:t>Quality vs.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7900A-7019-8742-A3E7-C728BEE6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47BCD-7137-554C-9C65-F36AF62F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8A94-6B4E-5744-A983-F966FD0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01F2-5A17-884B-A04C-B793B8C2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Powerful Engineering technique</a:t>
            </a:r>
          </a:p>
          <a:p>
            <a:pPr lvl="1"/>
            <a:r>
              <a:rPr lang="en-US" dirty="0"/>
              <a:t>Formulate a parameterized solution strategy</a:t>
            </a:r>
          </a:p>
          <a:p>
            <a:pPr lvl="1"/>
            <a:r>
              <a:rPr lang="en-US" dirty="0"/>
              <a:t>Then identify the right parameters</a:t>
            </a:r>
          </a:p>
          <a:p>
            <a:r>
              <a:rPr lang="en-US" dirty="0"/>
              <a:t>Divides the problem </a:t>
            </a:r>
          </a:p>
          <a:p>
            <a:r>
              <a:rPr lang="en-US" dirty="0"/>
              <a:t>Here</a:t>
            </a:r>
          </a:p>
          <a:p>
            <a:pPr lvl="1"/>
            <a:r>
              <a:rPr lang="en-US" dirty="0"/>
              <a:t>Strategy of sampling and quantization</a:t>
            </a:r>
          </a:p>
          <a:p>
            <a:pPr lvl="1"/>
            <a:r>
              <a:rPr lang="en-US" dirty="0"/>
              <a:t>Then identify the right sampling rate, quantization level</a:t>
            </a:r>
          </a:p>
          <a:p>
            <a:r>
              <a:rPr lang="en-US" dirty="0"/>
              <a:t>Once have strategy, reduces to a well-defined optimization problem</a:t>
            </a:r>
          </a:p>
          <a:p>
            <a:r>
              <a:rPr lang="en-US" dirty="0"/>
              <a:t>Parameterization admits to tuning for tradeoffs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9B2F-3FFD-2545-901A-0A903660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88C17-164F-FD4C-ACDC-3898A6A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1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3: System Capacity and Limits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8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Quantization, Sampling,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Quantization and Sampling</a:t>
            </a:r>
          </a:p>
          <a:p>
            <a:pPr lvl="1"/>
            <a:r>
              <a:rPr lang="en-US" sz="2000" dirty="0"/>
              <a:t>Play enormous role in determining storage capacity of digital system</a:t>
            </a:r>
          </a:p>
          <a:p>
            <a:pPr lvl="1"/>
            <a:r>
              <a:rPr lang="en-US" sz="2000" dirty="0"/>
              <a:t># of quantization levels </a:t>
            </a:r>
            <a:r>
              <a:rPr lang="en-US" sz="2000" dirty="0">
                <a:sym typeface="Wingdings" pitchFamily="2" charset="2"/>
              </a:rPr>
              <a:t></a:t>
            </a:r>
            <a:r>
              <a:rPr lang="en-US" sz="2000" dirty="0"/>
              <a:t> # of bits per sample</a:t>
            </a:r>
          </a:p>
          <a:p>
            <a:pPr lvl="2"/>
            <a:r>
              <a:rPr lang="en-US" sz="1600" dirty="0"/>
              <a:t>Increasing resolution of ADC, reduces quantization noise…</a:t>
            </a:r>
          </a:p>
          <a:p>
            <a:pPr lvl="2"/>
            <a:r>
              <a:rPr lang="en-US" sz="1600" dirty="0"/>
              <a:t>But also increases amount of data we must store for each sample</a:t>
            </a:r>
          </a:p>
          <a:p>
            <a:pPr lvl="2"/>
            <a:r>
              <a:rPr lang="en-US" sz="1600" dirty="0"/>
              <a:t>Bits/sample = ⌈log</a:t>
            </a:r>
            <a:r>
              <a:rPr lang="en-US" sz="1600" baseline="-25000" dirty="0"/>
              <a:t>2</a:t>
            </a:r>
            <a:r>
              <a:rPr lang="en-US" sz="1600" dirty="0"/>
              <a:t>((Max-Min)*L+1)⌉</a:t>
            </a:r>
            <a:endParaRPr lang="en-US" sz="1600" dirty="0">
              <a:sym typeface="Wingdings"/>
            </a:endParaRPr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Sampling rate = how often we collect # of bits per sample</a:t>
            </a:r>
          </a:p>
          <a:p>
            <a:pPr lvl="2"/>
            <a:r>
              <a:rPr lang="en-US" sz="1600" dirty="0"/>
              <a:t>Typically sampling rate = twice frequency of signal (next week)</a:t>
            </a:r>
          </a:p>
          <a:p>
            <a:pPr lvl="2"/>
            <a:r>
              <a:rPr lang="en-US" sz="1600" dirty="0"/>
              <a:t>Increasing the rate, increases the amount of data to store!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# of bits for typical song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429000"/>
            <a:ext cx="8686800" cy="2438400"/>
          </a:xfrm>
        </p:spPr>
        <p:txBody>
          <a:bodyPr>
            <a:normAutofit/>
          </a:bodyPr>
          <a:lstStyle/>
          <a:p>
            <a:r>
              <a:rPr lang="en-US" dirty="0"/>
              <a:t>Sampling rate &amp; resolution effect on storage</a:t>
            </a:r>
          </a:p>
          <a:p>
            <a:pPr lvl="1"/>
            <a:r>
              <a:rPr lang="en-US" dirty="0"/>
              <a:t>Compact Disks: 16bits at 44KHz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bits is a typical 3-minute song? </a:t>
            </a:r>
          </a:p>
          <a:p>
            <a:pPr lvl="1"/>
            <a:endParaRPr lang="en-US" dirty="0"/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33508-2012-564A-AD3E-844C45842A6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33899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06625" y="1156900"/>
            <a:ext cx="2898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+mj-lt"/>
              </a:rPr>
              <a:t>http://en.wikipedia.org/wiki/File:Pcm.svg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24606" y="1433899"/>
            <a:ext cx="3562194" cy="2098917"/>
            <a:chOff x="-437994" y="4114800"/>
            <a:chExt cx="3562194" cy="2098917"/>
          </a:xfrm>
        </p:grpSpPr>
        <p:pic>
          <p:nvPicPr>
            <p:cNvPr id="44042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4114800"/>
              <a:ext cx="175260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3" name="Rectangle 8"/>
            <p:cNvSpPr>
              <a:spLocks noChangeArrowheads="1"/>
            </p:cNvSpPr>
            <p:nvPr/>
          </p:nvSpPr>
          <p:spPr bwMode="auto">
            <a:xfrm>
              <a:off x="-437994" y="5936718"/>
              <a:ext cx="35621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200" dirty="0">
                  <a:latin typeface="+mj-lt"/>
                </a:rPr>
                <a:t>http://en.wikipedia.org/wiki/File:Compact_disc.svg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47289" y="1896070"/>
            <a:ext cx="1031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Discrete</a:t>
            </a:r>
          </a:p>
          <a:p>
            <a:pPr algn="ctr"/>
            <a:r>
              <a:rPr lang="en-US" sz="1800" dirty="0">
                <a:latin typeface="+mj-lt"/>
              </a:rPr>
              <a:t>Voltage</a:t>
            </a:r>
          </a:p>
          <a:p>
            <a:pPr algn="ctr"/>
            <a:r>
              <a:rPr lang="en-US" sz="1800" dirty="0">
                <a:latin typeface="+mj-lt"/>
              </a:rPr>
              <a:t>Levels</a:t>
            </a:r>
          </a:p>
        </p:txBody>
      </p:sp>
      <p:sp>
        <p:nvSpPr>
          <p:cNvPr id="7" name="Left Brace 6"/>
          <p:cNvSpPr/>
          <p:nvPr/>
        </p:nvSpPr>
        <p:spPr>
          <a:xfrm>
            <a:off x="1125629" y="1466927"/>
            <a:ext cx="304800" cy="176775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44,000 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𝑠𝑎𝑚𝑝𝑙𝑒𝑠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𝑠𝑒𝑐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:mv="urn:schemas-microsoft-com:mac:vml"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5" y="5060311"/>
                <a:ext cx="214219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16 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𝑏𝑖𝑡𝑠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𝑠𝑎𝑚𝑝𝑙𝑒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:mv="urn:schemas-microsoft-com:mac:vml"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665" y="5060311"/>
                <a:ext cx="1602298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60 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𝑠𝑒𝑐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:mv="urn:schemas-microsoft-com:mac:vml"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43" y="5116647"/>
                <a:ext cx="1401025" cy="5821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1173960" y="506031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526729" y="5393994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73959" y="5406151"/>
            <a:ext cx="757705" cy="3474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1957" y="5469016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50831" y="5135333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/>
                        </a:rPr>
                        <m:t>=15.1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𝑀𝐵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𝑠𝑜𝑛𝑔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:mv="urn:schemas-microsoft-com:mac:vml"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59" y="5084227"/>
                <a:ext cx="1511119" cy="6594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AAD778-7557-A34D-9AF6-6D783C63FC73}"/>
                  </a:ext>
                </a:extLst>
              </p:cNvPr>
              <p:cNvSpPr/>
              <p:nvPr/>
            </p:nvSpPr>
            <p:spPr>
              <a:xfrm>
                <a:off x="4607818" y="5060311"/>
                <a:ext cx="123411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3 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/>
                                </a:rPr>
                                <m:t>𝑚𝑖𝑛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/>
                                </a:rPr>
                                <m:t>𝑠𝑜𝑛𝑔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AAD778-7557-A34D-9AF6-6D783C63F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818" y="5060311"/>
                <a:ext cx="1234119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50C2ED-085A-0748-B1D0-51BBB0796940}"/>
              </a:ext>
            </a:extLst>
          </p:cNvPr>
          <p:cNvCxnSpPr/>
          <p:nvPr/>
        </p:nvCxnSpPr>
        <p:spPr>
          <a:xfrm flipV="1">
            <a:off x="5198350" y="5143309"/>
            <a:ext cx="378852" cy="19736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397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Sampling</a:t>
            </a:r>
          </a:p>
        </p:txBody>
      </p:sp>
    </p:spTree>
    <p:extLst>
      <p:ext uri="{BB962C8B-B14F-4D97-AF65-F5344CB8AC3E}">
        <p14:creationId xmlns:p14="http://schemas.microsoft.com/office/powerpoint/2010/main" val="4001600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proper sampling</a:t>
            </a:r>
          </a:p>
          <a:p>
            <a:pPr lvl="1"/>
            <a:r>
              <a:rPr lang="en-US" sz="2000" dirty="0"/>
              <a:t>If you can exactly reconstruct analog signal from samples,</a:t>
            </a:r>
          </a:p>
          <a:p>
            <a:pPr lvl="1"/>
            <a:r>
              <a:rPr lang="en-US" sz="2000" dirty="0"/>
              <a:t>you have done the sampling properly</a:t>
            </a:r>
          </a:p>
          <a:p>
            <a:pPr lvl="2"/>
            <a:r>
              <a:rPr lang="en-US" sz="1600" dirty="0"/>
              <a:t>Essentially: you have captured the key information from the signal to process can be reversed</a:t>
            </a:r>
          </a:p>
          <a:p>
            <a:r>
              <a:rPr lang="en-US" dirty="0"/>
              <a:t>Milestone of digital signal processing (DSP):</a:t>
            </a:r>
          </a:p>
          <a:p>
            <a:pPr lvl="1"/>
            <a:r>
              <a:rPr lang="en-US" b="0" dirty="0"/>
              <a:t>Nyquist-Shannon Theorem 	</a:t>
            </a:r>
            <a:r>
              <a:rPr lang="en-US" dirty="0"/>
              <a:t> (Wednesday)</a:t>
            </a:r>
          </a:p>
          <a:p>
            <a:pPr lvl="2"/>
            <a:r>
              <a:rPr lang="en-US" b="0" dirty="0"/>
              <a:t>Tells us our sampling rate should be:</a:t>
            </a:r>
          </a:p>
          <a:p>
            <a:pPr lvl="3"/>
            <a:r>
              <a:rPr lang="en-US" dirty="0"/>
              <a:t>t</a:t>
            </a:r>
            <a:r>
              <a:rPr lang="en-US" b="0" dirty="0"/>
              <a:t>wice the frequency of the signal!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Approximate continuous waveform on digital media by</a:t>
            </a:r>
          </a:p>
          <a:p>
            <a:pPr lvl="1"/>
            <a:r>
              <a:rPr lang="en-US" dirty="0" err="1"/>
              <a:t>Discretize</a:t>
            </a:r>
            <a:r>
              <a:rPr lang="en-US" dirty="0"/>
              <a:t> in all dimension </a:t>
            </a:r>
          </a:p>
          <a:p>
            <a:pPr lvl="1"/>
            <a:r>
              <a:rPr lang="en-US" dirty="0"/>
              <a:t>For audio: in time and amplitude</a:t>
            </a:r>
          </a:p>
          <a:p>
            <a:pPr lvl="2"/>
            <a:r>
              <a:rPr lang="en-US" dirty="0"/>
              <a:t>Sample in time; quantize voltage</a:t>
            </a:r>
          </a:p>
          <a:p>
            <a:r>
              <a:rPr lang="en-US" dirty="0"/>
              <a:t>Allows us to store audio signal as sequence of bits</a:t>
            </a:r>
          </a:p>
          <a:p>
            <a:r>
              <a:rPr lang="en-US" dirty="0"/>
              <a:t>Reconstruct by “connecting-the-dots”</a:t>
            </a:r>
          </a:p>
          <a:p>
            <a:pPr lvl="1"/>
            <a:r>
              <a:rPr lang="en-US" dirty="0"/>
              <a:t>If our dots are frequent enough to represent the signal</a:t>
            </a:r>
          </a:p>
          <a:p>
            <a:r>
              <a:rPr lang="en-US" dirty="0"/>
              <a:t>Introduce error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noise</a:t>
            </a:r>
          </a:p>
          <a:p>
            <a:pPr lvl="1"/>
            <a:r>
              <a:rPr lang="en-US" dirty="0">
                <a:sym typeface="Wingdings"/>
              </a:rPr>
              <a:t>Reason about tolerable (or noticeable) noise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for Wednesday on syllabus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Complete poll </a:t>
            </a:r>
          </a:p>
          <a:p>
            <a:r>
              <a:rPr lang="en-US" dirty="0"/>
              <a:t>Lab 1 Today in </a:t>
            </a:r>
            <a:r>
              <a:rPr lang="en-US" dirty="0" err="1"/>
              <a:t>Detkin</a:t>
            </a:r>
            <a:endParaRPr lang="en-US" dirty="0"/>
          </a:p>
          <a:p>
            <a:pPr lvl="1"/>
            <a:r>
              <a:rPr lang="en-US" dirty="0"/>
              <a:t>Prelab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EE49-8D3B-6042-8B30-B81DC5EF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B924-847A-3B44-8208-957DBE224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periodic time intervals</a:t>
            </a:r>
          </a:p>
          <a:p>
            <a:pPr lvl="1"/>
            <a:r>
              <a:rPr lang="en-US" dirty="0"/>
              <a:t>Discretize independent variable</a:t>
            </a:r>
          </a:p>
          <a:p>
            <a:r>
              <a:rPr lang="en-US" dirty="0"/>
              <a:t>Quantize to discrete levels</a:t>
            </a:r>
          </a:p>
          <a:p>
            <a:pPr lvl="1"/>
            <a:r>
              <a:rPr lang="en-US" dirty="0"/>
              <a:t>Discretize the value of the dependent variable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FD034-0D73-D84B-9A61-5FC0E01C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3F280-1FD5-C84F-A717-B1773808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4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http://en.wikipedia.org/wiki/Analog-to-digital_converter</a:t>
            </a:r>
            <a:endParaRPr lang="en-US" sz="2400" dirty="0"/>
          </a:p>
          <a:p>
            <a:r>
              <a:rPr lang="en-US" sz="2400" dirty="0"/>
              <a:t>Wikipedia: </a:t>
            </a:r>
            <a:r>
              <a:rPr lang="en-US" sz="2400" dirty="0">
                <a:hlinkClick r:id="rId3"/>
              </a:rPr>
              <a:t>http://en.wikipedia.org/wiki/Pulse-code_modulation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468" y="4260736"/>
            <a:ext cx="3140483" cy="1855957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4740" y="4082441"/>
            <a:ext cx="3208675" cy="2340857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  <p:grpSp>
        <p:nvGrpSpPr>
          <p:cNvPr id="106" name="Group 41">
            <a:extLst>
              <a:ext uri="{FF2B5EF4-FFF2-40B4-BE49-F238E27FC236}">
                <a16:creationId xmlns:a16="http://schemas.microsoft.com/office/drawing/2014/main" id="{6BF1E084-B298-0A44-A48E-112A2D3906D9}"/>
              </a:ext>
            </a:extLst>
          </p:cNvPr>
          <p:cNvGrpSpPr>
            <a:grpSpLocks/>
          </p:cNvGrpSpPr>
          <p:nvPr/>
        </p:nvGrpSpPr>
        <p:grpSpPr bwMode="auto">
          <a:xfrm>
            <a:off x="2926049" y="4126287"/>
            <a:ext cx="3275452" cy="2225143"/>
            <a:chOff x="6898859" y="2438400"/>
            <a:chExt cx="2382757" cy="1634065"/>
          </a:xfrm>
        </p:grpSpPr>
        <p:sp>
          <p:nvSpPr>
            <p:cNvPr id="160" name="Straight Connector 350">
              <a:extLst>
                <a:ext uri="{FF2B5EF4-FFF2-40B4-BE49-F238E27FC236}">
                  <a16:creationId xmlns:a16="http://schemas.microsoft.com/office/drawing/2014/main" id="{A306C0ED-6A18-834E-8559-D3D40055D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1" name="Straight Connector 349">
              <a:extLst>
                <a:ext uri="{FF2B5EF4-FFF2-40B4-BE49-F238E27FC236}">
                  <a16:creationId xmlns:a16="http://schemas.microsoft.com/office/drawing/2014/main" id="{485E22E1-EC94-6143-AF86-27326A5DF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2" name="TextBox 11">
              <a:extLst>
                <a:ext uri="{FF2B5EF4-FFF2-40B4-BE49-F238E27FC236}">
                  <a16:creationId xmlns:a16="http://schemas.microsoft.com/office/drawing/2014/main" id="{9FF2C62E-C039-C644-BCA8-6742B635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451716" cy="16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16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F05A08-0083-E746-8737-E0F7EC2EA848}"/>
              </a:ext>
            </a:extLst>
          </p:cNvPr>
          <p:cNvGrpSpPr/>
          <p:nvPr/>
        </p:nvGrpSpPr>
        <p:grpSpPr>
          <a:xfrm>
            <a:off x="2893258" y="4033829"/>
            <a:ext cx="2576377" cy="2333448"/>
            <a:chOff x="2893258" y="4033829"/>
            <a:chExt cx="2576377" cy="233344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E4CAF4-4DF0-EB4D-9D23-314101189250}"/>
                </a:ext>
              </a:extLst>
            </p:cNvPr>
            <p:cNvSpPr/>
            <p:nvPr/>
          </p:nvSpPr>
          <p:spPr>
            <a:xfrm>
              <a:off x="2893258" y="4033829"/>
              <a:ext cx="516778" cy="221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29A2AC4-A336-E640-A5D1-27615A85CF8E}"/>
                </a:ext>
              </a:extLst>
            </p:cNvPr>
            <p:cNvCxnSpPr/>
            <p:nvPr/>
          </p:nvCxnSpPr>
          <p:spPr>
            <a:xfrm>
              <a:off x="4440667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816520-DBA3-DC4A-A5D3-CC5BAF66BB28}"/>
                </a:ext>
              </a:extLst>
            </p:cNvPr>
            <p:cNvCxnSpPr/>
            <p:nvPr/>
          </p:nvCxnSpPr>
          <p:spPr>
            <a:xfrm>
              <a:off x="538130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0C9E50-A615-D949-BA1B-943408CB106D}"/>
                </a:ext>
              </a:extLst>
            </p:cNvPr>
            <p:cNvSpPr txBox="1"/>
            <p:nvPr/>
          </p:nvSpPr>
          <p:spPr>
            <a:xfrm>
              <a:off x="3667141" y="543959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98D6D36-AB85-0C45-A2D6-461446A6CB37}"/>
                </a:ext>
              </a:extLst>
            </p:cNvPr>
            <p:cNvSpPr txBox="1"/>
            <p:nvPr/>
          </p:nvSpPr>
          <p:spPr>
            <a:xfrm>
              <a:off x="3892356" y="543830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E2248B8-8A5F-A444-B441-980A5D0E0A6D}"/>
                </a:ext>
              </a:extLst>
            </p:cNvPr>
            <p:cNvSpPr txBox="1"/>
            <p:nvPr/>
          </p:nvSpPr>
          <p:spPr>
            <a:xfrm>
              <a:off x="4112870" y="543814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5C3E07F-4A84-9541-B855-6C3B97BE6CFD}"/>
                </a:ext>
              </a:extLst>
            </p:cNvPr>
            <p:cNvSpPr txBox="1"/>
            <p:nvPr/>
          </p:nvSpPr>
          <p:spPr>
            <a:xfrm>
              <a:off x="4338085" y="543685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5919519-4C19-D84D-BCDE-11B36CD44383}"/>
                </a:ext>
              </a:extLst>
            </p:cNvPr>
            <p:cNvSpPr txBox="1"/>
            <p:nvPr/>
          </p:nvSpPr>
          <p:spPr>
            <a:xfrm>
              <a:off x="4590603" y="543895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D7A462-5765-EB4C-8C13-8F57B4CD6C6A}"/>
                </a:ext>
              </a:extLst>
            </p:cNvPr>
            <p:cNvSpPr txBox="1"/>
            <p:nvPr/>
          </p:nvSpPr>
          <p:spPr>
            <a:xfrm>
              <a:off x="4815817" y="543766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06F2899-C7BF-4646-B906-5828677EF205}"/>
                </a:ext>
              </a:extLst>
            </p:cNvPr>
            <p:cNvSpPr txBox="1"/>
            <p:nvPr/>
          </p:nvSpPr>
          <p:spPr>
            <a:xfrm>
              <a:off x="5036332" y="543750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CF743FF-420C-874F-A5EF-5B0100F3A544}"/>
                </a:ext>
              </a:extLst>
            </p:cNvPr>
            <p:cNvSpPr txBox="1"/>
            <p:nvPr/>
          </p:nvSpPr>
          <p:spPr>
            <a:xfrm>
              <a:off x="5291811" y="543621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BB0899F-49F1-2F4E-8B18-16E85D068BD4}"/>
                </a:ext>
              </a:extLst>
            </p:cNvPr>
            <p:cNvCxnSpPr/>
            <p:nvPr/>
          </p:nvCxnSpPr>
          <p:spPr>
            <a:xfrm rot="5400000">
              <a:off x="3493774" y="462196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B027B8-5BDD-B646-A0A7-77CA4BC7C639}"/>
                </a:ext>
              </a:extLst>
            </p:cNvPr>
            <p:cNvCxnSpPr/>
            <p:nvPr/>
          </p:nvCxnSpPr>
          <p:spPr>
            <a:xfrm rot="5400000">
              <a:off x="3493774" y="4927268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DA60ED-7E58-E742-AEB6-5D5B5550EC37}"/>
                </a:ext>
              </a:extLst>
            </p:cNvPr>
            <p:cNvCxnSpPr/>
            <p:nvPr/>
          </p:nvCxnSpPr>
          <p:spPr>
            <a:xfrm rot="5400000">
              <a:off x="3493269" y="556352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9B8779F-6860-4D4C-AE5C-B1AF4762AFB4}"/>
                </a:ext>
              </a:extLst>
            </p:cNvPr>
            <p:cNvCxnSpPr/>
            <p:nvPr/>
          </p:nvCxnSpPr>
          <p:spPr>
            <a:xfrm rot="5400000">
              <a:off x="3493269" y="585219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39F2C73-0DC6-3740-BE2F-330BD24491C5}"/>
                </a:ext>
              </a:extLst>
            </p:cNvPr>
            <p:cNvCxnSpPr/>
            <p:nvPr/>
          </p:nvCxnSpPr>
          <p:spPr>
            <a:xfrm rot="5400000">
              <a:off x="3493269" y="617413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16CAF24-27AC-4648-A6AE-712B11CB608E}"/>
                </a:ext>
              </a:extLst>
            </p:cNvPr>
            <p:cNvSpPr txBox="1"/>
            <p:nvPr/>
          </p:nvSpPr>
          <p:spPr>
            <a:xfrm>
              <a:off x="3178461" y="428385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A9B761F-C969-D348-9838-EA45E612DB94}"/>
                </a:ext>
              </a:extLst>
            </p:cNvPr>
            <p:cNvSpPr txBox="1"/>
            <p:nvPr/>
          </p:nvSpPr>
          <p:spPr>
            <a:xfrm>
              <a:off x="3178461" y="462234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76D0E7C-82D6-B94A-8F77-4D46CDA2CE8D}"/>
                </a:ext>
              </a:extLst>
            </p:cNvPr>
            <p:cNvSpPr txBox="1"/>
            <p:nvPr/>
          </p:nvSpPr>
          <p:spPr>
            <a:xfrm>
              <a:off x="3178461" y="4921017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03E0786-01E2-DA4F-8ED3-9CDA771F6639}"/>
                </a:ext>
              </a:extLst>
            </p:cNvPr>
            <p:cNvSpPr txBox="1"/>
            <p:nvPr/>
          </p:nvSpPr>
          <p:spPr>
            <a:xfrm>
              <a:off x="3184513" y="5252870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BAA3F87-D09D-664D-B67E-9B7F154A57A8}"/>
                </a:ext>
              </a:extLst>
            </p:cNvPr>
            <p:cNvSpPr txBox="1"/>
            <p:nvPr/>
          </p:nvSpPr>
          <p:spPr>
            <a:xfrm>
              <a:off x="3121683" y="5569078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BB84851-43A2-B64C-9CF1-8DB38123E554}"/>
                </a:ext>
              </a:extLst>
            </p:cNvPr>
            <p:cNvSpPr txBox="1"/>
            <p:nvPr/>
          </p:nvSpPr>
          <p:spPr>
            <a:xfrm>
              <a:off x="3121683" y="5864385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A3A2ECC-BF6F-4F44-A5ED-4238C6C0537B}"/>
                </a:ext>
              </a:extLst>
            </p:cNvPr>
            <p:cNvSpPr txBox="1"/>
            <p:nvPr/>
          </p:nvSpPr>
          <p:spPr>
            <a:xfrm>
              <a:off x="3121683" y="6186326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1027E63-CD8A-F841-A75E-905D4E895C82}"/>
                </a:ext>
              </a:extLst>
            </p:cNvPr>
            <p:cNvCxnSpPr/>
            <p:nvPr/>
          </p:nvCxnSpPr>
          <p:spPr>
            <a:xfrm>
              <a:off x="4210378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0627ABE-3C6C-2C4F-83EA-ED3679B53FFB}"/>
                </a:ext>
              </a:extLst>
            </p:cNvPr>
            <p:cNvCxnSpPr/>
            <p:nvPr/>
          </p:nvCxnSpPr>
          <p:spPr>
            <a:xfrm>
              <a:off x="3986693" y="522168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52E73E-EFF5-4B45-82D8-66E373F5E283}"/>
                </a:ext>
              </a:extLst>
            </p:cNvPr>
            <p:cNvCxnSpPr/>
            <p:nvPr/>
          </p:nvCxnSpPr>
          <p:spPr>
            <a:xfrm>
              <a:off x="3762990" y="522283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04CECC-D303-7743-BE58-D2F0250616CD}"/>
                </a:ext>
              </a:extLst>
            </p:cNvPr>
            <p:cNvCxnSpPr/>
            <p:nvPr/>
          </p:nvCxnSpPr>
          <p:spPr>
            <a:xfrm rot="5400000">
              <a:off x="3493774" y="430338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45CFA94-09A9-CA4C-9D51-E013294B93FD}"/>
                </a:ext>
              </a:extLst>
            </p:cNvPr>
            <p:cNvCxnSpPr/>
            <p:nvPr/>
          </p:nvCxnSpPr>
          <p:spPr>
            <a:xfrm>
              <a:off x="515101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BC2E730-3E68-B04B-A5AA-06610E606236}"/>
                </a:ext>
              </a:extLst>
            </p:cNvPr>
            <p:cNvCxnSpPr/>
            <p:nvPr/>
          </p:nvCxnSpPr>
          <p:spPr>
            <a:xfrm>
              <a:off x="4920063" y="52259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0926FF-61A7-2B48-9147-C8088674F6A1}"/>
                </a:ext>
              </a:extLst>
            </p:cNvPr>
            <p:cNvCxnSpPr/>
            <p:nvPr/>
          </p:nvCxnSpPr>
          <p:spPr>
            <a:xfrm>
              <a:off x="4685465" y="522714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F8A9558-1F7B-E245-8C9D-2A40E54DB40C}"/>
                </a:ext>
              </a:extLst>
            </p:cNvPr>
            <p:cNvCxnSpPr/>
            <p:nvPr/>
          </p:nvCxnSpPr>
          <p:spPr>
            <a:xfrm>
              <a:off x="3498373" y="5350187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D8E6ECF-8CE5-F54D-BAAD-D9F1F9544FF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992" y="4622348"/>
              <a:ext cx="0" cy="74359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F22A5F-9EE5-8444-BF30-A7AD44B00E14}"/>
                </a:ext>
              </a:extLst>
            </p:cNvPr>
            <p:cNvCxnSpPr/>
            <p:nvPr/>
          </p:nvCxnSpPr>
          <p:spPr>
            <a:xfrm>
              <a:off x="3759437" y="4622348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A600E2E-A817-5348-B562-902D4323B1AA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27" y="4622348"/>
              <a:ext cx="0" cy="74815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CF532BD-9D4F-5648-9E15-891D82216990}"/>
                </a:ext>
              </a:extLst>
            </p:cNvPr>
            <p:cNvCxnSpPr/>
            <p:nvPr/>
          </p:nvCxnSpPr>
          <p:spPr>
            <a:xfrm>
              <a:off x="3968440" y="4425629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A289261-BFD8-D64B-8491-82C97F299049}"/>
                </a:ext>
              </a:extLst>
            </p:cNvPr>
            <p:cNvCxnSpPr>
              <a:cxnSpLocks/>
            </p:cNvCxnSpPr>
            <p:nvPr/>
          </p:nvCxnSpPr>
          <p:spPr>
            <a:xfrm>
              <a:off x="3973346" y="4421399"/>
              <a:ext cx="25681" cy="20094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FCAC328-07B0-CE49-8B2B-E1B9EE4CFD4F}"/>
                </a:ext>
              </a:extLst>
            </p:cNvPr>
            <p:cNvCxnSpPr>
              <a:cxnSpLocks/>
            </p:cNvCxnSpPr>
            <p:nvPr/>
          </p:nvCxnSpPr>
          <p:spPr>
            <a:xfrm>
              <a:off x="4217109" y="4408125"/>
              <a:ext cx="0" cy="21422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F1824C8-1652-2449-A9C6-B9FC383A87B1}"/>
                </a:ext>
              </a:extLst>
            </p:cNvPr>
            <p:cNvCxnSpPr/>
            <p:nvPr/>
          </p:nvCxnSpPr>
          <p:spPr>
            <a:xfrm>
              <a:off x="4195552" y="4628020"/>
              <a:ext cx="245115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C310C65-DF47-A44D-9124-37595D2AA72D}"/>
                </a:ext>
              </a:extLst>
            </p:cNvPr>
            <p:cNvCxnSpPr/>
            <p:nvPr/>
          </p:nvCxnSpPr>
          <p:spPr>
            <a:xfrm>
              <a:off x="4429605" y="534653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60CA56-3187-674C-846C-B354213CA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3508" y="5331487"/>
              <a:ext cx="1954" cy="72647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A17259B-167D-B341-BCDC-4F7AE55B7774}"/>
                </a:ext>
              </a:extLst>
            </p:cNvPr>
            <p:cNvCxnSpPr/>
            <p:nvPr/>
          </p:nvCxnSpPr>
          <p:spPr>
            <a:xfrm>
              <a:off x="4683508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404CABC-2C23-9E4C-8832-783879E97398}"/>
                </a:ext>
              </a:extLst>
            </p:cNvPr>
            <p:cNvCxnSpPr>
              <a:cxnSpLocks/>
            </p:cNvCxnSpPr>
            <p:nvPr/>
          </p:nvCxnSpPr>
          <p:spPr>
            <a:xfrm>
              <a:off x="4920063" y="6057961"/>
              <a:ext cx="0" cy="28336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43E090-BBDF-4C42-A891-DBED828FEC47}"/>
                </a:ext>
              </a:extLst>
            </p:cNvPr>
            <p:cNvCxnSpPr/>
            <p:nvPr/>
          </p:nvCxnSpPr>
          <p:spPr>
            <a:xfrm>
              <a:off x="4904023" y="631578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64907C4-EA46-AC41-A7C9-24FE1A98B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11" y="6057961"/>
              <a:ext cx="17629" cy="26154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39FDE6C-7757-BB46-B050-6223E60D1A0F}"/>
                </a:ext>
              </a:extLst>
            </p:cNvPr>
            <p:cNvCxnSpPr/>
            <p:nvPr/>
          </p:nvCxnSpPr>
          <p:spPr>
            <a:xfrm>
              <a:off x="5151011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393688F-52BB-DB4F-893C-CEC2F41DAFB3}"/>
                </a:ext>
              </a:extLst>
            </p:cNvPr>
            <p:cNvCxnSpPr>
              <a:cxnSpLocks/>
            </p:cNvCxnSpPr>
            <p:nvPr/>
          </p:nvCxnSpPr>
          <p:spPr>
            <a:xfrm>
              <a:off x="5382968" y="5333889"/>
              <a:ext cx="0" cy="72407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30C56C5-8374-754A-84DA-C1A7BC3D5C94}"/>
              </a:ext>
            </a:extLst>
          </p:cNvPr>
          <p:cNvGrpSpPr/>
          <p:nvPr/>
        </p:nvGrpSpPr>
        <p:grpSpPr>
          <a:xfrm>
            <a:off x="1038225" y="4051300"/>
            <a:ext cx="1324050" cy="2188862"/>
            <a:chOff x="1038225" y="4051300"/>
            <a:chExt cx="1324050" cy="218886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7356955-5279-2D4F-9938-CD21BAC8F559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360D80-93A1-0144-97A9-7A759B48B51E}"/>
                </a:ext>
              </a:extLst>
            </p:cNvPr>
            <p:cNvCxnSpPr>
              <a:cxnSpLocks/>
            </p:cNvCxnSpPr>
            <p:nvPr/>
          </p:nvCxnSpPr>
          <p:spPr>
            <a:xfrm>
              <a:off x="122769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1E6964A-331B-1741-BB40-65A4CE16AD2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52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28B166A-016A-8244-AFBA-9C7C604B159E}"/>
                </a:ext>
              </a:extLst>
            </p:cNvPr>
            <p:cNvCxnSpPr>
              <a:cxnSpLocks/>
            </p:cNvCxnSpPr>
            <p:nvPr/>
          </p:nvCxnSpPr>
          <p:spPr>
            <a:xfrm>
              <a:off x="160663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9558816-7541-6C49-BA7C-647330EA791A}"/>
                </a:ext>
              </a:extLst>
            </p:cNvPr>
            <p:cNvCxnSpPr>
              <a:cxnSpLocks/>
            </p:cNvCxnSpPr>
            <p:nvPr/>
          </p:nvCxnSpPr>
          <p:spPr>
            <a:xfrm>
              <a:off x="179610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3956AC2-13C0-5141-BC85-2C239DCF8C32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7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53F12A9-BE01-C447-934A-34AB24892C89}"/>
                </a:ext>
              </a:extLst>
            </p:cNvPr>
            <p:cNvCxnSpPr>
              <a:cxnSpLocks/>
            </p:cNvCxnSpPr>
            <p:nvPr/>
          </p:nvCxnSpPr>
          <p:spPr>
            <a:xfrm>
              <a:off x="21623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61328B1-0D30-F640-8F92-C650F2A93307}"/>
                </a:ext>
              </a:extLst>
            </p:cNvPr>
            <p:cNvCxnSpPr>
              <a:cxnSpLocks/>
            </p:cNvCxnSpPr>
            <p:nvPr/>
          </p:nvCxnSpPr>
          <p:spPr>
            <a:xfrm>
              <a:off x="1995691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367DB5F-7B10-4548-A35F-6F450110C675}"/>
              </a:ext>
            </a:extLst>
          </p:cNvPr>
          <p:cNvGrpSpPr/>
          <p:nvPr/>
        </p:nvGrpSpPr>
        <p:grpSpPr>
          <a:xfrm>
            <a:off x="3496962" y="4423719"/>
            <a:ext cx="2199503" cy="1878228"/>
            <a:chOff x="3496962" y="4423719"/>
            <a:chExt cx="2199503" cy="187822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CD0366D-B5B0-BD46-B390-486D6EF3E55F}"/>
                </a:ext>
              </a:extLst>
            </p:cNvPr>
            <p:cNvCxnSpPr/>
            <p:nvPr/>
          </p:nvCxnSpPr>
          <p:spPr>
            <a:xfrm>
              <a:off x="3496962" y="5362833"/>
              <a:ext cx="219950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94CCE60-8F84-B742-AA1D-13132CD570C1}"/>
                </a:ext>
              </a:extLst>
            </p:cNvPr>
            <p:cNvGrpSpPr/>
            <p:nvPr/>
          </p:nvGrpSpPr>
          <p:grpSpPr>
            <a:xfrm>
              <a:off x="3496962" y="4423719"/>
              <a:ext cx="2199503" cy="1878228"/>
              <a:chOff x="3496962" y="4423719"/>
              <a:chExt cx="2199503" cy="1878228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7A9CE30-8DE5-6C4C-AF20-4EBD2BD63438}"/>
                  </a:ext>
                </a:extLst>
              </p:cNvPr>
              <p:cNvCxnSpPr/>
              <p:nvPr/>
            </p:nvCxnSpPr>
            <p:spPr>
              <a:xfrm>
                <a:off x="3496962" y="4423719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DBFAB77-E253-C544-AD33-E7D46BF1A676}"/>
                  </a:ext>
                </a:extLst>
              </p:cNvPr>
              <p:cNvCxnSpPr/>
              <p:nvPr/>
            </p:nvCxnSpPr>
            <p:spPr>
              <a:xfrm>
                <a:off x="3496962" y="473675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9A89BC3-3CF2-AA49-8E6D-B86E50873BCC}"/>
                  </a:ext>
                </a:extLst>
              </p:cNvPr>
              <p:cNvCxnSpPr/>
              <p:nvPr/>
            </p:nvCxnSpPr>
            <p:spPr>
              <a:xfrm>
                <a:off x="3496962" y="50497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7469B32-7BBE-C849-8929-9CA40953998C}"/>
                  </a:ext>
                </a:extLst>
              </p:cNvPr>
              <p:cNvCxnSpPr/>
              <p:nvPr/>
            </p:nvCxnSpPr>
            <p:spPr>
              <a:xfrm>
                <a:off x="3496962" y="5675871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FC073B0-45A2-D445-A313-1AD3D27BDFF2}"/>
                  </a:ext>
                </a:extLst>
              </p:cNvPr>
              <p:cNvCxnSpPr/>
              <p:nvPr/>
            </p:nvCxnSpPr>
            <p:spPr>
              <a:xfrm>
                <a:off x="3496962" y="59641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C730360-506B-FE47-B6CA-F2899893622A}"/>
                  </a:ext>
                </a:extLst>
              </p:cNvPr>
              <p:cNvCxnSpPr/>
              <p:nvPr/>
            </p:nvCxnSpPr>
            <p:spPr>
              <a:xfrm>
                <a:off x="3496962" y="630194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79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8A94-6B4E-5744-A983-F966FD05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01F2-5A17-884B-A04C-B793B8C2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Powerful Engineering technique</a:t>
            </a:r>
          </a:p>
          <a:p>
            <a:pPr lvl="1"/>
            <a:r>
              <a:rPr lang="en-US" dirty="0"/>
              <a:t>Formulate a parameterized solution strategy</a:t>
            </a:r>
          </a:p>
          <a:p>
            <a:pPr lvl="1"/>
            <a:r>
              <a:rPr lang="en-US" dirty="0"/>
              <a:t>Then identify the right parameters</a:t>
            </a:r>
          </a:p>
          <a:p>
            <a:r>
              <a:rPr lang="en-US" dirty="0"/>
              <a:t>Divides the problem </a:t>
            </a:r>
          </a:p>
          <a:p>
            <a:r>
              <a:rPr lang="en-US" dirty="0"/>
              <a:t>Here</a:t>
            </a:r>
          </a:p>
          <a:p>
            <a:pPr lvl="1"/>
            <a:r>
              <a:rPr lang="en-US" dirty="0"/>
              <a:t>Strategy of sampling and quantization</a:t>
            </a:r>
          </a:p>
          <a:p>
            <a:pPr lvl="1"/>
            <a:r>
              <a:rPr lang="en-US" dirty="0"/>
              <a:t>Then identify the right sampling rate, quantization level</a:t>
            </a:r>
          </a:p>
          <a:p>
            <a:r>
              <a:rPr lang="en-US" dirty="0"/>
              <a:t>Convergent: </a:t>
            </a:r>
            <a:r>
              <a:rPr lang="en-US" b="0" dirty="0"/>
              <a:t>limit of infinite samples, levels</a:t>
            </a:r>
          </a:p>
          <a:p>
            <a:r>
              <a:rPr lang="en-US" dirty="0"/>
              <a:t>Once have strategy, reduces to a well-defined optimization problem</a:t>
            </a:r>
          </a:p>
          <a:p>
            <a:r>
              <a:rPr lang="en-US" dirty="0"/>
              <a:t>Parameterization admits to tuning for tradeoffs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09B2F-3FFD-2545-901A-0A903660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88C17-164F-FD4C-ACDC-3898A6A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A95118-2338-AD48-AC6D-37D6CFE5D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48C08-3DD6-B44E-88EA-BBEAF697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8456C-B755-FD49-9749-846825DB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D2FEF7-3BEF-A84B-B13A-17372699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Expression</a:t>
            </a:r>
          </a:p>
        </p:txBody>
      </p:sp>
    </p:spTree>
    <p:extLst>
      <p:ext uri="{BB962C8B-B14F-4D97-AF65-F5344CB8AC3E}">
        <p14:creationId xmlns:p14="http://schemas.microsoft.com/office/powerpoint/2010/main" val="298800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7ACB-38C0-EE4A-A8A1-CF10655D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9C18-2B4C-C34B-BB0F-F054CA861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7475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Rounding – select nearest discrete value as approximation of continuous value</a:t>
            </a:r>
          </a:p>
          <a:p>
            <a:r>
              <a:rPr lang="en-US" dirty="0">
                <a:solidFill>
                  <a:schemeClr val="tx1"/>
                </a:solidFill>
              </a:rPr>
              <a:t>For sake of concreteness, we will define: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Round(x) – nearest integer to real number x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Round(0.7) = 1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Round(-0.1) = 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Round(2.4999) = 2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Round(1.50001) = 2</a:t>
            </a:r>
          </a:p>
          <a:p>
            <a:r>
              <a:rPr lang="en-US" dirty="0">
                <a:solidFill>
                  <a:srgbClr val="FF6600"/>
                </a:solidFill>
              </a:rPr>
              <a:t>What is Round(3.3) ?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CEEFA-A03C-4C40-8C58-25FF945E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A2334-BE55-6C49-B5ED-D017135F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E3050-2F5F-3B41-9B8E-8DC034A8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652" y="3203956"/>
            <a:ext cx="32639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4A77-A12A-F04D-B371-45FE5A8FB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DD279-DE4D-B74E-A524-CF750BE65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quantize to some level L</a:t>
            </a:r>
          </a:p>
          <a:p>
            <a:r>
              <a:rPr lang="en-US" dirty="0"/>
              <a:t>Define as number of values between integers</a:t>
            </a:r>
          </a:p>
          <a:p>
            <a:r>
              <a:rPr lang="en-US" dirty="0"/>
              <a:t>So, we have L steps of 1/L between integers</a:t>
            </a:r>
          </a:p>
          <a:p>
            <a:pPr lvl="1"/>
            <a:r>
              <a:rPr lang="en-US" dirty="0"/>
              <a:t>(or only represent every </a:t>
            </a:r>
            <a:r>
              <a:rPr lang="en-US" dirty="0" err="1"/>
              <a:t>L’th</a:t>
            </a:r>
            <a:r>
              <a:rPr lang="en-US" dirty="0"/>
              <a:t> integer if L&lt;1)</a:t>
            </a:r>
          </a:p>
          <a:p>
            <a:r>
              <a:rPr lang="en-US" dirty="0"/>
              <a:t>In terms of Round</a:t>
            </a:r>
          </a:p>
          <a:p>
            <a:pPr lvl="1"/>
            <a:r>
              <a:rPr lang="en-US" dirty="0" err="1"/>
              <a:t>Quantize</a:t>
            </a:r>
            <a:r>
              <a:rPr lang="en-US" baseline="-25000" dirty="0" err="1"/>
              <a:t>L</a:t>
            </a:r>
            <a:r>
              <a:rPr lang="en-US" dirty="0"/>
              <a:t>(x) = Round(L*x)/L</a:t>
            </a:r>
          </a:p>
          <a:p>
            <a:pPr lvl="1"/>
            <a:r>
              <a:rPr lang="en-US" dirty="0"/>
              <a:t>E.g. Quantize</a:t>
            </a:r>
            <a:r>
              <a:rPr lang="en-US" baseline="-25000" dirty="0"/>
              <a:t>8</a:t>
            </a:r>
            <a:r>
              <a:rPr lang="en-US" dirty="0"/>
              <a:t>(0.7)=Round(8*0.7)/8=6/8=0.75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2BBBA-8C83-B84C-BA7C-D9942779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77D05-F7E2-A243-98DC-D8816BA8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36210</TotalTime>
  <Words>2291</Words>
  <Application>Microsoft Macintosh PowerPoint</Application>
  <PresentationFormat>On-screen Show (4:3)</PresentationFormat>
  <Paragraphs>533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Cambria Math</vt:lpstr>
      <vt:lpstr>Courier New</vt:lpstr>
      <vt:lpstr>Symbol</vt:lpstr>
      <vt:lpstr>Times New Roman</vt:lpstr>
      <vt:lpstr>Wingdings 2</vt:lpstr>
      <vt:lpstr>ESE 578–</vt:lpstr>
      <vt:lpstr>PowerPoint Presentation</vt:lpstr>
      <vt:lpstr>Lecture Topics</vt:lpstr>
      <vt:lpstr>Big Question</vt:lpstr>
      <vt:lpstr>Strategy</vt:lpstr>
      <vt:lpstr>ADC – Broken into two parts</vt:lpstr>
      <vt:lpstr>Problem Decomposition</vt:lpstr>
      <vt:lpstr>Mathematical Expression</vt:lpstr>
      <vt:lpstr>Round</vt:lpstr>
      <vt:lpstr>Quantize</vt:lpstr>
      <vt:lpstr>Preclass 1</vt:lpstr>
      <vt:lpstr>Bits</vt:lpstr>
      <vt:lpstr>Bits per Quantized Value</vt:lpstr>
      <vt:lpstr>Sample Values</vt:lpstr>
      <vt:lpstr>Sample and Quantize Values</vt:lpstr>
      <vt:lpstr>Sample and Quantize Values</vt:lpstr>
      <vt:lpstr>ADC / DAC – The full picture</vt:lpstr>
      <vt:lpstr>Preclass 2</vt:lpstr>
      <vt:lpstr>ADC / DAC – The full picture</vt:lpstr>
      <vt:lpstr>Interlude: 2D Images</vt:lpstr>
      <vt:lpstr>Same phenomena in Images</vt:lpstr>
      <vt:lpstr>Apple Retina Display</vt:lpstr>
      <vt:lpstr>Apple Retina Display</vt:lpstr>
      <vt:lpstr>Part 2: Effects of Quantization</vt:lpstr>
      <vt:lpstr>Noise -- ``Formal” Definition</vt:lpstr>
      <vt:lpstr>Quantization Error</vt:lpstr>
      <vt:lpstr>Quantization Error</vt:lpstr>
      <vt:lpstr>Quantization Error / Noise</vt:lpstr>
      <vt:lpstr>Preclass 2</vt:lpstr>
      <vt:lpstr>Part 2B: Effects of Quantization Engineering</vt:lpstr>
      <vt:lpstr>Quantization Error / Design</vt:lpstr>
      <vt:lpstr>Engineering</vt:lpstr>
      <vt:lpstr>Problem Decomposition</vt:lpstr>
      <vt:lpstr>Part 3: System Capacity and Limits</vt:lpstr>
      <vt:lpstr>Quantization, Sampling, Capacity</vt:lpstr>
      <vt:lpstr>Recall # of bits for typical song</vt:lpstr>
      <vt:lpstr>Limits of Sampling</vt:lpstr>
      <vt:lpstr>Sampling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277</cp:revision>
  <cp:lastPrinted>2023-01-22T19:09:30Z</cp:lastPrinted>
  <dcterms:created xsi:type="dcterms:W3CDTF">2018-01-29T01:49:07Z</dcterms:created>
  <dcterms:modified xsi:type="dcterms:W3CDTF">2023-01-22T19:09:32Z</dcterms:modified>
</cp:coreProperties>
</file>