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307" r:id="rId2"/>
    <p:sldId id="308" r:id="rId3"/>
    <p:sldId id="311" r:id="rId4"/>
    <p:sldId id="414" r:id="rId5"/>
    <p:sldId id="344" r:id="rId6"/>
    <p:sldId id="413" r:id="rId7"/>
    <p:sldId id="333" r:id="rId8"/>
    <p:sldId id="402" r:id="rId9"/>
    <p:sldId id="405" r:id="rId10"/>
    <p:sldId id="335" r:id="rId11"/>
    <p:sldId id="338" r:id="rId12"/>
    <p:sldId id="345" r:id="rId13"/>
    <p:sldId id="346" r:id="rId14"/>
    <p:sldId id="419" r:id="rId15"/>
    <p:sldId id="422" r:id="rId16"/>
    <p:sldId id="365" r:id="rId17"/>
    <p:sldId id="351" r:id="rId18"/>
    <p:sldId id="421" r:id="rId19"/>
    <p:sldId id="348" r:id="rId20"/>
    <p:sldId id="349" r:id="rId21"/>
    <p:sldId id="415" r:id="rId22"/>
    <p:sldId id="406" r:id="rId23"/>
    <p:sldId id="423" r:id="rId24"/>
    <p:sldId id="427" r:id="rId25"/>
    <p:sldId id="416" r:id="rId26"/>
    <p:sldId id="350" r:id="rId27"/>
    <p:sldId id="395" r:id="rId28"/>
    <p:sldId id="353" r:id="rId29"/>
    <p:sldId id="368" r:id="rId30"/>
    <p:sldId id="369" r:id="rId31"/>
    <p:sldId id="370" r:id="rId32"/>
    <p:sldId id="417" r:id="rId33"/>
    <p:sldId id="31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7900"/>
    <a:srgbClr val="0000FF"/>
    <a:srgbClr val="FF0000"/>
    <a:srgbClr val="33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89"/>
    <p:restoredTop sz="94640"/>
  </p:normalViewPr>
  <p:slideViewPr>
    <p:cSldViewPr snapToGrid="0">
      <p:cViewPr varScale="1">
        <p:scale>
          <a:sx n="107" d="100"/>
          <a:sy n="107" d="100"/>
        </p:scale>
        <p:origin x="1168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D1B55-049B-42D7-8AA3-18C3C20C4336}" type="datetimeFigureOut">
              <a:rPr lang="en-US" smtClean="0"/>
              <a:pPr/>
              <a:t>1/30/23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1EBE-2AF2-4254-AC3F-2FEB5D0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44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55527-9B63-4AEC-8D52-31FEBD65D890}" type="datetimeFigureOut">
              <a:rPr lang="en-US" smtClean="0"/>
              <a:pPr/>
              <a:t>1/30/23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7388-6114-4FC4-A839-2F2181B23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40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3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54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ESE 150 - Spring2023 DeHon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2878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01871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80447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da-DK"/>
              <a:t>ESE 150 - Spring2023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yquist_rate" TargetMode="External"/><Relationship Id="rId7" Type="http://schemas.openxmlformats.org/officeDocument/2006/relationships/hyperlink" Target="http://electronics.howstuffworks.com/telephone6.htm" TargetMode="External"/><Relationship Id="rId2" Type="http://schemas.openxmlformats.org/officeDocument/2006/relationships/hyperlink" Target="http://en.wikipedia.org/wiki/Nyquist_frequenc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Hearing_range" TargetMode="External"/><Relationship Id="rId5" Type="http://schemas.openxmlformats.org/officeDocument/2006/relationships/hyperlink" Target="http://en.wikipedia.org/wiki/Sampling_rate" TargetMode="External"/><Relationship Id="rId4" Type="http://schemas.openxmlformats.org/officeDocument/2006/relationships/hyperlink" Target="http://en.wikipedia.org/wiki/Oversamplin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/>
              <a:t>ESE 1500 – </a:t>
            </a:r>
            <a:br>
              <a:rPr lang="en-US" sz="3200" b="1" dirty="0"/>
            </a:br>
            <a:r>
              <a:rPr lang="en-US" sz="3200" b="1" dirty="0"/>
              <a:t>Digital Audio Basics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Lecture #5 – Anti-Aliasing</a:t>
            </a:r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2"/>
          <a:stretch/>
        </p:blipFill>
        <p:spPr bwMode="auto">
          <a:xfrm>
            <a:off x="0" y="2143125"/>
            <a:ext cx="3419475" cy="28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1A6370-A4A6-E14F-97C4-F4BAEF915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ESE 150 - Spring2023 DeHon</a:t>
            </a:r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F96B509-10C8-474F-94E1-1E906E21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87848" y="5826125"/>
            <a:ext cx="4541109" cy="914400"/>
          </a:xfrm>
        </p:spPr>
        <p:txBody>
          <a:bodyPr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Based on slides © 2009--2023 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Koditschek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 &amp; 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DeHon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417816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</a:t>
            </a:r>
            <a:r>
              <a:rPr lang="en-US" dirty="0" err="1"/>
              <a:t>Multirate</a:t>
            </a:r>
            <a:r>
              <a:rPr lang="en-US" dirty="0"/>
              <a:t> Signals?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1" y="4700955"/>
            <a:ext cx="8686800" cy="1770183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Fourier’s Theorem &amp; Nyquist Rate: </a:t>
            </a:r>
          </a:p>
          <a:p>
            <a:pPr lvl="1"/>
            <a:r>
              <a:rPr lang="en-US" sz="2000" dirty="0">
                <a:solidFill>
                  <a:srgbClr val="FF7900"/>
                </a:solidFill>
              </a:rPr>
              <a:t>Highest component’s frequency?</a:t>
            </a:r>
          </a:p>
          <a:p>
            <a:pPr lvl="1"/>
            <a:r>
              <a:rPr lang="en-US" sz="2000" dirty="0">
                <a:solidFill>
                  <a:srgbClr val="FF7900"/>
                </a:solidFill>
              </a:rPr>
              <a:t>What is Nyquist Sampling Rate?  </a:t>
            </a:r>
          </a:p>
          <a:p>
            <a:pPr lvl="2"/>
            <a:r>
              <a:rPr lang="en-US" sz="1800" dirty="0">
                <a:solidFill>
                  <a:srgbClr val="0000FF"/>
                </a:solidFill>
              </a:rPr>
              <a:t>2 x </a:t>
            </a:r>
            <a:r>
              <a:rPr lang="en-US" sz="1800" b="1" dirty="0">
                <a:solidFill>
                  <a:srgbClr val="0000FF"/>
                </a:solidFill>
              </a:rPr>
              <a:t>highest</a:t>
            </a:r>
            <a:r>
              <a:rPr lang="en-US" sz="1800" dirty="0">
                <a:solidFill>
                  <a:srgbClr val="0000FF"/>
                </a:solidFill>
              </a:rPr>
              <a:t> frequency contained in the signal </a:t>
            </a:r>
          </a:p>
          <a:p>
            <a:pPr lvl="2"/>
            <a:r>
              <a:rPr lang="en-US" sz="1800" dirty="0"/>
              <a:t>Sampling at this rate: avoids aliasing problem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3D6D81-7105-154B-A3A6-7485154D5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16" y="1366441"/>
            <a:ext cx="4572000" cy="32004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356C0D-0576-7CFE-13F3-3BDB41A10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1744790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Aliasing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671EDD-9504-56E6-5F2C-C2C9234D2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1245441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 in Music…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4315455"/>
            <a:ext cx="9143999" cy="215568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Multirate</a:t>
            </a:r>
            <a:r>
              <a:rPr lang="en-US" sz="2400" dirty="0"/>
              <a:t> Signals and Aliasing</a:t>
            </a:r>
          </a:p>
          <a:p>
            <a:pPr lvl="1"/>
            <a:r>
              <a:rPr lang="en-US" sz="2000" dirty="0"/>
              <a:t>Imagine the above is a music signal (100Hz + 750Hz)</a:t>
            </a:r>
          </a:p>
          <a:p>
            <a:pPr lvl="2"/>
            <a:r>
              <a:rPr lang="en-US" sz="1600" dirty="0"/>
              <a:t>What happens if we </a:t>
            </a:r>
            <a:r>
              <a:rPr lang="en-US" sz="1600" dirty="0" err="1"/>
              <a:t>undersample</a:t>
            </a:r>
            <a:r>
              <a:rPr lang="en-US" sz="1600" dirty="0"/>
              <a:t>?  Should sample at 1500 Hz, but instead 1000 Hz</a:t>
            </a:r>
          </a:p>
          <a:p>
            <a:pPr lvl="2"/>
            <a:r>
              <a:rPr lang="en-US" sz="1600" dirty="0"/>
              <a:t>The 100 Hz signal will be sampled just fine  (as 200 Hz is </a:t>
            </a:r>
            <a:r>
              <a:rPr lang="en-US" sz="1600" i="1" dirty="0"/>
              <a:t>2 x</a:t>
            </a:r>
            <a:r>
              <a:rPr lang="en-US" sz="1600" dirty="0"/>
              <a:t> 100 Hz)</a:t>
            </a:r>
          </a:p>
          <a:p>
            <a:pPr lvl="2"/>
            <a:r>
              <a:rPr lang="en-US" sz="1600" dirty="0">
                <a:solidFill>
                  <a:srgbClr val="FF7900"/>
                </a:solidFill>
              </a:rPr>
              <a:t>What happens to 750 Hz Signal?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683007-811F-6040-B551-1B0854467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150877"/>
            <a:ext cx="4572000" cy="3200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7C3BAD-F401-BF40-BD6A-3AADDFB6B2F2}"/>
              </a:ext>
            </a:extLst>
          </p:cNvPr>
          <p:cNvSpPr txBox="1"/>
          <p:nvPr/>
        </p:nvSpPr>
        <p:spPr>
          <a:xfrm>
            <a:off x="902208" y="2109216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Preclass</a:t>
            </a:r>
            <a:r>
              <a:rPr lang="en-US" sz="2400" dirty="0"/>
              <a:t> 2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79AECA-E0C8-F125-3CD6-C8A379D07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896104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 in Music…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1" y="4273877"/>
            <a:ext cx="8686800" cy="232621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Multirate</a:t>
            </a:r>
            <a:r>
              <a:rPr lang="en-US" sz="2400" dirty="0"/>
              <a:t> Signals and Aliasing</a:t>
            </a:r>
          </a:p>
          <a:p>
            <a:pPr lvl="1"/>
            <a:r>
              <a:rPr lang="en-US" sz="2000" dirty="0"/>
              <a:t>Imagine the above is a music signal (100 Hz and </a:t>
            </a:r>
            <a:r>
              <a:rPr lang="en-US" sz="2000" dirty="0">
                <a:solidFill>
                  <a:srgbClr val="FF0000"/>
                </a:solidFill>
              </a:rPr>
              <a:t>750 Hz</a:t>
            </a:r>
            <a:r>
              <a:rPr lang="en-US" sz="2000" dirty="0"/>
              <a:t> chord)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Where will 750Hz appear as?</a:t>
            </a:r>
          </a:p>
          <a:p>
            <a:pPr lvl="2"/>
            <a:r>
              <a:rPr lang="en-US" dirty="0"/>
              <a:t>folding occurs at: </a:t>
            </a:r>
            <a:r>
              <a:rPr lang="en-US" b="1" dirty="0">
                <a:solidFill>
                  <a:srgbClr val="00B050"/>
                </a:solidFill>
              </a:rPr>
              <a:t>1000 Hz</a:t>
            </a:r>
            <a:r>
              <a:rPr lang="en-US" dirty="0"/>
              <a:t> – </a:t>
            </a:r>
            <a:r>
              <a:rPr lang="en-US" dirty="0">
                <a:solidFill>
                  <a:srgbClr val="FF0000"/>
                </a:solidFill>
              </a:rPr>
              <a:t>750 Hz</a:t>
            </a:r>
            <a:r>
              <a:rPr lang="en-US" dirty="0"/>
              <a:t>  = </a:t>
            </a:r>
            <a:r>
              <a:rPr lang="en-US" dirty="0">
                <a:solidFill>
                  <a:srgbClr val="00B0F0"/>
                </a:solidFill>
              </a:rPr>
              <a:t>250 Hz</a:t>
            </a:r>
          </a:p>
          <a:p>
            <a:pPr lvl="2"/>
            <a:r>
              <a:rPr lang="en-US" sz="1800" dirty="0">
                <a:solidFill>
                  <a:srgbClr val="00B050"/>
                </a:solidFill>
              </a:rPr>
              <a:t>Sample rate </a:t>
            </a:r>
            <a:r>
              <a:rPr lang="en-US" dirty="0">
                <a:solidFill>
                  <a:srgbClr val="FF0000"/>
                </a:solidFill>
              </a:rPr>
              <a:t>– frequency </a:t>
            </a:r>
            <a:r>
              <a:rPr lang="en-US" dirty="0">
                <a:solidFill>
                  <a:srgbClr val="00B0F0"/>
                </a:solidFill>
              </a:rPr>
              <a:t>= aliasing/folding frequency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1CF835-B546-044C-B18E-C9AF4FA59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98" y="1327053"/>
            <a:ext cx="4267200" cy="29870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3F4C41-B2EA-B346-9E89-191A3C2DE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98" y="1408055"/>
            <a:ext cx="4196701" cy="293769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73E2FF-F446-DFDD-EEFE-D2DF96D7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22712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04B77-0E46-1742-A728-105C931B5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 Frequencies Independently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8A105-E754-0646-A12A-F3AD29586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11215"/>
            <a:ext cx="8686800" cy="48466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For multi-frequency signals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Can treat signals independently</a:t>
            </a:r>
          </a:p>
          <a:p>
            <a:r>
              <a:rPr lang="en-US" dirty="0" err="1">
                <a:solidFill>
                  <a:schemeClr val="tx1"/>
                </a:solidFill>
              </a:rPr>
              <a:t>Preclass</a:t>
            </a:r>
            <a:r>
              <a:rPr lang="en-US" dirty="0">
                <a:solidFill>
                  <a:schemeClr val="tx1"/>
                </a:solidFill>
              </a:rPr>
              <a:t> 1 and 2 hints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Form signal from sum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Can reason about what happens to each frequency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think about what happens to the 750Hz component of the wave independently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Get a composite that is the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fold/alias of each of the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component frequencies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641D0-9B18-0B46-A359-5558B4FBD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4B98D0-D229-6747-87FA-EF7237F1C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229" y="1295400"/>
            <a:ext cx="3443323" cy="2410326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437ECDF-4DD8-6156-7793-AAB217F61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46F273-9F74-7FD3-71A2-51A1D9262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229" y="4363060"/>
            <a:ext cx="3278276" cy="229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8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00FCA-0513-1646-A62E-E0E76465D5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Anti-Aliasing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9B714B-CF8D-3A43-80C8-EFE9DBAB81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606966-5A5E-094E-8240-44171BFEA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ESE 150 - Spring2023 DeHon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E3DC77-1173-0F44-9922-DAC5FB631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C7CF3A5-2649-189E-42CC-6F38CD012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853802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fix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simple…sample at the Nyquist Rate</a:t>
            </a:r>
          </a:p>
          <a:p>
            <a:pPr lvl="1"/>
            <a:r>
              <a:rPr lang="en-US" dirty="0"/>
              <a:t>But…what if your rate is fixed?  Like 24 frames/sec?</a:t>
            </a:r>
          </a:p>
          <a:p>
            <a:pPr lvl="1"/>
            <a:r>
              <a:rPr lang="en-US" dirty="0"/>
              <a:t>Or our eye’s sampling rate: 60 cycles/degree</a:t>
            </a:r>
          </a:p>
          <a:p>
            <a:pPr lvl="2"/>
            <a:r>
              <a:rPr lang="en-US" dirty="0"/>
              <a:t>Spatial variations finer than this are undetectable!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41F14-DAB2-CA5B-BFD3-8F135F68C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1352185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the </a:t>
            </a:r>
            <a:r>
              <a:rPr lang="en-US" dirty="0" err="1"/>
              <a:t>antialias</a:t>
            </a:r>
            <a:r>
              <a:rPr lang="en-US" dirty="0"/>
              <a:t> filter?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554162"/>
            <a:ext cx="8931797" cy="48466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we can’t hear anything above 20kHz…</a:t>
            </a:r>
          </a:p>
          <a:p>
            <a:pPr lvl="1"/>
            <a:r>
              <a:rPr lang="en-US" dirty="0"/>
              <a:t>Why do we need to filter it out?</a:t>
            </a:r>
          </a:p>
          <a:p>
            <a:pPr lvl="2"/>
            <a:r>
              <a:rPr lang="en-US" dirty="0"/>
              <a:t>Dog’s can hear from 40 Hz to 60 kHz</a:t>
            </a:r>
          </a:p>
          <a:p>
            <a:pPr lvl="3"/>
            <a:r>
              <a:rPr lang="en-US" dirty="0"/>
              <a:t>so clearly there are sounds above 20 kHz</a:t>
            </a:r>
          </a:p>
          <a:p>
            <a:pPr lvl="1"/>
            <a:r>
              <a:rPr lang="en-US" dirty="0"/>
              <a:t>Let’s imagine a high frequency noise in music studio</a:t>
            </a:r>
          </a:p>
          <a:p>
            <a:pPr lvl="2"/>
            <a:r>
              <a:rPr lang="en-US" dirty="0"/>
              <a:t>Sampling at 40KHz to properly capture up to 20KHz</a:t>
            </a:r>
          </a:p>
          <a:p>
            <a:pPr lvl="2"/>
            <a:r>
              <a:rPr lang="en-US" dirty="0"/>
              <a:t>Let’s say it’s a vibration occurring at 25 kHz</a:t>
            </a:r>
          </a:p>
          <a:p>
            <a:pPr lvl="3"/>
            <a:r>
              <a:rPr lang="en-US" dirty="0"/>
              <a:t>No human can hear it, why filter it out?</a:t>
            </a:r>
          </a:p>
          <a:p>
            <a:pPr lvl="2"/>
            <a:r>
              <a:rPr lang="en-US" dirty="0"/>
              <a:t>Because of aliasing:</a:t>
            </a:r>
          </a:p>
          <a:p>
            <a:pPr lvl="3"/>
            <a:r>
              <a:rPr lang="en-US" dirty="0"/>
              <a:t>Frequency aliasing/folding will occur: </a:t>
            </a:r>
          </a:p>
          <a:p>
            <a:pPr lvl="3"/>
            <a:r>
              <a:rPr lang="en-US" sz="1400" dirty="0">
                <a:solidFill>
                  <a:srgbClr val="00B050"/>
                </a:solidFill>
              </a:rPr>
              <a:t>Sample rate </a:t>
            </a:r>
            <a:r>
              <a:rPr lang="en-US" sz="1600" dirty="0">
                <a:solidFill>
                  <a:srgbClr val="FF0000"/>
                </a:solidFill>
              </a:rPr>
              <a:t>– frequency </a:t>
            </a:r>
            <a:r>
              <a:rPr lang="en-US" sz="1600" dirty="0">
                <a:solidFill>
                  <a:srgbClr val="00B0F0"/>
                </a:solidFill>
              </a:rPr>
              <a:t>= aliasing/folding frequency</a:t>
            </a:r>
          </a:p>
          <a:p>
            <a:pPr lvl="3"/>
            <a:r>
              <a:rPr lang="en-US" sz="1600" dirty="0">
                <a:solidFill>
                  <a:srgbClr val="00B050"/>
                </a:solidFill>
              </a:rPr>
              <a:t>40 kHz - </a:t>
            </a:r>
            <a:r>
              <a:rPr lang="en-US" sz="1600" dirty="0">
                <a:solidFill>
                  <a:srgbClr val="FF0000"/>
                </a:solidFill>
              </a:rPr>
              <a:t>25 kHz </a:t>
            </a:r>
            <a:r>
              <a:rPr lang="en-US" sz="1600" dirty="0">
                <a:solidFill>
                  <a:srgbClr val="00B0F0"/>
                </a:solidFill>
              </a:rPr>
              <a:t>= 15 kHz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The 25 kHz vibration will fold-over to a 15 kHz “hum” or audible noise</a:t>
            </a:r>
          </a:p>
          <a:p>
            <a:pPr lvl="4"/>
            <a:r>
              <a:rPr lang="en-US" dirty="0">
                <a:solidFill>
                  <a:schemeClr val="tx1"/>
                </a:solidFill>
              </a:rPr>
              <a:t>It will ruin our recording and source of noise wouldn’t be obvious!</a:t>
            </a:r>
          </a:p>
          <a:p>
            <a:pPr lvl="3"/>
            <a:endParaRPr lang="en-US" sz="1600" dirty="0">
              <a:solidFill>
                <a:srgbClr val="00B0F0"/>
              </a:solidFill>
            </a:endParaRP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E224-2354-F623-E772-F85DC106D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255277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70DED-9CCB-3A4B-AAAA-D3B905326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 as Noise 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A595E-FD9F-4547-9624-E45B91866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The 25 kHz vibration will fold-over to a 15 kHz “hum” or audible noise</a:t>
            </a:r>
          </a:p>
          <a:p>
            <a:r>
              <a:rPr lang="en-US" dirty="0">
                <a:solidFill>
                  <a:schemeClr val="tx1"/>
                </a:solidFill>
              </a:rPr>
              <a:t>Aliasing provides another noise source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Difference between our intended frequency and what we reconstruct or hear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N(t) = R(t) – S(t)</a:t>
            </a:r>
          </a:p>
          <a:p>
            <a:r>
              <a:rPr lang="en-US" dirty="0">
                <a:solidFill>
                  <a:schemeClr val="tx1"/>
                </a:solidFill>
              </a:rPr>
              <a:t>If don’t do anything about it, can be arbitrarily large here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If only waveform is the noise, 100% error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Generally, depend on how large the alias signals are to the non-aliased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49DF5-8698-384F-8132-552E54931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A8CE60-9B7C-EF61-1F17-C5C4AAE18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373195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Avoid Aliasing with Digital Music?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If we simply sample at </a:t>
            </a:r>
            <a:r>
              <a:rPr lang="en-US" sz="2400" i="1" dirty="0"/>
              <a:t>2 x highest frequency of signal</a:t>
            </a:r>
            <a:r>
              <a:rPr lang="en-US" sz="2400" dirty="0"/>
              <a:t>…</a:t>
            </a:r>
          </a:p>
          <a:p>
            <a:pPr lvl="1"/>
            <a:r>
              <a:rPr lang="en-US" sz="2000" dirty="0"/>
              <a:t>(AKA: Nyquist Rate)</a:t>
            </a:r>
          </a:p>
          <a:p>
            <a:pPr lvl="1"/>
            <a:r>
              <a:rPr lang="en-US" sz="2000" dirty="0"/>
              <a:t>…we won’t encounter aliasing!</a:t>
            </a:r>
          </a:p>
          <a:p>
            <a:r>
              <a:rPr lang="en-US" sz="2000" dirty="0"/>
              <a:t>But how do we guarantee highest frequency of our signal?</a:t>
            </a:r>
          </a:p>
          <a:p>
            <a:pPr lvl="1"/>
            <a:r>
              <a:rPr lang="en-US" sz="2000" dirty="0"/>
              <a:t>Audio: this is easy!</a:t>
            </a:r>
          </a:p>
          <a:p>
            <a:pPr lvl="2"/>
            <a:r>
              <a:rPr lang="en-US" sz="1800" dirty="0"/>
              <a:t>We know the range of human ear: 20 Hz to 20 kHz… (week 5)</a:t>
            </a:r>
          </a:p>
          <a:p>
            <a:pPr lvl="2"/>
            <a:r>
              <a:rPr lang="en-US" sz="1800" dirty="0"/>
              <a:t>The highest frequency component in music is then: 20 kHz </a:t>
            </a:r>
          </a:p>
          <a:p>
            <a:pPr lvl="2"/>
            <a:r>
              <a:rPr lang="en-US" sz="1800" dirty="0"/>
              <a:t>…so, before sound goes into ADC, we apply a filter!</a:t>
            </a:r>
          </a:p>
          <a:p>
            <a:pPr lvl="3"/>
            <a:r>
              <a:rPr lang="en-US" sz="1600" dirty="0"/>
              <a:t>Blocks any frequency above 20 kHz from going into ADC</a:t>
            </a:r>
          </a:p>
          <a:p>
            <a:pPr lvl="2"/>
            <a:r>
              <a:rPr lang="en-US" dirty="0"/>
              <a:t>Essentially, we are fixing our sampling rate &amp; ‘blurring’ or filtering our incoming signal</a:t>
            </a:r>
          </a:p>
          <a:p>
            <a:pPr lvl="3"/>
            <a:endParaRPr lang="en-US" sz="1600" dirty="0"/>
          </a:p>
          <a:p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E9F67E-1991-7D94-B7D0-AA76A9497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406090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Lecture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4157"/>
            <a:ext cx="8686800" cy="4846638"/>
          </a:xfrm>
        </p:spPr>
        <p:txBody>
          <a:bodyPr>
            <a:noAutofit/>
          </a:bodyPr>
          <a:lstStyle/>
          <a:p>
            <a:r>
              <a:rPr lang="en-US" sz="2400" dirty="0"/>
              <a:t>Part 1</a:t>
            </a:r>
          </a:p>
          <a:p>
            <a:pPr lvl="1"/>
            <a:r>
              <a:rPr lang="en-US" sz="2000" b="0" dirty="0"/>
              <a:t>Where are we on course map?</a:t>
            </a:r>
            <a:endParaRPr lang="en-US" sz="1600" b="0" dirty="0"/>
          </a:p>
          <a:p>
            <a:pPr lvl="1"/>
            <a:r>
              <a:rPr lang="en-US" sz="2000" dirty="0"/>
              <a:t>Review </a:t>
            </a:r>
          </a:p>
          <a:p>
            <a:pPr lvl="2"/>
            <a:r>
              <a:rPr lang="en-US" sz="1600" dirty="0"/>
              <a:t>Nyquist-Shannon Sampling Rate</a:t>
            </a:r>
          </a:p>
          <a:p>
            <a:pPr lvl="2"/>
            <a:r>
              <a:rPr lang="en-US" sz="1600" dirty="0"/>
              <a:t>Aliasing</a:t>
            </a:r>
          </a:p>
          <a:p>
            <a:pPr lvl="1"/>
            <a:r>
              <a:rPr lang="en-US" sz="2000" dirty="0"/>
              <a:t>Multi-frequency signals</a:t>
            </a:r>
          </a:p>
          <a:p>
            <a:r>
              <a:rPr lang="en-US" sz="2400" dirty="0"/>
              <a:t>Part 2</a:t>
            </a:r>
          </a:p>
          <a:p>
            <a:pPr lvl="1"/>
            <a:r>
              <a:rPr lang="en-US" sz="2000" dirty="0"/>
              <a:t>Anti-Alias Filtering</a:t>
            </a:r>
          </a:p>
          <a:p>
            <a:pPr lvl="1"/>
            <a:r>
              <a:rPr lang="en-US" sz="2000" b="0" dirty="0"/>
              <a:t>References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0A8B4C-86D0-FE70-D895-841C746F2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1524695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ttp://adleystump.com/wp-content/uploads/2013/07/coffee-cup-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288" y="4133727"/>
            <a:ext cx="3341226" cy="250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know how to avoid aliasing…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What is a filter you ask?</a:t>
            </a:r>
          </a:p>
          <a:p>
            <a:pPr lvl="1"/>
            <a:r>
              <a:rPr lang="en-US" sz="1600" dirty="0"/>
              <a:t>Imagine a coffee filter…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Trapezoid 8"/>
          <p:cNvSpPr/>
          <p:nvPr/>
        </p:nvSpPr>
        <p:spPr>
          <a:xfrm flipV="1">
            <a:off x="1893932" y="3396753"/>
            <a:ext cx="1863969" cy="822373"/>
          </a:xfrm>
          <a:prstGeom prst="trapezoid">
            <a:avLst>
              <a:gd name="adj" fmla="val 55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76633" y="4051487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555703" y="4051487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46203" y="4051487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32893" y="4052658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115773" y="4052658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456643" y="3891467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635713" y="3891467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826213" y="3891467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012903" y="3892638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551893" y="3722359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730963" y="3722359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921463" y="3722359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631903" y="3562339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10973" y="3562339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722756" y="3396754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Block Arc 30"/>
          <p:cNvSpPr/>
          <p:nvPr/>
        </p:nvSpPr>
        <p:spPr>
          <a:xfrm>
            <a:off x="1732563" y="2234324"/>
            <a:ext cx="1203767" cy="1242440"/>
          </a:xfrm>
          <a:prstGeom prst="blockArc">
            <a:avLst>
              <a:gd name="adj1" fmla="val 14501954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11913" y="2855544"/>
            <a:ext cx="179070" cy="54120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900" dirty="0"/>
              <a:t>WATER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3555" y="2326502"/>
            <a:ext cx="15402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Water,</a:t>
            </a:r>
          </a:p>
          <a:p>
            <a:pPr algn="ctr"/>
            <a:r>
              <a:rPr lang="en-US" sz="1600" dirty="0"/>
              <a:t>Ground coffee </a:t>
            </a:r>
          </a:p>
          <a:p>
            <a:pPr algn="ctr"/>
            <a:r>
              <a:rPr lang="en-US" sz="1600" dirty="0"/>
              <a:t>beans go into</a:t>
            </a:r>
          </a:p>
          <a:p>
            <a:pPr algn="ctr"/>
            <a:r>
              <a:rPr lang="en-US" sz="1600" dirty="0"/>
              <a:t>Filter…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-21433" y="4783485"/>
            <a:ext cx="20441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Only delicious</a:t>
            </a:r>
          </a:p>
          <a:p>
            <a:pPr algn="ctr"/>
            <a:r>
              <a:rPr lang="en-US" sz="1600" dirty="0"/>
              <a:t>coffee passes</a:t>
            </a:r>
          </a:p>
          <a:p>
            <a:pPr algn="ctr"/>
            <a:r>
              <a:rPr lang="en-US" sz="1600" dirty="0"/>
              <a:t>through filter…</a:t>
            </a:r>
          </a:p>
          <a:p>
            <a:pPr algn="ctr"/>
            <a:r>
              <a:rPr lang="en-US" sz="1600" dirty="0"/>
              <a:t>“grinds” cannot pass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725103" y="4219126"/>
            <a:ext cx="179070" cy="541209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800" dirty="0"/>
              <a:t>COFFEE</a:t>
            </a:r>
          </a:p>
        </p:txBody>
      </p:sp>
      <p:sp>
        <p:nvSpPr>
          <p:cNvPr id="18" name="TextBox 17"/>
          <p:cNvSpPr txBox="1"/>
          <p:nvPr/>
        </p:nvSpPr>
        <p:spPr>
          <a:xfrm rot="18079704">
            <a:off x="2114666" y="3564395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grinds</a:t>
            </a:r>
          </a:p>
        </p:txBody>
      </p:sp>
      <p:sp>
        <p:nvSpPr>
          <p:cNvPr id="34" name="TextBox 33"/>
          <p:cNvSpPr txBox="1"/>
          <p:nvPr/>
        </p:nvSpPr>
        <p:spPr>
          <a:xfrm rot="3381772">
            <a:off x="2857391" y="3589470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grinds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60527" y="3691434"/>
            <a:ext cx="1224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/>
              <a:t>Coffee Filter</a:t>
            </a:r>
          </a:p>
        </p:txBody>
      </p:sp>
      <p:cxnSp>
        <p:nvCxnSpPr>
          <p:cNvPr id="27" name="Straight Arrow Connector 26"/>
          <p:cNvCxnSpPr>
            <a:stCxn id="35" idx="3"/>
          </p:cNvCxnSpPr>
          <p:nvPr/>
        </p:nvCxnSpPr>
        <p:spPr>
          <a:xfrm flipV="1">
            <a:off x="1685478" y="3844153"/>
            <a:ext cx="343280" cy="1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rapezoid 36"/>
          <p:cNvSpPr/>
          <p:nvPr/>
        </p:nvSpPr>
        <p:spPr>
          <a:xfrm flipV="1">
            <a:off x="4754785" y="3410401"/>
            <a:ext cx="1863969" cy="822373"/>
          </a:xfrm>
          <a:prstGeom prst="trapezoid">
            <a:avLst>
              <a:gd name="adj" fmla="val 55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098559" y="3495948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Electronic</a:t>
            </a:r>
          </a:p>
          <a:p>
            <a:pPr algn="ctr"/>
            <a:r>
              <a:rPr lang="en-US" dirty="0"/>
              <a:t>Filter</a:t>
            </a:r>
          </a:p>
        </p:txBody>
      </p:sp>
      <p:pic>
        <p:nvPicPr>
          <p:cNvPr id="95236" name="Picture 4" descr="File:EM Spectrum Properties edit.sv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3" t="7512" b="76082"/>
          <a:stretch/>
        </p:blipFill>
        <p:spPr bwMode="auto">
          <a:xfrm rot="5400000">
            <a:off x="4560527" y="1931142"/>
            <a:ext cx="2273823" cy="62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File:EM Spectrum Properties edit.sv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3" t="7512" r="33153" b="76082"/>
          <a:stretch/>
        </p:blipFill>
        <p:spPr bwMode="auto">
          <a:xfrm rot="5400000">
            <a:off x="5007864" y="4622301"/>
            <a:ext cx="1357807" cy="62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Left Brace 45"/>
          <p:cNvSpPr/>
          <p:nvPr/>
        </p:nvSpPr>
        <p:spPr>
          <a:xfrm flipH="1">
            <a:off x="6192433" y="1106747"/>
            <a:ext cx="532435" cy="2221370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686622" y="1757930"/>
            <a:ext cx="19992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Signals ranging </a:t>
            </a:r>
          </a:p>
          <a:p>
            <a:pPr algn="ctr"/>
            <a:r>
              <a:rPr lang="en-US" sz="1600" dirty="0"/>
              <a:t>in frequencies </a:t>
            </a:r>
          </a:p>
          <a:p>
            <a:pPr algn="ctr"/>
            <a:r>
              <a:rPr lang="en-US" sz="1600" dirty="0"/>
              <a:t>from 20Hz to 40kHz</a:t>
            </a:r>
          </a:p>
          <a:p>
            <a:pPr algn="ctr"/>
            <a:r>
              <a:rPr lang="en-US" sz="1600" dirty="0"/>
              <a:t>(100KHz, …)</a:t>
            </a:r>
          </a:p>
          <a:p>
            <a:pPr algn="ctr"/>
            <a:r>
              <a:rPr lang="en-US" sz="1600" dirty="0"/>
              <a:t>go into filter</a:t>
            </a:r>
          </a:p>
        </p:txBody>
      </p:sp>
      <p:sp>
        <p:nvSpPr>
          <p:cNvPr id="51" name="Left Brace 50"/>
          <p:cNvSpPr/>
          <p:nvPr/>
        </p:nvSpPr>
        <p:spPr>
          <a:xfrm flipH="1">
            <a:off x="6192432" y="4283634"/>
            <a:ext cx="532435" cy="1411110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686622" y="4483392"/>
            <a:ext cx="19992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Only “delicious”</a:t>
            </a:r>
          </a:p>
          <a:p>
            <a:pPr algn="ctr"/>
            <a:r>
              <a:rPr lang="en-US" sz="1600" dirty="0"/>
              <a:t>signals ranging</a:t>
            </a:r>
          </a:p>
          <a:p>
            <a:pPr algn="ctr"/>
            <a:r>
              <a:rPr lang="en-US" sz="1600" dirty="0"/>
              <a:t>from 20Hz to 20kHz</a:t>
            </a:r>
          </a:p>
          <a:p>
            <a:pPr algn="ctr"/>
            <a:r>
              <a:rPr lang="en-US" sz="1600" dirty="0"/>
              <a:t>pass through filter</a:t>
            </a:r>
          </a:p>
          <a:p>
            <a:pPr algn="ctr"/>
            <a:r>
              <a:rPr lang="en-US" sz="1600" dirty="0"/>
              <a:t>(aka Audio Signals)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851385" y="3499131"/>
            <a:ext cx="22926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/>
              <a:t>Called a “low pass” filter</a:t>
            </a:r>
          </a:p>
          <a:p>
            <a:pPr algn="ctr"/>
            <a:r>
              <a:rPr lang="en-US" sz="1400" b="1" i="1" dirty="0"/>
              <a:t>Has a “cutoff” frequency</a:t>
            </a:r>
          </a:p>
          <a:p>
            <a:pPr algn="ctr"/>
            <a:r>
              <a:rPr lang="en-US" sz="1400" b="1" i="1" dirty="0"/>
              <a:t>of 20 kHz</a:t>
            </a:r>
          </a:p>
          <a:p>
            <a:pPr algn="ctr"/>
            <a:endParaRPr lang="en-US" sz="1400" b="1" i="1" dirty="0"/>
          </a:p>
        </p:txBody>
      </p:sp>
      <p:cxnSp>
        <p:nvCxnSpPr>
          <p:cNvPr id="54" name="Straight Arrow Connector 53"/>
          <p:cNvCxnSpPr/>
          <p:nvPr/>
        </p:nvCxnSpPr>
        <p:spPr>
          <a:xfrm flipH="1" flipV="1">
            <a:off x="6559005" y="3848625"/>
            <a:ext cx="343280" cy="1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96CA1-1C88-0F2A-4F61-62213661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271943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7" grpId="0" animBg="1"/>
      <p:bldP spid="36" grpId="0"/>
      <p:bldP spid="46" grpId="0" animBg="1"/>
      <p:bldP spid="47" grpId="0"/>
      <p:bldP spid="51" grpId="0" animBg="1"/>
      <p:bldP spid="52" grpId="0"/>
      <p:bldP spid="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Low Pass Analog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0987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Can limit rate of change (</a:t>
            </a:r>
            <a:r>
              <a:rPr lang="en-US" dirty="0">
                <a:sym typeface="Wingdings" pitchFamily="2" charset="2"/>
              </a:rPr>
              <a:t>△V/ △T)</a:t>
            </a:r>
            <a:endParaRPr lang="en-US" dirty="0"/>
          </a:p>
          <a:p>
            <a:pPr lvl="1"/>
            <a:r>
              <a:rPr lang="en-US" dirty="0"/>
              <a:t>Set a minimum time period for a value to charge output</a:t>
            </a:r>
          </a:p>
          <a:p>
            <a:r>
              <a:rPr lang="en-US" dirty="0"/>
              <a:t>If signal tries to move too fast (high frequency)</a:t>
            </a:r>
          </a:p>
          <a:p>
            <a:pPr lvl="1"/>
            <a:r>
              <a:rPr lang="en-US" dirty="0"/>
              <a:t>The input change won’t be reflected in the output</a:t>
            </a:r>
          </a:p>
          <a:p>
            <a:r>
              <a:rPr lang="en-US" dirty="0"/>
              <a:t>E.g. limit to 1V/2ms</a:t>
            </a:r>
          </a:p>
          <a:p>
            <a:pPr lvl="1"/>
            <a:r>
              <a:rPr lang="en-US" dirty="0"/>
              <a:t>Left (100Hz) can pass; right (750Hz) cannot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" name="Straight Connector 349"/>
          <p:cNvSpPr>
            <a:spLocks noChangeShapeType="1"/>
          </p:cNvSpPr>
          <p:nvPr/>
        </p:nvSpPr>
        <p:spPr bwMode="auto">
          <a:xfrm>
            <a:off x="-8314926" y="2977244"/>
            <a:ext cx="0" cy="340623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E21EF7-DBA0-FE44-876D-F62CD7505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7" y="4165247"/>
            <a:ext cx="2931968" cy="20523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944D1B-EB70-3F4B-86E3-0F0BECEC1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529" y="4178499"/>
            <a:ext cx="3073671" cy="215156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6BEF3-0674-CE43-FF09-7FCEF847C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373576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DFD2-3B97-DB4F-9CCA-342BA0107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3" y="338240"/>
            <a:ext cx="8686800" cy="838200"/>
          </a:xfrm>
        </p:spPr>
        <p:txBody>
          <a:bodyPr/>
          <a:lstStyle/>
          <a:p>
            <a:r>
              <a:rPr lang="en-US" dirty="0"/>
              <a:t>Frequency and Signal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1B0E6-3842-864E-B617-9B8131392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943" y="1126371"/>
            <a:ext cx="8851609" cy="4846638"/>
          </a:xfrm>
        </p:spPr>
        <p:txBody>
          <a:bodyPr/>
          <a:lstStyle/>
          <a:p>
            <a:r>
              <a:rPr lang="en-US" dirty="0"/>
              <a:t>There’s a direct relationship between frequency of a signal and rate at which signal changes</a:t>
            </a:r>
          </a:p>
          <a:p>
            <a:pPr lvl="1"/>
            <a:r>
              <a:rPr lang="en-US" dirty="0"/>
              <a:t>Related to period and frequency (period=1/f)</a:t>
            </a:r>
          </a:p>
          <a:p>
            <a:pPr lvl="1"/>
            <a:r>
              <a:rPr lang="en-US" dirty="0"/>
              <a:t>Higher frequency </a:t>
            </a:r>
            <a:r>
              <a:rPr lang="en-US" dirty="0">
                <a:sym typeface="Wingdings" pitchFamily="2" charset="2"/>
              </a:rPr>
              <a:t> lower period  higher △V/ △T</a:t>
            </a:r>
          </a:p>
          <a:p>
            <a:pPr lvl="1"/>
            <a:r>
              <a:rPr lang="en-US" dirty="0">
                <a:sym typeface="Wingdings" pitchFamily="2" charset="2"/>
              </a:rPr>
              <a:t>Limit rise time </a:t>
            </a:r>
            <a:r>
              <a:rPr lang="en-US" sz="2000" dirty="0">
                <a:sym typeface="Wingdings" pitchFamily="2" charset="2"/>
              </a:rPr>
              <a:t>(△V/ △T)</a:t>
            </a:r>
            <a:r>
              <a:rPr lang="en-US" dirty="0">
                <a:sym typeface="Wingdings" pitchFamily="2" charset="2"/>
              </a:rPr>
              <a:t> limit frequency pass through filter</a:t>
            </a:r>
          </a:p>
          <a:p>
            <a:pPr lvl="1"/>
            <a:r>
              <a:rPr lang="en-US" dirty="0">
                <a:sym typeface="Wingdings" pitchFamily="2" charset="2"/>
              </a:rPr>
              <a:t>Maximum frequency  limits the rise-time will have</a:t>
            </a:r>
          </a:p>
          <a:p>
            <a:pPr lvl="2"/>
            <a:r>
              <a:rPr lang="en-US" dirty="0">
                <a:sym typeface="Wingdings" pitchFamily="2" charset="2"/>
              </a:rPr>
              <a:t>Will rise over 1/2 of the period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FDDE5-65B4-C143-B505-239C2BDA6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A63629-CA89-DF4B-A25C-1AC2133DC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43" y="4048282"/>
            <a:ext cx="2931968" cy="20523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19610A-A292-FE46-8C4F-BE030E1C3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100" y="4048282"/>
            <a:ext cx="3051100" cy="2135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48054F-ED69-904C-8E05-8829997D4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69" y="4048282"/>
            <a:ext cx="3073671" cy="2151569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AB5440-4577-457A-5D1B-D3D21B82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40507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Low Pass Analog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0987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Can limit rate of change (</a:t>
            </a:r>
            <a:r>
              <a:rPr lang="en-US" dirty="0">
                <a:sym typeface="Wingdings" pitchFamily="2" charset="2"/>
              </a:rPr>
              <a:t>△V/ △T)</a:t>
            </a:r>
            <a:endParaRPr lang="en-US" dirty="0"/>
          </a:p>
          <a:p>
            <a:pPr lvl="1"/>
            <a:r>
              <a:rPr lang="en-US" dirty="0"/>
              <a:t>Set a minimum time period for a value to charge output</a:t>
            </a:r>
          </a:p>
          <a:p>
            <a:r>
              <a:rPr lang="en-US" dirty="0"/>
              <a:t>If signal tries to move too fast (high frequency)</a:t>
            </a:r>
          </a:p>
          <a:p>
            <a:pPr lvl="1"/>
            <a:r>
              <a:rPr lang="en-US" dirty="0"/>
              <a:t>The input change won’t be reflected in the output</a:t>
            </a:r>
          </a:p>
          <a:p>
            <a:r>
              <a:rPr lang="en-US" dirty="0"/>
              <a:t>Ideal:  </a:t>
            </a:r>
            <a:r>
              <a:rPr lang="en-US" b="0" dirty="0"/>
              <a:t>fast inputs “erased” from output</a:t>
            </a:r>
          </a:p>
          <a:p>
            <a:r>
              <a:rPr lang="en-US" dirty="0"/>
              <a:t>In practice:  </a:t>
            </a:r>
            <a:r>
              <a:rPr lang="en-US" b="0" dirty="0"/>
              <a:t>magnitude reduced</a:t>
            </a:r>
          </a:p>
          <a:p>
            <a:pPr lvl="1"/>
            <a:r>
              <a:rPr lang="en-US" dirty="0"/>
              <a:t>Reduce noise level</a:t>
            </a:r>
            <a:endParaRPr lang="en-US" b="0" dirty="0"/>
          </a:p>
          <a:p>
            <a:r>
              <a:rPr lang="en-US" b="0" dirty="0"/>
              <a:t>Can engineer filters to get closer to ideal 2150, 3190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0" name="Straight Connector 349"/>
          <p:cNvSpPr>
            <a:spLocks noChangeShapeType="1"/>
          </p:cNvSpPr>
          <p:nvPr/>
        </p:nvSpPr>
        <p:spPr bwMode="auto">
          <a:xfrm>
            <a:off x="-8314926" y="2977244"/>
            <a:ext cx="0" cy="340623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6DBC8-730E-C18A-BC4A-7ADB6E093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63311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B90B8-A319-C113-E093-F4545D0BB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Filter Reduce Magnitude of Fast Signal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B2554-0BD0-9EDB-8078-B993B342C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750Hz wave</a:t>
            </a:r>
          </a:p>
          <a:p>
            <a:r>
              <a:rPr lang="en-US" dirty="0"/>
              <a:t>Wants to change -1v to 1v in (1000ms/750)/2=1.33 </a:t>
            </a:r>
            <a:r>
              <a:rPr lang="en-US" dirty="0" err="1"/>
              <a:t>ms</a:t>
            </a:r>
            <a:r>
              <a:rPr lang="en-US" dirty="0"/>
              <a:t>/2=0.667 </a:t>
            </a:r>
            <a:r>
              <a:rPr lang="en-US" dirty="0" err="1"/>
              <a:t>ms</a:t>
            </a:r>
            <a:endParaRPr lang="en-US" dirty="0"/>
          </a:p>
          <a:p>
            <a:r>
              <a:rPr lang="en-US" dirty="0"/>
              <a:t>At 1V</a:t>
            </a:r>
            <a:r>
              <a:rPr lang="en-US"/>
              <a:t>/2ms</a:t>
            </a:r>
            <a:r>
              <a:rPr lang="en-US" dirty="0"/>
              <a:t>, can only change 0.33V in 0.667ms</a:t>
            </a:r>
          </a:p>
          <a:p>
            <a:pPr lvl="1"/>
            <a:r>
              <a:rPr lang="en-US" dirty="0"/>
              <a:t>(0.166V in 0.33ms)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EFABA-360B-130E-6006-4A69CC882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EFC9C1-5276-5B90-6144-A089AC148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A24BF2-78A8-7667-4588-16EC14C32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462" y="3471553"/>
            <a:ext cx="4077195" cy="285403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C001F9-22DD-64CE-781F-FD1D3F650CC5}"/>
              </a:ext>
            </a:extLst>
          </p:cNvPr>
          <p:cNvCxnSpPr>
            <a:cxnSpLocks/>
          </p:cNvCxnSpPr>
          <p:nvPr/>
        </p:nvCxnSpPr>
        <p:spPr>
          <a:xfrm>
            <a:off x="5296395" y="4818415"/>
            <a:ext cx="130628" cy="192972"/>
          </a:xfrm>
          <a:prstGeom prst="line">
            <a:avLst/>
          </a:prstGeom>
          <a:ln w="34925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5C5F2C2-0BE9-785B-48B8-F6EF530224E0}"/>
              </a:ext>
            </a:extLst>
          </p:cNvPr>
          <p:cNvCxnSpPr/>
          <p:nvPr/>
        </p:nvCxnSpPr>
        <p:spPr>
          <a:xfrm flipV="1">
            <a:off x="5438899" y="4560125"/>
            <a:ext cx="178130" cy="439387"/>
          </a:xfrm>
          <a:prstGeom prst="line">
            <a:avLst/>
          </a:prstGeom>
          <a:ln w="34925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9F32A02-DBCD-0139-F974-2EEAFCBCEEA8}"/>
              </a:ext>
            </a:extLst>
          </p:cNvPr>
          <p:cNvCxnSpPr>
            <a:cxnSpLocks/>
          </p:cNvCxnSpPr>
          <p:nvPr/>
        </p:nvCxnSpPr>
        <p:spPr>
          <a:xfrm>
            <a:off x="5617029" y="4560125"/>
            <a:ext cx="249381" cy="451262"/>
          </a:xfrm>
          <a:prstGeom prst="line">
            <a:avLst/>
          </a:prstGeom>
          <a:ln w="34925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F6D1633-11FD-F513-2CBE-6CBB4E06DB3C}"/>
              </a:ext>
            </a:extLst>
          </p:cNvPr>
          <p:cNvCxnSpPr/>
          <p:nvPr/>
        </p:nvCxnSpPr>
        <p:spPr>
          <a:xfrm flipV="1">
            <a:off x="5878286" y="4548250"/>
            <a:ext cx="178130" cy="439387"/>
          </a:xfrm>
          <a:prstGeom prst="line">
            <a:avLst/>
          </a:prstGeom>
          <a:ln w="34925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214EC5-53D2-18A5-DB66-74A5C34CD211}"/>
              </a:ext>
            </a:extLst>
          </p:cNvPr>
          <p:cNvCxnSpPr>
            <a:cxnSpLocks/>
          </p:cNvCxnSpPr>
          <p:nvPr/>
        </p:nvCxnSpPr>
        <p:spPr>
          <a:xfrm>
            <a:off x="6056416" y="4548250"/>
            <a:ext cx="249381" cy="451262"/>
          </a:xfrm>
          <a:prstGeom prst="line">
            <a:avLst/>
          </a:prstGeom>
          <a:ln w="34925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8215BD1-6B09-FB0A-0C6F-A10B693F449B}"/>
              </a:ext>
            </a:extLst>
          </p:cNvPr>
          <p:cNvCxnSpPr/>
          <p:nvPr/>
        </p:nvCxnSpPr>
        <p:spPr>
          <a:xfrm flipV="1">
            <a:off x="6317673" y="4536375"/>
            <a:ext cx="178130" cy="439387"/>
          </a:xfrm>
          <a:prstGeom prst="line">
            <a:avLst/>
          </a:prstGeom>
          <a:ln w="34925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192209A-940F-6788-DD5E-088666B52002}"/>
              </a:ext>
            </a:extLst>
          </p:cNvPr>
          <p:cNvCxnSpPr>
            <a:cxnSpLocks/>
          </p:cNvCxnSpPr>
          <p:nvPr/>
        </p:nvCxnSpPr>
        <p:spPr>
          <a:xfrm>
            <a:off x="6495803" y="4536375"/>
            <a:ext cx="249381" cy="451262"/>
          </a:xfrm>
          <a:prstGeom prst="line">
            <a:avLst/>
          </a:prstGeom>
          <a:ln w="34925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D5852B1-63EA-DE04-ECC9-37B01DE4B380}"/>
              </a:ext>
            </a:extLst>
          </p:cNvPr>
          <p:cNvCxnSpPr/>
          <p:nvPr/>
        </p:nvCxnSpPr>
        <p:spPr>
          <a:xfrm flipV="1">
            <a:off x="6757060" y="4524500"/>
            <a:ext cx="178130" cy="439387"/>
          </a:xfrm>
          <a:prstGeom prst="line">
            <a:avLst/>
          </a:prstGeom>
          <a:ln w="34925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6061C1-46B0-8566-771F-CFB3F21C4A08}"/>
              </a:ext>
            </a:extLst>
          </p:cNvPr>
          <p:cNvCxnSpPr>
            <a:cxnSpLocks/>
          </p:cNvCxnSpPr>
          <p:nvPr/>
        </p:nvCxnSpPr>
        <p:spPr>
          <a:xfrm>
            <a:off x="6935190" y="4524500"/>
            <a:ext cx="249381" cy="451262"/>
          </a:xfrm>
          <a:prstGeom prst="line">
            <a:avLst/>
          </a:prstGeom>
          <a:ln w="34925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86AB718-85C0-85A2-5934-DEAD37C68C2C}"/>
              </a:ext>
            </a:extLst>
          </p:cNvPr>
          <p:cNvCxnSpPr/>
          <p:nvPr/>
        </p:nvCxnSpPr>
        <p:spPr>
          <a:xfrm flipV="1">
            <a:off x="7196447" y="4512625"/>
            <a:ext cx="178130" cy="439387"/>
          </a:xfrm>
          <a:prstGeom prst="line">
            <a:avLst/>
          </a:prstGeom>
          <a:ln w="34925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C6062E1-6DB1-DD50-F883-F4539ED5A0A2}"/>
              </a:ext>
            </a:extLst>
          </p:cNvPr>
          <p:cNvCxnSpPr>
            <a:cxnSpLocks/>
          </p:cNvCxnSpPr>
          <p:nvPr/>
        </p:nvCxnSpPr>
        <p:spPr>
          <a:xfrm>
            <a:off x="7374577" y="4512625"/>
            <a:ext cx="249381" cy="451262"/>
          </a:xfrm>
          <a:prstGeom prst="line">
            <a:avLst/>
          </a:prstGeom>
          <a:ln w="34925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88A7996-3DE5-594C-A3EF-A3D227CCEBB1}"/>
              </a:ext>
            </a:extLst>
          </p:cNvPr>
          <p:cNvCxnSpPr/>
          <p:nvPr/>
        </p:nvCxnSpPr>
        <p:spPr>
          <a:xfrm flipV="1">
            <a:off x="7635834" y="4500750"/>
            <a:ext cx="178130" cy="439387"/>
          </a:xfrm>
          <a:prstGeom prst="line">
            <a:avLst/>
          </a:prstGeom>
          <a:ln w="34925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E190235-3E25-4D4D-EB1C-A0150DFA633E}"/>
              </a:ext>
            </a:extLst>
          </p:cNvPr>
          <p:cNvCxnSpPr>
            <a:cxnSpLocks/>
          </p:cNvCxnSpPr>
          <p:nvPr/>
        </p:nvCxnSpPr>
        <p:spPr>
          <a:xfrm>
            <a:off x="7813964" y="4500750"/>
            <a:ext cx="249381" cy="451262"/>
          </a:xfrm>
          <a:prstGeom prst="line">
            <a:avLst/>
          </a:prstGeom>
          <a:ln w="34925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FE74C0A-80B8-8681-0993-C5ED0EA59A9F}"/>
              </a:ext>
            </a:extLst>
          </p:cNvPr>
          <p:cNvCxnSpPr/>
          <p:nvPr/>
        </p:nvCxnSpPr>
        <p:spPr>
          <a:xfrm flipV="1">
            <a:off x="8075221" y="4488875"/>
            <a:ext cx="178130" cy="439387"/>
          </a:xfrm>
          <a:prstGeom prst="line">
            <a:avLst/>
          </a:prstGeom>
          <a:ln w="34925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976EE2E-72C1-D19F-5877-9BF5239BBC89}"/>
              </a:ext>
            </a:extLst>
          </p:cNvPr>
          <p:cNvCxnSpPr>
            <a:cxnSpLocks/>
          </p:cNvCxnSpPr>
          <p:nvPr/>
        </p:nvCxnSpPr>
        <p:spPr>
          <a:xfrm>
            <a:off x="8253351" y="4488875"/>
            <a:ext cx="249381" cy="451262"/>
          </a:xfrm>
          <a:prstGeom prst="line">
            <a:avLst/>
          </a:prstGeom>
          <a:ln w="34925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D866EEE-5E44-1AE8-8693-64F914E08A00}"/>
              </a:ext>
            </a:extLst>
          </p:cNvPr>
          <p:cNvCxnSpPr>
            <a:cxnSpLocks/>
          </p:cNvCxnSpPr>
          <p:nvPr/>
        </p:nvCxnSpPr>
        <p:spPr>
          <a:xfrm flipV="1">
            <a:off x="8502732" y="4708568"/>
            <a:ext cx="89065" cy="219694"/>
          </a:xfrm>
          <a:prstGeom prst="line">
            <a:avLst/>
          </a:prstGeom>
          <a:ln w="34925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69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Low Pass Analog Filtering (flavor)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0987"/>
            <a:ext cx="9367520" cy="4846638"/>
          </a:xfrm>
        </p:spPr>
        <p:txBody>
          <a:bodyPr>
            <a:normAutofit/>
          </a:bodyPr>
          <a:lstStyle/>
          <a:p>
            <a:r>
              <a:rPr lang="en-US" b="0" dirty="0"/>
              <a:t>Transfer Vin into Capacitor </a:t>
            </a:r>
            <a:r>
              <a:rPr lang="en-US" b="0" dirty="0" err="1"/>
              <a:t>Vout</a:t>
            </a:r>
            <a:endParaRPr lang="en-US" b="0" dirty="0"/>
          </a:p>
          <a:p>
            <a:r>
              <a:rPr lang="en-US" b="0" dirty="0"/>
              <a:t>Think of Resistor as straw or hose</a:t>
            </a:r>
          </a:p>
          <a:p>
            <a:pPr lvl="1"/>
            <a:r>
              <a:rPr lang="en-US" dirty="0"/>
              <a:t>Limits rate of electron flow into Capacitor</a:t>
            </a:r>
          </a:p>
          <a:p>
            <a:r>
              <a:rPr lang="en-US" b="0" dirty="0"/>
              <a:t>Think of Capacitor as a glass or bucket</a:t>
            </a:r>
          </a:p>
          <a:p>
            <a:pPr lvl="1"/>
            <a:r>
              <a:rPr lang="en-US" dirty="0"/>
              <a:t>Must fill with electrons through Resistor to have </a:t>
            </a:r>
            <a:br>
              <a:rPr lang="en-US" dirty="0"/>
            </a:br>
            <a:r>
              <a:rPr lang="en-US" dirty="0"/>
              <a:t>Voltage (water) level rise</a:t>
            </a:r>
          </a:p>
          <a:p>
            <a:r>
              <a:rPr lang="en-US" b="0" dirty="0"/>
              <a:t>Circuit limits rate of change at </a:t>
            </a:r>
            <a:r>
              <a:rPr lang="en-US" b="0" dirty="0" err="1"/>
              <a:t>Vout</a:t>
            </a:r>
            <a:r>
              <a:rPr lang="en-US" b="0" dirty="0"/>
              <a:t> – limits frequency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0" name="Straight Connector 349"/>
          <p:cNvSpPr>
            <a:spLocks noChangeShapeType="1"/>
          </p:cNvSpPr>
          <p:nvPr/>
        </p:nvSpPr>
        <p:spPr bwMode="auto">
          <a:xfrm>
            <a:off x="-8314926" y="2977244"/>
            <a:ext cx="0" cy="340623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6" r="68721" b="22448"/>
          <a:stretch/>
        </p:blipFill>
        <p:spPr bwMode="auto">
          <a:xfrm>
            <a:off x="667085" y="4816087"/>
            <a:ext cx="2008047" cy="150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2" t="35067" r="34216" b="-403"/>
          <a:stretch/>
        </p:blipFill>
        <p:spPr bwMode="auto">
          <a:xfrm>
            <a:off x="3394284" y="4879698"/>
            <a:ext cx="2111590" cy="135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6" t="12888" r="3257" b="21776"/>
          <a:stretch/>
        </p:blipFill>
        <p:spPr bwMode="auto">
          <a:xfrm>
            <a:off x="6625079" y="4816087"/>
            <a:ext cx="1717724" cy="147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E51E3C-7C4C-994B-A378-ADFDBA47E6C4}"/>
              </a:ext>
            </a:extLst>
          </p:cNvPr>
          <p:cNvSpPr txBox="1"/>
          <p:nvPr/>
        </p:nvSpPr>
        <p:spPr>
          <a:xfrm>
            <a:off x="3082929" y="5370351"/>
            <a:ext cx="513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0C22F9-0372-F04E-ADDA-666818080438}"/>
              </a:ext>
            </a:extLst>
          </p:cNvPr>
          <p:cNvSpPr txBox="1"/>
          <p:nvPr/>
        </p:nvSpPr>
        <p:spPr>
          <a:xfrm>
            <a:off x="5201040" y="5302347"/>
            <a:ext cx="646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Vout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1769B-E1B9-CE2E-F3E9-131EA89D2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285930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Block Diagram of DSP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3947598"/>
            <a:ext cx="8686800" cy="2322831"/>
          </a:xfrm>
        </p:spPr>
        <p:txBody>
          <a:bodyPr>
            <a:normAutofit/>
          </a:bodyPr>
          <a:lstStyle/>
          <a:p>
            <a:r>
              <a:rPr lang="en-US" sz="2400" dirty="0"/>
              <a:t>Before ADC, we put music signal through </a:t>
            </a:r>
            <a:r>
              <a:rPr lang="en-US" sz="2400" i="1" dirty="0" err="1"/>
              <a:t>antialias</a:t>
            </a:r>
            <a:r>
              <a:rPr lang="en-US" sz="2400" dirty="0"/>
              <a:t> filter</a:t>
            </a:r>
          </a:p>
          <a:p>
            <a:pPr lvl="1"/>
            <a:r>
              <a:rPr lang="en-US" sz="2000" dirty="0"/>
              <a:t>Filter blocks any signals higher than 20 kHz (prevents aliasing!)</a:t>
            </a:r>
            <a:endParaRPr lang="en-US" sz="12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1379439"/>
            <a:ext cx="8112205" cy="248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583F41-5DA1-0546-89C1-2715991A0B05}"/>
              </a:ext>
            </a:extLst>
          </p:cNvPr>
          <p:cNvSpPr txBox="1"/>
          <p:nvPr/>
        </p:nvSpPr>
        <p:spPr>
          <a:xfrm>
            <a:off x="469812" y="5657671"/>
            <a:ext cx="8356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+mn-lt"/>
              </a:rPr>
              <a:t>Figures from reading: </a:t>
            </a:r>
            <a:r>
              <a:rPr lang="en-US" i="1" dirty="0">
                <a:solidFill>
                  <a:schemeClr val="accent3"/>
                </a:solidFill>
                <a:latin typeface="+mn-lt"/>
              </a:rPr>
              <a:t>The Scientist and Engineer's Guide to</a:t>
            </a:r>
            <a:br>
              <a:rPr lang="en-US" i="1" dirty="0">
                <a:solidFill>
                  <a:schemeClr val="accent3"/>
                </a:solidFill>
                <a:latin typeface="+mn-lt"/>
              </a:rPr>
            </a:br>
            <a:r>
              <a:rPr lang="en-US" i="1" dirty="0">
                <a:solidFill>
                  <a:schemeClr val="accent3"/>
                </a:solidFill>
                <a:latin typeface="+mn-lt"/>
              </a:rPr>
              <a:t>Digital Signal Processing</a:t>
            </a:r>
            <a:r>
              <a:rPr lang="en-US" dirty="0">
                <a:solidFill>
                  <a:schemeClr val="accent3"/>
                </a:solidFill>
                <a:latin typeface="+mn-lt"/>
              </a:rPr>
              <a:t>, By Steven W. Smith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D05146-2414-7C9D-7181-EA645B346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3402220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Block Diagram of DSP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3476106"/>
            <a:ext cx="8686800" cy="2794323"/>
          </a:xfrm>
        </p:spPr>
        <p:txBody>
          <a:bodyPr>
            <a:normAutofit/>
          </a:bodyPr>
          <a:lstStyle/>
          <a:p>
            <a:r>
              <a:rPr lang="en-US" sz="2400" dirty="0"/>
              <a:t>Before ADC, we put music signal through </a:t>
            </a:r>
            <a:r>
              <a:rPr lang="en-US" sz="2400" i="1" dirty="0" err="1"/>
              <a:t>antialias</a:t>
            </a:r>
            <a:r>
              <a:rPr lang="en-US" sz="2400" dirty="0"/>
              <a:t> filter</a:t>
            </a:r>
          </a:p>
          <a:p>
            <a:pPr lvl="1"/>
            <a:r>
              <a:rPr lang="en-US" sz="2000" dirty="0"/>
              <a:t>Filter blocks any signals higher than 20 kHz (prevents aliasing!)</a:t>
            </a:r>
            <a:endParaRPr lang="en-US" sz="1200" dirty="0"/>
          </a:p>
          <a:p>
            <a:pPr lvl="1"/>
            <a:r>
              <a:rPr lang="en-US" sz="2000" dirty="0"/>
              <a:t>Then our ADC can safely sample at 2 x 20 kHz without aliasing</a:t>
            </a:r>
          </a:p>
          <a:p>
            <a:pPr lvl="2"/>
            <a:r>
              <a:rPr lang="en-US" sz="1600" dirty="0"/>
              <a:t>What is our </a:t>
            </a:r>
            <a:r>
              <a:rPr lang="en-US" sz="1600" u="sng" dirty="0"/>
              <a:t>Nyquist Rate</a:t>
            </a:r>
            <a:r>
              <a:rPr lang="en-US" sz="1600" dirty="0"/>
              <a:t>? </a:t>
            </a:r>
          </a:p>
          <a:p>
            <a:pPr lvl="3"/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 x</a:t>
            </a:r>
            <a:r>
              <a:rPr lang="en-US" sz="1600" dirty="0"/>
              <a:t> 20 kHz = 40 kHz, or 40 thousand samples per second!</a:t>
            </a:r>
          </a:p>
          <a:p>
            <a:pPr lvl="2"/>
            <a:r>
              <a:rPr lang="en-US" sz="1600" dirty="0"/>
              <a:t>What is our </a:t>
            </a:r>
            <a:r>
              <a:rPr lang="en-US" sz="1600" u="sng" dirty="0"/>
              <a:t>Nyquist Frequency</a:t>
            </a:r>
            <a:r>
              <a:rPr lang="en-US" sz="1600" dirty="0"/>
              <a:t>? </a:t>
            </a:r>
          </a:p>
          <a:p>
            <a:pPr lvl="3"/>
            <a:r>
              <a:rPr lang="en-US" sz="1600" dirty="0"/>
              <a:t>½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dirty="0"/>
              <a:t>20 kHz</a:t>
            </a:r>
          </a:p>
          <a:p>
            <a:pPr lvl="1"/>
            <a:r>
              <a:rPr lang="en-US" sz="2000" dirty="0"/>
              <a:t>Cutoff frequency of our filter?  Has to be the Nyquist Frequency</a:t>
            </a:r>
            <a:endParaRPr lang="en-US" sz="12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04" y="1207446"/>
            <a:ext cx="7585496" cy="232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F42CD4-9613-0B57-71BB-52D2FAD81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35688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Compact Disc (CD)</a:t>
            </a:r>
            <a:endParaRPr lang="en-US" dirty="0"/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CD (late 20</a:t>
            </a:r>
            <a:r>
              <a:rPr lang="en-US" baseline="30000" dirty="0"/>
              <a:t>th</a:t>
            </a:r>
            <a:r>
              <a:rPr lang="en-US" dirty="0"/>
              <a:t> century)</a:t>
            </a:r>
          </a:p>
          <a:p>
            <a:pPr lvl="1"/>
            <a:r>
              <a:rPr lang="en-US" dirty="0"/>
              <a:t>First form of digitized music</a:t>
            </a:r>
          </a:p>
          <a:p>
            <a:pPr lvl="2"/>
            <a:r>
              <a:rPr lang="en-US" dirty="0"/>
              <a:t>ADC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DSP </a:t>
            </a:r>
            <a:r>
              <a:rPr lang="en-US" dirty="0">
                <a:sym typeface="Wingdings" panose="05000000000000000000" pitchFamily="2" charset="2"/>
              </a:rPr>
              <a:t> DAC</a:t>
            </a:r>
            <a:endParaRPr lang="en-US" dirty="0"/>
          </a:p>
          <a:p>
            <a:pPr lvl="1"/>
            <a:r>
              <a:rPr lang="en-US" dirty="0"/>
              <a:t>Up until this time, music was…</a:t>
            </a:r>
          </a:p>
          <a:p>
            <a:pPr lvl="2"/>
            <a:r>
              <a:rPr lang="en-US" dirty="0"/>
              <a:t>…exact reproduction (record, tape)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Nyquist Sampling Rate: 44.1 kHz</a:t>
            </a:r>
          </a:p>
          <a:p>
            <a:pPr lvl="1"/>
            <a:r>
              <a:rPr lang="en-US" dirty="0"/>
              <a:t>Nyquist Frequency: ½ (44.1 kHz) = 22.05 kHz</a:t>
            </a:r>
          </a:p>
          <a:p>
            <a:pPr lvl="2"/>
            <a:r>
              <a:rPr lang="en-US" dirty="0"/>
              <a:t>AKA – upper range of audio</a:t>
            </a:r>
          </a:p>
          <a:p>
            <a:pPr lvl="2"/>
            <a:r>
              <a:rPr lang="en-US" dirty="0"/>
              <a:t>22.05 = cutoff frequency for low-pass </a:t>
            </a:r>
            <a:r>
              <a:rPr lang="en-US" dirty="0" err="1"/>
              <a:t>antialias</a:t>
            </a:r>
            <a:r>
              <a:rPr lang="en-US" dirty="0"/>
              <a:t> filter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/>
          <a:lstStyle/>
          <a:p>
            <a:fld id="{D6E73BEC-2FBD-49A0-BB48-A54429DF400F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4715" y="640773"/>
            <a:ext cx="22479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DEF234-D633-9DC1-037D-3CCB84E42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200896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2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2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2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Compact Disc (CD)</a:t>
            </a:r>
            <a:endParaRPr lang="en-US" dirty="0"/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54162"/>
            <a:ext cx="8839200" cy="48466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CD (late 20</a:t>
            </a:r>
            <a:r>
              <a:rPr lang="en-US" baseline="30000" dirty="0"/>
              <a:t>th</a:t>
            </a:r>
            <a:r>
              <a:rPr lang="en-US" dirty="0"/>
              <a:t> century)</a:t>
            </a:r>
          </a:p>
          <a:p>
            <a:pPr lvl="1"/>
            <a:r>
              <a:rPr lang="en-US" dirty="0"/>
              <a:t>Quick Math:</a:t>
            </a:r>
          </a:p>
          <a:p>
            <a:pPr lvl="1"/>
            <a:r>
              <a:rPr lang="en-US" dirty="0"/>
              <a:t>Sampling Rate: 44.1 kHz</a:t>
            </a:r>
          </a:p>
          <a:p>
            <a:pPr lvl="1"/>
            <a:r>
              <a:rPr lang="en-US" dirty="0"/>
              <a:t>Sampling Rate: 44,100 Hz</a:t>
            </a:r>
          </a:p>
          <a:p>
            <a:pPr lvl="1"/>
            <a:r>
              <a:rPr lang="en-US" dirty="0"/>
              <a:t>That means we collect 44,100 Samples in 1 second!</a:t>
            </a:r>
          </a:p>
          <a:p>
            <a:pPr lvl="2"/>
            <a:r>
              <a:rPr lang="en-US" dirty="0"/>
              <a:t>In 60 seconds, we collect: 2,646,000 samples</a:t>
            </a:r>
          </a:p>
          <a:p>
            <a:pPr lvl="3"/>
            <a:r>
              <a:rPr lang="en-US" i="1" dirty="0"/>
              <a:t>(44,100 samples/sec * 60 sec) =2,646,000 samples/minute</a:t>
            </a:r>
          </a:p>
          <a:p>
            <a:pPr lvl="2"/>
            <a:r>
              <a:rPr lang="en-US" dirty="0"/>
              <a:t>For a 3 minute song: 7,938,000 samples / song!</a:t>
            </a:r>
          </a:p>
          <a:p>
            <a:pPr lvl="3"/>
            <a:r>
              <a:rPr lang="en-US" i="1" dirty="0"/>
              <a:t>(2,646,000 samples/minute) * (3 minutes) = 7,938,000 samples/song</a:t>
            </a:r>
          </a:p>
          <a:p>
            <a:pPr lvl="2"/>
            <a:r>
              <a:rPr lang="en-US" dirty="0"/>
              <a:t>If each sample requires 16-bits to store:</a:t>
            </a:r>
          </a:p>
          <a:p>
            <a:pPr lvl="3"/>
            <a:r>
              <a:rPr lang="en-US" i="1" dirty="0"/>
              <a:t>(7,938,000 samples/song) * (16 bits/sample) = 127,008,000 bits/song</a:t>
            </a:r>
          </a:p>
          <a:p>
            <a:pPr lvl="3"/>
            <a:r>
              <a:rPr lang="en-US" dirty="0"/>
              <a:t>That’s 15,876,000 bytes per song</a:t>
            </a:r>
          </a:p>
          <a:p>
            <a:pPr lvl="3"/>
            <a:r>
              <a:rPr lang="en-US" i="1" dirty="0"/>
              <a:t>15,504 kB = </a:t>
            </a:r>
            <a:r>
              <a:rPr lang="en-US" b="1" i="1" dirty="0"/>
              <a:t>15.14 MB </a:t>
            </a:r>
            <a:r>
              <a:rPr lang="en-US" i="1" dirty="0"/>
              <a:t>per song!</a:t>
            </a:r>
          </a:p>
          <a:p>
            <a:pPr lvl="2"/>
            <a:r>
              <a:rPr lang="en-US" dirty="0"/>
              <a:t>What about stereo recordings?  Double that!</a:t>
            </a:r>
          </a:p>
          <a:p>
            <a:pPr lvl="3"/>
            <a:r>
              <a:rPr lang="en-US" b="1" dirty="0"/>
              <a:t>30.28 MB</a:t>
            </a:r>
            <a:r>
              <a:rPr lang="en-US" dirty="0"/>
              <a:t> per 3 minute stereo song!!</a:t>
            </a:r>
          </a:p>
          <a:p>
            <a:pPr lvl="2"/>
            <a:r>
              <a:rPr lang="en-US" dirty="0"/>
              <a:t>This is why a CD can only hold about 80 minutes of digital audio!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/>
          <a:lstStyle/>
          <a:p>
            <a:fld id="{D6E73BEC-2FBD-49A0-BB48-A54429DF400F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92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4715" y="640773"/>
            <a:ext cx="22479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C80E28-A5F1-0B6D-BFA2-C9E41D6B0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427478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2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2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2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2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2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2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2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2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2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Map – Week 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3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7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266310" y="4334741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541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2,4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4874135" y="18288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026535" y="53340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033399-8921-165D-7807-A12B58A3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394732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at twice the maximum frequency</a:t>
            </a:r>
          </a:p>
          <a:p>
            <a:pPr lvl="1"/>
            <a:r>
              <a:rPr lang="en-US" dirty="0"/>
              <a:t>Can reconstruct perfectly</a:t>
            </a:r>
          </a:p>
          <a:p>
            <a:endParaRPr lang="en-US" dirty="0"/>
          </a:p>
          <a:p>
            <a:r>
              <a:rPr lang="en-US" dirty="0"/>
              <a:t>If have frequencies &gt; sample_freq/2</a:t>
            </a:r>
          </a:p>
          <a:p>
            <a:pPr lvl="1"/>
            <a:r>
              <a:rPr lang="en-US" dirty="0"/>
              <a:t>Will get aliasing … as high frequencies fold</a:t>
            </a:r>
          </a:p>
          <a:p>
            <a:pPr lvl="1"/>
            <a:endParaRPr lang="en-US" dirty="0"/>
          </a:p>
          <a:p>
            <a:r>
              <a:rPr lang="en-US" dirty="0"/>
              <a:t>Avoid aliasing with analog Anti-Alias (low-pass) prefilter before sampling</a:t>
            </a:r>
          </a:p>
          <a:p>
            <a:pPr lvl="1"/>
            <a:r>
              <a:rPr lang="en-US" dirty="0"/>
              <a:t>Eliminate high frequencies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15D573-CF09-296B-8B30-94759663E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ESE2150 – include analog filtering</a:t>
            </a:r>
          </a:p>
          <a:p>
            <a:r>
              <a:rPr lang="en-US" dirty="0"/>
              <a:t>ESE3190 – active analog filtering</a:t>
            </a:r>
          </a:p>
          <a:p>
            <a:r>
              <a:rPr lang="en-US" dirty="0"/>
              <a:t>ESE2240 – Signal 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E5DE1-5AD5-AB09-576F-D89D2F90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EDB25-53F8-E044-A5FF-ADDD6380F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2A27D-AF22-C147-BA4D-155983213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feedback</a:t>
            </a:r>
          </a:p>
          <a:p>
            <a:r>
              <a:rPr lang="en-US" dirty="0"/>
              <a:t>Lab 2 today</a:t>
            </a:r>
          </a:p>
          <a:p>
            <a:pPr lvl="1"/>
            <a:r>
              <a:rPr lang="en-US" dirty="0"/>
              <a:t>Prelab spreadsheets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ED82B-F7C2-B248-BC2D-871F362DA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F3F01-B439-AAA8-C5AD-E6F174B02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13599993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000" dirty="0"/>
              <a:t>S. Smith, “The Scientists and Engineer’s Guide to Digital Signal Processing,” 1997.</a:t>
            </a:r>
          </a:p>
          <a:p>
            <a:pPr lvl="1"/>
            <a:r>
              <a:rPr lang="en-US" dirty="0">
                <a:hlinkClick r:id="rId2"/>
              </a:rPr>
              <a:t>http://en.wikipedia.org/wiki/Nyquist_frequency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http://en.wikipedia.org/wiki/Nyquist_rate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http://en.wikipedia.org/wiki/Oversampling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http://en.wikipedia.org/wiki/Sampling_rate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http://en.wikipedia.org/wiki/Hearing_range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http://electronics.howstuffworks.com/telephone6.htm</a:t>
            </a:r>
            <a:endParaRPr lang="en-US" dirty="0"/>
          </a:p>
          <a:p>
            <a:pPr lvl="1"/>
            <a:r>
              <a:rPr lang="en-US" dirty="0"/>
              <a:t>B. </a:t>
            </a:r>
            <a:r>
              <a:rPr lang="en-US" dirty="0" err="1"/>
              <a:t>Olshausen</a:t>
            </a:r>
            <a:r>
              <a:rPr lang="en-US" dirty="0"/>
              <a:t>, “Aliasing”, PSC 129 – Sensory Processes Course Notes, UC Davis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AC625-6BF8-5125-4DCD-006336668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78490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Nyquist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at twice the maximum frequency</a:t>
            </a:r>
          </a:p>
          <a:p>
            <a:pPr lvl="1"/>
            <a:r>
              <a:rPr lang="en-US" dirty="0"/>
              <a:t>Can reconstruct perfectly</a:t>
            </a:r>
          </a:p>
          <a:p>
            <a:endParaRPr lang="en-US" dirty="0"/>
          </a:p>
          <a:p>
            <a:r>
              <a:rPr lang="en-US" dirty="0"/>
              <a:t>If have frequencies &gt; </a:t>
            </a:r>
            <a:r>
              <a:rPr lang="en-US" dirty="0" err="1"/>
              <a:t>SampleRate</a:t>
            </a:r>
            <a:r>
              <a:rPr lang="en-US" dirty="0"/>
              <a:t>/2</a:t>
            </a:r>
          </a:p>
          <a:p>
            <a:pPr lvl="1"/>
            <a:r>
              <a:rPr lang="en-US" dirty="0"/>
              <a:t>Will get aliasing … as high frequencies fold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AE252-367D-53E5-E5C4-91F303BBC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104796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– What is the minimum?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4759570"/>
            <a:ext cx="8921262" cy="1840523"/>
          </a:xfrm>
        </p:spPr>
        <p:txBody>
          <a:bodyPr>
            <a:normAutofit/>
          </a:bodyPr>
          <a:lstStyle/>
          <a:p>
            <a:r>
              <a:rPr lang="en-US" sz="2400" dirty="0"/>
              <a:t>What frequency does aliasing occur?</a:t>
            </a:r>
          </a:p>
          <a:p>
            <a:pPr lvl="1"/>
            <a:r>
              <a:rPr lang="en-US" sz="2000" dirty="0"/>
              <a:t>Original Signal’s Frequency: </a:t>
            </a:r>
            <a:r>
              <a:rPr lang="en-US" sz="2000" dirty="0">
                <a:solidFill>
                  <a:srgbClr val="FF0000"/>
                </a:solidFill>
              </a:rPr>
              <a:t>500 Hz</a:t>
            </a:r>
          </a:p>
          <a:p>
            <a:pPr lvl="2"/>
            <a:r>
              <a:rPr lang="en-US" sz="1600" dirty="0"/>
              <a:t>Sampling Rate: </a:t>
            </a:r>
            <a:r>
              <a:rPr lang="en-US" sz="1600" b="1" dirty="0">
                <a:solidFill>
                  <a:srgbClr val="00B050"/>
                </a:solidFill>
              </a:rPr>
              <a:t>600 Hz</a:t>
            </a:r>
          </a:p>
          <a:p>
            <a:pPr lvl="1"/>
            <a:r>
              <a:rPr lang="en-US" sz="2000" dirty="0"/>
              <a:t>Aliasing occurs at: </a:t>
            </a:r>
            <a:r>
              <a:rPr lang="en-US" sz="2000" b="1" dirty="0">
                <a:solidFill>
                  <a:srgbClr val="00B050"/>
                </a:solidFill>
              </a:rPr>
              <a:t>600 Hz</a:t>
            </a:r>
            <a:r>
              <a:rPr lang="en-US" sz="2000" dirty="0"/>
              <a:t> – </a:t>
            </a:r>
            <a:r>
              <a:rPr lang="en-US" sz="2000" dirty="0">
                <a:solidFill>
                  <a:srgbClr val="FF0000"/>
                </a:solidFill>
              </a:rPr>
              <a:t>500 Hz </a:t>
            </a:r>
            <a:r>
              <a:rPr lang="en-US" sz="2000" dirty="0"/>
              <a:t>= </a:t>
            </a:r>
            <a:r>
              <a:rPr lang="en-US" sz="2000" dirty="0">
                <a:solidFill>
                  <a:srgbClr val="00B0F0"/>
                </a:solidFill>
              </a:rPr>
              <a:t>100 Hz</a:t>
            </a:r>
          </a:p>
          <a:p>
            <a:pPr lvl="2"/>
            <a:r>
              <a:rPr lang="en-US" sz="1600" dirty="0"/>
              <a:t>Also referred to as “Folding” – signal has “folds over” as if it were lower frequency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481754" y="1770185"/>
            <a:ext cx="386861" cy="328246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56892" y="1535725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Original Signal: 500 Hz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39718" y="3923022"/>
            <a:ext cx="375138" cy="278448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14856" y="4016804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Aliased (Folded) Signal: 100 Hz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28CCBF-0F01-1E46-837A-3E97F88E0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304" y="1008005"/>
            <a:ext cx="5516880" cy="386181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98F374-B6F2-5786-95EA-4DA3ADDF9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870707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210"/>
            <a:ext cx="8686800" cy="838200"/>
          </a:xfrm>
        </p:spPr>
        <p:txBody>
          <a:bodyPr>
            <a:normAutofit/>
          </a:bodyPr>
          <a:lstStyle/>
          <a:p>
            <a:r>
              <a:rPr lang="en-US" dirty="0"/>
              <a:t>Sampling – What is the minimum?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111369" y="1443815"/>
                <a:ext cx="8921262" cy="184052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Generalize</a:t>
                </a:r>
              </a:p>
              <a:p>
                <a:pPr lvl="1"/>
                <a:r>
                  <a:rPr lang="en-US" sz="2000" dirty="0"/>
                  <a:t>F’ = frequency mod </a:t>
                </a:r>
                <a:r>
                  <a:rPr lang="en-US" sz="2000" dirty="0" err="1"/>
                  <a:t>SampleRate</a:t>
                </a:r>
                <a:r>
                  <a:rPr lang="en-US" sz="2000" dirty="0"/>
                  <a:t>   (subtract out integer 2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terms)</a:t>
                </a:r>
                <a:endParaRPr lang="en-US" sz="1600" b="1" dirty="0">
                  <a:solidFill>
                    <a:srgbClr val="00B050"/>
                  </a:solidFill>
                </a:endParaRPr>
              </a:p>
              <a:p>
                <a:pPr lvl="1"/>
                <a:r>
                  <a:rPr lang="en-US" sz="2000" dirty="0"/>
                  <a:t>Alias frequency is</a:t>
                </a:r>
              </a:p>
              <a:p>
                <a:pPr lvl="2"/>
                <a:r>
                  <a:rPr lang="en-US" sz="1600" dirty="0"/>
                  <a:t>F’ if F’&lt;</a:t>
                </a:r>
                <a:r>
                  <a:rPr lang="en-US" sz="1600" dirty="0" err="1"/>
                  <a:t>SampleRate</a:t>
                </a:r>
                <a:r>
                  <a:rPr lang="en-US" sz="1600" dirty="0"/>
                  <a:t>/2</a:t>
                </a:r>
              </a:p>
              <a:p>
                <a:pPr lvl="2"/>
                <a:r>
                  <a:rPr lang="en-US" sz="1600" dirty="0" err="1"/>
                  <a:t>SampleRate</a:t>
                </a:r>
                <a:r>
                  <a:rPr lang="en-US" sz="1600" dirty="0"/>
                  <a:t>-F’ if </a:t>
                </a:r>
                <a:r>
                  <a:rPr lang="en-US" sz="1600" dirty="0" err="1"/>
                  <a:t>SampleRate</a:t>
                </a:r>
                <a:r>
                  <a:rPr lang="en-US" sz="1600" dirty="0"/>
                  <a:t>/2 &lt; F’ &lt; </a:t>
                </a:r>
                <a:r>
                  <a:rPr lang="en-US" sz="1600" dirty="0" err="1"/>
                  <a:t>SampleRate</a:t>
                </a:r>
                <a:endParaRPr lang="en-US" sz="12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369" y="1443815"/>
                <a:ext cx="8921262" cy="1840523"/>
              </a:xfrm>
              <a:blipFill>
                <a:blip r:embed="rId2"/>
                <a:stretch>
                  <a:fillRect l="-284" t="-2740" b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613D600-E2D7-3A46-9257-18B15E0FE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23" y="3284338"/>
            <a:ext cx="8024353" cy="312753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4F7E8F-0760-21EB-B17C-995AA4D73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666119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</a:t>
            </a:r>
            <a:r>
              <a:rPr lang="en-US" dirty="0" err="1"/>
              <a:t>Multirate</a:t>
            </a:r>
            <a:r>
              <a:rPr lang="en-US" dirty="0"/>
              <a:t> Signals?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665785"/>
            <a:ext cx="8686800" cy="1770183"/>
          </a:xfrm>
        </p:spPr>
        <p:txBody>
          <a:bodyPr>
            <a:noAutofit/>
          </a:bodyPr>
          <a:lstStyle/>
          <a:p>
            <a:r>
              <a:rPr lang="en-US" sz="2400" dirty="0"/>
              <a:t>Fourier’s Theorem (week 4 preview!): </a:t>
            </a:r>
          </a:p>
          <a:p>
            <a:pPr lvl="1"/>
            <a:r>
              <a:rPr lang="en-US" sz="2000" dirty="0"/>
              <a:t>We can decompose continuous signal in terms of a </a:t>
            </a:r>
            <a:r>
              <a:rPr lang="en-US" sz="2000" u="sng" dirty="0"/>
              <a:t>sum of sines</a:t>
            </a:r>
            <a:r>
              <a:rPr lang="en-US" sz="2000" dirty="0"/>
              <a:t> and </a:t>
            </a:r>
            <a:r>
              <a:rPr lang="en-US" sz="2000" u="sng" dirty="0"/>
              <a:t>cosines</a:t>
            </a:r>
            <a:r>
              <a:rPr lang="en-US" sz="2000" dirty="0"/>
              <a:t> at different frequencies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AD9F18-C0D9-9644-AC1C-1E36CF43C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16" y="1366441"/>
            <a:ext cx="4572000" cy="32004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18666-9B76-C873-0DC2-49B6326AC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410056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7900"/>
                </a:solidFill>
              </a:rPr>
              <a:t>Preclass</a:t>
            </a:r>
            <a:r>
              <a:rPr lang="en-US" dirty="0">
                <a:solidFill>
                  <a:srgbClr val="FF7900"/>
                </a:solidFill>
              </a:rPr>
              <a:t>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A513FD-08DB-2149-BC76-14CE3AC1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1458481"/>
            <a:ext cx="2636503" cy="18455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57326B-302C-D146-AB4C-DE7A97BE5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88" y="1458481"/>
            <a:ext cx="2636503" cy="18455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B2DB0A-C749-DE47-9BBA-9A4489FC71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720" y="1458481"/>
            <a:ext cx="2636504" cy="184555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4B454A3-C79C-AF40-8821-780659193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032983"/>
              </p:ext>
            </p:extLst>
          </p:nvPr>
        </p:nvGraphicFramePr>
        <p:xfrm>
          <a:off x="426720" y="3916159"/>
          <a:ext cx="807110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854">
                  <a:extLst>
                    <a:ext uri="{9D8B030D-6E8A-4147-A177-3AD203B41FA5}">
                      <a16:colId xmlns:a16="http://schemas.microsoft.com/office/drawing/2014/main" val="4290499750"/>
                    </a:ext>
                  </a:extLst>
                </a:gridCol>
                <a:gridCol w="620854">
                  <a:extLst>
                    <a:ext uri="{9D8B030D-6E8A-4147-A177-3AD203B41FA5}">
                      <a16:colId xmlns:a16="http://schemas.microsoft.com/office/drawing/2014/main" val="449294933"/>
                    </a:ext>
                  </a:extLst>
                </a:gridCol>
                <a:gridCol w="620854">
                  <a:extLst>
                    <a:ext uri="{9D8B030D-6E8A-4147-A177-3AD203B41FA5}">
                      <a16:colId xmlns:a16="http://schemas.microsoft.com/office/drawing/2014/main" val="769129860"/>
                    </a:ext>
                  </a:extLst>
                </a:gridCol>
                <a:gridCol w="620854">
                  <a:extLst>
                    <a:ext uri="{9D8B030D-6E8A-4147-A177-3AD203B41FA5}">
                      <a16:colId xmlns:a16="http://schemas.microsoft.com/office/drawing/2014/main" val="1559925421"/>
                    </a:ext>
                  </a:extLst>
                </a:gridCol>
                <a:gridCol w="620854">
                  <a:extLst>
                    <a:ext uri="{9D8B030D-6E8A-4147-A177-3AD203B41FA5}">
                      <a16:colId xmlns:a16="http://schemas.microsoft.com/office/drawing/2014/main" val="10396802"/>
                    </a:ext>
                  </a:extLst>
                </a:gridCol>
                <a:gridCol w="620854">
                  <a:extLst>
                    <a:ext uri="{9D8B030D-6E8A-4147-A177-3AD203B41FA5}">
                      <a16:colId xmlns:a16="http://schemas.microsoft.com/office/drawing/2014/main" val="164255637"/>
                    </a:ext>
                  </a:extLst>
                </a:gridCol>
                <a:gridCol w="620854">
                  <a:extLst>
                    <a:ext uri="{9D8B030D-6E8A-4147-A177-3AD203B41FA5}">
                      <a16:colId xmlns:a16="http://schemas.microsoft.com/office/drawing/2014/main" val="2454263919"/>
                    </a:ext>
                  </a:extLst>
                </a:gridCol>
                <a:gridCol w="620854">
                  <a:extLst>
                    <a:ext uri="{9D8B030D-6E8A-4147-A177-3AD203B41FA5}">
                      <a16:colId xmlns:a16="http://schemas.microsoft.com/office/drawing/2014/main" val="274085838"/>
                    </a:ext>
                  </a:extLst>
                </a:gridCol>
                <a:gridCol w="620854">
                  <a:extLst>
                    <a:ext uri="{9D8B030D-6E8A-4147-A177-3AD203B41FA5}">
                      <a16:colId xmlns:a16="http://schemas.microsoft.com/office/drawing/2014/main" val="3118849701"/>
                    </a:ext>
                  </a:extLst>
                </a:gridCol>
                <a:gridCol w="620854">
                  <a:extLst>
                    <a:ext uri="{9D8B030D-6E8A-4147-A177-3AD203B41FA5}">
                      <a16:colId xmlns:a16="http://schemas.microsoft.com/office/drawing/2014/main" val="1006996072"/>
                    </a:ext>
                  </a:extLst>
                </a:gridCol>
                <a:gridCol w="620854">
                  <a:extLst>
                    <a:ext uri="{9D8B030D-6E8A-4147-A177-3AD203B41FA5}">
                      <a16:colId xmlns:a16="http://schemas.microsoft.com/office/drawing/2014/main" val="2233573307"/>
                    </a:ext>
                  </a:extLst>
                </a:gridCol>
                <a:gridCol w="620854">
                  <a:extLst>
                    <a:ext uri="{9D8B030D-6E8A-4147-A177-3AD203B41FA5}">
                      <a16:colId xmlns:a16="http://schemas.microsoft.com/office/drawing/2014/main" val="3802122946"/>
                    </a:ext>
                  </a:extLst>
                </a:gridCol>
                <a:gridCol w="620854">
                  <a:extLst>
                    <a:ext uri="{9D8B030D-6E8A-4147-A177-3AD203B41FA5}">
                      <a16:colId xmlns:a16="http://schemas.microsoft.com/office/drawing/2014/main" val="13737903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444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616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248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1716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EB191B6-1E56-174B-A22D-BF4BEE0F6EC5}"/>
              </a:ext>
            </a:extLst>
          </p:cNvPr>
          <p:cNvSpPr txBox="1"/>
          <p:nvPr/>
        </p:nvSpPr>
        <p:spPr>
          <a:xfrm>
            <a:off x="1880616" y="6011645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7900"/>
                </a:solidFill>
              </a:rPr>
              <a:t>Properly sampled?   Relation?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4500F3-FA2F-D4A3-5DBC-22220093F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506260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</a:t>
            </a:r>
            <a:r>
              <a:rPr lang="en-US" dirty="0" err="1"/>
              <a:t>Multirate</a:t>
            </a:r>
            <a:r>
              <a:rPr lang="en-US" dirty="0"/>
              <a:t> Signals?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665785"/>
            <a:ext cx="8686800" cy="1770183"/>
          </a:xfrm>
        </p:spPr>
        <p:txBody>
          <a:bodyPr>
            <a:noAutofit/>
          </a:bodyPr>
          <a:lstStyle/>
          <a:p>
            <a:r>
              <a:rPr lang="en-US" sz="2400" dirty="0"/>
              <a:t>Fourier’s Theorem (week 4 preview!): </a:t>
            </a:r>
          </a:p>
          <a:p>
            <a:pPr lvl="1"/>
            <a:r>
              <a:rPr lang="en-US" sz="2000" dirty="0"/>
              <a:t>We can decompose continuous signal in terms of a </a:t>
            </a:r>
            <a:r>
              <a:rPr lang="en-US" sz="2000" u="sng" dirty="0"/>
              <a:t>sum of </a:t>
            </a:r>
            <a:r>
              <a:rPr lang="en-US" sz="2000" u="sng" dirty="0" err="1"/>
              <a:t>sines</a:t>
            </a:r>
            <a:r>
              <a:rPr lang="en-US" sz="2000" dirty="0"/>
              <a:t> and </a:t>
            </a:r>
            <a:r>
              <a:rPr lang="en-US" sz="2000" u="sng" dirty="0"/>
              <a:t>cosines</a:t>
            </a:r>
            <a:r>
              <a:rPr lang="en-US" sz="2000" dirty="0"/>
              <a:t> at different frequencies</a:t>
            </a:r>
          </a:p>
          <a:p>
            <a:pPr lvl="1"/>
            <a:r>
              <a:rPr lang="en-US" sz="2000" dirty="0"/>
              <a:t>This waveform: sum of sine waves at 100Hz and 250Hz</a:t>
            </a:r>
            <a:endParaRPr lang="en-US" sz="2000" dirty="0">
              <a:solidFill>
                <a:srgbClr val="FF0000"/>
              </a:solidFill>
            </a:endParaRPr>
          </a:p>
          <a:p>
            <a:pPr lvl="2"/>
            <a:r>
              <a:rPr lang="en-US" sz="1800" dirty="0">
                <a:solidFill>
                  <a:srgbClr val="FF6600"/>
                </a:solidFill>
              </a:rPr>
              <a:t>What’s the Nyquist Sampling Rate then?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C32156-0CDF-9742-9076-E3C1CF414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16" y="1366441"/>
            <a:ext cx="4572000" cy="32004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1AD1C-16C5-BFEE-3952-42B70CDE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2009--2023 Koditschek &amp; DeHon 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35038812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 578–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FF0000"/>
      </a:hlink>
      <a:folHlink>
        <a:srgbClr val="FF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53080</TotalTime>
  <Words>2459</Words>
  <Application>Microsoft Macintosh PowerPoint</Application>
  <PresentationFormat>On-screen Show (4:3)</PresentationFormat>
  <Paragraphs>346</Paragraphs>
  <Slides>33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Cambria Math</vt:lpstr>
      <vt:lpstr>Courier New</vt:lpstr>
      <vt:lpstr>Times New Roman</vt:lpstr>
      <vt:lpstr>Wingdings 2</vt:lpstr>
      <vt:lpstr>ESE 578–</vt:lpstr>
      <vt:lpstr>PowerPoint Presentation</vt:lpstr>
      <vt:lpstr>Lecture Topics</vt:lpstr>
      <vt:lpstr>Course Map – Week 2</vt:lpstr>
      <vt:lpstr>Nyquist Sampling</vt:lpstr>
      <vt:lpstr>Sampling – What is the minimum?</vt:lpstr>
      <vt:lpstr>Sampling – What is the minimum?</vt:lpstr>
      <vt:lpstr>What about Multirate Signals?</vt:lpstr>
      <vt:lpstr>Preclass 1</vt:lpstr>
      <vt:lpstr>What about Multirate Signals?</vt:lpstr>
      <vt:lpstr>What about Multirate Signals?</vt:lpstr>
      <vt:lpstr>Effects of Aliasing</vt:lpstr>
      <vt:lpstr>Aliasing in Music…</vt:lpstr>
      <vt:lpstr>Aliasing in Music…</vt:lpstr>
      <vt:lpstr>Treat Frequencies Independently</vt:lpstr>
      <vt:lpstr>Anti-Aliasing</vt:lpstr>
      <vt:lpstr>How do we fix this?</vt:lpstr>
      <vt:lpstr>Why do we need the antialias filter?</vt:lpstr>
      <vt:lpstr>Aliasing as Noise Source</vt:lpstr>
      <vt:lpstr>How to Avoid Aliasing with Digital Music?</vt:lpstr>
      <vt:lpstr>We know how to avoid aliasing…</vt:lpstr>
      <vt:lpstr>Low Pass Analog Filtering</vt:lpstr>
      <vt:lpstr>Frequency and Signal Change</vt:lpstr>
      <vt:lpstr>Low Pass Analog Filtering</vt:lpstr>
      <vt:lpstr>Filter Reduce Magnitude of Fast Signal</vt:lpstr>
      <vt:lpstr>Low Pass Analog Filtering (flavor)</vt:lpstr>
      <vt:lpstr>Full Block Diagram of DSP System</vt:lpstr>
      <vt:lpstr>Full Block Diagram of DSP System</vt:lpstr>
      <vt:lpstr>Compact Disc (CD)</vt:lpstr>
      <vt:lpstr>Compact Disc (CD)</vt:lpstr>
      <vt:lpstr>Big Ideas</vt:lpstr>
      <vt:lpstr>Learn More</vt:lpstr>
      <vt:lpstr>Admin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 250: Digital Audio Basics</dc:title>
  <dc:creator>Edin;Farmer</dc:creator>
  <cp:lastModifiedBy>Dehon, Andre</cp:lastModifiedBy>
  <cp:revision>584</cp:revision>
  <cp:lastPrinted>2023-01-29T19:53:39Z</cp:lastPrinted>
  <dcterms:created xsi:type="dcterms:W3CDTF">2018-03-14T12:28:59Z</dcterms:created>
  <dcterms:modified xsi:type="dcterms:W3CDTF">2023-01-30T18:10:50Z</dcterms:modified>
</cp:coreProperties>
</file>