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61"/>
  </p:notesMasterIdLst>
  <p:handoutMasterIdLst>
    <p:handoutMasterId r:id="rId62"/>
  </p:handoutMasterIdLst>
  <p:sldIdLst>
    <p:sldId id="256" r:id="rId2"/>
    <p:sldId id="342" r:id="rId3"/>
    <p:sldId id="426" r:id="rId4"/>
    <p:sldId id="275" r:id="rId5"/>
    <p:sldId id="466" r:id="rId6"/>
    <p:sldId id="468" r:id="rId7"/>
    <p:sldId id="470" r:id="rId8"/>
    <p:sldId id="471" r:id="rId9"/>
    <p:sldId id="473" r:id="rId10"/>
    <p:sldId id="475" r:id="rId11"/>
    <p:sldId id="476" r:id="rId12"/>
    <p:sldId id="477" r:id="rId13"/>
    <p:sldId id="428" r:id="rId14"/>
    <p:sldId id="391" r:id="rId15"/>
    <p:sldId id="434" r:id="rId16"/>
    <p:sldId id="438" r:id="rId17"/>
    <p:sldId id="436" r:id="rId18"/>
    <p:sldId id="439" r:id="rId19"/>
    <p:sldId id="454" r:id="rId20"/>
    <p:sldId id="444" r:id="rId21"/>
    <p:sldId id="445" r:id="rId22"/>
    <p:sldId id="446" r:id="rId23"/>
    <p:sldId id="447" r:id="rId24"/>
    <p:sldId id="430" r:id="rId25"/>
    <p:sldId id="432" r:id="rId26"/>
    <p:sldId id="448" r:id="rId27"/>
    <p:sldId id="478" r:id="rId28"/>
    <p:sldId id="450" r:id="rId29"/>
    <p:sldId id="480" r:id="rId30"/>
    <p:sldId id="479" r:id="rId31"/>
    <p:sldId id="481" r:id="rId32"/>
    <p:sldId id="482" r:id="rId33"/>
    <p:sldId id="494" r:id="rId34"/>
    <p:sldId id="504" r:id="rId35"/>
    <p:sldId id="505" r:id="rId36"/>
    <p:sldId id="495" r:id="rId37"/>
    <p:sldId id="498" r:id="rId38"/>
    <p:sldId id="489" r:id="rId39"/>
    <p:sldId id="490" r:id="rId40"/>
    <p:sldId id="499" r:id="rId41"/>
    <p:sldId id="469" r:id="rId42"/>
    <p:sldId id="424" r:id="rId43"/>
    <p:sldId id="464" r:id="rId44"/>
    <p:sldId id="455" r:id="rId45"/>
    <p:sldId id="453" r:id="rId46"/>
    <p:sldId id="456" r:id="rId47"/>
    <p:sldId id="512" r:id="rId48"/>
    <p:sldId id="506" r:id="rId49"/>
    <p:sldId id="488" r:id="rId50"/>
    <p:sldId id="458" r:id="rId51"/>
    <p:sldId id="484" r:id="rId52"/>
    <p:sldId id="485" r:id="rId53"/>
    <p:sldId id="508" r:id="rId54"/>
    <p:sldId id="497" r:id="rId55"/>
    <p:sldId id="463" r:id="rId56"/>
    <p:sldId id="467" r:id="rId57"/>
    <p:sldId id="465" r:id="rId58"/>
    <p:sldId id="416" r:id="rId59"/>
    <p:sldId id="420" r:id="rId6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FF0000"/>
    <a:srgbClr val="FF6600"/>
    <a:srgbClr val="990099"/>
    <a:srgbClr val="33CC33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 autoAdjust="0"/>
    <p:restoredTop sz="93568" autoAdjust="0"/>
  </p:normalViewPr>
  <p:slideViewPr>
    <p:cSldViewPr snapToGrid="0">
      <p:cViewPr varScale="1">
        <p:scale>
          <a:sx n="105" d="100"/>
          <a:sy n="105" d="100"/>
        </p:scale>
        <p:origin x="16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fld id="{72A8F11D-69C1-674A-BBF5-023D4A1FFF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93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fld id="{D7F0D612-15EE-A040-B4A9-79F594D46E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027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4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B93D725D-D098-498D-88CD-C305AF4DB602}" type="slidenum">
              <a:rPr lang="en-US" sz="2400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20</a:t>
            </a:fld>
            <a:endParaRPr/>
          </a:p>
        </p:txBody>
      </p:sp>
      <p:sp>
        <p:nvSpPr>
          <p:cNvPr id="58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11CD84B-1DF3-43A9-8E89-D068B95304B0}" type="slidenum">
              <a:rPr lang="en-US" sz="2400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21</a:t>
            </a:fld>
            <a:endParaRPr/>
          </a:p>
        </p:txBody>
      </p:sp>
      <p:sp>
        <p:nvSpPr>
          <p:cNvPr id="58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3BB6CD7B-2FA9-4164-9AA0-1520A57D9346}" type="slidenum">
              <a:rPr lang="en-US" sz="2400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22</a:t>
            </a:fld>
            <a:endParaRPr/>
          </a:p>
        </p:txBody>
      </p:sp>
      <p:sp>
        <p:nvSpPr>
          <p:cNvPr id="58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3BB6CD7B-2FA9-4164-9AA0-1520A57D9346}" type="slidenum">
              <a:rPr lang="en-US" sz="2400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50</a:t>
            </a:fld>
            <a:endParaRPr/>
          </a:p>
        </p:txBody>
      </p:sp>
      <p:sp>
        <p:nvSpPr>
          <p:cNvPr id="58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CA289D-335E-C54F-95D9-EA6D30BE21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9375-8E71-DB4B-BA9A-C3090F0FE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35EF-5563-4E46-A67B-E35691CD8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6D69B03B-8166-0F42-B8CE-697A119A2B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896-A125-F04D-9917-767713DEE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3061DBD-2296-F24D-8096-73EE8DEE1B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BCF6-B891-9447-AB65-A73C020A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7190-C5FD-D346-854C-BAD574457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C97C-884F-CC47-BAC2-413E21839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212D-FD86-394B-BA46-A23229C7A5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O8x8eoU3L4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.gif"/><Relationship Id="rId3" Type="http://schemas.openxmlformats.org/officeDocument/2006/relationships/image" Target="../media/image7.gif"/><Relationship Id="rId7" Type="http://schemas.openxmlformats.org/officeDocument/2006/relationships/image" Target="../media/image14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8.jpeg"/><Relationship Id="rId5" Type="http://schemas.openxmlformats.org/officeDocument/2006/relationships/image" Target="../media/image13.wmf"/><Relationship Id="rId10" Type="http://schemas.openxmlformats.org/officeDocument/2006/relationships/image" Target="../media/image17.jpeg"/><Relationship Id="rId4" Type="http://schemas.openxmlformats.org/officeDocument/2006/relationships/image" Target="../media/image8.gif"/><Relationship Id="rId9" Type="http://schemas.openxmlformats.org/officeDocument/2006/relationships/image" Target="../media/image16.png"/><Relationship Id="rId1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/url?sa=i&amp;rct=j&amp;q=&amp;esrc=s&amp;source=images&amp;cd=&amp;cad=rja&amp;docid=A2CQleH40tGh3M&amp;tbnid=FdkwGIFQRmbj9M:&amp;ved=0CAUQjRw&amp;url=http://www.dreamstime.com/stock-photos-limbo-dance-illustration-man-doing-image30438883&amp;ei=QczwUp6LGPPLsQTYgoKgDw&amp;bvm=bv.60444564,d.aWc&amp;psig=AFQjCNFkaQxxZQJsIvV9Fac-GGpErQFW9A&amp;ust=1391598996147047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nJq3Py0dy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035826" y="5943600"/>
            <a:ext cx="3879574" cy="531812"/>
          </a:xfrm>
        </p:spPr>
        <p:txBody>
          <a:bodyPr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Based on slides © 2009--2023 DeHon</a:t>
            </a: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Additional Material © 2014 Farmer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#6 – Compression	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Tell me and I forget, teach me and I may remember, involve me and I learn</a:t>
            </a:r>
          </a:p>
          <a:p>
            <a:pPr lvl="1"/>
            <a:r>
              <a:rPr lang="en-US" dirty="0"/>
              <a:t>-- Benjamin Franklin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Using uniform encoding (question 1)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bits to encode all 73 symbols?</a:t>
            </a:r>
          </a:p>
          <a:p>
            <a:r>
              <a:rPr lang="en-US" dirty="0">
                <a:solidFill>
                  <a:srgbClr val="FF6600"/>
                </a:solidFill>
              </a:rPr>
              <a:t>How many bits using encoding given (Q5c)?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D8DC23-A634-EE4F-9608-09EE9102FF45}"/>
                  </a:ext>
                </a:extLst>
              </p:cNvPr>
              <p:cNvSpPr txBox="1"/>
              <p:nvPr/>
            </p:nvSpPr>
            <p:spPr>
              <a:xfrm>
                <a:off x="1575486" y="5189837"/>
                <a:ext cx="5245443" cy="8636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𝑇𝑜𝑡𝑎𝑙𝐵𝑖𝑡𝑠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73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𝑏𝑖𝑡𝑠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𝑞𝑢𝑜𝑡𝑒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D8DC23-A634-EE4F-9608-09EE9102F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486" y="5189837"/>
                <a:ext cx="5245443" cy="863634"/>
              </a:xfrm>
              <a:prstGeom prst="rect">
                <a:avLst/>
              </a:prstGeom>
              <a:blipFill>
                <a:blip r:embed="rId2"/>
                <a:stretch>
                  <a:fillRect t="-113043" b="-17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encode with (on average) fewer bits than log</a:t>
            </a:r>
            <a:r>
              <a:rPr lang="en-US" baseline="-25000" dirty="0"/>
              <a:t>2</a:t>
            </a:r>
            <a:r>
              <a:rPr lang="en-US" dirty="0"/>
              <a:t>(unique-symbols)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Compression</a:t>
            </a:r>
          </a:p>
        </p:txBody>
      </p:sp>
    </p:spTree>
    <p:extLst>
      <p:ext uri="{BB962C8B-B14F-4D97-AF65-F5344CB8AC3E}">
        <p14:creationId xmlns:p14="http://schemas.microsoft.com/office/powerpoint/2010/main" val="485976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What is </a:t>
            </a:r>
            <a:r>
              <a:rPr lang="en-US" sz="2400" u="sng" dirty="0"/>
              <a:t>compression</a:t>
            </a:r>
            <a:r>
              <a:rPr lang="en-US" sz="2400" dirty="0"/>
              <a:t>?</a:t>
            </a:r>
          </a:p>
          <a:p>
            <a:pPr lvl="1"/>
            <a:r>
              <a:rPr lang="en-US" sz="2000" dirty="0"/>
              <a:t>Encoding information using fewer bits than the original representation</a:t>
            </a:r>
          </a:p>
          <a:p>
            <a:r>
              <a:rPr lang="en-US" sz="2400" dirty="0"/>
              <a:t>Why do we need </a:t>
            </a:r>
            <a:r>
              <a:rPr lang="en-US" sz="2400" u="sng" dirty="0"/>
              <a:t>compression</a:t>
            </a:r>
            <a:r>
              <a:rPr lang="en-US" sz="2400" dirty="0"/>
              <a:t>?</a:t>
            </a:r>
          </a:p>
          <a:p>
            <a:pPr lvl="1"/>
            <a:r>
              <a:rPr lang="en-US" sz="2000" dirty="0"/>
              <a:t>Most digital data is not sampled/quantized/represented in the most compact form</a:t>
            </a:r>
          </a:p>
          <a:p>
            <a:pPr lvl="2"/>
            <a:r>
              <a:rPr lang="en-US" sz="1600" dirty="0"/>
              <a:t>It takes up more space on a hard drive/memory</a:t>
            </a:r>
          </a:p>
          <a:p>
            <a:pPr lvl="2"/>
            <a:r>
              <a:rPr lang="en-US" sz="1600" dirty="0"/>
              <a:t>It takes longer to transmit over a network</a:t>
            </a:r>
          </a:p>
          <a:p>
            <a:pPr lvl="1"/>
            <a:r>
              <a:rPr lang="en-US" sz="2000" dirty="0"/>
              <a:t>Why?  Because data is represented so that it is easiest to use</a:t>
            </a:r>
          </a:p>
          <a:p>
            <a:r>
              <a:rPr lang="en-US" sz="2400" dirty="0"/>
              <a:t>Two broad categories of compression algorithms: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Lossless</a:t>
            </a:r>
            <a:r>
              <a:rPr lang="en-US" sz="2000" dirty="0"/>
              <a:t> – when data is un-compressed, data is its original form</a:t>
            </a:r>
          </a:p>
          <a:p>
            <a:pPr lvl="2"/>
            <a:r>
              <a:rPr lang="en-US" sz="1600" dirty="0"/>
              <a:t>No data is lost or distorted</a:t>
            </a:r>
          </a:p>
          <a:p>
            <a:pPr lvl="1"/>
            <a:r>
              <a:rPr lang="en-US" sz="2000" b="1" dirty="0" err="1">
                <a:solidFill>
                  <a:srgbClr val="0070C0"/>
                </a:solidFill>
              </a:rPr>
              <a:t>Lossy</a:t>
            </a:r>
            <a:r>
              <a:rPr lang="en-US" sz="2000" dirty="0"/>
              <a:t> – when data is un-compressed, data is in </a:t>
            </a:r>
            <a:r>
              <a:rPr lang="en-US" sz="2000" b="1" dirty="0">
                <a:solidFill>
                  <a:srgbClr val="FF0000"/>
                </a:solidFill>
              </a:rPr>
              <a:t>approximate</a:t>
            </a:r>
            <a:r>
              <a:rPr lang="en-US" sz="2000" dirty="0"/>
              <a:t> form</a:t>
            </a:r>
          </a:p>
          <a:p>
            <a:pPr lvl="2"/>
            <a:r>
              <a:rPr lang="en-US" sz="1600" dirty="0"/>
              <a:t>Some of the original data is lost</a:t>
            </a:r>
          </a:p>
          <a:p>
            <a:endParaRPr lang="en-US" dirty="0"/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4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Recall ADC Process?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dirty="0"/>
              <a:t>We have 7 discrete voltages, # of bits to represent 7 things?</a:t>
            </a:r>
          </a:p>
          <a:p>
            <a:pPr lvl="1"/>
            <a:r>
              <a:rPr lang="en-US" sz="2000" b="1" dirty="0"/>
              <a:t>3-bits!  Why?  2</a:t>
            </a:r>
            <a:r>
              <a:rPr lang="en-US" sz="2000" b="1" baseline="30000" dirty="0"/>
              <a:t>3-bits</a:t>
            </a:r>
            <a:r>
              <a:rPr lang="en-US" sz="2000" b="1" dirty="0"/>
              <a:t> = 8 (1 unused state)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8" name="Oval 7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692847" y="381762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40118" y="3820160"/>
            <a:ext cx="1198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2064525" y="3470550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250239" y="3422078"/>
            <a:ext cx="807161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240118" y="3820308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443792" y="3809998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241231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631678" y="4857594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027877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223433" y="6287714"/>
            <a:ext cx="2351103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45" idx="6"/>
          </p:cNvCxnSpPr>
          <p:nvPr/>
        </p:nvCxnSpPr>
        <p:spPr>
          <a:xfrm flipV="1">
            <a:off x="1258045" y="5880895"/>
            <a:ext cx="2041065" cy="5321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3277945" y="5879999"/>
            <a:ext cx="653829" cy="896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66400" y="2705085"/>
            <a:ext cx="1787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Samples:</a:t>
            </a:r>
          </a:p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0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 </a:t>
            </a:r>
            <a:r>
              <a:rPr lang="en-US" sz="1800" dirty="0">
                <a:latin typeface="+mj-lt"/>
              </a:rPr>
              <a:t>}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63795" y="33883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1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873695" y="377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2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873695" y="415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3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871720" y="4536307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4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871720" y="491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5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871720" y="529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6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869745" y="566245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7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867770" y="601673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8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787751" y="2432343"/>
            <a:ext cx="1210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Binary </a:t>
            </a:r>
          </a:p>
          <a:p>
            <a:pPr algn="ctr"/>
            <a:r>
              <a:rPr lang="en-US" sz="1800" dirty="0">
                <a:latin typeface="+mj-lt"/>
              </a:rPr>
              <a:t>Encoding: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101231" y="3380199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</a:p>
        </p:txBody>
      </p:sp>
      <p:sp>
        <p:nvSpPr>
          <p:cNvPr id="84" name="Rectangle 83"/>
          <p:cNvSpPr/>
          <p:nvPr/>
        </p:nvSpPr>
        <p:spPr>
          <a:xfrm>
            <a:off x="8110297" y="3790622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</a:p>
        </p:txBody>
      </p:sp>
      <p:sp>
        <p:nvSpPr>
          <p:cNvPr id="89" name="Rectangle 88"/>
          <p:cNvSpPr/>
          <p:nvPr/>
        </p:nvSpPr>
        <p:spPr>
          <a:xfrm>
            <a:off x="8098077" y="418001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</a:p>
        </p:txBody>
      </p:sp>
      <p:sp>
        <p:nvSpPr>
          <p:cNvPr id="92" name="Rectangle 91"/>
          <p:cNvSpPr/>
          <p:nvPr/>
        </p:nvSpPr>
        <p:spPr>
          <a:xfrm>
            <a:off x="8119852" y="4569915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</a:p>
        </p:txBody>
      </p:sp>
      <p:sp>
        <p:nvSpPr>
          <p:cNvPr id="93" name="Rectangle 92"/>
          <p:cNvSpPr/>
          <p:nvPr/>
        </p:nvSpPr>
        <p:spPr>
          <a:xfrm>
            <a:off x="8106002" y="493606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</a:p>
        </p:txBody>
      </p:sp>
      <p:sp>
        <p:nvSpPr>
          <p:cNvPr id="94" name="Rectangle 93"/>
          <p:cNvSpPr/>
          <p:nvPr/>
        </p:nvSpPr>
        <p:spPr>
          <a:xfrm>
            <a:off x="8115902" y="532596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8113429" y="568342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8123329" y="604957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0983" y="6475235"/>
            <a:ext cx="8598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Encoding: mapping data from one form to another (not always conversion)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540831" y="3180974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7503231" y="3594624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7503231" y="39864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7526981" y="43664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7515106" y="47464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7617543" y="5120731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7603693" y="5510631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7603693" y="5878756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7525006" y="62288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880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</a:t>
            </a:r>
            <a:r>
              <a:rPr lang="en-US" dirty="0" err="1"/>
              <a:t>Lossy</a:t>
            </a:r>
            <a:r>
              <a:rPr lang="en-US" dirty="0"/>
              <a:t>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/>
          <a:lstStyle/>
          <a:p>
            <a:pPr marL="342900" lvl="2" indent="-342900">
              <a:buFont typeface="Wingdings 2"/>
              <a:buChar char=""/>
            </a:pPr>
            <a:r>
              <a:rPr lang="en-US" sz="1800" dirty="0"/>
              <a:t>Sample Rate: </a:t>
            </a:r>
            <a:r>
              <a:rPr lang="en-US" sz="1800" b="1" dirty="0"/>
              <a:t>1000 samples/sec</a:t>
            </a:r>
            <a:r>
              <a:rPr lang="en-US" sz="1800" dirty="0"/>
              <a:t>, Resolution: </a:t>
            </a:r>
            <a:r>
              <a:rPr lang="en-US" sz="1800" b="1" dirty="0"/>
              <a:t>3-bits</a:t>
            </a:r>
            <a:r>
              <a:rPr lang="en-US" sz="1800" dirty="0"/>
              <a:t> per sample</a:t>
            </a:r>
          </a:p>
          <a:p>
            <a:pPr marL="342900" lvl="2" indent="-342900">
              <a:buFont typeface="Wingdings 2"/>
              <a:buChar char=""/>
            </a:pPr>
            <a:r>
              <a:rPr lang="en-US" sz="1800" dirty="0"/>
              <a:t>Our </a:t>
            </a:r>
            <a:r>
              <a:rPr lang="en-US" sz="1800" u="sng" dirty="0"/>
              <a:t>Sampled Signal</a:t>
            </a:r>
            <a:r>
              <a:rPr lang="en-US" sz="1800" dirty="0"/>
              <a:t>: {0, 2.2V, 3V, 2.2V, 0, -2.2V, -3, -2.2V, 0}</a:t>
            </a:r>
          </a:p>
          <a:p>
            <a:pPr marL="342900" lvl="2" indent="-342900">
              <a:buFont typeface="Wingdings 2"/>
              <a:buChar char=""/>
            </a:pPr>
            <a:r>
              <a:rPr lang="en-US" sz="1800" dirty="0"/>
              <a:t>Our </a:t>
            </a:r>
            <a:r>
              <a:rPr lang="en-US" sz="1800" u="sng" dirty="0"/>
              <a:t>Quantized Signal</a:t>
            </a:r>
            <a:r>
              <a:rPr lang="en-US" sz="1800" dirty="0"/>
              <a:t>: {0, 2V, 3, 2V, 0, -2, -3, -2, 0}</a:t>
            </a:r>
          </a:p>
          <a:p>
            <a:pPr marL="342900" lvl="2" indent="-342900">
              <a:buFont typeface="Wingdings 2"/>
              <a:buChar char=""/>
            </a:pPr>
            <a:r>
              <a:rPr lang="en-US" sz="1800" dirty="0"/>
              <a:t>Our 3-bit </a:t>
            </a:r>
            <a:r>
              <a:rPr lang="en-US" sz="1800" u="sng" dirty="0"/>
              <a:t>Digitized Data</a:t>
            </a:r>
            <a:r>
              <a:rPr lang="en-US" sz="1800" dirty="0"/>
              <a:t>: {</a:t>
            </a:r>
            <a:r>
              <a:rPr lang="en-US" sz="1800" dirty="0">
                <a:solidFill>
                  <a:srgbClr val="FF0000"/>
                </a:solidFill>
              </a:rPr>
              <a:t>011, 101, 110, 101, 011, 001, 000, 001, 011</a:t>
            </a:r>
            <a:r>
              <a:rPr lang="en-US" sz="1800" dirty="0"/>
              <a:t>}</a:t>
            </a:r>
          </a:p>
          <a:p>
            <a:pPr marL="800100" lvl="3" indent="-342900">
              <a:buFont typeface="Wingdings 2"/>
              <a:buChar char=""/>
            </a:pPr>
            <a:r>
              <a:rPr lang="en-US" dirty="0"/>
              <a:t>space required to store/transmit: </a:t>
            </a:r>
            <a:r>
              <a:rPr lang="en-US" b="1" dirty="0"/>
              <a:t>27 bits</a:t>
            </a:r>
          </a:p>
          <a:p>
            <a:endParaRPr lang="en-US" sz="2000" b="0" dirty="0"/>
          </a:p>
          <a:p>
            <a:r>
              <a:rPr lang="en-US" sz="2000" b="0" dirty="0"/>
              <a:t>ADC related compression algorithm: </a:t>
            </a:r>
          </a:p>
          <a:p>
            <a:pPr lvl="1"/>
            <a:r>
              <a:rPr lang="en-US" sz="1800" b="0" dirty="0"/>
              <a:t>CS&amp;Q (Coarser Sampling AND/OR Quantization)</a:t>
            </a:r>
          </a:p>
          <a:p>
            <a:pPr lvl="2"/>
            <a:r>
              <a:rPr lang="en-US" sz="1600" dirty="0"/>
              <a:t>Either reduce number of bits per sample  AND/OR discard a sample completely</a:t>
            </a:r>
          </a:p>
          <a:p>
            <a:pPr lvl="1"/>
            <a:r>
              <a:rPr lang="en-US" sz="1800" b="0" dirty="0"/>
              <a:t>Example with our digitized data:</a:t>
            </a:r>
          </a:p>
          <a:p>
            <a:pPr lvl="1"/>
            <a:r>
              <a:rPr lang="en-US" sz="1800" dirty="0"/>
              <a:t>Our 3-bit Digitized Data: {</a:t>
            </a:r>
            <a:r>
              <a:rPr lang="en-US" sz="1800" dirty="0">
                <a:solidFill>
                  <a:srgbClr val="FF0000"/>
                </a:solidFill>
              </a:rPr>
              <a:t>011, 101, 110, 101, 011, 001, 000, 001, 011</a:t>
            </a:r>
            <a:r>
              <a:rPr lang="en-US" sz="1800" dirty="0"/>
              <a:t>}</a:t>
            </a:r>
          </a:p>
          <a:p>
            <a:pPr lvl="1"/>
            <a:r>
              <a:rPr lang="en-US" sz="1800" dirty="0">
                <a:solidFill>
                  <a:srgbClr val="FF6600"/>
                </a:solidFill>
              </a:rPr>
              <a:t>I</a:t>
            </a:r>
            <a:r>
              <a:rPr lang="en-US" sz="1800" b="0" dirty="0">
                <a:solidFill>
                  <a:srgbClr val="FF6600"/>
                </a:solidFill>
              </a:rPr>
              <a:t>f we drop the sampling rate by a factor of 2, how </a:t>
            </a:r>
            <a:r>
              <a:rPr lang="en-US" sz="1800" dirty="0">
                <a:solidFill>
                  <a:srgbClr val="FF6600"/>
                </a:solidFill>
              </a:rPr>
              <a:t>impact</a:t>
            </a:r>
            <a:r>
              <a:rPr lang="en-US" sz="1800" b="0" dirty="0">
                <a:solidFill>
                  <a:srgbClr val="FF6600"/>
                </a:solidFill>
              </a:rPr>
              <a:t> number of bits needed?</a:t>
            </a:r>
            <a:endParaRPr lang="en-US" sz="1800" b="1" dirty="0">
              <a:solidFill>
                <a:srgbClr val="FF6600"/>
              </a:solidFill>
            </a:endParaRPr>
          </a:p>
          <a:p>
            <a:pPr lvl="1"/>
            <a:r>
              <a:rPr lang="en-US" sz="1800" b="1" i="1" dirty="0" err="1">
                <a:cs typeface="Courier New" panose="02070309020205020404" pitchFamily="49" charset="0"/>
              </a:rPr>
              <a:t>Lossy</a:t>
            </a:r>
            <a:r>
              <a:rPr lang="en-US" sz="1800" dirty="0">
                <a:cs typeface="Courier New" panose="02070309020205020404" pitchFamily="49" charset="0"/>
              </a:rPr>
              <a:t> because we </a:t>
            </a:r>
            <a:r>
              <a:rPr lang="en-US" sz="1800" b="1" dirty="0">
                <a:cs typeface="Courier New" panose="02070309020205020404" pitchFamily="49" charset="0"/>
              </a:rPr>
              <a:t>cannot</a:t>
            </a:r>
            <a:r>
              <a:rPr lang="en-US" sz="1800" dirty="0">
                <a:cs typeface="Courier New" panose="02070309020205020404" pitchFamily="49" charset="0"/>
              </a:rPr>
              <a:t> restore exact original</a:t>
            </a:r>
          </a:p>
          <a:p>
            <a:pPr lvl="1"/>
            <a:endParaRPr lang="en-US" sz="1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5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De-Compression of Signal: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Decompression &amp; DAC Process</a:t>
            </a:r>
          </a:p>
          <a:p>
            <a:pPr lvl="1"/>
            <a:r>
              <a:rPr lang="en-US" sz="2000" b="1" dirty="0"/>
              <a:t>Original digital signal: {</a:t>
            </a:r>
            <a:r>
              <a:rPr lang="en-US" sz="2000" dirty="0">
                <a:solidFill>
                  <a:srgbClr val="FF0000"/>
                </a:solidFill>
              </a:rPr>
              <a:t>011, 101, 110, 101, 011, 001, 000, 001, 011</a:t>
            </a:r>
            <a:r>
              <a:rPr lang="en-US" sz="2000" dirty="0"/>
              <a:t>}</a:t>
            </a:r>
          </a:p>
          <a:p>
            <a:pPr lvl="1"/>
            <a:r>
              <a:rPr lang="en-US" sz="2000" b="1" dirty="0"/>
              <a:t>Original Sampling Rate: 1000 samples/sec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88035" y="2977244"/>
            <a:ext cx="5706273" cy="3406239"/>
            <a:chOff x="6898859" y="2438400"/>
            <a:chExt cx="2473073" cy="1634065"/>
          </a:xfrm>
        </p:grpSpPr>
        <p:sp>
          <p:nvSpPr>
            <p:cNvPr id="7" name="Straight Connector 350"/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Straight Connector 349"/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50983" y="6475235"/>
            <a:ext cx="7711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Original Signal (recall ADC/DAC is approximation at best anyway!)</a:t>
            </a:r>
          </a:p>
        </p:txBody>
      </p:sp>
    </p:spTree>
    <p:extLst>
      <p:ext uri="{BB962C8B-B14F-4D97-AF65-F5344CB8AC3E}">
        <p14:creationId xmlns:p14="http://schemas.microsoft.com/office/powerpoint/2010/main" val="294020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De-Compression of Signal: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Decompression &amp; DAC Process</a:t>
            </a:r>
          </a:p>
          <a:p>
            <a:pPr lvl="1"/>
            <a:r>
              <a:rPr lang="en-US" sz="2000" b="1" dirty="0"/>
              <a:t>Original compressed signal: {</a:t>
            </a:r>
            <a:r>
              <a:rPr lang="en-US" sz="2000" dirty="0">
                <a:solidFill>
                  <a:srgbClr val="FF0000"/>
                </a:solidFill>
              </a:rPr>
              <a:t>011, , 110, , 011, , 000, , 011</a:t>
            </a:r>
            <a:r>
              <a:rPr lang="en-US" sz="2000" dirty="0"/>
              <a:t>}</a:t>
            </a:r>
          </a:p>
          <a:p>
            <a:pPr lvl="1"/>
            <a:r>
              <a:rPr lang="en-US" sz="2000" b="1" dirty="0"/>
              <a:t>New Sampling Rate Due to Compression: 500 samples/sec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88035" y="2977244"/>
            <a:ext cx="5706273" cy="3406239"/>
            <a:chOff x="6898859" y="2438400"/>
            <a:chExt cx="2473073" cy="1634065"/>
          </a:xfrm>
        </p:grpSpPr>
        <p:sp>
          <p:nvSpPr>
            <p:cNvPr id="7" name="Straight Connector 350"/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Straight Connector 349"/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2049414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641639" y="48551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057807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826947" y="3414776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428552" y="34380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805672" y="485026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63746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16611" y="485026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412800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998912" y="6330466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>
            <a:off x="2069614" y="3413511"/>
            <a:ext cx="1589741" cy="1470227"/>
          </a:xfrm>
          <a:custGeom>
            <a:avLst/>
            <a:gdLst>
              <a:gd name="connsiteX0" fmla="*/ 0 w 1842654"/>
              <a:gd name="connsiteY0" fmla="*/ 1676418 h 1704127"/>
              <a:gd name="connsiteX1" fmla="*/ 955964 w 1842654"/>
              <a:gd name="connsiteY1" fmla="*/ 18 h 1704127"/>
              <a:gd name="connsiteX2" fmla="*/ 1842654 w 1842654"/>
              <a:gd name="connsiteY2" fmla="*/ 1704127 h 170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2654" h="1704127">
                <a:moveTo>
                  <a:pt x="0" y="1676418"/>
                </a:moveTo>
                <a:cubicBezTo>
                  <a:pt x="324427" y="835909"/>
                  <a:pt x="648855" y="-4600"/>
                  <a:pt x="955964" y="18"/>
                </a:cubicBezTo>
                <a:cubicBezTo>
                  <a:pt x="1263073" y="4636"/>
                  <a:pt x="1552863" y="854381"/>
                  <a:pt x="1842654" y="17041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 flipV="1">
            <a:off x="3659356" y="4859817"/>
            <a:ext cx="1589741" cy="1470227"/>
          </a:xfrm>
          <a:custGeom>
            <a:avLst/>
            <a:gdLst>
              <a:gd name="connsiteX0" fmla="*/ 0 w 1842654"/>
              <a:gd name="connsiteY0" fmla="*/ 1676418 h 1704127"/>
              <a:gd name="connsiteX1" fmla="*/ 955964 w 1842654"/>
              <a:gd name="connsiteY1" fmla="*/ 18 h 1704127"/>
              <a:gd name="connsiteX2" fmla="*/ 1842654 w 1842654"/>
              <a:gd name="connsiteY2" fmla="*/ 1704127 h 170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2654" h="1704127">
                <a:moveTo>
                  <a:pt x="0" y="1676418"/>
                </a:moveTo>
                <a:cubicBezTo>
                  <a:pt x="324427" y="835909"/>
                  <a:pt x="648855" y="-4600"/>
                  <a:pt x="955964" y="18"/>
                </a:cubicBezTo>
                <a:cubicBezTo>
                  <a:pt x="1263073" y="4636"/>
                  <a:pt x="1552863" y="854381"/>
                  <a:pt x="1842654" y="17041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50983" y="6475235"/>
            <a:ext cx="5824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j-lt"/>
              </a:rPr>
              <a:t>Lossy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: Compression removed every other sample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18917" y="2694547"/>
            <a:ext cx="351108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+mj-lt"/>
              </a:rPr>
              <a:t>Effect of CS&amp;Q compression:</a:t>
            </a:r>
          </a:p>
          <a:p>
            <a:r>
              <a:rPr lang="en-US" sz="2000" dirty="0">
                <a:latin typeface="+mj-lt"/>
              </a:rPr>
              <a:t>   Lowered Sampling Rate</a:t>
            </a:r>
          </a:p>
          <a:p>
            <a:r>
              <a:rPr lang="en-US" sz="2000" dirty="0">
                <a:latin typeface="+mj-lt"/>
              </a:rPr>
              <a:t>   Added “noise” to signal</a:t>
            </a:r>
          </a:p>
          <a:p>
            <a:r>
              <a:rPr lang="en-US" sz="2000" dirty="0">
                <a:latin typeface="+mj-lt"/>
              </a:rPr>
              <a:t>   Listeners might not notice!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u="sng" dirty="0" err="1">
                <a:latin typeface="+mj-lt"/>
              </a:rPr>
              <a:t>Lossy</a:t>
            </a:r>
            <a:r>
              <a:rPr lang="en-US" sz="2000" u="sng" dirty="0">
                <a:latin typeface="+mj-lt"/>
              </a:rPr>
              <a:t> Compression:</a:t>
            </a:r>
          </a:p>
          <a:p>
            <a:r>
              <a:rPr lang="en-US" sz="2000" dirty="0">
                <a:latin typeface="+mj-lt"/>
              </a:rPr>
              <a:t>   One can achieve high</a:t>
            </a:r>
          </a:p>
          <a:p>
            <a:r>
              <a:rPr lang="en-US" sz="2000" dirty="0">
                <a:latin typeface="+mj-lt"/>
              </a:rPr>
              <a:t>   Compression ratios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u="sng" dirty="0">
                <a:latin typeface="+mj-lt"/>
              </a:rPr>
              <a:t>Frequently used for Audio:</a:t>
            </a:r>
          </a:p>
          <a:p>
            <a:r>
              <a:rPr lang="en-US" sz="2000" i="1" dirty="0">
                <a:latin typeface="+mj-lt"/>
              </a:rPr>
              <a:t>    MP3 format uses </a:t>
            </a:r>
            <a:r>
              <a:rPr lang="en-US" sz="2000" i="1" dirty="0" err="1">
                <a:latin typeface="+mj-lt"/>
              </a:rPr>
              <a:t>lossy</a:t>
            </a:r>
            <a:r>
              <a:rPr lang="en-US" sz="2000" i="1" dirty="0">
                <a:latin typeface="+mj-lt"/>
              </a:rPr>
              <a:t> </a:t>
            </a:r>
          </a:p>
          <a:p>
            <a:r>
              <a:rPr lang="en-US" sz="2000" i="1" dirty="0">
                <a:latin typeface="+mj-lt"/>
              </a:rPr>
              <a:t>    compression algorithm</a:t>
            </a:r>
          </a:p>
        </p:txBody>
      </p:sp>
    </p:spTree>
    <p:extLst>
      <p:ext uri="{BB962C8B-B14F-4D97-AF65-F5344CB8AC3E}">
        <p14:creationId xmlns:p14="http://schemas.microsoft.com/office/powerpoint/2010/main" val="193081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forms of classification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12571" y="1520046"/>
            <a:ext cx="4084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Compression Algorithms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0558" y="2705590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+mj-lt"/>
              </a:rPr>
              <a:t>Lossy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4722" y="2705590"/>
            <a:ext cx="158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Lossless</a:t>
            </a:r>
          </a:p>
        </p:txBody>
      </p:sp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>
          <a:xfrm flipH="1">
            <a:off x="2612571" y="2043266"/>
            <a:ext cx="2042098" cy="6623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  <a:endCxn id="8" idx="0"/>
          </p:cNvCxnSpPr>
          <p:nvPr/>
        </p:nvCxnSpPr>
        <p:spPr>
          <a:xfrm>
            <a:off x="4654669" y="2043266"/>
            <a:ext cx="2042097" cy="6623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12571" y="3548748"/>
            <a:ext cx="4084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Compression Algorithms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59933" y="4734292"/>
            <a:ext cx="2962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+mj-lt"/>
              </a:rPr>
              <a:t>Fixed Group Size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22847" y="4734292"/>
            <a:ext cx="3376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+mj-lt"/>
              </a:rPr>
              <a:t>Variable Group Size</a:t>
            </a:r>
          </a:p>
        </p:txBody>
      </p:sp>
      <p:cxnSp>
        <p:nvCxnSpPr>
          <p:cNvPr id="23" name="Straight Arrow Connector 22"/>
          <p:cNvCxnSpPr>
            <a:stCxn id="20" idx="2"/>
            <a:endCxn id="21" idx="0"/>
          </p:cNvCxnSpPr>
          <p:nvPr/>
        </p:nvCxnSpPr>
        <p:spPr>
          <a:xfrm flipH="1">
            <a:off x="2641269" y="4071968"/>
            <a:ext cx="2013400" cy="6623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2"/>
            <a:endCxn id="22" idx="0"/>
          </p:cNvCxnSpPr>
          <p:nvPr/>
        </p:nvCxnSpPr>
        <p:spPr>
          <a:xfrm>
            <a:off x="4654669" y="4071968"/>
            <a:ext cx="2356589" cy="6623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511" y="5379531"/>
            <a:ext cx="87458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Examples of </a:t>
            </a:r>
            <a:r>
              <a:rPr lang="en-US" sz="2000" b="1" u="sng" dirty="0">
                <a:latin typeface="+mj-lt"/>
              </a:rPr>
              <a:t>Fixed</a:t>
            </a:r>
            <a:r>
              <a:rPr lang="en-US" sz="2000" dirty="0">
                <a:latin typeface="+mj-lt"/>
              </a:rPr>
              <a:t> Group Size: </a:t>
            </a:r>
          </a:p>
          <a:p>
            <a:r>
              <a:rPr lang="en-US" sz="2000" dirty="0">
                <a:latin typeface="+mj-lt"/>
              </a:rPr>
              <a:t>   Take in 2 samples: (6-bits) always spit out: (3-bits)</a:t>
            </a:r>
          </a:p>
          <a:p>
            <a:r>
              <a:rPr lang="en-US" sz="2000" dirty="0">
                <a:latin typeface="+mj-lt"/>
              </a:rPr>
              <a:t>   Take in 8-bit ASCII character (group), spit out 7-bit ASCII character (group)</a:t>
            </a:r>
          </a:p>
        </p:txBody>
      </p:sp>
    </p:spTree>
    <p:extLst>
      <p:ext uri="{BB962C8B-B14F-4D97-AF65-F5344CB8AC3E}">
        <p14:creationId xmlns:p14="http://schemas.microsoft.com/office/powerpoint/2010/main" val="46207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Probability-Based Lossless Compression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6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3"/>
                </a:solidFill>
              </a:rPr>
              <a:t>Where are we on course map?</a:t>
            </a:r>
            <a:endParaRPr lang="en-US" sz="2000" dirty="0">
              <a:solidFill>
                <a:schemeClr val="accent3"/>
              </a:solidFill>
            </a:endParaRPr>
          </a:p>
          <a:p>
            <a:r>
              <a:rPr lang="en-US" sz="2400" b="1" dirty="0" err="1"/>
              <a:t>Preclass</a:t>
            </a:r>
            <a:endParaRPr lang="en-US" sz="2400" b="1" dirty="0"/>
          </a:p>
          <a:p>
            <a:r>
              <a:rPr lang="en-US" sz="2400" b="1" dirty="0"/>
              <a:t>Compression: Lossy and Lossless</a:t>
            </a:r>
          </a:p>
          <a:p>
            <a:r>
              <a:rPr lang="en-US" sz="2400" b="1" dirty="0"/>
              <a:t>Lossless Compression</a:t>
            </a:r>
          </a:p>
          <a:p>
            <a:pPr lvl="1"/>
            <a:r>
              <a:rPr lang="en-US" sz="2000" dirty="0"/>
              <a:t>Probability-based lossless compression</a:t>
            </a:r>
          </a:p>
          <a:p>
            <a:pPr lvl="2"/>
            <a:r>
              <a:rPr lang="en-US" sz="1800" dirty="0"/>
              <a:t>Huffman Encoding</a:t>
            </a:r>
          </a:p>
          <a:p>
            <a:r>
              <a:rPr lang="en-US" sz="2200" dirty="0"/>
              <a:t>Part 2:</a:t>
            </a:r>
          </a:p>
          <a:p>
            <a:pPr lvl="1"/>
            <a:r>
              <a:rPr lang="en-US" sz="1800" dirty="0"/>
              <a:t>Common case</a:t>
            </a:r>
          </a:p>
          <a:p>
            <a:pPr lvl="1"/>
            <a:r>
              <a:rPr lang="en-US" sz="1800" dirty="0"/>
              <a:t>Entropy</a:t>
            </a:r>
          </a:p>
          <a:p>
            <a:pPr lvl="2"/>
            <a:r>
              <a:rPr lang="en-US" sz="1400" dirty="0"/>
              <a:t>Shannon Limits</a:t>
            </a:r>
            <a:endParaRPr lang="en-US" sz="1600" dirty="0"/>
          </a:p>
          <a:p>
            <a:r>
              <a:rPr lang="en-US" sz="2400" dirty="0">
                <a:solidFill>
                  <a:schemeClr val="accent3"/>
                </a:solidFill>
              </a:rPr>
              <a:t>Next Lab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References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46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Does each character contain the same amount of “information”?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90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91" name="CustomShape 2"/>
          <p:cNvSpPr/>
          <p:nvPr/>
        </p:nvSpPr>
        <p:spPr>
          <a:xfrm>
            <a:off x="685800" y="609480"/>
            <a:ext cx="7770960" cy="1141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92" name="CustomShape 3"/>
          <p:cNvSpPr/>
          <p:nvPr/>
        </p:nvSpPr>
        <p:spPr>
          <a:xfrm>
            <a:off x="685800" y="1981080"/>
            <a:ext cx="7770960" cy="4113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Information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61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3200" dirty="0">
                <a:solidFill>
                  <a:srgbClr val="000000"/>
                </a:solidFill>
              </a:rPr>
              <a:t>How often does each character occur?</a:t>
            </a:r>
            <a:endParaRPr lang="en-US" dirty="0"/>
          </a:p>
          <a:p>
            <a:pPr lvl="1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Capital letters versus non-capitals?</a:t>
            </a:r>
            <a:endParaRPr lang="en-US" dirty="0"/>
          </a:p>
          <a:p>
            <a:pPr lvl="1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 dirty="0">
                <a:solidFill>
                  <a:srgbClr val="FF6600"/>
                </a:solidFill>
              </a:rPr>
              <a:t>How many e’s in </a:t>
            </a:r>
            <a:r>
              <a:rPr lang="en-US" sz="2800" dirty="0" err="1">
                <a:solidFill>
                  <a:srgbClr val="FF6600"/>
                </a:solidFill>
              </a:rPr>
              <a:t>preclass</a:t>
            </a:r>
            <a:r>
              <a:rPr lang="en-US" sz="2800" dirty="0">
                <a:solidFill>
                  <a:srgbClr val="FF6600"/>
                </a:solidFill>
              </a:rPr>
              <a:t> quote?</a:t>
            </a:r>
            <a:endParaRPr lang="en-US" dirty="0">
              <a:solidFill>
                <a:srgbClr val="FF6600"/>
              </a:solidFill>
            </a:endParaRPr>
          </a:p>
          <a:p>
            <a:pPr lvl="1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 dirty="0">
                <a:solidFill>
                  <a:srgbClr val="FF6600"/>
                </a:solidFill>
              </a:rPr>
              <a:t>How many z’s?</a:t>
            </a:r>
            <a:endParaRPr lang="en-US" dirty="0">
              <a:solidFill>
                <a:srgbClr val="FF6600"/>
              </a:solidFill>
            </a:endParaRPr>
          </a:p>
          <a:p>
            <a:pPr lvl="1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 dirty="0">
                <a:solidFill>
                  <a:srgbClr val="FF6600"/>
                </a:solidFill>
              </a:rPr>
              <a:t>How many q’s?</a:t>
            </a:r>
            <a:endParaRPr lang="en-US" dirty="0">
              <a:solidFill>
                <a:srgbClr val="FF6600"/>
              </a:solidFill>
            </a:endParaRPr>
          </a:p>
          <a:p>
            <a:endParaRPr lang="en-US" dirty="0"/>
          </a:p>
        </p:txBody>
      </p:sp>
      <p:sp>
        <p:nvSpPr>
          <p:cNvPr id="295" name="CustomShape 3"/>
          <p:cNvSpPr/>
          <p:nvPr/>
        </p:nvSpPr>
        <p:spPr>
          <a:xfrm>
            <a:off x="685800" y="1981080"/>
            <a:ext cx="7770960" cy="4113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0000"/>
              </a:lnSpc>
              <a:buSzPct val="45000"/>
              <a:buFont typeface="StarSymbol"/>
              <a:buChar char=""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99281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97" name="CustomShape 2"/>
          <p:cNvSpPr/>
          <p:nvPr/>
        </p:nvSpPr>
        <p:spPr>
          <a:xfrm>
            <a:off x="609480" y="0"/>
            <a:ext cx="7770960" cy="1141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98" name="CustomShape 3"/>
          <p:cNvSpPr/>
          <p:nvPr/>
        </p:nvSpPr>
        <p:spPr>
          <a:xfrm>
            <a:off x="685800" y="1981080"/>
            <a:ext cx="7770960" cy="4113360"/>
          </a:xfrm>
          <a:prstGeom prst="rect">
            <a:avLst/>
          </a:prstGeom>
        </p:spPr>
      </p:sp>
      <p:pic>
        <p:nvPicPr>
          <p:cNvPr id="299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76520" y="1295280"/>
            <a:ext cx="5713560" cy="4591080"/>
          </a:xfrm>
          <a:prstGeom prst="rect">
            <a:avLst/>
          </a:prstGeom>
        </p:spPr>
      </p:pic>
      <p:sp>
        <p:nvSpPr>
          <p:cNvPr id="300" name="CustomShape 4"/>
          <p:cNvSpPr/>
          <p:nvPr/>
        </p:nvSpPr>
        <p:spPr>
          <a:xfrm>
            <a:off x="1822680" y="5867280"/>
            <a:ext cx="6103800" cy="4550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http://en.wikipedia.org/wiki/File:English-slf.png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English Letter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51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Developed in 1950’s (D.A. Huffman)</a:t>
            </a:r>
          </a:p>
          <a:p>
            <a:r>
              <a:rPr lang="en-US" sz="2400" dirty="0"/>
              <a:t>Takes advantage of frequency of stream of bits occurrence in data</a:t>
            </a:r>
          </a:p>
          <a:p>
            <a:pPr lvl="1"/>
            <a:r>
              <a:rPr lang="en-US" sz="2000" dirty="0"/>
              <a:t>Can be done for ASCII (8-bits per character)</a:t>
            </a:r>
          </a:p>
          <a:p>
            <a:pPr lvl="2"/>
            <a:r>
              <a:rPr lang="en-US" sz="1600" dirty="0"/>
              <a:t>Characters do not occur with equal frequency.</a:t>
            </a:r>
          </a:p>
          <a:p>
            <a:pPr lvl="2"/>
            <a:r>
              <a:rPr lang="en-US" sz="1600" dirty="0"/>
              <a:t>How can we exploit statistics (frequency) to pick character encodings?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But can also be used for anything with symbols occurring frequently</a:t>
            </a:r>
          </a:p>
          <a:p>
            <a:pPr lvl="2"/>
            <a:r>
              <a:rPr lang="en-US" sz="1800" dirty="0"/>
              <a:t>E.g., Music (drum beats…frequently occurring data)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Example of </a:t>
            </a:r>
            <a:r>
              <a:rPr lang="en-US" sz="2200" b="1" dirty="0"/>
              <a:t>variable length </a:t>
            </a:r>
            <a:r>
              <a:rPr lang="en-US" sz="2200" dirty="0"/>
              <a:t>compression algorithm</a:t>
            </a:r>
          </a:p>
          <a:p>
            <a:pPr lvl="2"/>
            <a:r>
              <a:rPr lang="en-US" sz="1800" dirty="0"/>
              <a:t>Takes in fixed size group – spits out variable size replacement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56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Bits to represent all letters?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1009" y="1814808"/>
            <a:ext cx="3508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6600"/>
                </a:solidFill>
                <a:latin typeface="+mj-lt"/>
                <a:sym typeface="Wingdings" pitchFamily="2" charset="2"/>
              </a:rPr>
              <a:t>Including upper and lower case?</a:t>
            </a:r>
          </a:p>
          <a:p>
            <a:r>
              <a:rPr lang="en-US" sz="1800" dirty="0">
                <a:solidFill>
                  <a:srgbClr val="FF6600"/>
                </a:solidFill>
                <a:latin typeface="+mj-lt"/>
                <a:sym typeface="Wingdings" pitchFamily="2" charset="2"/>
              </a:rPr>
              <a:t>…and numbers, how many bits?</a:t>
            </a:r>
          </a:p>
          <a:p>
            <a:endParaRPr lang="en-US" sz="1800" dirty="0">
              <a:latin typeface="+mj-lt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636200" y="1333843"/>
          <a:ext cx="2267211" cy="4937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12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Letter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Binary </a:t>
                      </a:r>
                      <a:r>
                        <a:rPr lang="en-US" sz="1600" b="1" baseline="0" dirty="0"/>
                        <a:t>Encoding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1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3181071" y="1338153"/>
          <a:ext cx="2290178" cy="4937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2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Letter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Binary</a:t>
                      </a:r>
                    </a:p>
                    <a:p>
                      <a:pPr algn="ctr"/>
                      <a:r>
                        <a:rPr lang="en-US" sz="1600" b="1" baseline="0" dirty="0"/>
                        <a:t>Encoding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25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ASCII Encoding  (7-bit encoding)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20161" y="1115177"/>
          <a:ext cx="5413404" cy="5715929"/>
        </p:xfrm>
        <a:graphic>
          <a:graphicData uri="http://schemas.openxmlformats.org/drawingml/2006/table">
            <a:tbl>
              <a:tblPr/>
              <a:tblGrid>
                <a:gridCol w="902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22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0357">
                <a:tc>
                  <a:txBody>
                    <a:bodyPr/>
                    <a:lstStyle/>
                    <a:p>
                      <a:r>
                        <a:rPr lang="en-US" sz="1200" dirty="0"/>
                        <a:t>Letter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ASCII Code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Binary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Letter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ASCII Code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Binary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097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01100001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065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01000001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b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098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01100010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B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066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01000010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099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01100011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067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01000011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d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01100100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D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068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01000100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01100101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069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01000101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102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01100110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01000110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g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103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01100111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G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01000111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104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01101000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072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01001000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i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105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I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073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01001001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j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106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J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074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01001010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k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107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01101011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K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075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01001011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l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108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L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076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01001100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109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077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01001101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078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01001110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o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01101111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O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079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01001111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112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01110000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01010000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q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113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Q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01010001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114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082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01010010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115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01110011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083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01010011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116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T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084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01010100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u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117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U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085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01010101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v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118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01110110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V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086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01010110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w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119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W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087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01010111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x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01111000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X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088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01011000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01111001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Y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089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01011001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z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122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01111010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Z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090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01011010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32980" y="1814984"/>
            <a:ext cx="293240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  <a:sym typeface="Wingdings" pitchFamily="2" charset="2"/>
              </a:rPr>
              <a:t>ASCII:</a:t>
            </a:r>
          </a:p>
          <a:p>
            <a:r>
              <a:rPr lang="en-US" sz="2000" b="1" i="1" dirty="0">
                <a:latin typeface="+mj-lt"/>
              </a:rPr>
              <a:t>American Standard </a:t>
            </a:r>
          </a:p>
          <a:p>
            <a:r>
              <a:rPr lang="en-US" sz="2000" b="1" i="1" dirty="0">
                <a:latin typeface="+mj-lt"/>
              </a:rPr>
              <a:t>Code for Information </a:t>
            </a:r>
          </a:p>
          <a:p>
            <a:r>
              <a:rPr lang="en-US" sz="2000" b="1" i="1" dirty="0">
                <a:latin typeface="+mj-lt"/>
              </a:rPr>
              <a:t>Interchange</a:t>
            </a:r>
            <a:r>
              <a:rPr lang="en-US" sz="2000" dirty="0">
                <a:latin typeface="+mj-lt"/>
              </a:rPr>
              <a:t> </a:t>
            </a:r>
          </a:p>
          <a:p>
            <a:r>
              <a:rPr lang="en-US" sz="2000" dirty="0">
                <a:latin typeface="+mj-lt"/>
              </a:rPr>
              <a:t>2</a:t>
            </a:r>
            <a:r>
              <a:rPr lang="en-US" sz="2000" baseline="30000" dirty="0">
                <a:latin typeface="+mj-lt"/>
              </a:rPr>
              <a:t>7</a:t>
            </a:r>
            <a:r>
              <a:rPr lang="en-US" sz="2000" dirty="0">
                <a:latin typeface="+mj-lt"/>
              </a:rPr>
              <a:t>=128 combinations</a:t>
            </a:r>
          </a:p>
          <a:p>
            <a:endParaRPr lang="en-US" sz="2000" dirty="0">
              <a:latin typeface="+mj-lt"/>
              <a:sym typeface="Wingdings" pitchFamily="2" charset="2"/>
            </a:endParaRPr>
          </a:p>
          <a:p>
            <a:r>
              <a:rPr lang="en-US" sz="2000" dirty="0">
                <a:latin typeface="+mj-lt"/>
                <a:sym typeface="Wingdings" pitchFamily="2" charset="2"/>
              </a:rPr>
              <a:t>Standard encoding,</a:t>
            </a:r>
          </a:p>
          <a:p>
            <a:r>
              <a:rPr lang="en-US" sz="2000" dirty="0">
                <a:latin typeface="+mj-lt"/>
                <a:sym typeface="Wingdings" pitchFamily="2" charset="2"/>
              </a:rPr>
              <a:t>developed in the 1960’s</a:t>
            </a:r>
          </a:p>
          <a:p>
            <a:endParaRPr lang="en-US" sz="2000" dirty="0">
              <a:latin typeface="+mj-lt"/>
              <a:sym typeface="Wingdings" pitchFamily="2" charset="2"/>
            </a:endParaRPr>
          </a:p>
          <a:p>
            <a:r>
              <a:rPr lang="en-US" sz="2000" dirty="0">
                <a:latin typeface="+mj-lt"/>
                <a:sym typeface="Wingdings" pitchFamily="2" charset="2"/>
              </a:rPr>
              <a:t>Didn’t take into account</a:t>
            </a:r>
          </a:p>
          <a:p>
            <a:r>
              <a:rPr lang="en-US" sz="2000" dirty="0">
                <a:latin typeface="+mj-lt"/>
                <a:sym typeface="Wingdings" pitchFamily="2" charset="2"/>
              </a:rPr>
              <a:t>international standards!</a:t>
            </a:r>
          </a:p>
          <a:p>
            <a:endParaRPr lang="en-US" sz="2000" dirty="0">
              <a:latin typeface="+mj-lt"/>
              <a:sym typeface="Wingdings" pitchFamily="2" charset="2"/>
            </a:endParaRPr>
          </a:p>
          <a:p>
            <a:r>
              <a:rPr lang="en-US" sz="2000" dirty="0">
                <a:latin typeface="+mj-lt"/>
                <a:sym typeface="Wingdings" pitchFamily="2" charset="2"/>
              </a:rPr>
              <a:t>UNICODE</a:t>
            </a:r>
          </a:p>
          <a:p>
            <a:r>
              <a:rPr lang="en-US" sz="2000" dirty="0">
                <a:latin typeface="+mj-lt"/>
                <a:sym typeface="Wingdings" pitchFamily="2" charset="2"/>
              </a:rPr>
              <a:t>8-bit encoding</a:t>
            </a:r>
          </a:p>
          <a:p>
            <a:r>
              <a:rPr lang="en-US" sz="2000" dirty="0">
                <a:latin typeface="+mj-lt"/>
                <a:sym typeface="Wingdings" pitchFamily="2" charset="2"/>
              </a:rPr>
              <a:t>2</a:t>
            </a:r>
            <a:r>
              <a:rPr lang="en-US" sz="2000" baseline="30000" dirty="0">
                <a:latin typeface="+mj-lt"/>
                <a:sym typeface="Wingdings" pitchFamily="2" charset="2"/>
              </a:rPr>
              <a:t>8</a:t>
            </a:r>
            <a:r>
              <a:rPr lang="en-US" sz="2000" dirty="0">
                <a:latin typeface="+mj-lt"/>
                <a:sym typeface="Wingdings" pitchFamily="2" charset="2"/>
              </a:rPr>
              <a:t>=256 possibilities!</a:t>
            </a:r>
          </a:p>
        </p:txBody>
      </p:sp>
    </p:spTree>
    <p:extLst>
      <p:ext uri="{BB962C8B-B14F-4D97-AF65-F5344CB8AC3E}">
        <p14:creationId xmlns:p14="http://schemas.microsoft.com/office/powerpoint/2010/main" val="1035190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Encoding – The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66716"/>
            <a:ext cx="8686800" cy="1934084"/>
          </a:xfrm>
        </p:spPr>
        <p:txBody>
          <a:bodyPr>
            <a:normAutofit/>
          </a:bodyPr>
          <a:lstStyle/>
          <a:p>
            <a:r>
              <a:rPr lang="en-US" sz="2000" dirty="0"/>
              <a:t>Example: more than 96% of file consists of 31 characters</a:t>
            </a:r>
          </a:p>
          <a:p>
            <a:r>
              <a:rPr lang="en-US" sz="2000" dirty="0"/>
              <a:t>Idea: Assign frequently used characters fewer bits</a:t>
            </a:r>
          </a:p>
          <a:p>
            <a:pPr lvl="1"/>
            <a:r>
              <a:rPr lang="en-US" sz="1600" dirty="0"/>
              <a:t>31 common characters get 5b codes 00000--11110</a:t>
            </a:r>
          </a:p>
          <a:p>
            <a:pPr lvl="1"/>
            <a:r>
              <a:rPr lang="en-US" sz="1600" dirty="0"/>
              <a:t>Rest get 13b: 11111+original 8b code </a:t>
            </a:r>
          </a:p>
          <a:p>
            <a:r>
              <a:rPr lang="en-US" sz="2000" dirty="0">
                <a:solidFill>
                  <a:srgbClr val="FF6600"/>
                </a:solidFill>
              </a:rPr>
              <a:t>How many bits do we need on average per original byte?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47" y="1571316"/>
            <a:ext cx="4079372" cy="28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8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Bits = #5b-characters * 5 + #13b-character * 13</a:t>
            </a:r>
          </a:p>
          <a:p>
            <a:r>
              <a:rPr lang="en-US" dirty="0"/>
              <a:t>Bits=#bytes*0.96*5 + #bytes*0.04*13</a:t>
            </a:r>
          </a:p>
          <a:p>
            <a:r>
              <a:rPr lang="en-US" dirty="0"/>
              <a:t>Bits/original-byte = 0.96*5+0.04*13</a:t>
            </a:r>
          </a:p>
          <a:p>
            <a:r>
              <a:rPr lang="en-US" dirty="0"/>
              <a:t>Bits/original-byte = 5.32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845624" y="5082228"/>
            <a:ext cx="7345875" cy="116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Encoding – More Advanced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4466716"/>
            <a:ext cx="8957953" cy="1934084"/>
          </a:xfrm>
        </p:spPr>
        <p:txBody>
          <a:bodyPr>
            <a:normAutofit/>
          </a:bodyPr>
          <a:lstStyle/>
          <a:p>
            <a:r>
              <a:rPr lang="en-US" sz="2000" dirty="0"/>
              <a:t>Huffman goes further: Assign MOST used characters least # of bits:</a:t>
            </a:r>
          </a:p>
          <a:p>
            <a:pPr lvl="1"/>
            <a:r>
              <a:rPr lang="en-US" sz="1600" dirty="0"/>
              <a:t>Most frequent: A= 1,    least frequent: G=00011, etc.</a:t>
            </a:r>
          </a:p>
          <a:p>
            <a:pPr lvl="1"/>
            <a:r>
              <a:rPr lang="en-US" sz="1600" b="1" dirty="0"/>
              <a:t>Example</a:t>
            </a:r>
            <a:r>
              <a:rPr lang="en-US" sz="1600" dirty="0"/>
              <a:t>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68" y="1571316"/>
            <a:ext cx="3416443" cy="271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47" y="1571316"/>
            <a:ext cx="4079372" cy="28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571519" y="2676227"/>
            <a:ext cx="558621" cy="501447"/>
          </a:xfrm>
          <a:prstGeom prst="rightArrow">
            <a:avLst/>
          </a:prstGeom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8946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Encoding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34416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(space)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A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B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C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D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E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F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G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H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I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0111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 noGrp="1"/>
          </p:cNvGraphicFramePr>
          <p:nvPr>
            <p:ph idx="1"/>
          </p:nvPr>
        </p:nvGraphicFramePr>
        <p:xfrm>
          <a:off x="4927600" y="1617663"/>
          <a:ext cx="344169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L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M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N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O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R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T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V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Y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,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10001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3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7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3733800" y="3685885"/>
            <a:ext cx="229095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2,4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21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4876800" y="1864121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026535" y="5327876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</p:spTree>
    <p:extLst>
      <p:ext uri="{BB962C8B-B14F-4D97-AF65-F5344CB8AC3E}">
        <p14:creationId xmlns:p14="http://schemas.microsoft.com/office/powerpoint/2010/main" val="3716872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Encoding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34416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(space)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A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B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C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D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E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F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G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H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I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0111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 noGrp="1"/>
          </p:cNvGraphicFramePr>
          <p:nvPr>
            <p:ph idx="1"/>
          </p:nvPr>
        </p:nvGraphicFramePr>
        <p:xfrm>
          <a:off x="4927600" y="1617663"/>
          <a:ext cx="344169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L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M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N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O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R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T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V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Y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,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10001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Encoding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34416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(space)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A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B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C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D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E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F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G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H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I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0111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 noGrp="1"/>
          </p:cNvGraphicFramePr>
          <p:nvPr>
            <p:ph idx="1"/>
          </p:nvPr>
        </p:nvGraphicFramePr>
        <p:xfrm>
          <a:off x="4927600" y="1617663"/>
          <a:ext cx="344169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L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M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N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O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R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T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V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Y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,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10001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Encoding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34416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(space)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A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B </a:t>
                      </a:r>
                      <a:endParaRPr lang="en-US" sz="2800" dirty="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100100 </a:t>
                      </a:r>
                      <a:endParaRPr lang="en-US" sz="2800" dirty="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C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100101 </a:t>
                      </a:r>
                      <a:endParaRPr lang="en-US" sz="2800" dirty="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D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10110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E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110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F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011010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G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011011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H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011000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I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0111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 noGrp="1"/>
          </p:cNvGraphicFramePr>
          <p:nvPr>
            <p:ph idx="1"/>
          </p:nvPr>
        </p:nvGraphicFramePr>
        <p:xfrm>
          <a:off x="4927600" y="1617663"/>
          <a:ext cx="344169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L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M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N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1010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O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10011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R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0101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T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10111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V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10000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Y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011001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,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10001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E570854-C853-814F-A38D-69D41E04CDB8}"/>
              </a:ext>
            </a:extLst>
          </p:cNvPr>
          <p:cNvSpPr txBox="1"/>
          <p:nvPr/>
        </p:nvSpPr>
        <p:spPr>
          <a:xfrm>
            <a:off x="2483708" y="5692914"/>
            <a:ext cx="5402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See how variable length encoding saved bits?</a:t>
            </a:r>
          </a:p>
          <a:p>
            <a:r>
              <a:rPr lang="en-US" sz="2000" dirty="0">
                <a:latin typeface="+mj-lt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B993-C95D-684B-91F2-8641E557E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77E94-D86B-4E4B-9A96-660AA198D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Prefix decodable on tree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ECCB4-A3AC-8349-A703-07D61EFAC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5E35D-216B-6B4B-B2B3-6EA55848E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298E7D-505D-7B40-9CB7-0085EB929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" y="2531075"/>
            <a:ext cx="82931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65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B993-C95D-684B-91F2-8641E557E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77E94-D86B-4E4B-9A96-660AA198D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Prefix decodable on tree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r>
              <a:rPr lang="en-US" dirty="0"/>
              <a:t>Cannot have 4 length 2 codes and longer codes</a:t>
            </a:r>
          </a:p>
          <a:p>
            <a:pPr lvl="2"/>
            <a:r>
              <a:rPr lang="en-US" dirty="0"/>
              <a:t>Each length 2 code consumes 25% of code space</a:t>
            </a:r>
          </a:p>
          <a:p>
            <a:pPr lvl="2"/>
            <a:r>
              <a:rPr lang="en-US" dirty="0"/>
              <a:t>Each length n code consumes 2</a:t>
            </a:r>
            <a:r>
              <a:rPr lang="en-US" baseline="30000" dirty="0"/>
              <a:t>-n</a:t>
            </a:r>
            <a:r>
              <a:rPr lang="en-US" dirty="0"/>
              <a:t> of space</a:t>
            </a:r>
          </a:p>
          <a:p>
            <a:pPr lvl="2"/>
            <a:r>
              <a:rPr lang="en-US" dirty="0"/>
              <a:t>Having some short codes means some things get longer encodings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ECCB4-A3AC-8349-A703-07D61EFAC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5E35D-216B-6B4B-B2B3-6EA55848E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298E7D-505D-7B40-9CB7-0085EB929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59" y="2059488"/>
            <a:ext cx="7578682" cy="222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399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8A8D3-14EB-F54C-A781-649EEB75A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 Decodable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1DC30-1718-7946-8648-537A477E2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small 4 symbol case</a:t>
            </a:r>
          </a:p>
          <a:p>
            <a:pPr lvl="1"/>
            <a:r>
              <a:rPr lang="en-US" dirty="0"/>
              <a:t>Uniform 2b each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Can give one symbol 1b code: say 0</a:t>
            </a:r>
          </a:p>
          <a:p>
            <a:pPr lvl="1"/>
            <a:r>
              <a:rPr lang="en-US" dirty="0"/>
              <a:t>But then must code remaining 3 cases start with 1</a:t>
            </a:r>
          </a:p>
          <a:p>
            <a:pPr lvl="2"/>
            <a:r>
              <a:rPr lang="en-US" dirty="0"/>
              <a:t>3 cases left – need at least 2 more bits for some to differentiate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6722-7ECF-E247-9604-F42F3E9F5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9A715-8CE2-A845-B0CE-8327F209C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61DF4F-75F8-CD45-A534-70C5C8B1B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392" y="1429512"/>
            <a:ext cx="2630808" cy="12955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4F9756-AFDC-2D4D-B623-BCFD28A0B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815" y="4387626"/>
            <a:ext cx="3481801" cy="201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1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87989-451D-7348-888C-BF33952E4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2B321-6BC1-834E-A5E8-D3DDE7224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Probability, encoding, length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D5DCD-53FE-3540-8278-7BE8D4C22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726C2-1A0E-AA41-ABD6-E7183DDEB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ED79CC-E79B-1841-A72F-B015EBCF7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52" y="2408238"/>
            <a:ext cx="84963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818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3E1F4-D791-B540-B828-6754526CBA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DB009-3A23-F540-881D-382546323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4C18B-9ACB-4748-A7A5-F826A98B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3DC9B37-F620-3945-A5FB-960C54CE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Interlude</a:t>
            </a:r>
          </a:p>
        </p:txBody>
      </p:sp>
    </p:spTree>
    <p:extLst>
      <p:ext uri="{BB962C8B-B14F-4D97-AF65-F5344CB8AC3E}">
        <p14:creationId xmlns:p14="http://schemas.microsoft.com/office/powerpoint/2010/main" val="797666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SNL – 5 minute University</a:t>
            </a:r>
          </a:p>
          <a:p>
            <a:pPr lvl="1"/>
            <a:r>
              <a:rPr lang="en-US" dirty="0"/>
              <a:t>Father Guido </a:t>
            </a:r>
            <a:r>
              <a:rPr lang="en-US" dirty="0" err="1"/>
              <a:t>Sarducci</a:t>
            </a:r>
            <a:endParaRPr lang="en-US" dirty="0"/>
          </a:p>
          <a:p>
            <a:pPr lvl="1"/>
            <a:endParaRPr lang="en-US" dirty="0"/>
          </a:p>
          <a:p>
            <a:r>
              <a:rPr lang="en-US" sz="2400" dirty="0">
                <a:hlinkClick r:id="rId2"/>
              </a:rPr>
              <a:t>https://www.youtube.com/watch?v=kO8x8eoU3L4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rgbClr val="FF6600"/>
                </a:solidFill>
              </a:rPr>
              <a:t>What form of compression here?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8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C1773-8639-5F44-A2A4-706810BAE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Computer Engineering?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87E02-F60C-034D-B222-4170B633A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the common case fast</a:t>
            </a:r>
          </a:p>
          <a:p>
            <a:endParaRPr lang="en-US" dirty="0"/>
          </a:p>
          <a:p>
            <a:r>
              <a:rPr lang="en-US" dirty="0"/>
              <a:t>Make the frequent case small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6F760-9403-0849-B12D-585510A47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705518-0C90-C94A-BBE3-74C8A7DDF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4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Map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4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68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29" y="934450"/>
            <a:ext cx="1433294" cy="12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70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73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----------------</a:t>
            </a:r>
            <a:r>
              <a:rPr lang="en-US" sz="1800" b="1" i="1" dirty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OK</a:t>
            </a: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13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033" name="Straight Arrow Connector 172032"/>
          <p:cNvCxnSpPr>
            <a:stCxn id="10" idx="3"/>
          </p:cNvCxnSpPr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" idx="3"/>
            <a:endCxn id="3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001000" y="990600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File-</a:t>
            </a:r>
          </a:p>
          <a:p>
            <a:r>
              <a:rPr lang="en-US" sz="2000" b="1" dirty="0">
                <a:latin typeface="+mj-lt"/>
              </a:rPr>
              <a:t>System</a:t>
            </a:r>
            <a:endParaRPr lang="en-US" sz="20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sp>
        <p:nvSpPr>
          <p:cNvPr id="172054" name="Rectangle 1720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41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2,3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209701" y="3170178"/>
            <a:ext cx="410521" cy="411444"/>
            <a:chOff x="1447800" y="3446002"/>
            <a:chExt cx="545367" cy="546593"/>
          </a:xfrm>
        </p:grpSpPr>
        <p:sp>
          <p:nvSpPr>
            <p:cNvPr id="117" name="Oval 116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5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21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410200" y="457200"/>
            <a:ext cx="755110" cy="516398"/>
            <a:chOff x="1447800" y="3446002"/>
            <a:chExt cx="755110" cy="516398"/>
          </a:xfrm>
        </p:grpSpPr>
        <p:sp>
          <p:nvSpPr>
            <p:cNvPr id="126" name="Oval 12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447800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7,8,9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292999" y="1698486"/>
            <a:ext cx="470000" cy="411444"/>
            <a:chOff x="1407375" y="3446002"/>
            <a:chExt cx="624383" cy="546593"/>
          </a:xfrm>
        </p:grpSpPr>
        <p:sp>
          <p:nvSpPr>
            <p:cNvPr id="132" name="Oval 13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10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636825" y="4800600"/>
            <a:ext cx="450957" cy="411444"/>
            <a:chOff x="1407375" y="3446002"/>
            <a:chExt cx="599085" cy="546593"/>
          </a:xfrm>
        </p:grpSpPr>
        <p:sp>
          <p:nvSpPr>
            <p:cNvPr id="135" name="Oval 13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407375" y="3461059"/>
              <a:ext cx="59908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11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64928" y="4556854"/>
            <a:ext cx="469950" cy="411444"/>
            <a:chOff x="1407375" y="3446002"/>
            <a:chExt cx="624316" cy="546593"/>
          </a:xfrm>
        </p:grpSpPr>
        <p:sp>
          <p:nvSpPr>
            <p:cNvPr id="138" name="Oval 13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13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759601" y="6446556"/>
            <a:ext cx="469950" cy="411444"/>
            <a:chOff x="1407375" y="3446002"/>
            <a:chExt cx="624316" cy="546593"/>
          </a:xfrm>
        </p:grpSpPr>
        <p:sp>
          <p:nvSpPr>
            <p:cNvPr id="141" name="Oval 140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12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3E1F4-D791-B540-B828-6754526CBA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DB009-3A23-F540-881D-382546323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4C18B-9ACB-4748-A7A5-F826A98B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3DC9B37-F620-3945-A5FB-960C54CE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10704170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idea in optimization engineering</a:t>
            </a:r>
          </a:p>
          <a:p>
            <a:pPr lvl="1"/>
            <a:r>
              <a:rPr lang="en-US" sz="2800" dirty="0">
                <a:solidFill>
                  <a:srgbClr val="3366FF"/>
                </a:solidFill>
              </a:rPr>
              <a:t>Make the common case inexpensive</a:t>
            </a:r>
          </a:p>
          <a:p>
            <a:r>
              <a:rPr lang="en-US" dirty="0"/>
              <a:t>Shows up throughout computer systems</a:t>
            </a:r>
          </a:p>
          <a:p>
            <a:pPr lvl="1"/>
            <a:r>
              <a:rPr lang="en-US" dirty="0"/>
              <a:t>Computer architecture</a:t>
            </a:r>
          </a:p>
          <a:p>
            <a:pPr lvl="2"/>
            <a:r>
              <a:rPr lang="en-US" dirty="0"/>
              <a:t>Caching, instruction selection, branch prediction, …</a:t>
            </a:r>
          </a:p>
          <a:p>
            <a:pPr lvl="1"/>
            <a:r>
              <a:rPr lang="en-US" dirty="0"/>
              <a:t>Networking and communication, data storage</a:t>
            </a:r>
          </a:p>
          <a:p>
            <a:pPr lvl="2"/>
            <a:r>
              <a:rPr lang="en-US" dirty="0"/>
              <a:t>Compression, error-correction/retransmission</a:t>
            </a:r>
          </a:p>
          <a:p>
            <a:pPr lvl="1"/>
            <a:r>
              <a:rPr lang="en-US" dirty="0"/>
              <a:t>Algorithms and software optimization</a:t>
            </a:r>
          </a:p>
          <a:p>
            <a:pPr lvl="1"/>
            <a:r>
              <a:rPr lang="en-US" dirty="0"/>
              <a:t>User Interfaces</a:t>
            </a:r>
          </a:p>
          <a:p>
            <a:pPr lvl="2"/>
            <a:r>
              <a:rPr lang="en-US" dirty="0"/>
              <a:t>Where things live on menus, shortcuts, …</a:t>
            </a:r>
          </a:p>
          <a:p>
            <a:pPr lvl="2"/>
            <a:r>
              <a:rPr lang="en-US" dirty="0"/>
              <a:t>How you organize your apps on screens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09748" y="3398322"/>
            <a:ext cx="8458200" cy="1219200"/>
          </a:xfrm>
        </p:spPr>
        <p:txBody>
          <a:bodyPr/>
          <a:lstStyle/>
          <a:p>
            <a:r>
              <a:rPr lang="en-US" dirty="0"/>
              <a:t>Is there a lower bound for compression?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</a:t>
            </a:r>
          </a:p>
        </p:txBody>
      </p:sp>
    </p:spTree>
    <p:extLst>
      <p:ext uri="{BB962C8B-B14F-4D97-AF65-F5344CB8AC3E}">
        <p14:creationId xmlns:p14="http://schemas.microsoft.com/office/powerpoint/2010/main" val="25885715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low can we go with compression?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9218" name="Picture 2" descr="http://thumbs.dreamstime.com/z/limbo-dance-illustration-man-doing-3043888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65" y="2294413"/>
            <a:ext cx="3977038" cy="344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0817" y="5850883"/>
            <a:ext cx="6732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What is the least # of bits required to encode information?</a:t>
            </a:r>
          </a:p>
        </p:txBody>
      </p:sp>
    </p:spTree>
    <p:extLst>
      <p:ext uri="{BB962C8B-B14F-4D97-AF65-F5344CB8AC3E}">
        <p14:creationId xmlns:p14="http://schemas.microsoft.com/office/powerpoint/2010/main" val="40606947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Claude Shannon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4441370"/>
            <a:ext cx="8686800" cy="1959429"/>
          </a:xfrm>
        </p:spPr>
        <p:txBody>
          <a:bodyPr>
            <a:normAutofit/>
          </a:bodyPr>
          <a:lstStyle/>
          <a:p>
            <a:r>
              <a:rPr lang="en-US" sz="2400" dirty="0"/>
              <a:t>Father of Information Theory, brilliant mathematician</a:t>
            </a:r>
          </a:p>
          <a:p>
            <a:r>
              <a:rPr lang="en-US" sz="2400" dirty="0"/>
              <a:t>While at AT&amp;T Bell Labs, landmark paper in 1948</a:t>
            </a:r>
          </a:p>
          <a:p>
            <a:r>
              <a:rPr lang="en-US" sz="2400" dirty="0"/>
              <a:t>Determined exactly how low we can go with compression!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146" name="Picture 2" descr="File:Claude Elwood Shannon (1916-200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674" y="1266248"/>
            <a:ext cx="20574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4966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Shannon’s Entropy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entropy?</a:t>
            </a:r>
          </a:p>
          <a:p>
            <a:pPr lvl="1"/>
            <a:r>
              <a:rPr lang="en-US" dirty="0"/>
              <a:t>Chaos/Disorganization/Randomness/Uncertainty</a:t>
            </a:r>
          </a:p>
          <a:p>
            <a:r>
              <a:rPr lang="en-US" dirty="0"/>
              <a:t>Shannon’s Famous Entropy Formula: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53195" y="3219242"/>
                <a:ext cx="3521862" cy="986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195" y="3219242"/>
                <a:ext cx="3521862" cy="986552"/>
              </a:xfrm>
              <a:prstGeom prst="rect">
                <a:avLst/>
              </a:prstGeom>
              <a:blipFill>
                <a:blip r:embed="rId2"/>
                <a:stretch>
                  <a:fillRect l="-2518" t="-129114" b="-179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endCxn id="11" idx="0"/>
          </p:cNvCxnSpPr>
          <p:nvPr/>
        </p:nvCxnSpPr>
        <p:spPr>
          <a:xfrm flipH="1">
            <a:off x="1492401" y="4026763"/>
            <a:ext cx="1227050" cy="104504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7202" y="5071804"/>
            <a:ext cx="23903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Shannon’s</a:t>
            </a:r>
          </a:p>
          <a:p>
            <a:pPr algn="ctr"/>
            <a:r>
              <a:rPr lang="en-US" sz="2000" dirty="0">
                <a:latin typeface="+mj-lt"/>
              </a:rPr>
              <a:t>Entropy</a:t>
            </a:r>
          </a:p>
          <a:p>
            <a:pPr algn="ctr"/>
            <a:r>
              <a:rPr lang="en-US" sz="2000" b="1" i="1" dirty="0">
                <a:latin typeface="+mj-lt"/>
              </a:rPr>
              <a:t>(measured in bits)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19451" y="5347581"/>
            <a:ext cx="2206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Negative Sum Of:</a:t>
            </a:r>
          </a:p>
        </p:txBody>
      </p:sp>
      <p:cxnSp>
        <p:nvCxnSpPr>
          <p:cNvPr id="13" name="Straight Arrow Connector 12"/>
          <p:cNvCxnSpPr>
            <a:endCxn id="12" idx="0"/>
          </p:cNvCxnSpPr>
          <p:nvPr/>
        </p:nvCxnSpPr>
        <p:spPr>
          <a:xfrm>
            <a:off x="3822478" y="4050514"/>
            <a:ext cx="0" cy="129706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6" idx="0"/>
          </p:cNvCxnSpPr>
          <p:nvPr/>
        </p:nvCxnSpPr>
        <p:spPr>
          <a:xfrm>
            <a:off x="4925504" y="4050514"/>
            <a:ext cx="2210576" cy="96865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71865" y="5019168"/>
            <a:ext cx="43284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Probability of each outcome</a:t>
            </a:r>
          </a:p>
          <a:p>
            <a:pPr algn="ctr"/>
            <a:r>
              <a:rPr lang="en-US" sz="2000" dirty="0">
                <a:latin typeface="+mj-lt"/>
              </a:rPr>
              <a:t>X </a:t>
            </a:r>
          </a:p>
          <a:p>
            <a:pPr algn="ctr"/>
            <a:r>
              <a:rPr lang="en-US" sz="2000" dirty="0">
                <a:latin typeface="+mj-lt"/>
              </a:rPr>
              <a:t>log</a:t>
            </a:r>
            <a:r>
              <a:rPr lang="en-US" sz="2000" baseline="-25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 of (probability of each outcome)</a:t>
            </a:r>
          </a:p>
          <a:p>
            <a:pPr algn="ctr"/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855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Estimating Entropy of English Language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Example: 32 Characters </a:t>
                </a:r>
              </a:p>
              <a:p>
                <a:r>
                  <a:rPr lang="en-US" sz="2400" dirty="0"/>
                  <a:t>If we assume all characters are equally probable: </a:t>
                </a:r>
              </a:p>
              <a:p>
                <a:pPr algn="ctr"/>
                <a:r>
                  <a:rPr lang="en-US" sz="2400" b="1" dirty="0"/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𝒆𝒂𝒄𝒉</m:t>
                        </m:r>
                        <m:r>
                          <a:rPr lang="en-US" sz="24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𝒄𝒉𝒂𝒓𝒂𝒄𝒕𝒆𝒓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Information Entropy per character: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2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33205" y="3468624"/>
                <a:ext cx="3521862" cy="986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  <m:r>
                                <a:rPr lang="en-US" b="0" i="0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205" y="3468624"/>
                <a:ext cx="3521862" cy="986552"/>
              </a:xfrm>
              <a:prstGeom prst="rect">
                <a:avLst/>
              </a:prstGeom>
              <a:blipFill>
                <a:blip r:embed="rId3"/>
                <a:stretch>
                  <a:fillRect l="-2158" t="-129114" b="-178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638793" y="4479133"/>
                <a:ext cx="6439199" cy="794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=−32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=+5 </m:t>
                      </m:r>
                      <m:r>
                        <a:rPr lang="en-US" b="0" i="1" smtClean="0">
                          <a:latin typeface="Cambria Math"/>
                        </a:rPr>
                        <m:t>𝑏𝑖𝑡𝑠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793" y="4479133"/>
                <a:ext cx="6439199" cy="794064"/>
              </a:xfrm>
              <a:prstGeom prst="rect">
                <a:avLst/>
              </a:prstGeom>
              <a:blipFill>
                <a:blip r:embed="rId4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19100" y="5892800"/>
            <a:ext cx="8055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Same thing we got when we said we needed log</a:t>
            </a:r>
            <a:r>
              <a:rPr lang="en-US" sz="2000" baseline="-25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(unique_things) bits</a:t>
            </a:r>
          </a:p>
        </p:txBody>
      </p:sp>
    </p:spTree>
    <p:extLst>
      <p:ext uri="{BB962C8B-B14F-4D97-AF65-F5344CB8AC3E}">
        <p14:creationId xmlns:p14="http://schemas.microsoft.com/office/powerpoint/2010/main" val="276175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Estimating Entropy of English Language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27 Characters (26 letters + space)</a:t>
                </a:r>
              </a:p>
              <a:p>
                <a:r>
                  <a:rPr lang="en-US" sz="2400" dirty="0"/>
                  <a:t>If we assume all characters are equally probable: </a:t>
                </a:r>
              </a:p>
              <a:p>
                <a:pPr algn="ctr"/>
                <a:r>
                  <a:rPr lang="en-US" sz="2400" b="1" dirty="0"/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𝒆𝒂𝒄𝒉</m:t>
                        </m:r>
                        <m:r>
                          <a:rPr lang="en-US" sz="24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𝒄𝒉𝒂𝒓𝒂𝒄𝒕𝒆𝒓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𝟐𝟕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Information Entropy per character: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2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33205" y="3468624"/>
                <a:ext cx="3521862" cy="986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  <m:r>
                                <a:rPr lang="en-US" b="0" i="0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205" y="3468624"/>
                <a:ext cx="3521862" cy="986552"/>
              </a:xfrm>
              <a:prstGeom prst="rect">
                <a:avLst/>
              </a:prstGeom>
              <a:blipFill>
                <a:blip r:embed="rId3"/>
                <a:stretch>
                  <a:fillRect l="-2151" t="-132051" b="-18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38793" y="4479133"/>
                <a:ext cx="6988516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=−27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27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27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27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=+4.75 </m:t>
                      </m:r>
                      <m:r>
                        <a:rPr lang="en-US" b="0" i="1" smtClean="0">
                          <a:latin typeface="Cambria Math"/>
                        </a:rPr>
                        <m:t>𝑏𝑖𝑡𝑠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793" y="4479133"/>
                <a:ext cx="6988516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19100" y="5892800"/>
            <a:ext cx="8055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Same thing we got when we said we needed log</a:t>
            </a:r>
            <a:r>
              <a:rPr lang="en-US" sz="2000" baseline="-25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(unique_things) bits</a:t>
            </a:r>
          </a:p>
        </p:txBody>
      </p:sp>
    </p:spTree>
    <p:extLst>
      <p:ext uri="{BB962C8B-B14F-4D97-AF65-F5344CB8AC3E}">
        <p14:creationId xmlns:p14="http://schemas.microsoft.com/office/powerpoint/2010/main" val="100560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F18C-4E32-5048-97EF-3CE0FB6C1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5c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70C42-BB84-E54E-9F13-4E57FC4E3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Computed total bits as sum of bits</a:t>
            </a:r>
          </a:p>
          <a:p>
            <a:endParaRPr lang="en-US" dirty="0"/>
          </a:p>
          <a:p>
            <a:r>
              <a:rPr lang="en-US" dirty="0"/>
              <a:t>Per character</a:t>
            </a:r>
          </a:p>
          <a:p>
            <a:pPr lvl="1"/>
            <a:r>
              <a:rPr lang="en-US" dirty="0"/>
              <a:t>Divide by total characters</a:t>
            </a:r>
          </a:p>
          <a:p>
            <a:pPr lvl="1"/>
            <a:r>
              <a:rPr lang="en-US" dirty="0"/>
              <a:t>Group by same symbols</a:t>
            </a:r>
          </a:p>
          <a:p>
            <a:pPr lvl="1"/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= #occurrences/</a:t>
            </a:r>
            <a:r>
              <a:rPr lang="en-US" dirty="0" err="1"/>
              <a:t>total_characters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ED417-C7D4-F142-9B3E-E5A815F97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4BB497-3526-5148-8953-B413AB53E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0CBD00-06E8-B14B-A854-2945BE3080DC}"/>
                  </a:ext>
                </a:extLst>
              </p:cNvPr>
              <p:cNvSpPr txBox="1"/>
              <p:nvPr/>
            </p:nvSpPr>
            <p:spPr>
              <a:xfrm>
                <a:off x="2377152" y="2033278"/>
                <a:ext cx="5245443" cy="8636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𝑇𝑜𝑡𝑎𝑙𝐵𝑖𝑡𝑠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73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𝑏𝑖𝑡𝑠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𝑞𝑢𝑜𝑡𝑒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0CBD00-06E8-B14B-A854-2945BE308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152" y="2033278"/>
                <a:ext cx="5245443" cy="863634"/>
              </a:xfrm>
              <a:prstGeom prst="rect">
                <a:avLst/>
              </a:prstGeom>
              <a:blipFill>
                <a:blip r:embed="rId2"/>
                <a:stretch>
                  <a:fillRect t="-113043" b="-17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21B1871-0A5D-D34D-895B-53F9F459D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4573588"/>
            <a:ext cx="72136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334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Shannon Entropy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Essentially says</a:t>
            </a:r>
          </a:p>
          <a:p>
            <a:pPr lvl="1"/>
            <a:r>
              <a:rPr lang="en-US" dirty="0"/>
              <a:t>Should be able to encode symbol with log(1/p) bits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587625" y="4521200"/>
          <a:ext cx="37496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200" imgH="355600" progId="Equation.3">
                  <p:embed/>
                </p:oleObj>
              </mc:Choice>
              <mc:Fallback>
                <p:oleObj name="Equation" r:id="rId2" imgW="1346200" imgH="355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5" y="4521200"/>
                        <a:ext cx="374967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C6EB5D3-FFE6-F54C-8D77-C931C94A0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3060700"/>
            <a:ext cx="7213600" cy="1460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9760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2"/>
          <p:cNvSpPr/>
          <p:nvPr/>
        </p:nvSpPr>
        <p:spPr>
          <a:xfrm>
            <a:off x="609480" y="0"/>
            <a:ext cx="7770960" cy="1141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98" name="CustomShape 3"/>
          <p:cNvSpPr/>
          <p:nvPr/>
        </p:nvSpPr>
        <p:spPr>
          <a:xfrm>
            <a:off x="685800" y="1981080"/>
            <a:ext cx="7770960" cy="4113360"/>
          </a:xfrm>
          <a:prstGeom prst="rect">
            <a:avLst/>
          </a:prstGeom>
        </p:spPr>
      </p:sp>
      <p:pic>
        <p:nvPicPr>
          <p:cNvPr id="299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151386" y="1997392"/>
            <a:ext cx="4839788" cy="3888968"/>
          </a:xfrm>
          <a:prstGeom prst="rect">
            <a:avLst/>
          </a:prstGeom>
        </p:spPr>
      </p:pic>
      <p:sp>
        <p:nvSpPr>
          <p:cNvPr id="300" name="CustomShape 4"/>
          <p:cNvSpPr/>
          <p:nvPr/>
        </p:nvSpPr>
        <p:spPr>
          <a:xfrm>
            <a:off x="1822680" y="5867280"/>
            <a:ext cx="6103800" cy="4550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http://en.wikipedia.org/wiki/File:English-slf.png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Recall: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22117" y="1141560"/>
            <a:ext cx="4075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Not all letters are equally probable</a:t>
            </a:r>
          </a:p>
          <a:p>
            <a:pPr algn="ctr"/>
            <a:r>
              <a:rPr lang="en-US" sz="2000" dirty="0">
                <a:latin typeface="+mj-lt"/>
              </a:rPr>
              <a:t>in English Language</a:t>
            </a:r>
          </a:p>
        </p:txBody>
      </p:sp>
    </p:spTree>
    <p:extLst>
      <p:ext uri="{BB962C8B-B14F-4D97-AF65-F5344CB8AC3E}">
        <p14:creationId xmlns:p14="http://schemas.microsoft.com/office/powerpoint/2010/main" val="321390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Shannon Entropy English Letters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93364"/>
              </p:ext>
            </p:extLst>
          </p:nvPr>
        </p:nvGraphicFramePr>
        <p:xfrm>
          <a:off x="304800" y="2349500"/>
          <a:ext cx="8331200" cy="409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Verdana"/>
                        </a:rPr>
                        <a:t>letter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latin typeface="Verdana"/>
                        </a:rPr>
                        <a:t>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Verdana"/>
                        </a:rPr>
                        <a:t>-log</a:t>
                      </a:r>
                      <a:r>
                        <a:rPr lang="en-US" sz="2000" b="1" i="0" u="none" strike="noStrike" baseline="-25000" dirty="0">
                          <a:latin typeface="Verdana"/>
                        </a:rPr>
                        <a:t>2</a:t>
                      </a:r>
                      <a:r>
                        <a:rPr lang="en-US" sz="2000" b="1" i="0" u="none" strike="noStrike" dirty="0">
                          <a:latin typeface="Verdana"/>
                        </a:rPr>
                        <a:t>(p)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Verdana"/>
                        </a:rPr>
                        <a:t>-</a:t>
                      </a:r>
                      <a:r>
                        <a:rPr lang="en-US" sz="2000" b="1" i="0" u="none" strike="noStrike" dirty="0" err="1">
                          <a:latin typeface="Verdana"/>
                        </a:rPr>
                        <a:t>p</a:t>
                      </a:r>
                      <a:r>
                        <a:rPr lang="en-US" sz="2000" b="1" i="0" u="none" strike="noStrike" dirty="0">
                          <a:latin typeface="Verdana"/>
                        </a:rPr>
                        <a:t>*log</a:t>
                      </a:r>
                      <a:r>
                        <a:rPr lang="en-US" sz="2000" b="1" i="0" u="none" strike="noStrike" baseline="-25000" dirty="0">
                          <a:latin typeface="Verdana"/>
                        </a:rPr>
                        <a:t>2</a:t>
                      </a:r>
                      <a:r>
                        <a:rPr lang="en-US" sz="2000" b="1" i="0" u="none" strike="noStrike" dirty="0">
                          <a:latin typeface="Verdana"/>
                        </a:rPr>
                        <a:t>(p)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8.17%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3.61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0.30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1.49%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6.07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0.09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2.78%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5.17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4.25%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4.56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12.70%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2.98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0.38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f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2.23%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5.49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rgbClr val="333333"/>
                          </a:solidFill>
                          <a:latin typeface="Arial"/>
                        </a:rPr>
                        <a:t>z</a:t>
                      </a:r>
                      <a:endParaRPr lang="en-US" sz="2000" b="1" i="0" u="none" strike="noStrike" dirty="0">
                        <a:solidFill>
                          <a:srgbClr val="333333"/>
                        </a:solidFill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0.07%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10.40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3366FF"/>
                          </a:solidFill>
                          <a:latin typeface="Verdana"/>
                        </a:rPr>
                        <a:t>sum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100.00%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4.18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524125" y="1308100"/>
          <a:ext cx="37496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200" imgH="355600" progId="Equation.3">
                  <p:embed/>
                </p:oleObj>
              </mc:Choice>
              <mc:Fallback>
                <p:oleObj name="Equation" r:id="rId2" imgW="13462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308100"/>
                        <a:ext cx="374967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Shannon Entropy </a:t>
            </a:r>
            <a:r>
              <a:rPr lang="en-US" dirty="0" err="1"/>
              <a:t>Preclass</a:t>
            </a:r>
            <a:r>
              <a:rPr lang="en-US" dirty="0"/>
              <a:t> Quote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524125" y="1308100"/>
          <a:ext cx="37496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200" imgH="355600" progId="Equation.3">
                  <p:embed/>
                </p:oleObj>
              </mc:Choice>
              <mc:Fallback>
                <p:oleObj name="Equation" r:id="rId2" imgW="13462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308100"/>
                        <a:ext cx="374967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624557"/>
              </p:ext>
            </p:extLst>
          </p:nvPr>
        </p:nvGraphicFramePr>
        <p:xfrm>
          <a:off x="152400" y="2189163"/>
          <a:ext cx="8813797" cy="4188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39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-log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latin typeface="Verdana"/>
                        </a:rPr>
                        <a:t>-p*log</a:t>
                      </a:r>
                      <a:r>
                        <a:rPr lang="en-US" sz="1800" b="1" i="0" u="none" strike="noStrike" baseline="-25000" dirty="0">
                          <a:latin typeface="Verdana"/>
                        </a:rPr>
                        <a:t>2</a:t>
                      </a:r>
                      <a:r>
                        <a:rPr lang="en-US" sz="1800" b="1" i="0" u="none" strike="noStrike" dirty="0">
                          <a:latin typeface="Verdana"/>
                        </a:rPr>
                        <a:t>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p*bits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latin typeface="CMR12"/>
                        </a:rPr>
                        <a:t>(space) </a:t>
                      </a:r>
                      <a:r>
                        <a:rPr lang="en-US" sz="2800" b="0" i="0" u="none" strike="noStrike" dirty="0">
                          <a:latin typeface="Arial"/>
                        </a:rPr>
                        <a:t> </a:t>
                      </a:r>
                      <a:endParaRPr lang="en-US" sz="1800" b="0" i="0" u="none" strike="noStrike" dirty="0"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latin typeface="CMR12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latin typeface="Arial"/>
                        </a:rPr>
                        <a:t>15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0.21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2.28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0.47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0.41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A 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3.60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0.33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B 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6.19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C 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6.19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D 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4.60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0.21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E 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0.15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2.73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0.41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0.45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MR12"/>
                        </a:rPr>
                        <a:t>,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5.19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0.14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latin typeface="Verdana"/>
                        </a:rPr>
                        <a:t>sum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3.74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3.77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84F4F-39E3-1045-B745-B2F0EEE9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Target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E1C54-D520-3849-B57B-2FB8CF3B7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Right bits target is:</a:t>
            </a:r>
          </a:p>
          <a:p>
            <a:pPr lvl="1"/>
            <a:r>
              <a:rPr lang="en-US" sz="2800" dirty="0"/>
              <a:t>Bits(</a:t>
            </a:r>
            <a:r>
              <a:rPr lang="en-US" sz="2800" dirty="0" err="1"/>
              <a:t>i</a:t>
            </a:r>
            <a:r>
              <a:rPr lang="en-US" sz="2800" dirty="0"/>
              <a:t>) = -log</a:t>
            </a:r>
            <a:r>
              <a:rPr lang="en-US" sz="2800" baseline="-25000" dirty="0"/>
              <a:t>2</a:t>
            </a:r>
            <a:r>
              <a:rPr lang="en-US" sz="2800" dirty="0"/>
              <a:t>(</a:t>
            </a:r>
            <a:r>
              <a:rPr lang="en-US" sz="2800" i="1" dirty="0"/>
              <a:t>p</a:t>
            </a:r>
            <a:r>
              <a:rPr lang="en-US" sz="2800" i="1" baseline="-25000" dirty="0"/>
              <a:t>i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2</a:t>
            </a:r>
            <a:r>
              <a:rPr lang="en-US" sz="2800" baseline="30000" dirty="0"/>
              <a:t>-Bits(</a:t>
            </a:r>
            <a:r>
              <a:rPr lang="en-US" sz="2800" baseline="30000" dirty="0" err="1"/>
              <a:t>i</a:t>
            </a:r>
            <a:r>
              <a:rPr lang="en-US" sz="2800" baseline="30000" dirty="0"/>
              <a:t>)</a:t>
            </a:r>
            <a:r>
              <a:rPr lang="en-US" sz="2800" dirty="0"/>
              <a:t>= </a:t>
            </a:r>
            <a:r>
              <a:rPr lang="en-US" sz="2800" i="1" dirty="0"/>
              <a:t>p</a:t>
            </a:r>
            <a:r>
              <a:rPr lang="en-US" sz="2800" i="1" baseline="-25000" dirty="0"/>
              <a:t>i</a:t>
            </a:r>
          </a:p>
          <a:p>
            <a:r>
              <a:rPr lang="en-US" sz="3200" b="0" baseline="-25000" dirty="0"/>
              <a:t>Symbol should take up fraction of encoding space matching probability of occurrence </a:t>
            </a:r>
            <a:endParaRPr lang="en-US" sz="3200" b="0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7884B-ABAF-014D-A0E9-B11B52601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D2A26C-7EF0-9040-BF8E-552FDF4D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627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87989-451D-7348-888C-BF33952E4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2B321-6BC1-834E-A5E8-D3DDE7224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Probability, encoding, length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D5DCD-53FE-3540-8278-7BE8D4C22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726C2-1A0E-AA41-ABD6-E7183DDEB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ED79CC-E79B-1841-A72F-B015EBCF7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52" y="2408238"/>
            <a:ext cx="84963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593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Summing it up: Shannon &amp;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Shannon’s Entropy represents a lower limit for lossless data compression</a:t>
            </a:r>
          </a:p>
          <a:p>
            <a:pPr lvl="1"/>
            <a:r>
              <a:rPr lang="en-US" sz="2000" dirty="0"/>
              <a:t>It tells us the minimum number of bits that can be used to encode a message without loss (according to a particular model)</a:t>
            </a:r>
          </a:p>
          <a:p>
            <a:r>
              <a:rPr lang="en-US" sz="2400" dirty="0"/>
              <a:t>Shannon’s Source Coding Theorem:</a:t>
            </a:r>
          </a:p>
          <a:p>
            <a:pPr lvl="1"/>
            <a:r>
              <a:rPr lang="en-US" sz="2000" dirty="0"/>
              <a:t>A lossless data compression algorithm cannot compress messages to have (on average) more than 1 bit of Shannon’s Entropy per bit of encoded message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1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ESE 3010– Probability</a:t>
            </a:r>
          </a:p>
          <a:p>
            <a:pPr lvl="1"/>
            <a:r>
              <a:rPr lang="en-US" dirty="0"/>
              <a:t>Central to understanding probabilities</a:t>
            </a:r>
          </a:p>
          <a:p>
            <a:pPr lvl="2"/>
            <a:r>
              <a:rPr lang="en-US" dirty="0"/>
              <a:t>What cases are common and how common they are</a:t>
            </a:r>
          </a:p>
          <a:p>
            <a:r>
              <a:rPr lang="en-US" dirty="0"/>
              <a:t>ESE 6740 – Information Theory</a:t>
            </a:r>
          </a:p>
          <a:p>
            <a:r>
              <a:rPr lang="en-US" dirty="0"/>
              <a:t>Most all computer engineering courses</a:t>
            </a:r>
          </a:p>
          <a:p>
            <a:pPr lvl="1"/>
            <a:r>
              <a:rPr lang="en-US" dirty="0"/>
              <a:t>Deal with common-case optimizations</a:t>
            </a:r>
          </a:p>
          <a:p>
            <a:pPr lvl="1"/>
            <a:r>
              <a:rPr lang="en-US" dirty="0"/>
              <a:t>CIS2400, CIS4710, CIS3800, ESE4070, ….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Lossless Compression</a:t>
            </a:r>
          </a:p>
          <a:p>
            <a:pPr lvl="1"/>
            <a:r>
              <a:rPr lang="en-US" dirty="0"/>
              <a:t>Exploit non-uniform statistics of data</a:t>
            </a:r>
          </a:p>
          <a:p>
            <a:pPr lvl="1"/>
            <a:r>
              <a:rPr lang="en-US" dirty="0"/>
              <a:t>Given short encoding to most common items</a:t>
            </a:r>
          </a:p>
          <a:p>
            <a:endParaRPr lang="en-US" dirty="0"/>
          </a:p>
          <a:p>
            <a:r>
              <a:rPr lang="en-US" dirty="0"/>
              <a:t>Common Case </a:t>
            </a:r>
          </a:p>
          <a:p>
            <a:pPr lvl="1"/>
            <a:r>
              <a:rPr lang="en-US" dirty="0"/>
              <a:t>Make the common case inexpensive</a:t>
            </a:r>
          </a:p>
          <a:p>
            <a:pPr lvl="1"/>
            <a:endParaRPr lang="en-US" dirty="0"/>
          </a:p>
          <a:p>
            <a:r>
              <a:rPr lang="en-US" dirty="0"/>
              <a:t>Shannon’s Entropy</a:t>
            </a:r>
          </a:p>
          <a:p>
            <a:pPr lvl="1"/>
            <a:r>
              <a:rPr lang="en-US" dirty="0"/>
              <a:t>Gives us a formal tool to define lower bound for compressibility of data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105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Monday in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Implement Compression!</a:t>
            </a:r>
          </a:p>
          <a:p>
            <a:pPr lvl="1"/>
            <a:r>
              <a:rPr lang="en-US" sz="2000" dirty="0"/>
              <a:t>Implement Huffman Compression</a:t>
            </a:r>
          </a:p>
          <a:p>
            <a:pPr lvl="1"/>
            <a:r>
              <a:rPr lang="en-US" sz="2000" b="1" dirty="0"/>
              <a:t>Note:</a:t>
            </a:r>
            <a:r>
              <a:rPr lang="en-US" sz="2000" dirty="0"/>
              <a:t> longer prelab with MATLAB intro; plan accordingly</a:t>
            </a:r>
          </a:p>
          <a:p>
            <a:pPr lvl="2"/>
            <a:r>
              <a:rPr lang="en-US" sz="1600" dirty="0"/>
              <a:t>Budget a few hours </a:t>
            </a:r>
          </a:p>
          <a:p>
            <a:pPr lvl="2"/>
            <a:endParaRPr lang="en-US" sz="1600" dirty="0"/>
          </a:p>
          <a:p>
            <a:r>
              <a:rPr lang="en-US" sz="2400" dirty="0"/>
              <a:t>Remember</a:t>
            </a:r>
          </a:p>
          <a:p>
            <a:pPr lvl="1"/>
            <a:r>
              <a:rPr lang="en-US" sz="2000" dirty="0"/>
              <a:t>Feedback</a:t>
            </a:r>
          </a:p>
          <a:p>
            <a:endParaRPr lang="en-US" dirty="0"/>
          </a:p>
          <a:p>
            <a:pPr lvl="1"/>
            <a:endParaRPr lang="en-US" sz="2000" dirty="0">
              <a:solidFill>
                <a:srgbClr val="FF0000"/>
              </a:solidFill>
            </a:endParaRPr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999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S. Smith, “The Scientists and Engineer’s Guide to Digital Signal Processing,” 1997.</a:t>
            </a:r>
          </a:p>
          <a:p>
            <a:r>
              <a:rPr lang="en-US" sz="2400" dirty="0"/>
              <a:t>Shannon’s Entropy (excellent video) </a:t>
            </a:r>
            <a:r>
              <a:rPr lang="en-US" sz="2400" dirty="0">
                <a:hlinkClick r:id="rId2"/>
              </a:rPr>
              <a:t>http://www.youtube.com/watch?v=JnJq3Py0dyM</a:t>
            </a:r>
            <a:endParaRPr lang="en-US" sz="2400" dirty="0"/>
          </a:p>
          <a:p>
            <a:pPr lvl="1"/>
            <a:r>
              <a:rPr lang="en-US" sz="2000" dirty="0"/>
              <a:t>Used heavily in the creation of entropy slides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46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Tell me and I forget, teach me and I may remember, involve me and I learn</a:t>
            </a:r>
          </a:p>
          <a:p>
            <a:pPr lvl="1"/>
            <a:r>
              <a:rPr lang="en-US" dirty="0"/>
              <a:t>-- Benjamin Franklin</a:t>
            </a:r>
          </a:p>
          <a:p>
            <a:pPr lvl="1"/>
            <a:endParaRPr lang="en-US" dirty="0"/>
          </a:p>
          <a:p>
            <a:r>
              <a:rPr lang="en-US" dirty="0"/>
              <a:t>73 symbols </a:t>
            </a:r>
            <a:r>
              <a:rPr lang="en-US" b="0" dirty="0"/>
              <a:t>(fancy, more general term for letters)</a:t>
            </a:r>
          </a:p>
          <a:p>
            <a:r>
              <a:rPr lang="en-US" dirty="0"/>
              <a:t>19 unique (ignoring case)</a:t>
            </a:r>
          </a:p>
          <a:p>
            <a:pPr lvl="1"/>
            <a:r>
              <a:rPr lang="en-US" dirty="0"/>
              <a:t>(A, B, C, D, E, F, G, H, I, L, M, N, O, R, T, V, Y, space, comma)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bits to represent each symbol?</a:t>
            </a:r>
          </a:p>
          <a:p>
            <a:r>
              <a:rPr lang="en-US" dirty="0">
                <a:solidFill>
                  <a:srgbClr val="FF6600"/>
                </a:solidFill>
              </a:rPr>
              <a:t>How many bits to encode quote?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Tell me and I forget, teach me and I may remember, involve me and I learn</a:t>
            </a:r>
          </a:p>
          <a:p>
            <a:pPr lvl="1"/>
            <a:r>
              <a:rPr lang="en-US" dirty="0"/>
              <a:t>-- Benjamin Franklin</a:t>
            </a:r>
          </a:p>
          <a:p>
            <a:pPr lvl="1"/>
            <a:endParaRPr lang="en-US" dirty="0"/>
          </a:p>
          <a:p>
            <a:r>
              <a:rPr lang="en-US" dirty="0"/>
              <a:t>73 symbols</a:t>
            </a:r>
          </a:p>
          <a:p>
            <a:r>
              <a:rPr lang="en-US" dirty="0"/>
              <a:t>19 unique (ignoring case)</a:t>
            </a:r>
          </a:p>
          <a:p>
            <a:r>
              <a:rPr lang="en-US" dirty="0">
                <a:solidFill>
                  <a:srgbClr val="FF6600"/>
                </a:solidFill>
              </a:rPr>
              <a:t>If symbols occurrence equally likely, how many occurrences of each symbol should we expect in quote?</a:t>
            </a:r>
          </a:p>
          <a:p>
            <a:r>
              <a:rPr lang="en-US" dirty="0">
                <a:solidFill>
                  <a:srgbClr val="FF6600"/>
                </a:solidFill>
              </a:rPr>
              <a:t>How many E’s are there in the quote?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Tell me and I forget, teach me and I may remember, involve me and I learn</a:t>
            </a:r>
          </a:p>
          <a:p>
            <a:pPr lvl="1"/>
            <a:r>
              <a:rPr lang="en-US" dirty="0"/>
              <a:t>-- Benjamin Franklin</a:t>
            </a:r>
          </a:p>
          <a:p>
            <a:r>
              <a:rPr lang="en-US" dirty="0"/>
              <a:t>73 symbols</a:t>
            </a:r>
          </a:p>
          <a:p>
            <a:r>
              <a:rPr lang="en-US" dirty="0"/>
              <a:t>19 unique (ignoring case)</a:t>
            </a:r>
          </a:p>
          <a:p>
            <a:r>
              <a:rPr lang="en-US" dirty="0">
                <a:solidFill>
                  <a:srgbClr val="0070C0"/>
                </a:solidFill>
              </a:rPr>
              <a:t>Conclude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Symbols do not occur equally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Symbol occurrence is not uniformly random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Tell me and</a:t>
            </a:r>
            <a:r>
              <a:rPr lang="en-US" dirty="0"/>
              <a:t> I forget, teach me and I may remember, involve me and I learn</a:t>
            </a:r>
          </a:p>
          <a:p>
            <a:pPr lvl="1"/>
            <a:r>
              <a:rPr lang="en-US" dirty="0"/>
              <a:t>-- Benjamin Franklin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Using uniform encoding (from question 1)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bits to encode first 24 symbols?</a:t>
            </a:r>
          </a:p>
          <a:p>
            <a:r>
              <a:rPr lang="en-US" dirty="0">
                <a:solidFill>
                  <a:srgbClr val="FF6600"/>
                </a:solidFill>
              </a:rPr>
              <a:t>How many bits using encoding given (Q5a)?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F5521B-33C2-CA45-A6F9-2E4C93787B81}"/>
                  </a:ext>
                </a:extLst>
              </p:cNvPr>
              <p:cNvSpPr txBox="1"/>
              <p:nvPr/>
            </p:nvSpPr>
            <p:spPr>
              <a:xfrm>
                <a:off x="1575486" y="5189837"/>
                <a:ext cx="5245443" cy="8636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𝑇𝑜𝑡𝑎𝑙𝐵𝑖𝑡𝑠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𝑏𝑖𝑡𝑠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𝑞𝑢𝑜𝑡𝑒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F5521B-33C2-CA45-A6F9-2E4C93787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486" y="5189837"/>
                <a:ext cx="5245443" cy="863634"/>
              </a:xfrm>
              <a:prstGeom prst="rect">
                <a:avLst/>
              </a:prstGeom>
              <a:blipFill>
                <a:blip r:embed="rId2"/>
                <a:stretch>
                  <a:fillRect t="-113043" b="-17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ln>
          <a:solidFill>
            <a:schemeClr val="tx1"/>
          </a:solidFill>
        </a:ln>
      </a:spPr>
      <a:bodyPr wrap="none" rtlCol="0" anchor="ctr">
        <a:noAutofit/>
      </a:bodyPr>
      <a:lstStyle>
        <a:defPPr algn="ctr">
          <a:defRPr sz="2000" dirty="0">
            <a:latin typeface="+mj-lt"/>
          </a:defRPr>
        </a:defPPr>
      </a:lstStyle>
    </a:spDef>
    <a:lnDef>
      <a:spPr>
        <a:ln>
          <a:headEnd type="none" w="med" len="med"/>
          <a:tailEnd type="non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24618</TotalTime>
  <Words>2936</Words>
  <Application>Microsoft Macintosh PowerPoint</Application>
  <PresentationFormat>On-screen Show (4:3)</PresentationFormat>
  <Paragraphs>1081</Paragraphs>
  <Slides>59</Slides>
  <Notes>7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CMR12</vt:lpstr>
      <vt:lpstr>StarSymbol</vt:lpstr>
      <vt:lpstr>Arial</vt:lpstr>
      <vt:lpstr>Cambria Math</vt:lpstr>
      <vt:lpstr>Courier New</vt:lpstr>
      <vt:lpstr>Times New Roman</vt:lpstr>
      <vt:lpstr>Verdana</vt:lpstr>
      <vt:lpstr>Wingdings 2</vt:lpstr>
      <vt:lpstr>ESE 578–</vt:lpstr>
      <vt:lpstr>Equation</vt:lpstr>
      <vt:lpstr>PowerPoint Presentation</vt:lpstr>
      <vt:lpstr>Lecture Topics</vt:lpstr>
      <vt:lpstr>Course Map – Week 3</vt:lpstr>
      <vt:lpstr>Course Map</vt:lpstr>
      <vt:lpstr>Preclass</vt:lpstr>
      <vt:lpstr>Preclass</vt:lpstr>
      <vt:lpstr>Preclass</vt:lpstr>
      <vt:lpstr>Preclass</vt:lpstr>
      <vt:lpstr>Preclass</vt:lpstr>
      <vt:lpstr>Preclass</vt:lpstr>
      <vt:lpstr>Conclude</vt:lpstr>
      <vt:lpstr>Intro to Compression</vt:lpstr>
      <vt:lpstr>Data Compression</vt:lpstr>
      <vt:lpstr>Recall ADC Process?</vt:lpstr>
      <vt:lpstr>Example of Lossy Compression</vt:lpstr>
      <vt:lpstr>De-Compression of Signal:</vt:lpstr>
      <vt:lpstr>De-Compression of Signal:</vt:lpstr>
      <vt:lpstr>Two forms of classification</vt:lpstr>
      <vt:lpstr>Probability-Based Lossless Compression</vt:lpstr>
      <vt:lpstr>Information Content</vt:lpstr>
      <vt:lpstr>Statistics</vt:lpstr>
      <vt:lpstr>English Letter Frequency</vt:lpstr>
      <vt:lpstr>Huffman Encoding</vt:lpstr>
      <vt:lpstr>How many Bits to represent all letters?</vt:lpstr>
      <vt:lpstr>ASCII Encoding  (7-bit encoding)</vt:lpstr>
      <vt:lpstr>Huffman Encoding – The Basics</vt:lpstr>
      <vt:lpstr>Calculation</vt:lpstr>
      <vt:lpstr>Huffman Encoding – More Advanced</vt:lpstr>
      <vt:lpstr>Preclass Encoding</vt:lpstr>
      <vt:lpstr>Preclass Encoding</vt:lpstr>
      <vt:lpstr>Preclass Encoding</vt:lpstr>
      <vt:lpstr>Preclass Encoding</vt:lpstr>
      <vt:lpstr>Preclass Encoding</vt:lpstr>
      <vt:lpstr>Preclass Encoding</vt:lpstr>
      <vt:lpstr>Prefix Decodable</vt:lpstr>
      <vt:lpstr>Preclass Encoding</vt:lpstr>
      <vt:lpstr>Interlude</vt:lpstr>
      <vt:lpstr>Interlude</vt:lpstr>
      <vt:lpstr>For Computer Engineering?</vt:lpstr>
      <vt:lpstr>Part 2</vt:lpstr>
      <vt:lpstr>Common Case</vt:lpstr>
      <vt:lpstr>Entropy</vt:lpstr>
      <vt:lpstr>How low can we go with compression?</vt:lpstr>
      <vt:lpstr>Claude Shannon</vt:lpstr>
      <vt:lpstr>Shannon’s Entropy</vt:lpstr>
      <vt:lpstr>Estimating Entropy of English Language</vt:lpstr>
      <vt:lpstr>Estimating Entropy of English Language</vt:lpstr>
      <vt:lpstr>Preclass 5c</vt:lpstr>
      <vt:lpstr>Shannon Entropy</vt:lpstr>
      <vt:lpstr>Recall: </vt:lpstr>
      <vt:lpstr>Shannon Entropy English Letters</vt:lpstr>
      <vt:lpstr>Shannon Entropy Preclass Quote</vt:lpstr>
      <vt:lpstr>Encoding Target</vt:lpstr>
      <vt:lpstr>Preclass Encoding</vt:lpstr>
      <vt:lpstr>Summing it up: Shannon &amp; Compression</vt:lpstr>
      <vt:lpstr>Learn More</vt:lpstr>
      <vt:lpstr>Big Ideas</vt:lpstr>
      <vt:lpstr>Monday in Lab</vt:lpstr>
      <vt:lpstr>References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DeHon;Farmer</dc:creator>
  <cp:lastModifiedBy>Dehon, Andre</cp:lastModifiedBy>
  <cp:revision>285</cp:revision>
  <cp:lastPrinted>2022-02-01T14:10:39Z</cp:lastPrinted>
  <dcterms:created xsi:type="dcterms:W3CDTF">2018-01-30T21:12:00Z</dcterms:created>
  <dcterms:modified xsi:type="dcterms:W3CDTF">2023-01-31T21:52:45Z</dcterms:modified>
</cp:coreProperties>
</file>