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07" r:id="rId2"/>
    <p:sldId id="332" r:id="rId3"/>
    <p:sldId id="333" r:id="rId4"/>
    <p:sldId id="337" r:id="rId5"/>
    <p:sldId id="334" r:id="rId6"/>
    <p:sldId id="409" r:id="rId7"/>
    <p:sldId id="410" r:id="rId8"/>
    <p:sldId id="411" r:id="rId9"/>
    <p:sldId id="335" r:id="rId10"/>
    <p:sldId id="340" r:id="rId11"/>
    <p:sldId id="338" r:id="rId12"/>
    <p:sldId id="339" r:id="rId13"/>
    <p:sldId id="336" r:id="rId14"/>
    <p:sldId id="341" r:id="rId15"/>
    <p:sldId id="308" r:id="rId16"/>
    <p:sldId id="311" r:id="rId17"/>
    <p:sldId id="313" r:id="rId18"/>
    <p:sldId id="312" r:id="rId19"/>
    <p:sldId id="266" r:id="rId20"/>
    <p:sldId id="261" r:id="rId21"/>
    <p:sldId id="262" r:id="rId22"/>
    <p:sldId id="279" r:id="rId23"/>
    <p:sldId id="402" r:id="rId24"/>
    <p:sldId id="278" r:id="rId25"/>
    <p:sldId id="280" r:id="rId26"/>
    <p:sldId id="314" r:id="rId27"/>
    <p:sldId id="359" r:id="rId28"/>
    <p:sldId id="360" r:id="rId29"/>
    <p:sldId id="416" r:id="rId30"/>
    <p:sldId id="361" r:id="rId31"/>
    <p:sldId id="362" r:id="rId32"/>
    <p:sldId id="363" r:id="rId33"/>
    <p:sldId id="364" r:id="rId34"/>
    <p:sldId id="358" r:id="rId35"/>
    <p:sldId id="267" r:id="rId36"/>
    <p:sldId id="268" r:id="rId37"/>
    <p:sldId id="405" r:id="rId38"/>
    <p:sldId id="412" r:id="rId39"/>
    <p:sldId id="270" r:id="rId40"/>
    <p:sldId id="295" r:id="rId41"/>
    <p:sldId id="296" r:id="rId42"/>
    <p:sldId id="318" r:id="rId43"/>
    <p:sldId id="350" r:id="rId44"/>
    <p:sldId id="346" r:id="rId45"/>
    <p:sldId id="347" r:id="rId46"/>
    <p:sldId id="403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7F00"/>
    <a:srgbClr val="FF9800"/>
    <a:srgbClr val="0000FF"/>
    <a:srgbClr val="FF0000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39"/>
    <p:restoredTop sz="80092" autoAdjust="0"/>
  </p:normalViewPr>
  <p:slideViewPr>
    <p:cSldViewPr snapToGrid="0">
      <p:cViewPr varScale="1">
        <p:scale>
          <a:sx n="89" d="100"/>
          <a:sy n="89" d="100"/>
        </p:scale>
        <p:origin x="13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B29C-4526-FB4E-B2F6-70E9FCCC5C5E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67566-AB0F-FE44-A449-6BCDFE7CE70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994-2349-FD4C-9F89-05F44A4A5708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16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#07– Frequency Domain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8D35857-0026-0C4A-88A0-5C89B3E9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845B189-EF55-464D-A137-BAC9B848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14853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21C54-0738-EF45-B442-E0D3084C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ano_D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524000"/>
            <a:ext cx="77724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Hamburg Steinway D-274 Piano photo by Karl </a:t>
            </a:r>
            <a:r>
              <a:rPr lang="en-US" dirty="0" err="1">
                <a:latin typeface="+mn-lt"/>
              </a:rPr>
              <a:t>Kunde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7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https://commons.wikimedia.org/wiki/File:D274.jpg</a:t>
            </a:r>
          </a:p>
        </p:txBody>
      </p:sp>
      <p:pic>
        <p:nvPicPr>
          <p:cNvPr id="9" name="Picture 8" descr="1024px-Piano_Frequenci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511660" cy="8679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34CBC-A846-6849-9621-BAA13E2B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 descr="musran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642" r="-31642"/>
          <a:stretch>
            <a:fillRect/>
          </a:stretch>
        </p:blipFill>
        <p:spPr>
          <a:xfrm>
            <a:off x="-1295400" y="152400"/>
            <a:ext cx="11082867" cy="5867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563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Larry </a:t>
            </a:r>
            <a:r>
              <a:rPr lang="en-US" sz="1800" dirty="0" err="1">
                <a:latin typeface="+mn-lt"/>
              </a:rPr>
              <a:t>Solomn</a:t>
            </a:r>
            <a:r>
              <a:rPr lang="en-US" sz="1800" dirty="0">
                <a:latin typeface="+mn-lt"/>
              </a:rPr>
              <a:t>: http://</a:t>
            </a:r>
            <a:r>
              <a:rPr lang="en-US" sz="1800" dirty="0" err="1">
                <a:latin typeface="+mn-lt"/>
              </a:rPr>
              <a:t>solomonsmusic.net/insrange.htm</a:t>
            </a:r>
            <a:endParaRPr lang="en-US" sz="18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3F1C2-7FFA-AE4B-BE1E-17C266D5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3752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bits/note (or rest)</a:t>
            </a:r>
          </a:p>
          <a:p>
            <a:r>
              <a:rPr lang="en-US" dirty="0">
                <a:solidFill>
                  <a:schemeClr val="tx1"/>
                </a:solidFill>
                <a:sym typeface="Wingdings"/>
              </a:rPr>
              <a:t>Let’s say 8b duration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How many bits for 10 notes, rests?</a:t>
            </a:r>
            <a:endParaRPr lang="en-US" dirty="0">
              <a:solidFill>
                <a:srgbClr val="FF6600"/>
              </a:solidFill>
              <a:sym typeface="Wingdings" pitchFamily="1" charset="2"/>
            </a:endParaRPr>
          </a:p>
          <a:p>
            <a:pPr lvl="1"/>
            <a:r>
              <a:rPr lang="en-US" dirty="0">
                <a:sym typeface="Wingdings" pitchFamily="1" charset="2"/>
              </a:rPr>
              <a:t>(7b/note+8b/duration) x 10 note = 150 bits?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F426C46A-56BA-2B40-B489-259C4072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707D8-E364-D74C-85B2-20B3B81D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common sounds much more compactly in </a:t>
            </a:r>
            <a:r>
              <a:rPr lang="en-US" dirty="0">
                <a:solidFill>
                  <a:srgbClr val="0000FF"/>
                </a:solidFill>
              </a:rPr>
              <a:t>frequency</a:t>
            </a:r>
            <a:r>
              <a:rPr lang="en-US" dirty="0"/>
              <a:t> domain than in </a:t>
            </a:r>
            <a:r>
              <a:rPr lang="en-US" dirty="0">
                <a:solidFill>
                  <a:srgbClr val="008000"/>
                </a:solidFill>
              </a:rPr>
              <a:t>time-sample</a:t>
            </a:r>
            <a:r>
              <a:rPr lang="en-US" dirty="0"/>
              <a:t> domain</a:t>
            </a:r>
          </a:p>
          <a:p>
            <a:pPr lvl="1"/>
            <a:r>
              <a:rPr lang="en-US" dirty="0"/>
              <a:t>Frequency domain ~ 150b</a:t>
            </a:r>
          </a:p>
          <a:p>
            <a:pPr lvl="1"/>
            <a:r>
              <a:rPr lang="en-US" dirty="0"/>
              <a:t>Time-sample domain ~ 7Mb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B6ADFC86-7DE4-D340-B10E-344E2DC0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2A388A-8ACA-924D-91BC-CC50B2F2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Part 1</a:t>
            </a:r>
          </a:p>
          <a:p>
            <a:pPr lvl="1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Teaser: frequency representation</a:t>
            </a:r>
          </a:p>
          <a:p>
            <a:pPr lvl="1"/>
            <a:r>
              <a:rPr lang="en-US" sz="2000" b="1" dirty="0"/>
              <a:t>Where are we on course map?</a:t>
            </a:r>
            <a:endParaRPr lang="en-US" sz="1600" dirty="0"/>
          </a:p>
          <a:p>
            <a:pPr lvl="1"/>
            <a:r>
              <a:rPr lang="en-US" sz="2000" b="1" dirty="0"/>
              <a:t>Frequency Domain</a:t>
            </a:r>
          </a:p>
          <a:p>
            <a:r>
              <a:rPr lang="en-US" sz="2400" dirty="0"/>
              <a:t>Part 2: Vector Background</a:t>
            </a:r>
          </a:p>
          <a:p>
            <a:r>
              <a:rPr lang="en-US" sz="2400" b="1" dirty="0"/>
              <a:t>Part 3: 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  <a:endParaRPr lang="en-US" sz="2000" b="1" dirty="0"/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7A6E2A-1AB3-5A47-B91A-2A2CEE9D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16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8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93" name="Straight Arrow Connector 92"/>
          <p:cNvCxnSpPr>
            <a:stCxn id="177158" idx="3"/>
          </p:cNvCxnSpPr>
          <p:nvPr/>
        </p:nvCxnSpPr>
        <p:spPr>
          <a:xfrm>
            <a:off x="4810721" y="3685885"/>
            <a:ext cx="12140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1583B-4664-6A49-A9E3-FAD3EF5F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 (upcoming):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1553810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4965775" y="3246446"/>
            <a:ext cx="3632201" cy="166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E121-3825-1A45-B13A-C7E7AB6C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Frequency Domain?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ED2A2-2ED7-6B46-A665-0122442A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1284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96869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4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With this compact notation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communicate a sound to pianist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more compact than 44KHz time-sample amplitudes (fewer bits to represent)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 frequencies</a:t>
            </a:r>
          </a:p>
          <a:p>
            <a:pPr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31FFAC87-A5C0-D048-AD5A-98B5F6B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71499"/>
            <a:ext cx="8153400" cy="19242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EFD4-FE28-2146-B671-94A2B98B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this on piano: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4ED32E7-C5E6-1444-BEB5-EF9099F6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429D6F-8E6F-6B4C-96D0-4A7A1353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As an example…let’s say we 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438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0568" y="59436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789A5-6F86-494F-8A9D-1D76526A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Of course, not all signals are this simple</a:t>
                </a:r>
              </a:p>
              <a:p>
                <a:r>
                  <a:rPr lang="en-US" sz="2400" dirty="0"/>
                  <a:t>For example: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FF9800"/>
                  </a:solidFill>
                </a:endParaRPr>
              </a:p>
              <a:p>
                <a:r>
                  <a:rPr lang="en-US" sz="2000" dirty="0">
                    <a:solidFill>
                      <a:srgbClr val="FF7F00"/>
                    </a:solidFill>
                  </a:rPr>
                  <a:t>Question: What will the frequency representation look like?</a:t>
                </a:r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2"/>
                <a:stretch>
                  <a:fillRect l="-30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652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9D77D-8B46-F144-9787-385E87EE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How about the time-domain?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 lvl="1"/>
                <a:r>
                  <a:rPr lang="en-US" b="1" i="1" dirty="0"/>
                  <a:t>Notice how it was easier to plot the frequency domain representation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  <a:blipFill>
                <a:blip r:embed="rId3"/>
                <a:stretch>
                  <a:fillRect l="-282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957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8B85-73E9-A140-90E2-FA2F9222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A4F520-B99D-8747-B49F-DEEB815D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Lecture 5: </a:t>
            </a:r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20948"/>
              </p:ext>
            </p:extLst>
          </p:nvPr>
        </p:nvGraphicFramePr>
        <p:xfrm>
          <a:off x="2645813" y="1477900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AEE04-0AC1-B646-ACE2-0020BB14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F9AFD-4EC4-E34E-859F-989EE0D7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5897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4" y="5135769"/>
            <a:ext cx="825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The time domain plot on the right is really the sum of 5 sinusoids, </a:t>
            </a:r>
          </a:p>
          <a:p>
            <a:pPr algn="ctr">
              <a:buNone/>
            </a:pPr>
            <a:r>
              <a:rPr lang="en-US" dirty="0"/>
              <a:t>where 5 Hz is the strongest component of the signal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6" y="2059648"/>
            <a:ext cx="4415247" cy="30906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AD6F8-367D-DE47-AB94-29DE9DF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far…</a:t>
                </a:r>
              </a:p>
              <a:p>
                <a:pPr lvl="1"/>
                <a:r>
                  <a:rPr lang="en-US" dirty="0"/>
                  <a:t>we have seen how a signal written as:</a:t>
                </a:r>
              </a:p>
              <a:p>
                <a:pPr lvl="2"/>
                <a:r>
                  <a:rPr lang="en-US" dirty="0"/>
                  <a:t>a sum of </a:t>
                </a:r>
                <a:r>
                  <a:rPr lang="en-US" dirty="0" err="1"/>
                  <a:t>sines</a:t>
                </a:r>
                <a:r>
                  <a:rPr lang="en-US" dirty="0"/>
                  <a:t> of different frequencies</a:t>
                </a:r>
              </a:p>
              <a:p>
                <a:pPr lvl="1"/>
                <a:r>
                  <a:rPr lang="en-US" dirty="0"/>
                  <a:t>can have a </a:t>
                </a:r>
                <a:r>
                  <a:rPr lang="en-US" b="1" i="1" dirty="0"/>
                  <a:t>frequency domain representation</a:t>
                </a:r>
              </a:p>
              <a:p>
                <a:r>
                  <a:rPr lang="en-US" dirty="0"/>
                  <a:t>Each sine component…</a:t>
                </a:r>
              </a:p>
              <a:p>
                <a:pPr lvl="1"/>
                <a:r>
                  <a:rPr lang="en-US" dirty="0"/>
                  <a:t>is more or less important depending on its </a:t>
                </a:r>
                <a:r>
                  <a:rPr lang="en-US" b="1" dirty="0">
                    <a:solidFill>
                      <a:srgbClr val="FF0000"/>
                    </a:solidFill>
                  </a:rPr>
                  <a:t>coefficient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Can </a:t>
                </a:r>
                <a:r>
                  <a:rPr lang="en-US" u="sng" dirty="0"/>
                  <a:t>any</a:t>
                </a:r>
                <a:r>
                  <a:rPr lang="en-US" dirty="0"/>
                  <a:t> arbitrary signal be represented as a sum of </a:t>
                </a:r>
                <a:r>
                  <a:rPr lang="en-US" dirty="0" err="1"/>
                  <a:t>sines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No. But the idea has potential, let’s explore it!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80B5-ECE6-9F41-94DA-DAFA3C66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B04C72-3601-F84B-BF03-F317C632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347D66-3073-6D46-BB73-9916FAE0E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A8909-3034-2F41-B8CB-B43A9D8D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Preclass</a:t>
            </a:r>
            <a:r>
              <a:rPr lang="en-US" dirty="0"/>
              <a:t> 4a</a:t>
            </a:r>
          </a:p>
          <a:p>
            <a:pPr lvl="2"/>
            <a:r>
              <a:rPr lang="en-US" dirty="0">
                <a:solidFill>
                  <a:srgbClr val="FF7F00"/>
                </a:solidFill>
              </a:rPr>
              <a:t>What is the (</a:t>
            </a:r>
            <a:r>
              <a:rPr lang="en-US" dirty="0" err="1">
                <a:solidFill>
                  <a:srgbClr val="FF7F00"/>
                </a:solidFill>
              </a:rPr>
              <a:t>x,y</a:t>
            </a:r>
            <a:r>
              <a:rPr lang="en-US" dirty="0">
                <a:solidFill>
                  <a:srgbClr val="FF7F00"/>
                </a:solidFill>
              </a:rPr>
              <a:t>) coordinate of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the red dot?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985F7-EFC5-FB43-98B5-E8511E7B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A7CA-8553-CE4F-BB0A-07593999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2915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easily extend to 3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x,y,z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Harder to visualize, but could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extend to any number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dimensions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(d1,d2,d3,d4,d5,….)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BCB5B-80E9-6444-9A95-91BAC7C9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195EE8-6757-D640-B482-4B265882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3865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D8BD-7C5F-2397-A5AC-0E56F11A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3ABA-E57A-5129-7CBB-7A1CD6DA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Perpendicular</a:t>
            </a:r>
          </a:p>
          <a:p>
            <a:r>
              <a:rPr lang="en-US" dirty="0"/>
              <a:t>Point in different directions</a:t>
            </a:r>
          </a:p>
          <a:p>
            <a:r>
              <a:rPr lang="en-US" dirty="0"/>
              <a:t>X and Y axes are orthogonal to each 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2B61C-4E17-6CAD-4533-DF9D1331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9C019-7B67-4384-4DA3-B333C104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77E45-2876-A5BC-AADF-DD41692F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E0824-73FF-73B8-E9CD-B76F3637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B6C29-12AD-744A-8073-305D2BE28040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Teaser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Play</a:t>
            </a:r>
          </a:p>
        </p:txBody>
      </p:sp>
      <p:sp>
        <p:nvSpPr>
          <p:cNvPr id="60423" name="Text Box 26"/>
          <p:cNvSpPr txBox="1">
            <a:spLocks noChangeArrowheads="1"/>
          </p:cNvSpPr>
          <p:nvPr/>
        </p:nvSpPr>
        <p:spPr bwMode="auto">
          <a:xfrm>
            <a:off x="2117725" y="5145088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3 eighth notes</a:t>
            </a:r>
          </a:p>
        </p:txBody>
      </p:sp>
      <p:sp>
        <p:nvSpPr>
          <p:cNvPr id="60424" name="Text Box 27"/>
          <p:cNvSpPr txBox="1">
            <a:spLocks noChangeArrowheads="1"/>
          </p:cNvSpPr>
          <p:nvPr/>
        </p:nvSpPr>
        <p:spPr bwMode="auto">
          <a:xfrm>
            <a:off x="4130612" y="5145088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1 half note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31" name="Picture 30" descr="1000px-Beethoven_symphony_5_opening.svg.png">
            <a:extLst>
              <a:ext uri="{FF2B5EF4-FFF2-40B4-BE49-F238E27FC236}">
                <a16:creationId xmlns:a16="http://schemas.microsoft.com/office/drawing/2014/main" id="{3AE88E7C-EE94-564C-94A8-ED603754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7A79638-D82A-A54B-A21A-B20CA473BB01}"/>
              </a:ext>
            </a:extLst>
          </p:cNvPr>
          <p:cNvSpPr txBox="1"/>
          <p:nvPr/>
        </p:nvSpPr>
        <p:spPr>
          <a:xfrm>
            <a:off x="494147" y="579382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Cheat: G4 E4</a:t>
            </a:r>
            <a:r>
              <a:rPr lang="en-US" baseline="30000" dirty="0">
                <a:latin typeface="+mn-lt"/>
              </a:rPr>
              <a:t>b</a:t>
            </a:r>
            <a:r>
              <a:rPr lang="en-US" dirty="0">
                <a:latin typeface="+mn-lt"/>
              </a:rPr>
              <a:t> F4 D4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B5F82-3DC9-8341-BE7C-AE144040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70F8F-867F-9C48-BF64-D0128AB2D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describe any point in the space by a linear combination of orthogonal basis elements</a:t>
                </a:r>
              </a:p>
              <a:p>
                <a:pPr lvl="1"/>
                <a:r>
                  <a:rPr lang="en-US" dirty="0"/>
                  <a:t>E.g. Cartesian Coordinates in 2 Space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x --  [1,0]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y --  [0,1]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Any point: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a*x + b*y = [</a:t>
                </a:r>
                <a:r>
                  <a:rPr lang="en-US" dirty="0" err="1">
                    <a:solidFill>
                      <a:schemeClr val="tx1"/>
                    </a:solidFill>
                  </a:rPr>
                  <a:t>a,b</a:t>
                </a:r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Orthogonal – no linear scaling of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one gives the other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Dot products are zero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=1×0+0×1=0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Combine by linear superposition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70F8F-867F-9C48-BF64-D0128AB2D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828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9" y="39774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3D360-4D04-004E-8F1D-5CEE864F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F58A6-E37A-024B-B0F8-CF5B08DB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7349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B454-DB0B-5E4C-8879-F54789A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CC5E-3C2A-F14C-9DC0-65EF44A9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represent points in 2-space in polar coordinates</a:t>
            </a:r>
          </a:p>
          <a:p>
            <a:pPr lvl="1"/>
            <a:r>
              <a:rPr lang="en-US" dirty="0"/>
              <a:t>A different orthogonal basis</a:t>
            </a:r>
          </a:p>
          <a:p>
            <a:pPr lvl="2"/>
            <a:r>
              <a:rPr lang="en-US" dirty="0"/>
              <a:t>(magnitude,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7F00"/>
                </a:solidFill>
              </a:rPr>
              <a:t>What is the polar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coordinate of the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red dot? (4b)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9927C-0DD9-D54F-B70D-D0D2216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FF36-27DE-FC47-BFD6-B49B3609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6E177A-0295-264E-813D-F5D6D580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5EFB3-977F-A947-8DB2-1CFBCC33E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66" y="2623279"/>
            <a:ext cx="3673941" cy="36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F09C-8199-AA4F-BE31-6500312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change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E2B0-09F2-5A4B-BEFB-156852E2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Cartesian and Polar Coordinates can describe points in the same space.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How do we change polar to Cartesian? (4c)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What is the Cartesian coordinate for the red dot? (4d)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E69C-FDB9-BD46-B7B4-406FE8A1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8148-7446-F045-8963-CECFC781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54CD2-FFAA-0F4E-9E90-28CFC3C9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C4FA76-2DF1-0948-9E06-C0D2131D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5" y="3252866"/>
            <a:ext cx="5804439" cy="32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Complex Numbers are an example of this</a:t>
                </a:r>
              </a:p>
              <a:p>
                <a:pPr lvl="1"/>
                <a:r>
                  <a:rPr lang="en-US" dirty="0"/>
                  <a:t>Real dimension</a:t>
                </a:r>
              </a:p>
              <a:p>
                <a:pPr lvl="1"/>
                <a:r>
                  <a:rPr lang="en-US" dirty="0"/>
                  <a:t>Imaginary dimension</a:t>
                </a:r>
              </a:p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27F62-F715-C84E-A542-CD25DF10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6195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3: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0A3BF-06D2-9441-BC02-76C431CF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917" y="6534912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0F91F-80EB-E048-A725-202D546B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842137" y="270238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7" y="270238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676" t="-119626" b="-18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/>
              <p:nvPr/>
            </p:nvSpPr>
            <p:spPr>
              <a:xfrm>
                <a:off x="882111" y="5566737"/>
                <a:ext cx="7426841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[also a complex number version that uses </a:t>
                </a:r>
                <a:br>
                  <a:rPr lang="en-US" sz="2400" dirty="0"/>
                </a:br>
                <a:r>
                  <a:rPr lang="en-US" sz="2400" dirty="0"/>
                  <a:t>            complex coefficient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baseline="30000" dirty="0">
                    <a:latin typeface="Symbol" pitchFamily="2" charset="2"/>
                  </a:rPr>
                  <a:t> </a:t>
                </a:r>
                <a:r>
                  <a:rPr lang="en-US" sz="2400" dirty="0"/>
                  <a:t>instead of cos/sin]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566737"/>
                <a:ext cx="7426841" cy="847220"/>
              </a:xfrm>
              <a:prstGeom prst="rect">
                <a:avLst/>
              </a:prstGeom>
              <a:blipFill>
                <a:blip r:embed="rId8"/>
                <a:stretch>
                  <a:fillRect l="-1195" t="-4412" r="-3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8CCCD-7BEC-B648-B9F3-F039DE27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677" t="-119626" b="-18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/>
              <p:nvPr/>
            </p:nvSpPr>
            <p:spPr>
              <a:xfrm>
                <a:off x="882111" y="5566737"/>
                <a:ext cx="717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become our </a:t>
                </a:r>
                <a:r>
                  <a:rPr lang="en-US" sz="2400" b="1" dirty="0"/>
                  <a:t>vector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   describing a signal in frequency space (domain)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566737"/>
                <a:ext cx="7171515" cy="830997"/>
              </a:xfrm>
              <a:prstGeom prst="rect">
                <a:avLst/>
              </a:prstGeom>
              <a:blipFill>
                <a:blip r:embed="rId8"/>
                <a:stretch>
                  <a:fillRect l="-1413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DD32D-5BC8-E84B-A371-B7B7BEC2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925627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047" y="3016444"/>
            <a:ext cx="4415247" cy="2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6660" y="5999856"/>
            <a:ext cx="825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Frequency Representation = [0,0,1,0,2,0,3,0,4,0,5,0,0,0,….]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5" y="2813106"/>
            <a:ext cx="4415247" cy="30906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AD6F8-367D-DE47-AB94-29DE9DF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908C7B-FD94-EA44-97C4-881B32EAF77A}"/>
                  </a:ext>
                </a:extLst>
              </p:cNvPr>
              <p:cNvSpPr txBox="1"/>
              <p:nvPr/>
            </p:nvSpPr>
            <p:spPr>
              <a:xfrm>
                <a:off x="1183020" y="1374289"/>
                <a:ext cx="7390151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908C7B-FD94-EA44-97C4-881B32EA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20" y="1374289"/>
                <a:ext cx="7390151" cy="1342740"/>
              </a:xfrm>
              <a:prstGeom prst="rect">
                <a:avLst/>
              </a:prstGeom>
              <a:blipFill>
                <a:blip r:embed="rId4"/>
                <a:stretch>
                  <a:fillRect l="-1375" t="-120561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48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B57D-DE9F-E841-ADAF-82B1C1A2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EF277-3FA6-BB47-A741-D0466A1C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Information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1s / quarter note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 10s of sound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How many bits to represent 10s of sound with 16b samples and 44KHz sampling?</a:t>
            </a:r>
          </a:p>
          <a:p>
            <a:pPr lvl="1"/>
            <a:r>
              <a:rPr lang="en-US" dirty="0">
                <a:sym typeface="Wingdings" pitchFamily="1" charset="2"/>
              </a:rPr>
              <a:t>44K Hz x 16b/sample x 10s = 7040K =7Mbits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207EC2A-E685-8F42-A17D-4788A391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989A6-F2E8-B34F-A6F3-63B35FA1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ECBC-A64B-3E43-81E2-3FF6FFA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511" y="1133475"/>
            <a:ext cx="615172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509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1133475"/>
            <a:ext cx="616122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9FA-B50F-1545-97AF-59FE3C5B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(Review of key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series:</a:t>
            </a:r>
          </a:p>
          <a:p>
            <a:pPr lvl="1"/>
            <a:r>
              <a:rPr lang="en-US" dirty="0"/>
              <a:t>Any </a:t>
            </a:r>
            <a:r>
              <a:rPr lang="en-US" b="1" i="1" dirty="0"/>
              <a:t>PERIODIC</a:t>
            </a:r>
            <a:r>
              <a:rPr lang="en-US" dirty="0"/>
              <a:t> wave can be represented as  simple sum of sine and cosine waves</a:t>
            </a:r>
          </a:p>
          <a:p>
            <a:r>
              <a:rPr lang="en-US" dirty="0"/>
              <a:t>2 Caveats:</a:t>
            </a:r>
          </a:p>
          <a:p>
            <a:pPr lvl="1"/>
            <a:r>
              <a:rPr lang="en-US" u="sng" dirty="0"/>
              <a:t>Linearity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The series only holds while the system it is describing is </a:t>
            </a:r>
            <a:r>
              <a:rPr lang="en-US" i="1" u="sng" dirty="0"/>
              <a:t>linear</a:t>
            </a:r>
            <a:r>
              <a:rPr lang="en-US" dirty="0"/>
              <a:t> because it relies on the superposition principle</a:t>
            </a:r>
          </a:p>
          <a:p>
            <a:pPr lvl="2"/>
            <a:r>
              <a:rPr lang="en-US" dirty="0"/>
              <a:t>-aka – adding up all the sine waves is superposition in action</a:t>
            </a:r>
          </a:p>
          <a:p>
            <a:pPr lvl="1"/>
            <a:r>
              <a:rPr lang="en-US" u="sng" dirty="0"/>
              <a:t>Periodicity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series only holds if the waves it is describing are periodic</a:t>
            </a:r>
          </a:p>
          <a:p>
            <a:pPr lvl="2"/>
            <a:r>
              <a:rPr lang="en-US" dirty="0"/>
              <a:t>Non-periodic waves are dealt with by the Fourier Transform</a:t>
            </a:r>
          </a:p>
          <a:p>
            <a:pPr lvl="3"/>
            <a:r>
              <a:rPr lang="en-US" dirty="0"/>
              <a:t>We will examine that in Lecture 9 (next Monday)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C0A0-FF68-B748-AF1F-A580E1E0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206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we said we needed to sample at twice the maximum frequency</a:t>
            </a:r>
          </a:p>
          <a:p>
            <a:pPr lvl="1"/>
            <a:r>
              <a:rPr lang="en-US" dirty="0"/>
              <a:t>Now see all signals can be represented as a linear sum of frequencies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…and the frequency components are orthogonal</a:t>
            </a:r>
          </a:p>
          <a:p>
            <a:pPr lvl="2"/>
            <a:r>
              <a:rPr lang="en-US" dirty="0"/>
              <a:t>Can be extracted and treated independently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BB2326-5AAA-514B-B59A-3936FA6C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781425" y="5370513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431800" progId="Equation.3">
                  <p:embed/>
                </p:oleObj>
              </mc:Choice>
              <mc:Fallback>
                <p:oleObj name="Equation" r:id="rId2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370513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62" y="2891002"/>
            <a:ext cx="4559300" cy="107599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0CDA48-80FB-EB4C-AD03-B0C02099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ESE3250 – whole course on Fourier Analysis</a:t>
            </a:r>
          </a:p>
          <a:p>
            <a:r>
              <a:rPr lang="en-US" dirty="0"/>
              <a:t>ESE2240 – signal processing</a:t>
            </a:r>
          </a:p>
          <a:p>
            <a:r>
              <a:rPr lang="en-US" dirty="0"/>
              <a:t>ESE2150, 3190, 4190 – reason about behavior of circuits in time and frequency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55A3A1-6C2E-984E-9295-B72A5EDF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907768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876-2480-2D44-994C-E9A09AAE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676E-9277-7148-A6CA-22753354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</a:t>
            </a:r>
          </a:p>
          <a:p>
            <a:r>
              <a:rPr lang="en-US" dirty="0"/>
              <a:t>Lab 2 due today</a:t>
            </a:r>
          </a:p>
          <a:p>
            <a:r>
              <a:rPr lang="en-US" dirty="0"/>
              <a:t>Lab 3 today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710A-234D-1C4A-AF60-B48923E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CF1B0-EA11-6143-BE25-02A9A1F9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661A19-C982-0F40-954D-B7D6D11F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71088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E7DCB-8C9B-9548-AD7F-35AD56DC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0029E-B53F-CD4E-9C99-45345D79824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Representation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musical staff represent sound?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What does vertical position represent?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Note shape?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C2DC931-1358-7C40-8298-5535EA9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30514-1147-1048-8317-95681B4E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1472-0097-A942-97A7-02869A32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Staff – Height =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0781-F587-834A-8891-45921665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11362"/>
            <a:ext cx="8686800" cy="4846638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Source: http://</a:t>
            </a:r>
            <a:r>
              <a:rPr lang="en-US" sz="1800" dirty="0" err="1"/>
              <a:t>www.rochars.org</a:t>
            </a:r>
            <a:r>
              <a:rPr lang="en-US" sz="1800" dirty="0"/>
              <a:t>/</a:t>
            </a:r>
            <a:r>
              <a:rPr lang="en-US" sz="1800" dirty="0" err="1"/>
              <a:t>recorder_frequency_ranges_big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B34B-E2C2-A640-9884-3977F666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7EC4-F3F0-5E41-9AA1-7423BE19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9C46-BB20-7546-981B-9ADA4068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C512999F-549E-8D48-B614-67461955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87" y="1323767"/>
            <a:ext cx="5766425" cy="48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1472-0097-A942-97A7-02869A32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Staff – Height =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0781-F587-834A-8891-45921665F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Source: http://</a:t>
            </a:r>
            <a:r>
              <a:rPr lang="en-US" sz="1800" dirty="0" err="1"/>
              <a:t>www.rochars.org</a:t>
            </a:r>
            <a:r>
              <a:rPr lang="en-US" sz="1800" dirty="0"/>
              <a:t>/</a:t>
            </a:r>
            <a:r>
              <a:rPr lang="en-US" sz="1800" dirty="0" err="1"/>
              <a:t>recorder_frequency_ranges_big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B34B-E2C2-A640-9884-3977F666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7EC4-F3F0-5E41-9AA1-7423BE19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9C46-BB20-7546-981B-9ADA4068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8147845F-3EE4-F44F-B953-E5C78A53C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891"/>
            <a:ext cx="9144000" cy="37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A927-4C02-F147-A5DE-FA123BD0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Notation – Shape =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27A7-0069-6B4F-8999-92E433B1C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Source: https://</a:t>
            </a:r>
            <a:r>
              <a:rPr lang="en-US" sz="2000" b="0" dirty="0" err="1"/>
              <a:t>www.pikpng.com</a:t>
            </a:r>
            <a:r>
              <a:rPr lang="en-US" sz="2000" b="0" dirty="0"/>
              <a:t>/</a:t>
            </a:r>
            <a:r>
              <a:rPr lang="en-US" sz="2000" b="0" dirty="0" err="1"/>
              <a:t>downpngs</a:t>
            </a:r>
            <a:r>
              <a:rPr lang="en-US" sz="2000" b="0" dirty="0"/>
              <a:t>/hiJiwww_note-values-in-4-4-time-music-notes/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3F7E-7746-5649-B373-A9BBBD50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FE732-49B8-0C4D-BCC2-EF43F84B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3A8E-8BF8-8B47-B508-E06AE0B5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D2E47E0-4396-7248-A84D-60BD4FC5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25804"/>
            <a:ext cx="6210300" cy="38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4335B-63A2-E149-893F-52651B18204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There are other ways to represent</a:t>
            </a:r>
          </a:p>
          <a:p>
            <a:pPr lvl="1"/>
            <a:r>
              <a:rPr lang="en-US"/>
              <a:t>Frequency representation particularly efficient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0895" y="5727032"/>
            <a:ext cx="3026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Frequencies in Hertz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DCE285-DFF1-FF43-8151-A3FFFE43051E}"/>
              </a:ext>
            </a:extLst>
          </p:cNvPr>
          <p:cNvSpPr txBox="1"/>
          <p:nvPr/>
        </p:nvSpPr>
        <p:spPr>
          <a:xfrm>
            <a:off x="7620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294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88974C-A403-C74B-97F9-E9E28E40F20E}"/>
              </a:ext>
            </a:extLst>
          </p:cNvPr>
          <p:cNvSpPr txBox="1"/>
          <p:nvPr/>
        </p:nvSpPr>
        <p:spPr>
          <a:xfrm>
            <a:off x="6096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AE6C53-7165-A346-9899-85117BF2AA0A}"/>
              </a:ext>
            </a:extLst>
          </p:cNvPr>
          <p:cNvSpPr txBox="1"/>
          <p:nvPr/>
        </p:nvSpPr>
        <p:spPr>
          <a:xfrm>
            <a:off x="3352800" y="4876800"/>
            <a:ext cx="698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7324B-C0FC-9142-B773-5C192B7BF8D6}"/>
              </a:ext>
            </a:extLst>
          </p:cNvPr>
          <p:cNvSpPr txBox="1"/>
          <p:nvPr/>
        </p:nvSpPr>
        <p:spPr>
          <a:xfrm>
            <a:off x="4419600" y="4876800"/>
            <a:ext cx="91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311</a:t>
            </a:r>
          </a:p>
        </p:txBody>
      </p:sp>
      <p:pic>
        <p:nvPicPr>
          <p:cNvPr id="49" name="Picture 48" descr="1000px-Beethoven_symphony_5_opening.svg.png">
            <a:extLst>
              <a:ext uri="{FF2B5EF4-FFF2-40B4-BE49-F238E27FC236}">
                <a16:creationId xmlns:a16="http://schemas.microsoft.com/office/drawing/2014/main" id="{999E381E-9753-884A-AF38-EC5EE244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D215F-ED25-CF41-990C-997E141A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33634</TotalTime>
  <Words>2731</Words>
  <Application>Microsoft Macintosh PowerPoint</Application>
  <PresentationFormat>On-screen Show (4:3)</PresentationFormat>
  <Paragraphs>531</Paragraphs>
  <Slides>47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Symbol</vt:lpstr>
      <vt:lpstr>Times New Roman</vt:lpstr>
      <vt:lpstr>Wingdings 2</vt:lpstr>
      <vt:lpstr>ESE 578–</vt:lpstr>
      <vt:lpstr>Equation</vt:lpstr>
      <vt:lpstr>PowerPoint Presentation</vt:lpstr>
      <vt:lpstr>Teaser</vt:lpstr>
      <vt:lpstr>Teaser</vt:lpstr>
      <vt:lpstr>Information</vt:lpstr>
      <vt:lpstr>Representation</vt:lpstr>
      <vt:lpstr>Musical Staff – Height = Frequency</vt:lpstr>
      <vt:lpstr>Musical Staff – Height = Frequency</vt:lpstr>
      <vt:lpstr>Musical Notation – Shape = Time</vt:lpstr>
      <vt:lpstr>Frequency Representation</vt:lpstr>
      <vt:lpstr>Frequency Representation</vt:lpstr>
      <vt:lpstr>PowerPoint Presentation</vt:lpstr>
      <vt:lpstr>PowerPoint Presentation</vt:lpstr>
      <vt:lpstr>Frequency Representation</vt:lpstr>
      <vt:lpstr>Conclude</vt:lpstr>
      <vt:lpstr>Lecture Topics</vt:lpstr>
      <vt:lpstr>Course Map – Week 5</vt:lpstr>
      <vt:lpstr>What we did in Lab…</vt:lpstr>
      <vt:lpstr>What is the Frequency Domain?</vt:lpstr>
      <vt:lpstr>Musical Representation</vt:lpstr>
      <vt:lpstr>Time-Domain &amp; Frequency-domain</vt:lpstr>
      <vt:lpstr>Frequency-domain</vt:lpstr>
      <vt:lpstr>Frequency-domain</vt:lpstr>
      <vt:lpstr>Remember Lecture 5: Preclass 1</vt:lpstr>
      <vt:lpstr>Frequency-domain</vt:lpstr>
      <vt:lpstr>Frequency-domain</vt:lpstr>
      <vt:lpstr>Vector Background</vt:lpstr>
      <vt:lpstr>Vector Space</vt:lpstr>
      <vt:lpstr>Vector Space</vt:lpstr>
      <vt:lpstr>Orthogonal</vt:lpstr>
      <vt:lpstr>Orthogonal Basis</vt:lpstr>
      <vt:lpstr>Different Representations</vt:lpstr>
      <vt:lpstr>Can change Representations</vt:lpstr>
      <vt:lpstr>Complex Numbers</vt:lpstr>
      <vt:lpstr>The Fourier Series</vt:lpstr>
      <vt:lpstr>History…</vt:lpstr>
      <vt:lpstr>Fourier Series – more formally</vt:lpstr>
      <vt:lpstr>Fourier Series – more formally</vt:lpstr>
      <vt:lpstr>Frequency-domain</vt:lpstr>
      <vt:lpstr>Fourier Series – Why does it work?</vt:lpstr>
      <vt:lpstr>Fourier Series – Sawtooth wave</vt:lpstr>
      <vt:lpstr>Fourier Series – Square Wave</vt:lpstr>
      <vt:lpstr>Fourier Series (Review of key points)</vt:lpstr>
      <vt:lpstr>Nyquist</vt:lpstr>
      <vt:lpstr>Big Ideas</vt:lpstr>
      <vt:lpstr>Learn More</vt:lpstr>
      <vt:lpstr>Reminder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561</cp:revision>
  <cp:lastPrinted>2023-02-05T21:47:29Z</cp:lastPrinted>
  <dcterms:created xsi:type="dcterms:W3CDTF">2018-05-17T23:28:15Z</dcterms:created>
  <dcterms:modified xsi:type="dcterms:W3CDTF">2023-02-05T21:47:31Z</dcterms:modified>
</cp:coreProperties>
</file>