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307" r:id="rId2"/>
    <p:sldId id="308" r:id="rId3"/>
    <p:sldId id="311" r:id="rId4"/>
    <p:sldId id="318" r:id="rId5"/>
    <p:sldId id="408" r:id="rId6"/>
    <p:sldId id="382" r:id="rId7"/>
    <p:sldId id="448" r:id="rId8"/>
    <p:sldId id="454" r:id="rId9"/>
    <p:sldId id="373" r:id="rId10"/>
    <p:sldId id="403" r:id="rId11"/>
    <p:sldId id="386" r:id="rId12"/>
    <p:sldId id="387" r:id="rId13"/>
    <p:sldId id="428" r:id="rId14"/>
    <p:sldId id="388" r:id="rId15"/>
    <p:sldId id="455" r:id="rId16"/>
    <p:sldId id="446" r:id="rId17"/>
    <p:sldId id="431" r:id="rId18"/>
    <p:sldId id="394" r:id="rId19"/>
    <p:sldId id="418" r:id="rId20"/>
    <p:sldId id="419" r:id="rId21"/>
    <p:sldId id="392" r:id="rId22"/>
    <p:sldId id="434" r:id="rId23"/>
    <p:sldId id="438" r:id="rId24"/>
    <p:sldId id="374" r:id="rId25"/>
    <p:sldId id="450" r:id="rId26"/>
    <p:sldId id="441" r:id="rId27"/>
    <p:sldId id="442" r:id="rId28"/>
    <p:sldId id="444" r:id="rId29"/>
    <p:sldId id="390" r:id="rId30"/>
    <p:sldId id="389" r:id="rId31"/>
    <p:sldId id="443" r:id="rId32"/>
    <p:sldId id="395" r:id="rId33"/>
    <p:sldId id="396" r:id="rId34"/>
    <p:sldId id="449" r:id="rId35"/>
    <p:sldId id="397" r:id="rId36"/>
    <p:sldId id="436" r:id="rId37"/>
    <p:sldId id="437" r:id="rId38"/>
    <p:sldId id="404" r:id="rId39"/>
    <p:sldId id="398" r:id="rId40"/>
    <p:sldId id="399" r:id="rId41"/>
    <p:sldId id="400" r:id="rId42"/>
    <p:sldId id="440" r:id="rId43"/>
    <p:sldId id="439" r:id="rId44"/>
    <p:sldId id="410" r:id="rId45"/>
    <p:sldId id="453" r:id="rId46"/>
    <p:sldId id="411" r:id="rId47"/>
    <p:sldId id="317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7F00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76977" autoAdjust="0"/>
  </p:normalViewPr>
  <p:slideViewPr>
    <p:cSldViewPr snapToGrid="0">
      <p:cViewPr varScale="1">
        <p:scale>
          <a:sx n="112" d="100"/>
          <a:sy n="112" d="100"/>
        </p:scale>
        <p:origin x="14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2/17/23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2/17/23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3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Snail shell is </a:t>
            </a:r>
            <a:r>
              <a:rPr lang="en-US" dirty="0" err="1"/>
              <a:t>latin</a:t>
            </a:r>
            <a:r>
              <a:rPr lang="en-US"/>
              <a:t> translation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audacity for these demos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83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audacity for these demos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8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5C57-0957-47CC-A9CC-809F2EC380BE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950B-F33A-4B73-8777-E024CDA5DE5D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69539-19DC-4B30-B68D-C9110802E52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28781"/>
      </p:ext>
    </p:extLst>
  </p:cSld>
  <p:clrMapOvr>
    <a:masterClrMapping/>
  </p:clrMapOvr>
  <p:transition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018719"/>
      </p:ext>
    </p:extLst>
  </p:cSld>
  <p:clrMapOvr>
    <a:masterClrMapping/>
  </p:clrMapOvr>
  <p:transition>
    <p:fade/>
  </p:transition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804470"/>
      </p:ext>
    </p:extLst>
  </p:cSld>
  <p:clrMapOvr>
    <a:masterClrMapping/>
  </p:clrMapOvr>
  <p:transition>
    <p:fade/>
  </p:transition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15E-755C-488E-A7F0-4DC0E3A54954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05E-1D09-481B-989B-DDCEB6817352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737E-C098-4C72-A5D9-081BF6BEAE62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39E6-083C-427E-BFC5-BAC7B8B12156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F2D5-EC41-4D26-B054-0AE76096061B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4174-8509-4CC6-B426-0967D399E45D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048D-4375-401E-BA4B-1AF87E096186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7023-D04D-4867-BB4D-A390E03C071C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05A6B6-EAA9-41B8-90C2-42E5107B6818}" type="datetime1">
              <a:rPr lang="en-US" smtClean="0"/>
              <a:pPr/>
              <a:t>2/17/23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upload.wikimedia.org/wikipedia/commons/1/18/Band-pass_filter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pguide.com/ch22/1.htm" TargetMode="External"/><Relationship Id="rId2" Type="http://schemas.openxmlformats.org/officeDocument/2006/relationships/hyperlink" Target="http://www.ugr.es/~atv/web_ci_SIM/en/seccion_4_en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upload.wikimedia.org/wikipedia/commons/1/18/Band-pass_filter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660417" y="6011150"/>
            <a:ext cx="4483583" cy="531812"/>
          </a:xfrm>
        </p:spPr>
        <p:txBody>
          <a:bodyPr/>
          <a:lstStyle/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Based on slides © 2009—2023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DeHon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Koditschek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Additional Material © 2014 Farmer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Lecture #9 – Psychoacoustics: Masking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7" y="2697162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6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Auditory Masking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1EE28DD-7D06-DD4B-A114-DFF84FBB3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62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Auditory Masking</a:t>
            </a:r>
          </a:p>
          <a:p>
            <a:pPr lvl="1"/>
            <a:r>
              <a:rPr lang="en-US" dirty="0"/>
              <a:t>When the perception of one sound is affected by the presence of another</a:t>
            </a:r>
          </a:p>
          <a:p>
            <a:pPr lvl="2"/>
            <a:r>
              <a:rPr lang="en-US" dirty="0"/>
              <a:t>Remember…</a:t>
            </a:r>
            <a:r>
              <a:rPr lang="en-US" u="sng" dirty="0"/>
              <a:t>perception</a:t>
            </a:r>
            <a:r>
              <a:rPr lang="en-US" dirty="0"/>
              <a:t> </a:t>
            </a:r>
          </a:p>
          <a:p>
            <a:r>
              <a:rPr lang="en-US" dirty="0"/>
              <a:t>Two types:</a:t>
            </a:r>
          </a:p>
          <a:p>
            <a:pPr lvl="1"/>
            <a:r>
              <a:rPr lang="en-US" u="sng" dirty="0"/>
              <a:t>Frequency Domain Based:</a:t>
            </a:r>
            <a:endParaRPr lang="en-US" dirty="0"/>
          </a:p>
          <a:p>
            <a:pPr lvl="2"/>
            <a:r>
              <a:rPr lang="en-US" dirty="0"/>
              <a:t>Frequency Masking, simultaneous masking, spectral masking</a:t>
            </a:r>
          </a:p>
          <a:p>
            <a:pPr lvl="1"/>
            <a:r>
              <a:rPr lang="en-US" u="sng" dirty="0"/>
              <a:t>Time Domain Based:</a:t>
            </a:r>
          </a:p>
          <a:p>
            <a:pPr lvl="2"/>
            <a:r>
              <a:rPr lang="en-US" dirty="0"/>
              <a:t>Temporal Masking / non-simultaneous masking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Domain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Masking illustrates the limits of ear selectivity</a:t>
            </a:r>
          </a:p>
          <a:p>
            <a:pPr lvl="1"/>
            <a:r>
              <a:rPr lang="en-US" sz="2000" dirty="0"/>
              <a:t>In fact, we measure ear selectivity using masking!</a:t>
            </a:r>
          </a:p>
          <a:p>
            <a:r>
              <a:rPr lang="en-US" sz="2400" dirty="0"/>
              <a:t>Vocabulary: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Masker</a:t>
            </a:r>
            <a:r>
              <a:rPr lang="en-US" sz="2000" dirty="0"/>
              <a:t> – The noise ‘masking’ the </a:t>
            </a:r>
            <a:r>
              <a:rPr lang="en-US" sz="2000" dirty="0" err="1"/>
              <a:t>maskee</a:t>
            </a:r>
            <a:endParaRPr lang="en-US" sz="2000" dirty="0"/>
          </a:p>
          <a:p>
            <a:pPr lvl="1"/>
            <a:r>
              <a:rPr lang="en-US" sz="2000" dirty="0" err="1">
                <a:solidFill>
                  <a:srgbClr val="002060"/>
                </a:solidFill>
              </a:rPr>
              <a:t>Maskee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/>
              <a:t>– The signal being ‘masked’ by masker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33EE2-FC31-044D-BCDD-A3BC267F9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" y="2791460"/>
            <a:ext cx="2715614" cy="18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0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5" y="1554162"/>
            <a:ext cx="8686800" cy="4846638"/>
          </a:xfrm>
        </p:spPr>
        <p:txBody>
          <a:bodyPr/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Also strong when masker and signal are within </a:t>
            </a:r>
            <a:r>
              <a:rPr lang="en-US" sz="2000" b="1" dirty="0"/>
              <a:t>same auditory band </a:t>
            </a:r>
            <a:r>
              <a:rPr lang="en-US" sz="2000" dirty="0"/>
              <a:t>(filter)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05" y="3807523"/>
            <a:ext cx="2710325" cy="206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C521F-044E-6D44-8E8D-11876D5FE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15" y="1901462"/>
            <a:ext cx="1796370" cy="1245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B761D-9D34-5B47-A85C-6BE2179D1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4" y="4400659"/>
            <a:ext cx="4189275" cy="20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80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6E76A-0819-6C10-A074-A7D12FD80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Vibrations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35A32-25A8-6C42-DFD4-EC02EE789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Cochlea connected</a:t>
            </a:r>
          </a:p>
          <a:p>
            <a:r>
              <a:rPr lang="en-US" dirty="0"/>
              <a:t>Start vibrating at one position </a:t>
            </a:r>
          </a:p>
          <a:p>
            <a:pPr lvl="1"/>
            <a:r>
              <a:rPr lang="en-US" dirty="0"/>
              <a:t>Say 15 mm from left</a:t>
            </a:r>
          </a:p>
          <a:p>
            <a:r>
              <a:rPr lang="en-US" dirty="0">
                <a:solidFill>
                  <a:srgbClr val="FF7F00"/>
                </a:solidFill>
              </a:rPr>
              <a:t>What happens to a position nearby on cochlea?</a:t>
            </a:r>
          </a:p>
          <a:p>
            <a:pPr lvl="1"/>
            <a:r>
              <a:rPr lang="en-US" dirty="0"/>
              <a:t>+- </a:t>
            </a:r>
            <a:r>
              <a:rPr lang="en-US" dirty="0">
                <a:latin typeface="Symbol" pitchFamily="2" charset="2"/>
              </a:rPr>
              <a:t>D </a:t>
            </a:r>
            <a:r>
              <a:rPr lang="en-US" dirty="0"/>
              <a:t>away</a:t>
            </a:r>
            <a:endParaRPr lang="en-US" dirty="0">
              <a:latin typeface="Symbol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4DD5A-CEEE-BF7C-2A9A-82DCC323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9" descr="Pages from MunkongJuang-IEEESP'08-AuditoryPerceptionCognition-6-Ear">
            <a:extLst>
              <a:ext uri="{FF2B5EF4-FFF2-40B4-BE49-F238E27FC236}">
                <a16:creationId xmlns:a16="http://schemas.microsoft.com/office/drawing/2014/main" id="{F15D5487-FA8F-6925-F8CC-9AE1A3D8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3327" t="59848" r="8842" b="6061"/>
          <a:stretch>
            <a:fillRect/>
          </a:stretch>
        </p:blipFill>
        <p:spPr bwMode="auto">
          <a:xfrm>
            <a:off x="4367200" y="3546958"/>
            <a:ext cx="4241876" cy="3234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459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1DB46-FC38-BA4E-9830-5654A35A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56917-CBCF-5341-9132-F69817D9C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E37D5-CB4C-9847-AB0E-C27838A6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FBD6D6-CC60-3243-A9CA-B60494569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1284890"/>
            <a:ext cx="3479800" cy="3187700"/>
          </a:xfrm>
          <a:prstGeom prst="rect">
            <a:avLst/>
          </a:prstGeom>
        </p:spPr>
      </p:pic>
      <p:pic>
        <p:nvPicPr>
          <p:cNvPr id="7" name="Picture 9" descr="Pages from MunkongJuang-IEEESP'08-AuditoryPerceptionCognition-6-Ear">
            <a:extLst>
              <a:ext uri="{FF2B5EF4-FFF2-40B4-BE49-F238E27FC236}">
                <a16:creationId xmlns:a16="http://schemas.microsoft.com/office/drawing/2014/main" id="{4E1E9C18-62C7-0E4A-BB74-D7691CBFC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3327" t="59848" r="8842" b="6061"/>
          <a:stretch>
            <a:fillRect/>
          </a:stretch>
        </p:blipFill>
        <p:spPr bwMode="auto">
          <a:xfrm>
            <a:off x="406324" y="1403973"/>
            <a:ext cx="4241876" cy="3234842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192D1F-1B9A-8640-922E-D5A02AEA89EC}"/>
              </a:ext>
            </a:extLst>
          </p:cNvPr>
          <p:cNvSpPr txBox="1"/>
          <p:nvPr/>
        </p:nvSpPr>
        <p:spPr>
          <a:xfrm>
            <a:off x="5080000" y="4731352"/>
            <a:ext cx="37369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Nearby hair cells vibrating</a:t>
            </a:r>
          </a:p>
          <a:p>
            <a:r>
              <a:rPr lang="en-US" dirty="0"/>
              <a:t>  will cause some vibration.</a:t>
            </a:r>
          </a:p>
          <a:p>
            <a:r>
              <a:rPr lang="en-US" dirty="0"/>
              <a:t>Interpreted by brain as caused</a:t>
            </a:r>
          </a:p>
          <a:p>
            <a:r>
              <a:rPr lang="en-US" dirty="0"/>
              <a:t>   by large vibration, not a separate</a:t>
            </a:r>
          </a:p>
          <a:p>
            <a:r>
              <a:rPr lang="en-US" dirty="0"/>
              <a:t>   frequency.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A10A78-27C8-FF4F-A817-8176149A679D}"/>
              </a:ext>
            </a:extLst>
          </p:cNvPr>
          <p:cNvSpPr txBox="1"/>
          <p:nvPr/>
        </p:nvSpPr>
        <p:spPr>
          <a:xfrm>
            <a:off x="584200" y="5303838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Think about Cochlea vibrating.</a:t>
            </a:r>
          </a:p>
        </p:txBody>
      </p:sp>
    </p:spTree>
    <p:extLst>
      <p:ext uri="{BB962C8B-B14F-4D97-AF65-F5344CB8AC3E}">
        <p14:creationId xmlns:p14="http://schemas.microsoft.com/office/powerpoint/2010/main" val="181572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5" y="1554162"/>
            <a:ext cx="8686800" cy="452659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Also strong when masker and signal are within same auditory filter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Think about Cochlea vibrating: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  <a:p>
            <a:pPr lvl="1"/>
            <a:r>
              <a:rPr lang="en-US" dirty="0"/>
              <a:t>Listener cannot distinguish between</a:t>
            </a:r>
            <a:br>
              <a:rPr lang="en-US" dirty="0"/>
            </a:br>
            <a:r>
              <a:rPr lang="en-US" dirty="0"/>
              <a:t> them, perceived as one sound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1</a:t>
            </a:r>
            <a:r>
              <a:rPr lang="en-US" dirty="0"/>
              <a:t>: audience noise masks </a:t>
            </a:r>
            <a:br>
              <a:rPr lang="en-US" dirty="0"/>
            </a:br>
            <a:r>
              <a:rPr lang="en-US" dirty="0"/>
              <a:t>movie line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597" y="3539014"/>
            <a:ext cx="1767955" cy="134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C521F-044E-6D44-8E8D-11876D5FE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85" y="1719727"/>
            <a:ext cx="1796370" cy="1245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B761D-9D34-5B47-A85C-6BE2179D1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17" y="3585346"/>
            <a:ext cx="2544892" cy="1255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78EF14-A943-5044-A5D6-B2523BDB4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666" y="4901408"/>
            <a:ext cx="1767954" cy="16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1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Off-frequency masking </a:t>
            </a:r>
          </a:p>
          <a:p>
            <a:pPr lvl="1"/>
            <a:r>
              <a:rPr lang="en-US" dirty="0"/>
              <a:t> masker frequency differs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Masker has different frequency than signal</a:t>
            </a:r>
          </a:p>
          <a:p>
            <a:pPr lvl="1"/>
            <a:r>
              <a:rPr lang="en-US" dirty="0"/>
              <a:t>Masker still has effect…</a:t>
            </a:r>
          </a:p>
          <a:p>
            <a:pPr lvl="2"/>
            <a:r>
              <a:rPr lang="en-US" dirty="0"/>
              <a:t>…if it’s in same auditory filter band as signal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91" y="2317197"/>
            <a:ext cx="3393621" cy="276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08" y="2514039"/>
            <a:ext cx="3071403" cy="234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5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DC474-54A6-3847-8F6D-53C7A056F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" y="1429512"/>
            <a:ext cx="8686800" cy="4846638"/>
          </a:xfrm>
        </p:spPr>
        <p:txBody>
          <a:bodyPr/>
          <a:lstStyle/>
          <a:p>
            <a:r>
              <a:rPr lang="en-US" dirty="0"/>
              <a:t>Given a signal at a frequency</a:t>
            </a:r>
          </a:p>
          <a:p>
            <a:r>
              <a:rPr lang="en-US" dirty="0"/>
              <a:t>How strong must a signal (or noise) at a difference frequency be in order to be heard?</a:t>
            </a:r>
          </a:p>
          <a:p>
            <a:r>
              <a:rPr lang="en-US" dirty="0"/>
              <a:t>General trend:</a:t>
            </a:r>
          </a:p>
          <a:p>
            <a:pPr lvl="1"/>
            <a:r>
              <a:rPr lang="en-US" dirty="0"/>
              <a:t>Larger the frequency difference</a:t>
            </a:r>
          </a:p>
          <a:p>
            <a:pPr lvl="1"/>
            <a:r>
              <a:rPr lang="en-US" dirty="0"/>
              <a:t>The less strong it must be to be heard (the less masking)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19" y="4191000"/>
            <a:ext cx="27305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27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Lecture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4157"/>
            <a:ext cx="8686800" cy="4846638"/>
          </a:xfrm>
        </p:spPr>
        <p:txBody>
          <a:bodyPr>
            <a:noAutofit/>
          </a:bodyPr>
          <a:lstStyle/>
          <a:p>
            <a:r>
              <a:rPr lang="en-US" sz="2400" dirty="0"/>
              <a:t>Part 1</a:t>
            </a:r>
          </a:p>
          <a:p>
            <a:pPr lvl="1"/>
            <a:r>
              <a:rPr lang="en-US" sz="2000" dirty="0"/>
              <a:t>Where are we on course map?</a:t>
            </a:r>
            <a:endParaRPr lang="en-US" sz="1600" dirty="0"/>
          </a:p>
          <a:p>
            <a:pPr lvl="1"/>
            <a:r>
              <a:rPr lang="en-US" sz="2000" dirty="0"/>
              <a:t>Review</a:t>
            </a:r>
          </a:p>
          <a:p>
            <a:pPr lvl="1"/>
            <a:r>
              <a:rPr lang="en-US" sz="2000" dirty="0"/>
              <a:t>Masking: Frequency or Simultaneous</a:t>
            </a:r>
            <a:endParaRPr lang="en-US" sz="1600" dirty="0"/>
          </a:p>
          <a:p>
            <a:r>
              <a:rPr lang="en-US" sz="2000" dirty="0"/>
              <a:t>Part 2</a:t>
            </a:r>
          </a:p>
          <a:p>
            <a:pPr lvl="1"/>
            <a:r>
              <a:rPr lang="en-US" sz="2000" dirty="0"/>
              <a:t>Masking: Time-Domain or Temporal</a:t>
            </a:r>
          </a:p>
          <a:p>
            <a:pPr lvl="1"/>
            <a:r>
              <a:rPr lang="en-US" sz="2000" dirty="0"/>
              <a:t>Preview Use in Compression</a:t>
            </a:r>
          </a:p>
          <a:p>
            <a:r>
              <a:rPr lang="en-US" sz="2400" dirty="0"/>
              <a:t>References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95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5072" y="1414272"/>
            <a:ext cx="3713480" cy="3005328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3C0A07D-E596-624F-B0BE-E4A5B8F011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349952"/>
              </p:ext>
            </p:extLst>
          </p:nvPr>
        </p:nvGraphicFramePr>
        <p:xfrm>
          <a:off x="304800" y="1794748"/>
          <a:ext cx="48006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91013960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849410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 (Hz)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 (dB)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5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5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2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20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96912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44F27-4E1A-E844-BA9A-92A96AD4F3EA}"/>
              </a:ext>
            </a:extLst>
          </p:cNvPr>
          <p:cNvCxnSpPr/>
          <p:nvPr/>
        </p:nvCxnSpPr>
        <p:spPr>
          <a:xfrm flipV="1">
            <a:off x="740664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8503E-7E3F-9841-8F74-E9CE13C37E99}"/>
              </a:ext>
            </a:extLst>
          </p:cNvPr>
          <p:cNvCxnSpPr/>
          <p:nvPr/>
        </p:nvCxnSpPr>
        <p:spPr>
          <a:xfrm flipV="1">
            <a:off x="798576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5CB14-2932-7447-A1A5-405DA0E65B8A}"/>
              </a:ext>
            </a:extLst>
          </p:cNvPr>
          <p:cNvCxnSpPr/>
          <p:nvPr/>
        </p:nvCxnSpPr>
        <p:spPr>
          <a:xfrm flipV="1">
            <a:off x="848868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67A18-59E5-3748-B457-203FCA5B710C}"/>
              </a:ext>
            </a:extLst>
          </p:cNvPr>
          <p:cNvCxnSpPr/>
          <p:nvPr/>
        </p:nvCxnSpPr>
        <p:spPr>
          <a:xfrm>
            <a:off x="7406640" y="1905000"/>
            <a:ext cx="158191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EB06B4-FD9E-7549-AC9B-042D931850A2}"/>
              </a:ext>
            </a:extLst>
          </p:cNvPr>
          <p:cNvCxnSpPr>
            <a:cxnSpLocks/>
          </p:cNvCxnSpPr>
          <p:nvPr/>
        </p:nvCxnSpPr>
        <p:spPr>
          <a:xfrm>
            <a:off x="7985760" y="2316480"/>
            <a:ext cx="100279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A2F6CB-9FBD-D444-9204-C35550843A35}"/>
              </a:ext>
            </a:extLst>
          </p:cNvPr>
          <p:cNvCxnSpPr/>
          <p:nvPr/>
        </p:nvCxnSpPr>
        <p:spPr>
          <a:xfrm>
            <a:off x="8488680" y="3581400"/>
            <a:ext cx="49987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C74F3D-97B4-BC42-BD7B-F2F45C25CB80}"/>
              </a:ext>
            </a:extLst>
          </p:cNvPr>
          <p:cNvSpPr txBox="1"/>
          <p:nvPr/>
        </p:nvSpPr>
        <p:spPr>
          <a:xfrm>
            <a:off x="8623606" y="16002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30A5C-93A5-C347-97D1-4A9E317BC310}"/>
              </a:ext>
            </a:extLst>
          </p:cNvPr>
          <p:cNvSpPr txBox="1"/>
          <p:nvPr/>
        </p:nvSpPr>
        <p:spPr>
          <a:xfrm>
            <a:off x="8609076" y="19861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B76B-6B56-9A46-B84D-DDC34A155A1F}"/>
              </a:ext>
            </a:extLst>
          </p:cNvPr>
          <p:cNvSpPr txBox="1"/>
          <p:nvPr/>
        </p:nvSpPr>
        <p:spPr>
          <a:xfrm>
            <a:off x="8547406" y="32223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89D6DB-C3CC-9A4B-825C-CBBEFA918F81}"/>
              </a:ext>
            </a:extLst>
          </p:cNvPr>
          <p:cNvSpPr txBox="1"/>
          <p:nvPr/>
        </p:nvSpPr>
        <p:spPr>
          <a:xfrm rot="16200000">
            <a:off x="7085714" y="880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4E3EB-588C-2949-8615-E80A60E97F14}"/>
              </a:ext>
            </a:extLst>
          </p:cNvPr>
          <p:cNvSpPr txBox="1"/>
          <p:nvPr/>
        </p:nvSpPr>
        <p:spPr>
          <a:xfrm rot="16200000">
            <a:off x="7663884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6C75CC-7E6F-C04F-937C-0404733DCCA9}"/>
              </a:ext>
            </a:extLst>
          </p:cNvPr>
          <p:cNvSpPr txBox="1"/>
          <p:nvPr/>
        </p:nvSpPr>
        <p:spPr>
          <a:xfrm rot="16200000">
            <a:off x="8172423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</a:p>
        </p:txBody>
      </p:sp>
    </p:spTree>
    <p:extLst>
      <p:ext uri="{BB962C8B-B14F-4D97-AF65-F5344CB8AC3E}">
        <p14:creationId xmlns:p14="http://schemas.microsoft.com/office/powerpoint/2010/main" val="825255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900 Hz Tone (left channel) (</a:t>
            </a:r>
            <a:r>
              <a:rPr lang="en-US" dirty="0" err="1"/>
              <a:t>maskee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Turn gain all the way down (-36 dB) then ramp with time</a:t>
            </a:r>
          </a:p>
          <a:p>
            <a:r>
              <a:rPr lang="en-US" dirty="0"/>
              <a:t>Generate 1000 Hz Tone (right channel) (masker)</a:t>
            </a:r>
          </a:p>
          <a:p>
            <a:pPr lvl="1"/>
            <a:r>
              <a:rPr lang="en-US" dirty="0"/>
              <a:t>Keep gain at 0 dB</a:t>
            </a:r>
          </a:p>
          <a:p>
            <a:r>
              <a:rPr lang="en-US" dirty="0"/>
              <a:t>Play sound…</a:t>
            </a:r>
          </a:p>
          <a:p>
            <a:pPr lvl="1"/>
            <a:r>
              <a:rPr lang="en-US" dirty="0"/>
              <a:t>Bring intensity of 900 Hz tone up so we can hear both tones</a:t>
            </a:r>
          </a:p>
          <a:p>
            <a:pPr lvl="1"/>
            <a:r>
              <a:rPr lang="en-US" dirty="0"/>
              <a:t>Mute masker and play it again…</a:t>
            </a:r>
          </a:p>
          <a:p>
            <a:pPr lvl="2"/>
            <a:r>
              <a:rPr lang="en-US" dirty="0" err="1"/>
              <a:t>Maskee</a:t>
            </a:r>
            <a:r>
              <a:rPr lang="en-US" dirty="0"/>
              <a:t> was always there, just couldn’t hear it</a:t>
            </a:r>
          </a:p>
          <a:p>
            <a:pPr lvl="2"/>
            <a:r>
              <a:rPr lang="en-US" dirty="0"/>
              <a:t>Even though it was at different frequency of masker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tone900_against_tone1000.wav">
            <a:hlinkClick r:id="" action="ppaction://media"/>
            <a:extLst>
              <a:ext uri="{FF2B5EF4-FFF2-40B4-BE49-F238E27FC236}">
                <a16:creationId xmlns:a16="http://schemas.microsoft.com/office/drawing/2014/main" id="{E1FB1AE1-04D3-6D4B-B46C-B09043965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3200" y="4491038"/>
            <a:ext cx="812800" cy="812800"/>
          </a:xfrm>
          <a:prstGeom prst="rect">
            <a:avLst/>
          </a:prstGeom>
        </p:spPr>
      </p:pic>
      <p:pic>
        <p:nvPicPr>
          <p:cNvPr id="6" name="tone900_increase_loudness.wav">
            <a:hlinkClick r:id="" action="ppaction://media"/>
            <a:extLst>
              <a:ext uri="{FF2B5EF4-FFF2-40B4-BE49-F238E27FC236}">
                <a16:creationId xmlns:a16="http://schemas.microsoft.com/office/drawing/2014/main" id="{25913062-6CEB-6A47-83D7-DC426CDEA8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3200" y="5437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7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Generate 1000 Hz Tone (masker) </a:t>
            </a:r>
            <a:r>
              <a:rPr lang="en-US" b="0" dirty="0"/>
              <a:t>[band 9]</a:t>
            </a:r>
          </a:p>
          <a:p>
            <a:r>
              <a:rPr lang="en-US" dirty="0"/>
              <a:t>Sweep frequency 700Hz to 1600 Hz (masked)</a:t>
            </a:r>
          </a:p>
          <a:p>
            <a:pPr lvl="1"/>
            <a:r>
              <a:rPr lang="en-US" dirty="0"/>
              <a:t>About 20% of level of masker</a:t>
            </a:r>
          </a:p>
          <a:p>
            <a:pPr lvl="1"/>
            <a:r>
              <a:rPr lang="en-US" dirty="0"/>
              <a:t>Bands 7--11</a:t>
            </a:r>
          </a:p>
          <a:p>
            <a:r>
              <a:rPr lang="en-US" dirty="0"/>
              <a:t>Both constant loudness</a:t>
            </a:r>
          </a:p>
          <a:p>
            <a:r>
              <a:rPr lang="en-US" dirty="0"/>
              <a:t>Reference without Masker</a:t>
            </a:r>
          </a:p>
          <a:p>
            <a:r>
              <a:rPr lang="en-US" dirty="0"/>
              <a:t>Play sound…</a:t>
            </a:r>
          </a:p>
          <a:p>
            <a:pPr lvl="1"/>
            <a:r>
              <a:rPr lang="en-US" dirty="0"/>
              <a:t>When hear second signal?</a:t>
            </a:r>
          </a:p>
          <a:p>
            <a:endParaRPr lang="en-US" dirty="0"/>
          </a:p>
          <a:p>
            <a:r>
              <a:rPr lang="en-US" dirty="0"/>
              <a:t>See diminished masking effects as frequencies get further apart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chirp700_1600_against1000.wav">
            <a:hlinkClick r:id="" action="ppaction://media"/>
            <a:extLst>
              <a:ext uri="{FF2B5EF4-FFF2-40B4-BE49-F238E27FC236}">
                <a16:creationId xmlns:a16="http://schemas.microsoft.com/office/drawing/2014/main" id="{56B2CFC9-1567-6F44-B378-040DAA652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6700" y="4308951"/>
            <a:ext cx="812800" cy="812800"/>
          </a:xfrm>
          <a:prstGeom prst="rect">
            <a:avLst/>
          </a:prstGeom>
        </p:spPr>
      </p:pic>
      <p:pic>
        <p:nvPicPr>
          <p:cNvPr id="7" name="chirp700_1600.wav">
            <a:hlinkClick r:id="" action="ppaction://media"/>
            <a:extLst>
              <a:ext uri="{FF2B5EF4-FFF2-40B4-BE49-F238E27FC236}">
                <a16:creationId xmlns:a16="http://schemas.microsoft.com/office/drawing/2014/main" id="{AD2E6FDE-8B59-FA46-9CA8-05C6E75837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5270" y="34191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3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5072" y="1414272"/>
            <a:ext cx="3713480" cy="3005328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3C0A07D-E596-624F-B0BE-E4A5B8F011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794748"/>
          <a:ext cx="48006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91013960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849410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5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5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2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20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96912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44F27-4E1A-E844-BA9A-92A96AD4F3EA}"/>
              </a:ext>
            </a:extLst>
          </p:cNvPr>
          <p:cNvCxnSpPr/>
          <p:nvPr/>
        </p:nvCxnSpPr>
        <p:spPr>
          <a:xfrm flipV="1">
            <a:off x="740664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8503E-7E3F-9841-8F74-E9CE13C37E99}"/>
              </a:ext>
            </a:extLst>
          </p:cNvPr>
          <p:cNvCxnSpPr/>
          <p:nvPr/>
        </p:nvCxnSpPr>
        <p:spPr>
          <a:xfrm flipV="1">
            <a:off x="798576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5CB14-2932-7447-A1A5-405DA0E65B8A}"/>
              </a:ext>
            </a:extLst>
          </p:cNvPr>
          <p:cNvCxnSpPr/>
          <p:nvPr/>
        </p:nvCxnSpPr>
        <p:spPr>
          <a:xfrm flipV="1">
            <a:off x="848868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67A18-59E5-3748-B457-203FCA5B710C}"/>
              </a:ext>
            </a:extLst>
          </p:cNvPr>
          <p:cNvCxnSpPr/>
          <p:nvPr/>
        </p:nvCxnSpPr>
        <p:spPr>
          <a:xfrm>
            <a:off x="7406640" y="1905000"/>
            <a:ext cx="158191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EB06B4-FD9E-7549-AC9B-042D931850A2}"/>
              </a:ext>
            </a:extLst>
          </p:cNvPr>
          <p:cNvCxnSpPr>
            <a:cxnSpLocks/>
          </p:cNvCxnSpPr>
          <p:nvPr/>
        </p:nvCxnSpPr>
        <p:spPr>
          <a:xfrm>
            <a:off x="7985760" y="2316480"/>
            <a:ext cx="100279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A2F6CB-9FBD-D444-9204-C35550843A35}"/>
              </a:ext>
            </a:extLst>
          </p:cNvPr>
          <p:cNvCxnSpPr/>
          <p:nvPr/>
        </p:nvCxnSpPr>
        <p:spPr>
          <a:xfrm>
            <a:off x="8488680" y="3581400"/>
            <a:ext cx="49987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C74F3D-97B4-BC42-BD7B-F2F45C25CB80}"/>
              </a:ext>
            </a:extLst>
          </p:cNvPr>
          <p:cNvSpPr txBox="1"/>
          <p:nvPr/>
        </p:nvSpPr>
        <p:spPr>
          <a:xfrm>
            <a:off x="8623606" y="16002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30A5C-93A5-C347-97D1-4A9E317BC310}"/>
              </a:ext>
            </a:extLst>
          </p:cNvPr>
          <p:cNvSpPr txBox="1"/>
          <p:nvPr/>
        </p:nvSpPr>
        <p:spPr>
          <a:xfrm>
            <a:off x="8609076" y="19861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B76B-6B56-9A46-B84D-DDC34A155A1F}"/>
              </a:ext>
            </a:extLst>
          </p:cNvPr>
          <p:cNvSpPr txBox="1"/>
          <p:nvPr/>
        </p:nvSpPr>
        <p:spPr>
          <a:xfrm>
            <a:off x="8547406" y="32223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89D6DB-C3CC-9A4B-825C-CBBEFA918F81}"/>
              </a:ext>
            </a:extLst>
          </p:cNvPr>
          <p:cNvSpPr txBox="1"/>
          <p:nvPr/>
        </p:nvSpPr>
        <p:spPr>
          <a:xfrm rot="16200000">
            <a:off x="7085714" y="880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4E3EB-588C-2949-8615-E80A60E97F14}"/>
              </a:ext>
            </a:extLst>
          </p:cNvPr>
          <p:cNvSpPr txBox="1"/>
          <p:nvPr/>
        </p:nvSpPr>
        <p:spPr>
          <a:xfrm rot="16200000">
            <a:off x="7663884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6C75CC-7E6F-C04F-937C-0404733DCCA9}"/>
              </a:ext>
            </a:extLst>
          </p:cNvPr>
          <p:cNvSpPr txBox="1"/>
          <p:nvPr/>
        </p:nvSpPr>
        <p:spPr>
          <a:xfrm rot="16200000">
            <a:off x="8172423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12B14F-F203-2B45-AA64-E5F44565D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4158734"/>
            <a:ext cx="2636373" cy="18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38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Ear – Limits of Human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94" y="1554162"/>
            <a:ext cx="9073606" cy="4846638"/>
          </a:xfrm>
        </p:spPr>
        <p:txBody>
          <a:bodyPr>
            <a:noAutofit/>
          </a:bodyPr>
          <a:lstStyle/>
          <a:p>
            <a:r>
              <a:rPr lang="en-US" dirty="0"/>
              <a:t>Critical Frequency Bands</a:t>
            </a:r>
          </a:p>
          <a:p>
            <a:pPr lvl="1"/>
            <a:r>
              <a:rPr lang="en-US" dirty="0"/>
              <a:t>Refers to ‘frequency bandwidth’ of each regions in the ear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742950" lvl="2" indent="-342900">
              <a:buFont typeface="Wingdings 2"/>
              <a:buChar char=""/>
            </a:pPr>
            <a:r>
              <a:rPr lang="en-US" sz="2400" dirty="0"/>
              <a:t>A ‘sharply tuned’ filter has good frequency resolution</a:t>
            </a:r>
          </a:p>
          <a:p>
            <a:pPr marL="1200150" lvl="3" indent="-342900">
              <a:buFont typeface="Wingdings 2"/>
              <a:buChar char=""/>
            </a:pPr>
            <a:r>
              <a:rPr lang="en-US" sz="2400" dirty="0"/>
              <a:t>Allows frequencies in band pass well, but not others</a:t>
            </a:r>
          </a:p>
          <a:p>
            <a:pPr marL="1200150" lvl="3" indent="-342900">
              <a:buFont typeface="Wingdings 2"/>
              <a:buChar char=""/>
            </a:pPr>
            <a:r>
              <a:rPr lang="en-US" sz="2400" dirty="0"/>
              <a:t>Brain can then ‘resolve’ different frequencies</a:t>
            </a:r>
          </a:p>
          <a:p>
            <a:endParaRPr lang="en-US" dirty="0"/>
          </a:p>
          <a:p>
            <a:endParaRPr lang="en-US" sz="2000" i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" name="Picture 2" descr="File:Band-pass filter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85" y="2467553"/>
            <a:ext cx="4808311" cy="26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46" y="247481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56" y="2470855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" y="247989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06" y="247989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73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119503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5072" y="1414272"/>
            <a:ext cx="3713480" cy="3005328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3C0A07D-E596-624F-B0BE-E4A5B8F011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794748"/>
          <a:ext cx="48006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91013960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849410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5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5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2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20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96912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44F27-4E1A-E844-BA9A-92A96AD4F3EA}"/>
              </a:ext>
            </a:extLst>
          </p:cNvPr>
          <p:cNvCxnSpPr/>
          <p:nvPr/>
        </p:nvCxnSpPr>
        <p:spPr>
          <a:xfrm flipV="1">
            <a:off x="740664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8503E-7E3F-9841-8F74-E9CE13C37E99}"/>
              </a:ext>
            </a:extLst>
          </p:cNvPr>
          <p:cNvCxnSpPr/>
          <p:nvPr/>
        </p:nvCxnSpPr>
        <p:spPr>
          <a:xfrm flipV="1">
            <a:off x="798576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5CB14-2932-7447-A1A5-405DA0E65B8A}"/>
              </a:ext>
            </a:extLst>
          </p:cNvPr>
          <p:cNvCxnSpPr/>
          <p:nvPr/>
        </p:nvCxnSpPr>
        <p:spPr>
          <a:xfrm flipV="1">
            <a:off x="848868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67A18-59E5-3748-B457-203FCA5B710C}"/>
              </a:ext>
            </a:extLst>
          </p:cNvPr>
          <p:cNvCxnSpPr/>
          <p:nvPr/>
        </p:nvCxnSpPr>
        <p:spPr>
          <a:xfrm>
            <a:off x="7406640" y="1905000"/>
            <a:ext cx="158191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EB06B4-FD9E-7549-AC9B-042D931850A2}"/>
              </a:ext>
            </a:extLst>
          </p:cNvPr>
          <p:cNvCxnSpPr>
            <a:cxnSpLocks/>
          </p:cNvCxnSpPr>
          <p:nvPr/>
        </p:nvCxnSpPr>
        <p:spPr>
          <a:xfrm>
            <a:off x="7985760" y="2316480"/>
            <a:ext cx="100279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A2F6CB-9FBD-D444-9204-C35550843A35}"/>
              </a:ext>
            </a:extLst>
          </p:cNvPr>
          <p:cNvCxnSpPr/>
          <p:nvPr/>
        </p:nvCxnSpPr>
        <p:spPr>
          <a:xfrm>
            <a:off x="8488680" y="3581400"/>
            <a:ext cx="49987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C74F3D-97B4-BC42-BD7B-F2F45C25CB80}"/>
              </a:ext>
            </a:extLst>
          </p:cNvPr>
          <p:cNvSpPr txBox="1"/>
          <p:nvPr/>
        </p:nvSpPr>
        <p:spPr>
          <a:xfrm>
            <a:off x="8623606" y="16002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30A5C-93A5-C347-97D1-4A9E317BC310}"/>
              </a:ext>
            </a:extLst>
          </p:cNvPr>
          <p:cNvSpPr txBox="1"/>
          <p:nvPr/>
        </p:nvSpPr>
        <p:spPr>
          <a:xfrm>
            <a:off x="8609076" y="19861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B76B-6B56-9A46-B84D-DDC34A155A1F}"/>
              </a:ext>
            </a:extLst>
          </p:cNvPr>
          <p:cNvSpPr txBox="1"/>
          <p:nvPr/>
        </p:nvSpPr>
        <p:spPr>
          <a:xfrm>
            <a:off x="8547406" y="32223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89D6DB-C3CC-9A4B-825C-CBBEFA918F81}"/>
              </a:ext>
            </a:extLst>
          </p:cNvPr>
          <p:cNvSpPr txBox="1"/>
          <p:nvPr/>
        </p:nvSpPr>
        <p:spPr>
          <a:xfrm rot="16200000">
            <a:off x="7085714" y="880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4E3EB-588C-2949-8615-E80A60E97F14}"/>
              </a:ext>
            </a:extLst>
          </p:cNvPr>
          <p:cNvSpPr txBox="1"/>
          <p:nvPr/>
        </p:nvSpPr>
        <p:spPr>
          <a:xfrm rot="16200000">
            <a:off x="7663884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6C75CC-7E6F-C04F-937C-0404733DCCA9}"/>
              </a:ext>
            </a:extLst>
          </p:cNvPr>
          <p:cNvSpPr txBox="1"/>
          <p:nvPr/>
        </p:nvSpPr>
        <p:spPr>
          <a:xfrm rot="16200000">
            <a:off x="8172423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12B14F-F203-2B45-AA64-E5F44565D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4158734"/>
            <a:ext cx="2636373" cy="1872734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9C84FF46-2922-6840-AABC-44272D4E0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0348"/>
            <a:ext cx="1659041" cy="181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473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5072" y="1414272"/>
            <a:ext cx="3713480" cy="3005328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3C0A07D-E596-624F-B0BE-E4A5B8F011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794748"/>
          <a:ext cx="48006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91013960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849410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5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5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2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20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96912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44F27-4E1A-E844-BA9A-92A96AD4F3EA}"/>
              </a:ext>
            </a:extLst>
          </p:cNvPr>
          <p:cNvCxnSpPr/>
          <p:nvPr/>
        </p:nvCxnSpPr>
        <p:spPr>
          <a:xfrm flipV="1">
            <a:off x="740664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8503E-7E3F-9841-8F74-E9CE13C37E99}"/>
              </a:ext>
            </a:extLst>
          </p:cNvPr>
          <p:cNvCxnSpPr/>
          <p:nvPr/>
        </p:nvCxnSpPr>
        <p:spPr>
          <a:xfrm flipV="1">
            <a:off x="798576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5CB14-2932-7447-A1A5-405DA0E65B8A}"/>
              </a:ext>
            </a:extLst>
          </p:cNvPr>
          <p:cNvCxnSpPr/>
          <p:nvPr/>
        </p:nvCxnSpPr>
        <p:spPr>
          <a:xfrm flipV="1">
            <a:off x="848868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67A18-59E5-3748-B457-203FCA5B710C}"/>
              </a:ext>
            </a:extLst>
          </p:cNvPr>
          <p:cNvCxnSpPr/>
          <p:nvPr/>
        </p:nvCxnSpPr>
        <p:spPr>
          <a:xfrm>
            <a:off x="7406640" y="1905000"/>
            <a:ext cx="158191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EB06B4-FD9E-7549-AC9B-042D931850A2}"/>
              </a:ext>
            </a:extLst>
          </p:cNvPr>
          <p:cNvCxnSpPr>
            <a:cxnSpLocks/>
          </p:cNvCxnSpPr>
          <p:nvPr/>
        </p:nvCxnSpPr>
        <p:spPr>
          <a:xfrm>
            <a:off x="7985760" y="2316480"/>
            <a:ext cx="100279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A2F6CB-9FBD-D444-9204-C35550843A35}"/>
              </a:ext>
            </a:extLst>
          </p:cNvPr>
          <p:cNvCxnSpPr/>
          <p:nvPr/>
        </p:nvCxnSpPr>
        <p:spPr>
          <a:xfrm>
            <a:off x="8488680" y="3581400"/>
            <a:ext cx="49987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C74F3D-97B4-BC42-BD7B-F2F45C25CB80}"/>
              </a:ext>
            </a:extLst>
          </p:cNvPr>
          <p:cNvSpPr txBox="1"/>
          <p:nvPr/>
        </p:nvSpPr>
        <p:spPr>
          <a:xfrm>
            <a:off x="8623606" y="16002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30A5C-93A5-C347-97D1-4A9E317BC310}"/>
              </a:ext>
            </a:extLst>
          </p:cNvPr>
          <p:cNvSpPr txBox="1"/>
          <p:nvPr/>
        </p:nvSpPr>
        <p:spPr>
          <a:xfrm>
            <a:off x="8609076" y="19861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B76B-6B56-9A46-B84D-DDC34A155A1F}"/>
              </a:ext>
            </a:extLst>
          </p:cNvPr>
          <p:cNvSpPr txBox="1"/>
          <p:nvPr/>
        </p:nvSpPr>
        <p:spPr>
          <a:xfrm>
            <a:off x="8547406" y="32223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89D6DB-C3CC-9A4B-825C-CBBEFA918F81}"/>
              </a:ext>
            </a:extLst>
          </p:cNvPr>
          <p:cNvSpPr txBox="1"/>
          <p:nvPr/>
        </p:nvSpPr>
        <p:spPr>
          <a:xfrm rot="16200000">
            <a:off x="7085714" y="880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4E3EB-588C-2949-8615-E80A60E97F14}"/>
              </a:ext>
            </a:extLst>
          </p:cNvPr>
          <p:cNvSpPr txBox="1"/>
          <p:nvPr/>
        </p:nvSpPr>
        <p:spPr>
          <a:xfrm rot="16200000">
            <a:off x="7663884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6C75CC-7E6F-C04F-937C-0404733DCCA9}"/>
              </a:ext>
            </a:extLst>
          </p:cNvPr>
          <p:cNvSpPr txBox="1"/>
          <p:nvPr/>
        </p:nvSpPr>
        <p:spPr>
          <a:xfrm rot="16200000">
            <a:off x="8172423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ADD6CF-2A4B-5B43-A306-C7EC1AA51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8" y="4152384"/>
            <a:ext cx="3083156" cy="18790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8E4AB7-76C0-244A-98CE-9EEA85C3AC96}"/>
              </a:ext>
            </a:extLst>
          </p:cNvPr>
          <p:cNvSpPr txBox="1"/>
          <p:nvPr/>
        </p:nvSpPr>
        <p:spPr>
          <a:xfrm>
            <a:off x="4233339" y="4869139"/>
            <a:ext cx="41174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7F00"/>
                </a:solidFill>
              </a:rPr>
              <a:t>Which of A, B, C are masked</a:t>
            </a:r>
          </a:p>
          <a:p>
            <a:r>
              <a:rPr lang="en-US" sz="2400" dirty="0">
                <a:solidFill>
                  <a:srgbClr val="FF7F00"/>
                </a:solidFill>
              </a:rPr>
              <a:t>   by 1000Hz (red) signal?</a:t>
            </a:r>
          </a:p>
        </p:txBody>
      </p:sp>
    </p:spTree>
    <p:extLst>
      <p:ext uri="{BB962C8B-B14F-4D97-AF65-F5344CB8AC3E}">
        <p14:creationId xmlns:p14="http://schemas.microsoft.com/office/powerpoint/2010/main" val="276485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689B5-D1CD-2D48-A490-05896B1A6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71A90-2F11-6640-B2C2-381781389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frequencies should we keep?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30F1D-C181-C142-B81A-82FD9711F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A820A-6962-4941-906D-401A416AC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67" y="2806700"/>
            <a:ext cx="4566813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85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Critical Frequency Bands – 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4577" y="1554162"/>
            <a:ext cx="3227070" cy="4846638"/>
          </a:xfrm>
        </p:spPr>
        <p:txBody>
          <a:bodyPr>
            <a:normAutofit/>
          </a:bodyPr>
          <a:lstStyle/>
          <a:p>
            <a:r>
              <a:rPr lang="en-US" sz="2400" dirty="0"/>
              <a:t>“Bark” scale – </a:t>
            </a:r>
          </a:p>
          <a:p>
            <a:pPr lvl="1"/>
            <a:r>
              <a:rPr lang="en-US" sz="2000" dirty="0"/>
              <a:t>Maps frequency intervals into their respective critical band number</a:t>
            </a:r>
          </a:p>
          <a:p>
            <a:pPr lvl="1"/>
            <a:r>
              <a:rPr lang="en-US" sz="2000" dirty="0"/>
              <a:t>24 frequency bins (or “barks”), get wider as frequency increases!</a:t>
            </a:r>
          </a:p>
          <a:p>
            <a:r>
              <a:rPr lang="en-US" sz="2400" dirty="0">
                <a:solidFill>
                  <a:srgbClr val="FF7F00"/>
                </a:solidFill>
              </a:rPr>
              <a:t>What happens to width of bands as frequency increases?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6A2035-3414-344F-B069-B45088555BDE}"/>
              </a:ext>
            </a:extLst>
          </p:cNvPr>
          <p:cNvGraphicFramePr>
            <a:graphicFrameLocks noGrp="1"/>
          </p:cNvGraphicFramePr>
          <p:nvPr/>
        </p:nvGraphicFramePr>
        <p:xfrm>
          <a:off x="2964181" y="1295400"/>
          <a:ext cx="2910841" cy="5030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2">
                  <a:extLst>
                    <a:ext uri="{9D8B030D-6E8A-4147-A177-3AD203B41FA5}">
                      <a16:colId xmlns:a16="http://schemas.microsoft.com/office/drawing/2014/main" val="185877797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429178270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2763587362"/>
                    </a:ext>
                  </a:extLst>
                </a:gridCol>
                <a:gridCol w="685799">
                  <a:extLst>
                    <a:ext uri="{9D8B030D-6E8A-4147-A177-3AD203B41FA5}">
                      <a16:colId xmlns:a16="http://schemas.microsoft.com/office/drawing/2014/main" val="2624736615"/>
                    </a:ext>
                  </a:extLst>
                </a:gridCol>
              </a:tblGrid>
              <a:tr h="304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Center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Cut-off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Bandwidth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3084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br>
                        <a:rPr lang="en-US" dirty="0">
                          <a:effectLst/>
                          <a:latin typeface="Helvetica" pitchFamily="2" charset="0"/>
                        </a:rPr>
                      </a:br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br>
                        <a:rPr lang="en-US" dirty="0">
                          <a:effectLst/>
                          <a:latin typeface="Helvetica" pitchFamily="2" charset="0"/>
                        </a:rPr>
                      </a:br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20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4261346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7884697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8691738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61215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5670661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2997430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409488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480621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652523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1808663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233676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9061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7448686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16529B-379F-284A-8E55-C4EAE45FE93D}"/>
              </a:ext>
            </a:extLst>
          </p:cNvPr>
          <p:cNvGraphicFramePr>
            <a:graphicFrameLocks noGrp="1"/>
          </p:cNvGraphicFramePr>
          <p:nvPr/>
        </p:nvGraphicFramePr>
        <p:xfrm>
          <a:off x="6060186" y="1283652"/>
          <a:ext cx="3009901" cy="4786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031">
                  <a:extLst>
                    <a:ext uri="{9D8B030D-6E8A-4147-A177-3AD203B41FA5}">
                      <a16:colId xmlns:a16="http://schemas.microsoft.com/office/drawing/2014/main" val="1858777978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1429178270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2763587362"/>
                    </a:ext>
                  </a:extLst>
                </a:gridCol>
                <a:gridCol w="765810">
                  <a:extLst>
                    <a:ext uri="{9D8B030D-6E8A-4147-A177-3AD203B41FA5}">
                      <a16:colId xmlns:a16="http://schemas.microsoft.com/office/drawing/2014/main" val="2624736615"/>
                    </a:ext>
                  </a:extLst>
                </a:gridCol>
              </a:tblGrid>
              <a:tr h="304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Center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Cut-off Freq. (Hz)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Bandwidth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3084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4261346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7884697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8691738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61215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5670661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2997430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409488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1100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480621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652523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1800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1808663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233676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3500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9061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74486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490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Frequency Masking @ Higher Frequencies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554162"/>
            <a:ext cx="9191897" cy="4846638"/>
          </a:xfrm>
        </p:spPr>
        <p:txBody>
          <a:bodyPr>
            <a:normAutofit/>
          </a:bodyPr>
          <a:lstStyle/>
          <a:p>
            <a:r>
              <a:rPr lang="en-US" sz="2400" dirty="0"/>
              <a:t>Plots of masking at several different frequencies: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Effect of masking is ‘worse’ at higher frequencies</a:t>
            </a:r>
          </a:p>
          <a:p>
            <a:pPr lvl="1"/>
            <a:r>
              <a:rPr lang="en-US" sz="2000" dirty="0"/>
              <a:t>Masking band gets wider at higher frequencies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799" y="2232796"/>
            <a:ext cx="62579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1558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Map – Week 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3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170411" y="432766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554020" y="352044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4135" y="18288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209701" y="3170178"/>
            <a:ext cx="410521" cy="411444"/>
            <a:chOff x="1447800" y="3446002"/>
            <a:chExt cx="545367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and Harmonics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Masking can also occur at the harmonics of masker…</a:t>
            </a:r>
          </a:p>
          <a:p>
            <a:pPr lvl="1"/>
            <a:r>
              <a:rPr lang="en-US" sz="2000" dirty="0"/>
              <a:t>(harmonics – multiples)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Example has a masker at 200 Hz</a:t>
            </a:r>
          </a:p>
          <a:p>
            <a:pPr lvl="1"/>
            <a:r>
              <a:rPr lang="en-US" sz="2000" dirty="0"/>
              <a:t>While effect of masker is greatest at 200 Hz…</a:t>
            </a:r>
          </a:p>
          <a:p>
            <a:pPr lvl="2"/>
            <a:r>
              <a:rPr lang="en-US" sz="1800" dirty="0"/>
              <a:t>Also effects harmonics of masker signal!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5" descr="Pages from Fletcher-RevModPhys'40-AuditoryPatterns-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58" t="15253" r="59290" b="79025"/>
          <a:stretch/>
        </p:blipFill>
        <p:spPr bwMode="auto">
          <a:xfrm>
            <a:off x="2643192" y="2254732"/>
            <a:ext cx="4462707" cy="1781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4294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EE7290-D28F-FF4B-96CF-2575798536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Temporal Masking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5CE781-4748-2B42-9C8D-893A080528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12150-76BE-6644-94F0-D35B36ADE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29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Time-Domain Masking (Temporal)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types:</a:t>
            </a:r>
          </a:p>
          <a:p>
            <a:pPr lvl="1"/>
            <a:r>
              <a:rPr lang="en-US" dirty="0"/>
              <a:t>pre-masking (backwards)</a:t>
            </a:r>
          </a:p>
          <a:p>
            <a:pPr lvl="1"/>
            <a:r>
              <a:rPr lang="en-US" dirty="0"/>
              <a:t>post-masking (forwards)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/>
          <a:srcRect l="17647" t="2482" r="25490" b="82356"/>
          <a:stretch/>
        </p:blipFill>
        <p:spPr bwMode="auto">
          <a:xfrm>
            <a:off x="500742" y="3070746"/>
            <a:ext cx="8305800" cy="2866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984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 - Forwards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Easier to understand…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 sudden masker noise…</a:t>
            </a:r>
          </a:p>
          <a:p>
            <a:pPr lvl="2"/>
            <a:r>
              <a:rPr lang="en-US" dirty="0"/>
              <a:t>Makes inaudible other sounds </a:t>
            </a:r>
            <a:r>
              <a:rPr lang="en-US" u="sng" dirty="0"/>
              <a:t>following</a:t>
            </a:r>
            <a:r>
              <a:rPr lang="en-US" dirty="0"/>
              <a:t> noise…for up to 200ms</a:t>
            </a:r>
          </a:p>
          <a:p>
            <a:pPr lvl="3"/>
            <a:r>
              <a:rPr lang="en-US" dirty="0"/>
              <a:t>Physical: hair cells in Cochlea don’t stop vibrating instantly</a:t>
            </a:r>
          </a:p>
          <a:p>
            <a:pPr lvl="4"/>
            <a:r>
              <a:rPr lang="en-US" dirty="0"/>
              <a:t>Brain accounts for the fact their vibration will decay over time after incident sound goes 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14" t="2482" r="25490" b="82356"/>
          <a:stretch/>
        </p:blipFill>
        <p:spPr bwMode="auto">
          <a:xfrm>
            <a:off x="2481943" y="1944689"/>
            <a:ext cx="4297679" cy="2135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531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 - Forwards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1195346"/>
            <a:ext cx="8686800" cy="48466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A sudden masker noise…</a:t>
            </a:r>
          </a:p>
          <a:p>
            <a:pPr lvl="2"/>
            <a:r>
              <a:rPr lang="en-US" dirty="0"/>
              <a:t>Makes inaudible other sounds </a:t>
            </a:r>
            <a:r>
              <a:rPr lang="en-US" u="sng" dirty="0"/>
              <a:t>following</a:t>
            </a:r>
            <a:r>
              <a:rPr lang="en-US" dirty="0"/>
              <a:t> noise…for up to 200ms</a:t>
            </a:r>
          </a:p>
          <a:p>
            <a:pPr lvl="3"/>
            <a:r>
              <a:rPr lang="en-US" dirty="0"/>
              <a:t>Physical: hair cells in Cochlea don’t stop vibrating instantly</a:t>
            </a:r>
          </a:p>
          <a:p>
            <a:pPr lvl="4"/>
            <a:r>
              <a:rPr lang="en-US" dirty="0"/>
              <a:t>Brain accounts for the fact their vibration will decay over time after incident sound goes 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14" t="2482" r="25490" b="82356"/>
          <a:stretch/>
        </p:blipFill>
        <p:spPr bwMode="auto">
          <a:xfrm>
            <a:off x="5531983" y="1212043"/>
            <a:ext cx="3307217" cy="164300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7155D3-F23B-4D47-B4AF-E06A67058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2" y="3618665"/>
            <a:ext cx="87503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66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 - Backwards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846638"/>
          </a:xfrm>
        </p:spPr>
        <p:txBody>
          <a:bodyPr>
            <a:noAutofit/>
          </a:bodyPr>
          <a:lstStyle/>
          <a:p>
            <a:r>
              <a:rPr lang="en-US" dirty="0"/>
              <a:t>Not as intuitive an explanation…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A sudden masker noise…</a:t>
            </a:r>
          </a:p>
          <a:p>
            <a:pPr lvl="2"/>
            <a:r>
              <a:rPr lang="en-US" dirty="0"/>
              <a:t>Makes inaudible other sounds </a:t>
            </a:r>
            <a:r>
              <a:rPr lang="en-US" u="sng" dirty="0"/>
              <a:t>preceding</a:t>
            </a:r>
            <a:r>
              <a:rPr lang="en-US" dirty="0"/>
              <a:t> noise!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Why does this happen?</a:t>
            </a:r>
          </a:p>
          <a:p>
            <a:pPr lvl="3"/>
            <a:r>
              <a:rPr lang="en-US" dirty="0"/>
              <a:t>One thought: takes time for your brain to interpret sound</a:t>
            </a:r>
          </a:p>
          <a:p>
            <a:pPr lvl="3"/>
            <a:r>
              <a:rPr lang="en-US" dirty="0"/>
              <a:t>Think of it like a buffer…</a:t>
            </a:r>
          </a:p>
          <a:p>
            <a:pPr lvl="3"/>
            <a:r>
              <a:rPr lang="en-US" dirty="0"/>
              <a:t>Throws out contents of buffer when a loud sound comes in</a:t>
            </a:r>
          </a:p>
          <a:p>
            <a:pPr lvl="4"/>
            <a:r>
              <a:rPr lang="en-US" dirty="0"/>
              <a:t>to concentrate on only the loud sound (masker in this case)</a:t>
            </a:r>
          </a:p>
          <a:p>
            <a:pPr lvl="3"/>
            <a:r>
              <a:rPr lang="en-US" dirty="0"/>
              <a:t>Also, hair vibrations likely take time to come up to full amplitude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328" t="2482" r="46979" b="82356"/>
          <a:stretch/>
        </p:blipFill>
        <p:spPr bwMode="auto">
          <a:xfrm>
            <a:off x="5021036" y="1736031"/>
            <a:ext cx="3505744" cy="198268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B80B7-AB9E-4A40-B6C1-9B0B2CF51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" y="1589868"/>
            <a:ext cx="4977392" cy="197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1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9178834" cy="838200"/>
          </a:xfrm>
        </p:spPr>
        <p:txBody>
          <a:bodyPr>
            <a:normAutofit/>
          </a:bodyPr>
          <a:lstStyle/>
          <a:p>
            <a:r>
              <a:rPr lang="en-US" sz="2800" dirty="0"/>
              <a:t>Lab 5: Measure own Fletcher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 descr="Pages from Fletcher-RevModPhys'40-AuditoryPatterns-HearingThreshold"/>
          <p:cNvPicPr>
            <a:picLocks noChangeAspect="1" noChangeArrowheads="1"/>
          </p:cNvPicPr>
          <p:nvPr/>
        </p:nvPicPr>
        <p:blipFill rotWithShape="1">
          <a:blip r:embed="rId2" cstate="print"/>
          <a:srcRect l="49020" t="63098" r="13725" b="20572"/>
          <a:stretch/>
        </p:blipFill>
        <p:spPr bwMode="auto">
          <a:xfrm>
            <a:off x="171995" y="1384663"/>
            <a:ext cx="8763000" cy="4972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3660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8CE0-E7C7-7C42-96D8-91E7458C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5: Measure Masking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626DA-54BE-E243-9400-0E8C915DF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(hear) that loud tones could mask softer, nearby frequencies.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45171-8DC7-DA4C-AD9A-E151B5AAC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95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Psychoacoustics in Digital Audio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58A4C55-2ED5-9448-9D63-615A3CCF4E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530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39</a:t>
            </a:fld>
            <a:endParaRPr lang="en-US"/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(range)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756517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5257800" y="1752600"/>
            <a:ext cx="3048000" cy="41910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257800" y="1752600"/>
            <a:ext cx="3048000" cy="41910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5257800" y="1752600"/>
            <a:ext cx="3048000" cy="41910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56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Psychoacoustics</a:t>
            </a:r>
          </a:p>
        </p:txBody>
      </p:sp>
    </p:spTree>
    <p:extLst>
      <p:ext uri="{BB962C8B-B14F-4D97-AF65-F5344CB8AC3E}">
        <p14:creationId xmlns:p14="http://schemas.microsoft.com/office/powerpoint/2010/main" val="301724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40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5486400"/>
            <a:ext cx="6324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620000" y="5486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251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259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266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274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289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97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304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312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327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335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342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350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3657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3733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3810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3886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4038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4114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4191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4267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4419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4495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4572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4648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/>
          <p:nvPr/>
        </p:nvCxnSpPr>
        <p:spPr bwMode="auto">
          <a:xfrm>
            <a:off x="4800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>
            <a:off x="4876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>
            <a:off x="4953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5029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>
            <a:off x="518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>
            <a:off x="525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533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>
            <a:off x="541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556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563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>
            <a:off x="571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579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/>
          <p:cNvCxnSpPr/>
          <p:nvPr/>
        </p:nvCxnSpPr>
        <p:spPr bwMode="auto">
          <a:xfrm>
            <a:off x="594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>
            <a:off x="601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/>
          <p:nvPr/>
        </p:nvCxnSpPr>
        <p:spPr bwMode="auto">
          <a:xfrm>
            <a:off x="609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/>
          <p:nvPr/>
        </p:nvCxnSpPr>
        <p:spPr bwMode="auto">
          <a:xfrm>
            <a:off x="617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>
            <a:off x="632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/>
          <p:nvPr/>
        </p:nvCxnSpPr>
        <p:spPr bwMode="auto">
          <a:xfrm>
            <a:off x="640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>
            <a:off x="647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/>
          <p:nvPr/>
        </p:nvCxnSpPr>
        <p:spPr bwMode="auto">
          <a:xfrm>
            <a:off x="655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/>
          <p:nvPr/>
        </p:nvCxnSpPr>
        <p:spPr bwMode="auto">
          <a:xfrm>
            <a:off x="670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/>
          <p:nvPr/>
        </p:nvCxnSpPr>
        <p:spPr bwMode="auto">
          <a:xfrm>
            <a:off x="678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>
            <a:off x="685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693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/>
          <p:nvPr/>
        </p:nvCxnSpPr>
        <p:spPr bwMode="auto">
          <a:xfrm>
            <a:off x="708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/>
          <p:nvPr/>
        </p:nvCxnSpPr>
        <p:spPr bwMode="auto">
          <a:xfrm>
            <a:off x="716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/>
          <p:nvPr/>
        </p:nvCxnSpPr>
        <p:spPr bwMode="auto">
          <a:xfrm>
            <a:off x="723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>
            <a:off x="731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>
            <a:off x="739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/>
          <p:nvPr/>
        </p:nvCxnSpPr>
        <p:spPr bwMode="auto">
          <a:xfrm>
            <a:off x="213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/>
          <p:nvPr/>
        </p:nvCxnSpPr>
        <p:spPr bwMode="auto">
          <a:xfrm>
            <a:off x="220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>
            <a:off x="228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/>
          <p:nvPr/>
        </p:nvCxnSpPr>
        <p:spPr bwMode="auto">
          <a:xfrm>
            <a:off x="236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>
            <a:off x="175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182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>
            <a:off x="190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>
            <a:off x="198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>
            <a:off x="129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137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/>
          <p:nvPr/>
        </p:nvCxnSpPr>
        <p:spPr bwMode="auto">
          <a:xfrm>
            <a:off x="144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>
            <a:off x="152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160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5" name="TextBox 184"/>
          <p:cNvSpPr txBox="1"/>
          <p:nvPr/>
        </p:nvSpPr>
        <p:spPr>
          <a:xfrm>
            <a:off x="1066799" y="5717232"/>
            <a:ext cx="7315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193     194              196    197    198    199              201    202    203    204              206    207    208</a:t>
            </a:r>
          </a:p>
        </p:txBody>
      </p:sp>
      <p:cxnSp>
        <p:nvCxnSpPr>
          <p:cNvPr id="187" name="Straight Arrow Connector 186"/>
          <p:cNvCxnSpPr/>
          <p:nvPr/>
        </p:nvCxnSpPr>
        <p:spPr bwMode="auto">
          <a:xfrm flipV="1">
            <a:off x="7391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88" name="Straight Arrow Connector 187"/>
          <p:cNvCxnSpPr/>
          <p:nvPr/>
        </p:nvCxnSpPr>
        <p:spPr bwMode="auto">
          <a:xfrm flipV="1">
            <a:off x="7315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89" name="Straight Arrow Connector 188"/>
          <p:cNvCxnSpPr/>
          <p:nvPr/>
        </p:nvCxnSpPr>
        <p:spPr bwMode="auto">
          <a:xfrm flipV="1">
            <a:off x="7239000" y="4038600"/>
            <a:ext cx="0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0" name="Straight Arrow Connector 189"/>
          <p:cNvCxnSpPr/>
          <p:nvPr/>
        </p:nvCxnSpPr>
        <p:spPr bwMode="auto">
          <a:xfrm flipV="1">
            <a:off x="7162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1" name="Straight Arrow Connector 190"/>
          <p:cNvCxnSpPr/>
          <p:nvPr/>
        </p:nvCxnSpPr>
        <p:spPr bwMode="auto">
          <a:xfrm flipV="1">
            <a:off x="7086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2" name="Straight Arrow Connector 191"/>
          <p:cNvCxnSpPr/>
          <p:nvPr/>
        </p:nvCxnSpPr>
        <p:spPr bwMode="auto">
          <a:xfrm flipV="1">
            <a:off x="7010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3" name="Straight Arrow Connector 192"/>
          <p:cNvCxnSpPr/>
          <p:nvPr/>
        </p:nvCxnSpPr>
        <p:spPr bwMode="auto">
          <a:xfrm>
            <a:off x="6934200" y="5486400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4" name="Straight Arrow Connector 193"/>
          <p:cNvCxnSpPr/>
          <p:nvPr/>
        </p:nvCxnSpPr>
        <p:spPr bwMode="auto">
          <a:xfrm flipV="1">
            <a:off x="68580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5" name="Straight Arrow Connector 194"/>
          <p:cNvCxnSpPr/>
          <p:nvPr/>
        </p:nvCxnSpPr>
        <p:spPr bwMode="auto">
          <a:xfrm flipV="1">
            <a:off x="6781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6" name="Straight Arrow Connector 195"/>
          <p:cNvCxnSpPr/>
          <p:nvPr/>
        </p:nvCxnSpPr>
        <p:spPr bwMode="auto">
          <a:xfrm flipV="1">
            <a:off x="6705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7" name="Straight Arrow Connector 196"/>
          <p:cNvCxnSpPr/>
          <p:nvPr/>
        </p:nvCxnSpPr>
        <p:spPr bwMode="auto">
          <a:xfrm flipV="1">
            <a:off x="6629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8" name="Straight Arrow Connector 197"/>
          <p:cNvCxnSpPr/>
          <p:nvPr/>
        </p:nvCxnSpPr>
        <p:spPr bwMode="auto">
          <a:xfrm flipV="1">
            <a:off x="6553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9" name="Straight Arrow Connector 198"/>
          <p:cNvCxnSpPr/>
          <p:nvPr/>
        </p:nvCxnSpPr>
        <p:spPr bwMode="auto">
          <a:xfrm flipV="1">
            <a:off x="6477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0" name="Straight Arrow Connector 199"/>
          <p:cNvCxnSpPr/>
          <p:nvPr/>
        </p:nvCxnSpPr>
        <p:spPr bwMode="auto">
          <a:xfrm flipV="1">
            <a:off x="64008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1" name="Straight Arrow Connector 200"/>
          <p:cNvCxnSpPr/>
          <p:nvPr/>
        </p:nvCxnSpPr>
        <p:spPr bwMode="auto">
          <a:xfrm flipV="1">
            <a:off x="63246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2" name="Straight Arrow Connector 201"/>
          <p:cNvCxnSpPr/>
          <p:nvPr/>
        </p:nvCxnSpPr>
        <p:spPr bwMode="auto">
          <a:xfrm flipV="1">
            <a:off x="6248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3" name="Straight Arrow Connector 202"/>
          <p:cNvCxnSpPr/>
          <p:nvPr/>
        </p:nvCxnSpPr>
        <p:spPr bwMode="auto">
          <a:xfrm flipV="1">
            <a:off x="6172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4" name="Straight Arrow Connector 203"/>
          <p:cNvCxnSpPr/>
          <p:nvPr/>
        </p:nvCxnSpPr>
        <p:spPr bwMode="auto">
          <a:xfrm flipV="1">
            <a:off x="60960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5" name="Straight Arrow Connector 204"/>
          <p:cNvCxnSpPr/>
          <p:nvPr/>
        </p:nvCxnSpPr>
        <p:spPr bwMode="auto">
          <a:xfrm flipV="1">
            <a:off x="6019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6" name="Straight Arrow Connector 205"/>
          <p:cNvCxnSpPr/>
          <p:nvPr/>
        </p:nvCxnSpPr>
        <p:spPr bwMode="auto">
          <a:xfrm flipV="1">
            <a:off x="5943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7" name="Straight Arrow Connector 206"/>
          <p:cNvCxnSpPr/>
          <p:nvPr/>
        </p:nvCxnSpPr>
        <p:spPr bwMode="auto">
          <a:xfrm flipV="1">
            <a:off x="5867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8" name="Straight Arrow Connector 207"/>
          <p:cNvCxnSpPr/>
          <p:nvPr/>
        </p:nvCxnSpPr>
        <p:spPr bwMode="auto">
          <a:xfrm flipV="1">
            <a:off x="5791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9" name="Straight Arrow Connector 208"/>
          <p:cNvCxnSpPr/>
          <p:nvPr/>
        </p:nvCxnSpPr>
        <p:spPr bwMode="auto">
          <a:xfrm flipV="1">
            <a:off x="57150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0" name="Straight Arrow Connector 209"/>
          <p:cNvCxnSpPr/>
          <p:nvPr/>
        </p:nvCxnSpPr>
        <p:spPr bwMode="auto">
          <a:xfrm flipV="1">
            <a:off x="5638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1" name="Straight Arrow Connector 210"/>
          <p:cNvCxnSpPr/>
          <p:nvPr/>
        </p:nvCxnSpPr>
        <p:spPr bwMode="auto">
          <a:xfrm flipV="1">
            <a:off x="5562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2" name="Straight Arrow Connector 211"/>
          <p:cNvCxnSpPr/>
          <p:nvPr/>
        </p:nvCxnSpPr>
        <p:spPr bwMode="auto">
          <a:xfrm flipV="1">
            <a:off x="5486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3" name="Straight Arrow Connector 212"/>
          <p:cNvCxnSpPr/>
          <p:nvPr/>
        </p:nvCxnSpPr>
        <p:spPr bwMode="auto">
          <a:xfrm flipV="1">
            <a:off x="5410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4" name="Straight Arrow Connector 213"/>
          <p:cNvCxnSpPr/>
          <p:nvPr/>
        </p:nvCxnSpPr>
        <p:spPr bwMode="auto">
          <a:xfrm flipH="1" flipV="1">
            <a:off x="5327650" y="5473700"/>
            <a:ext cx="6350" cy="1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5" name="Straight Arrow Connector 214"/>
          <p:cNvCxnSpPr/>
          <p:nvPr/>
        </p:nvCxnSpPr>
        <p:spPr bwMode="auto">
          <a:xfrm flipV="1">
            <a:off x="5257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6" name="Straight Arrow Connector 215"/>
          <p:cNvCxnSpPr/>
          <p:nvPr/>
        </p:nvCxnSpPr>
        <p:spPr bwMode="auto">
          <a:xfrm flipV="1">
            <a:off x="51816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7" name="Straight Arrow Connector 216"/>
          <p:cNvCxnSpPr/>
          <p:nvPr/>
        </p:nvCxnSpPr>
        <p:spPr bwMode="auto">
          <a:xfrm flipV="1">
            <a:off x="51054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8" name="Straight Arrow Connector 217"/>
          <p:cNvCxnSpPr/>
          <p:nvPr/>
        </p:nvCxnSpPr>
        <p:spPr bwMode="auto">
          <a:xfrm flipV="1">
            <a:off x="5029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9" name="Straight Arrow Connector 218"/>
          <p:cNvCxnSpPr/>
          <p:nvPr/>
        </p:nvCxnSpPr>
        <p:spPr bwMode="auto">
          <a:xfrm flipV="1">
            <a:off x="49530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0" name="Straight Arrow Connector 219"/>
          <p:cNvCxnSpPr/>
          <p:nvPr/>
        </p:nvCxnSpPr>
        <p:spPr bwMode="auto">
          <a:xfrm flipV="1">
            <a:off x="4876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1" name="Straight Arrow Connector 220"/>
          <p:cNvCxnSpPr/>
          <p:nvPr/>
        </p:nvCxnSpPr>
        <p:spPr bwMode="auto">
          <a:xfrm flipV="1">
            <a:off x="4800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2" name="Straight Arrow Connector 221"/>
          <p:cNvCxnSpPr/>
          <p:nvPr/>
        </p:nvCxnSpPr>
        <p:spPr bwMode="auto">
          <a:xfrm flipV="1">
            <a:off x="4724400" y="2209800"/>
            <a:ext cx="0" cy="3276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7" name="Straight Arrow Connector 266"/>
          <p:cNvCxnSpPr/>
          <p:nvPr/>
        </p:nvCxnSpPr>
        <p:spPr bwMode="auto">
          <a:xfrm flipV="1">
            <a:off x="4648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8" name="Straight Arrow Connector 267"/>
          <p:cNvCxnSpPr/>
          <p:nvPr/>
        </p:nvCxnSpPr>
        <p:spPr bwMode="auto">
          <a:xfrm flipV="1">
            <a:off x="4572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9" name="Straight Arrow Connector 268"/>
          <p:cNvCxnSpPr/>
          <p:nvPr/>
        </p:nvCxnSpPr>
        <p:spPr bwMode="auto">
          <a:xfrm flipV="1">
            <a:off x="4495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0" name="Straight Arrow Connector 269"/>
          <p:cNvCxnSpPr/>
          <p:nvPr/>
        </p:nvCxnSpPr>
        <p:spPr bwMode="auto">
          <a:xfrm flipV="1">
            <a:off x="4419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1" name="Straight Arrow Connector 270"/>
          <p:cNvCxnSpPr/>
          <p:nvPr/>
        </p:nvCxnSpPr>
        <p:spPr bwMode="auto">
          <a:xfrm flipV="1">
            <a:off x="4343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2" name="Straight Arrow Connector 271"/>
          <p:cNvCxnSpPr/>
          <p:nvPr/>
        </p:nvCxnSpPr>
        <p:spPr bwMode="auto">
          <a:xfrm flipV="1">
            <a:off x="4267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3" name="Straight Arrow Connector 272"/>
          <p:cNvCxnSpPr/>
          <p:nvPr/>
        </p:nvCxnSpPr>
        <p:spPr bwMode="auto">
          <a:xfrm>
            <a:off x="4191000" y="5486400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4" name="Straight Arrow Connector 273"/>
          <p:cNvCxnSpPr/>
          <p:nvPr/>
        </p:nvCxnSpPr>
        <p:spPr bwMode="auto">
          <a:xfrm flipV="1">
            <a:off x="41148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5" name="Straight Arrow Connector 274"/>
          <p:cNvCxnSpPr/>
          <p:nvPr/>
        </p:nvCxnSpPr>
        <p:spPr bwMode="auto">
          <a:xfrm flipV="1">
            <a:off x="40386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6" name="Straight Arrow Connector 275"/>
          <p:cNvCxnSpPr/>
          <p:nvPr/>
        </p:nvCxnSpPr>
        <p:spPr bwMode="auto">
          <a:xfrm flipV="1">
            <a:off x="3962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7" name="Straight Arrow Connector 276"/>
          <p:cNvCxnSpPr/>
          <p:nvPr/>
        </p:nvCxnSpPr>
        <p:spPr bwMode="auto">
          <a:xfrm flipV="1">
            <a:off x="3886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8" name="Straight Arrow Connector 277"/>
          <p:cNvCxnSpPr/>
          <p:nvPr/>
        </p:nvCxnSpPr>
        <p:spPr bwMode="auto">
          <a:xfrm flipV="1">
            <a:off x="3810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9" name="Straight Arrow Connector 278"/>
          <p:cNvCxnSpPr/>
          <p:nvPr/>
        </p:nvCxnSpPr>
        <p:spPr bwMode="auto">
          <a:xfrm flipV="1">
            <a:off x="3733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0" name="Straight Arrow Connector 279"/>
          <p:cNvCxnSpPr/>
          <p:nvPr/>
        </p:nvCxnSpPr>
        <p:spPr bwMode="auto">
          <a:xfrm flipV="1">
            <a:off x="3657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1" name="Straight Arrow Connector 280"/>
          <p:cNvCxnSpPr/>
          <p:nvPr/>
        </p:nvCxnSpPr>
        <p:spPr bwMode="auto">
          <a:xfrm flipV="1">
            <a:off x="35814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2" name="Straight Arrow Connector 281"/>
          <p:cNvCxnSpPr/>
          <p:nvPr/>
        </p:nvCxnSpPr>
        <p:spPr bwMode="auto">
          <a:xfrm flipV="1">
            <a:off x="3505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3" name="Straight Arrow Connector 282"/>
          <p:cNvCxnSpPr/>
          <p:nvPr/>
        </p:nvCxnSpPr>
        <p:spPr bwMode="auto">
          <a:xfrm flipV="1">
            <a:off x="34290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4" name="Straight Arrow Connector 283"/>
          <p:cNvCxnSpPr/>
          <p:nvPr/>
        </p:nvCxnSpPr>
        <p:spPr bwMode="auto">
          <a:xfrm flipV="1">
            <a:off x="3352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5" name="Straight Arrow Connector 284"/>
          <p:cNvCxnSpPr/>
          <p:nvPr/>
        </p:nvCxnSpPr>
        <p:spPr bwMode="auto">
          <a:xfrm flipV="1">
            <a:off x="32766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6" name="Straight Arrow Connector 285"/>
          <p:cNvCxnSpPr/>
          <p:nvPr/>
        </p:nvCxnSpPr>
        <p:spPr bwMode="auto">
          <a:xfrm flipV="1">
            <a:off x="32004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7" name="Straight Arrow Connector 286"/>
          <p:cNvCxnSpPr/>
          <p:nvPr/>
        </p:nvCxnSpPr>
        <p:spPr bwMode="auto">
          <a:xfrm flipV="1">
            <a:off x="3124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8" name="Straight Arrow Connector 287"/>
          <p:cNvCxnSpPr/>
          <p:nvPr/>
        </p:nvCxnSpPr>
        <p:spPr bwMode="auto">
          <a:xfrm flipV="1">
            <a:off x="3048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9" name="Straight Arrow Connector 288"/>
          <p:cNvCxnSpPr/>
          <p:nvPr/>
        </p:nvCxnSpPr>
        <p:spPr bwMode="auto">
          <a:xfrm flipV="1">
            <a:off x="2971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0" name="Straight Arrow Connector 289"/>
          <p:cNvCxnSpPr/>
          <p:nvPr/>
        </p:nvCxnSpPr>
        <p:spPr bwMode="auto">
          <a:xfrm flipV="1">
            <a:off x="2895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1" name="Straight Arrow Connector 290"/>
          <p:cNvCxnSpPr/>
          <p:nvPr/>
        </p:nvCxnSpPr>
        <p:spPr bwMode="auto">
          <a:xfrm flipV="1">
            <a:off x="2819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2" name="Straight Arrow Connector 291"/>
          <p:cNvCxnSpPr/>
          <p:nvPr/>
        </p:nvCxnSpPr>
        <p:spPr bwMode="auto">
          <a:xfrm flipV="1">
            <a:off x="2743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3" name="Straight Arrow Connector 292"/>
          <p:cNvCxnSpPr/>
          <p:nvPr/>
        </p:nvCxnSpPr>
        <p:spPr bwMode="auto">
          <a:xfrm flipV="1">
            <a:off x="2667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4" name="Straight Arrow Connector 293"/>
          <p:cNvCxnSpPr/>
          <p:nvPr/>
        </p:nvCxnSpPr>
        <p:spPr bwMode="auto">
          <a:xfrm flipH="1" flipV="1">
            <a:off x="2584450" y="5473700"/>
            <a:ext cx="6350" cy="1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5" name="Straight Arrow Connector 294"/>
          <p:cNvCxnSpPr/>
          <p:nvPr/>
        </p:nvCxnSpPr>
        <p:spPr bwMode="auto">
          <a:xfrm flipV="1">
            <a:off x="25146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6" name="Straight Arrow Connector 295"/>
          <p:cNvCxnSpPr/>
          <p:nvPr/>
        </p:nvCxnSpPr>
        <p:spPr bwMode="auto">
          <a:xfrm flipV="1">
            <a:off x="2438400" y="4572000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7" name="Straight Arrow Connector 296"/>
          <p:cNvCxnSpPr/>
          <p:nvPr/>
        </p:nvCxnSpPr>
        <p:spPr bwMode="auto">
          <a:xfrm flipV="1">
            <a:off x="2362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8" name="Straight Arrow Connector 297"/>
          <p:cNvCxnSpPr/>
          <p:nvPr/>
        </p:nvCxnSpPr>
        <p:spPr bwMode="auto">
          <a:xfrm flipV="1">
            <a:off x="2286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9" name="Straight Arrow Connector 298"/>
          <p:cNvCxnSpPr/>
          <p:nvPr/>
        </p:nvCxnSpPr>
        <p:spPr bwMode="auto">
          <a:xfrm flipV="1">
            <a:off x="2209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0" name="Straight Arrow Connector 299"/>
          <p:cNvCxnSpPr/>
          <p:nvPr/>
        </p:nvCxnSpPr>
        <p:spPr bwMode="auto">
          <a:xfrm flipV="1">
            <a:off x="2133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1" name="Straight Arrow Connector 300"/>
          <p:cNvCxnSpPr/>
          <p:nvPr/>
        </p:nvCxnSpPr>
        <p:spPr bwMode="auto">
          <a:xfrm flipV="1">
            <a:off x="2057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2" name="Straight Arrow Connector 301"/>
          <p:cNvCxnSpPr/>
          <p:nvPr/>
        </p:nvCxnSpPr>
        <p:spPr bwMode="auto">
          <a:xfrm flipV="1">
            <a:off x="1981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3" name="Straight Arrow Connector 302"/>
          <p:cNvCxnSpPr/>
          <p:nvPr/>
        </p:nvCxnSpPr>
        <p:spPr bwMode="auto">
          <a:xfrm flipV="1">
            <a:off x="1905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4" name="Straight Arrow Connector 303"/>
          <p:cNvCxnSpPr/>
          <p:nvPr/>
        </p:nvCxnSpPr>
        <p:spPr bwMode="auto">
          <a:xfrm flipV="1">
            <a:off x="1828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5" name="Straight Arrow Connector 304"/>
          <p:cNvCxnSpPr/>
          <p:nvPr/>
        </p:nvCxnSpPr>
        <p:spPr bwMode="auto">
          <a:xfrm flipV="1">
            <a:off x="1752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6" name="Straight Arrow Connector 305"/>
          <p:cNvCxnSpPr/>
          <p:nvPr/>
        </p:nvCxnSpPr>
        <p:spPr bwMode="auto">
          <a:xfrm flipV="1">
            <a:off x="1676400" y="3505200"/>
            <a:ext cx="0" cy="198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7" name="Straight Arrow Connector 306"/>
          <p:cNvCxnSpPr/>
          <p:nvPr/>
        </p:nvCxnSpPr>
        <p:spPr bwMode="auto">
          <a:xfrm flipV="1">
            <a:off x="1600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8" name="Straight Arrow Connector 307"/>
          <p:cNvCxnSpPr/>
          <p:nvPr/>
        </p:nvCxnSpPr>
        <p:spPr bwMode="auto">
          <a:xfrm flipV="1">
            <a:off x="15240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9" name="Straight Arrow Connector 308"/>
          <p:cNvCxnSpPr/>
          <p:nvPr/>
        </p:nvCxnSpPr>
        <p:spPr bwMode="auto">
          <a:xfrm flipV="1">
            <a:off x="1447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10" name="Straight Arrow Connector 309"/>
          <p:cNvCxnSpPr/>
          <p:nvPr/>
        </p:nvCxnSpPr>
        <p:spPr bwMode="auto">
          <a:xfrm flipV="1">
            <a:off x="1371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11" name="Straight Arrow Connector 310"/>
          <p:cNvCxnSpPr/>
          <p:nvPr/>
        </p:nvCxnSpPr>
        <p:spPr bwMode="auto">
          <a:xfrm flipV="1">
            <a:off x="1295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33" name="Straight Arrow Connector 332"/>
          <p:cNvCxnSpPr>
            <a:endCxn id="347" idx="1"/>
          </p:cNvCxnSpPr>
          <p:nvPr/>
        </p:nvCxnSpPr>
        <p:spPr bwMode="auto">
          <a:xfrm flipV="1">
            <a:off x="1219200" y="1769477"/>
            <a:ext cx="0" cy="37169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4" name="Straight Connector 333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6" name="Straight Connector 335"/>
          <p:cNvCxnSpPr/>
          <p:nvPr/>
        </p:nvCxnSpPr>
        <p:spPr bwMode="auto">
          <a:xfrm flipH="1">
            <a:off x="990600" y="5486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8" name="Straight Connector 337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9" name="Straight Connector 338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0" name="Straight Connector 339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1" name="Straight Connector 340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2" name="Straight Connector 341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3" name="Straight Connector 342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4" name="Straight Connector 343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5" name="Straight Connector 344"/>
          <p:cNvCxnSpPr/>
          <p:nvPr/>
        </p:nvCxnSpPr>
        <p:spPr bwMode="auto">
          <a:xfrm flipH="1">
            <a:off x="990600" y="1828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6" name="Straight Connector 345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7" name="TextBox 346"/>
          <p:cNvSpPr txBox="1"/>
          <p:nvPr/>
        </p:nvSpPr>
        <p:spPr>
          <a:xfrm>
            <a:off x="1219200" y="16002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dB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685800" y="28194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80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762000" y="52578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350" name="TextBox 349"/>
          <p:cNvSpPr txBox="1"/>
          <p:nvPr/>
        </p:nvSpPr>
        <p:spPr>
          <a:xfrm>
            <a:off x="685800" y="46482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</a:p>
        </p:txBody>
      </p:sp>
      <p:sp>
        <p:nvSpPr>
          <p:cNvPr id="351" name="TextBox 350"/>
          <p:cNvSpPr txBox="1"/>
          <p:nvPr/>
        </p:nvSpPr>
        <p:spPr>
          <a:xfrm>
            <a:off x="685800" y="40386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</a:p>
        </p:txBody>
      </p:sp>
      <p:sp>
        <p:nvSpPr>
          <p:cNvPr id="352" name="TextBox 351"/>
          <p:cNvSpPr txBox="1"/>
          <p:nvPr/>
        </p:nvSpPr>
        <p:spPr>
          <a:xfrm>
            <a:off x="685800" y="34290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60</a:t>
            </a:r>
          </a:p>
        </p:txBody>
      </p:sp>
      <p:sp>
        <p:nvSpPr>
          <p:cNvPr id="353" name="TextBox 352"/>
          <p:cNvSpPr txBox="1"/>
          <p:nvPr/>
        </p:nvSpPr>
        <p:spPr>
          <a:xfrm>
            <a:off x="533400" y="22098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</a:t>
            </a:r>
          </a:p>
        </p:txBody>
      </p:sp>
      <p:sp>
        <p:nvSpPr>
          <p:cNvPr id="354" name="TextBox 353"/>
          <p:cNvSpPr txBox="1"/>
          <p:nvPr/>
        </p:nvSpPr>
        <p:spPr>
          <a:xfrm>
            <a:off x="533400" y="16002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120</a:t>
            </a:r>
          </a:p>
        </p:txBody>
      </p:sp>
      <p:sp>
        <p:nvSpPr>
          <p:cNvPr id="357" name="Rectangle 356"/>
          <p:cNvSpPr/>
          <p:nvPr/>
        </p:nvSpPr>
        <p:spPr bwMode="auto">
          <a:xfrm>
            <a:off x="1219200" y="5105400"/>
            <a:ext cx="6248400" cy="381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7543800" y="510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0000"/>
                </a:solidFill>
              </a:rPr>
              <a:t>Masked</a:t>
            </a:r>
          </a:p>
        </p:txBody>
      </p:sp>
      <p:sp>
        <p:nvSpPr>
          <p:cNvPr id="2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(masking)</a:t>
            </a:r>
          </a:p>
        </p:txBody>
      </p:sp>
    </p:spTree>
    <p:extLst>
      <p:ext uri="{BB962C8B-B14F-4D97-AF65-F5344CB8AC3E}">
        <p14:creationId xmlns:p14="http://schemas.microsoft.com/office/powerpoint/2010/main" val="361199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/>
      <p:bldP spid="35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41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5486400"/>
            <a:ext cx="6324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620000" y="5486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251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259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266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274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289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97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304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312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327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335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342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350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3657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3733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3810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3886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4038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4114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4191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4267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4419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4495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4572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4648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/>
          <p:nvPr/>
        </p:nvCxnSpPr>
        <p:spPr bwMode="auto">
          <a:xfrm>
            <a:off x="4800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>
            <a:off x="4876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>
            <a:off x="4953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5029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>
            <a:off x="518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>
            <a:off x="525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533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>
            <a:off x="541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556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563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>
            <a:off x="571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579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/>
          <p:cNvCxnSpPr/>
          <p:nvPr/>
        </p:nvCxnSpPr>
        <p:spPr bwMode="auto">
          <a:xfrm>
            <a:off x="594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>
            <a:off x="601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/>
          <p:nvPr/>
        </p:nvCxnSpPr>
        <p:spPr bwMode="auto">
          <a:xfrm>
            <a:off x="609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/>
          <p:nvPr/>
        </p:nvCxnSpPr>
        <p:spPr bwMode="auto">
          <a:xfrm>
            <a:off x="617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>
            <a:off x="632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/>
          <p:nvPr/>
        </p:nvCxnSpPr>
        <p:spPr bwMode="auto">
          <a:xfrm>
            <a:off x="640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>
            <a:off x="647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/>
          <p:nvPr/>
        </p:nvCxnSpPr>
        <p:spPr bwMode="auto">
          <a:xfrm>
            <a:off x="655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/>
          <p:nvPr/>
        </p:nvCxnSpPr>
        <p:spPr bwMode="auto">
          <a:xfrm>
            <a:off x="670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/>
          <p:nvPr/>
        </p:nvCxnSpPr>
        <p:spPr bwMode="auto">
          <a:xfrm>
            <a:off x="678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>
            <a:off x="685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693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/>
          <p:nvPr/>
        </p:nvCxnSpPr>
        <p:spPr bwMode="auto">
          <a:xfrm>
            <a:off x="708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/>
          <p:nvPr/>
        </p:nvCxnSpPr>
        <p:spPr bwMode="auto">
          <a:xfrm>
            <a:off x="716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/>
          <p:nvPr/>
        </p:nvCxnSpPr>
        <p:spPr bwMode="auto">
          <a:xfrm>
            <a:off x="723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>
            <a:off x="731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>
            <a:off x="739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/>
          <p:nvPr/>
        </p:nvCxnSpPr>
        <p:spPr bwMode="auto">
          <a:xfrm>
            <a:off x="213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/>
          <p:nvPr/>
        </p:nvCxnSpPr>
        <p:spPr bwMode="auto">
          <a:xfrm>
            <a:off x="220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>
            <a:off x="228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/>
          <p:nvPr/>
        </p:nvCxnSpPr>
        <p:spPr bwMode="auto">
          <a:xfrm>
            <a:off x="236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>
            <a:off x="175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182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>
            <a:off x="190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>
            <a:off x="198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>
            <a:off x="129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137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/>
          <p:nvPr/>
        </p:nvCxnSpPr>
        <p:spPr bwMode="auto">
          <a:xfrm>
            <a:off x="144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>
            <a:off x="152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160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Arrow Connector 188"/>
          <p:cNvCxnSpPr/>
          <p:nvPr/>
        </p:nvCxnSpPr>
        <p:spPr bwMode="auto">
          <a:xfrm flipV="1">
            <a:off x="7239000" y="4038600"/>
            <a:ext cx="0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0" name="Straight Arrow Connector 199"/>
          <p:cNvCxnSpPr/>
          <p:nvPr/>
        </p:nvCxnSpPr>
        <p:spPr bwMode="auto">
          <a:xfrm flipV="1">
            <a:off x="64008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6" name="Straight Arrow Connector 215"/>
          <p:cNvCxnSpPr/>
          <p:nvPr/>
        </p:nvCxnSpPr>
        <p:spPr bwMode="auto">
          <a:xfrm flipV="1">
            <a:off x="51816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2" name="Straight Arrow Connector 221"/>
          <p:cNvCxnSpPr/>
          <p:nvPr/>
        </p:nvCxnSpPr>
        <p:spPr bwMode="auto">
          <a:xfrm flipV="1">
            <a:off x="4724400" y="2209800"/>
            <a:ext cx="0" cy="3276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6" name="Straight Arrow Connector 285"/>
          <p:cNvCxnSpPr/>
          <p:nvPr/>
        </p:nvCxnSpPr>
        <p:spPr bwMode="auto">
          <a:xfrm flipV="1">
            <a:off x="32004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6" name="Straight Arrow Connector 295"/>
          <p:cNvCxnSpPr/>
          <p:nvPr/>
        </p:nvCxnSpPr>
        <p:spPr bwMode="auto">
          <a:xfrm flipV="1">
            <a:off x="2438400" y="4572000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6" name="Straight Arrow Connector 305"/>
          <p:cNvCxnSpPr/>
          <p:nvPr/>
        </p:nvCxnSpPr>
        <p:spPr bwMode="auto">
          <a:xfrm flipV="1">
            <a:off x="1676400" y="3505200"/>
            <a:ext cx="0" cy="198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33" name="Straight Arrow Connector 332"/>
          <p:cNvCxnSpPr>
            <a:endCxn id="347" idx="1"/>
          </p:cNvCxnSpPr>
          <p:nvPr/>
        </p:nvCxnSpPr>
        <p:spPr bwMode="auto">
          <a:xfrm flipV="1">
            <a:off x="1219200" y="1769477"/>
            <a:ext cx="0" cy="37169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4" name="Straight Connector 333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8" name="Straight Connector 337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9" name="Straight Connector 338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0" name="Straight Connector 339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1" name="Straight Connector 340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2" name="Straight Connector 341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3" name="Straight Connector 342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4" name="Straight Connector 343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5" name="Straight Connector 344"/>
          <p:cNvCxnSpPr/>
          <p:nvPr/>
        </p:nvCxnSpPr>
        <p:spPr bwMode="auto">
          <a:xfrm flipH="1">
            <a:off x="990600" y="1828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6" name="Straight Connector 345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7" name="TextBox 346"/>
          <p:cNvSpPr txBox="1"/>
          <p:nvPr/>
        </p:nvSpPr>
        <p:spPr>
          <a:xfrm>
            <a:off x="1219200" y="16002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dB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685800" y="28194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80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762000" y="52578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350" name="TextBox 349"/>
          <p:cNvSpPr txBox="1"/>
          <p:nvPr/>
        </p:nvSpPr>
        <p:spPr>
          <a:xfrm>
            <a:off x="685800" y="46482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</a:p>
        </p:txBody>
      </p:sp>
      <p:sp>
        <p:nvSpPr>
          <p:cNvPr id="351" name="TextBox 350"/>
          <p:cNvSpPr txBox="1"/>
          <p:nvPr/>
        </p:nvSpPr>
        <p:spPr>
          <a:xfrm>
            <a:off x="685800" y="40386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</a:p>
        </p:txBody>
      </p:sp>
      <p:sp>
        <p:nvSpPr>
          <p:cNvPr id="352" name="TextBox 351"/>
          <p:cNvSpPr txBox="1"/>
          <p:nvPr/>
        </p:nvSpPr>
        <p:spPr>
          <a:xfrm>
            <a:off x="685800" y="34290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60</a:t>
            </a:r>
          </a:p>
        </p:txBody>
      </p:sp>
      <p:sp>
        <p:nvSpPr>
          <p:cNvPr id="353" name="TextBox 352"/>
          <p:cNvSpPr txBox="1"/>
          <p:nvPr/>
        </p:nvSpPr>
        <p:spPr>
          <a:xfrm>
            <a:off x="533400" y="22098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</a:t>
            </a:r>
          </a:p>
        </p:txBody>
      </p:sp>
      <p:sp>
        <p:nvSpPr>
          <p:cNvPr id="354" name="TextBox 353"/>
          <p:cNvSpPr txBox="1"/>
          <p:nvPr/>
        </p:nvSpPr>
        <p:spPr>
          <a:xfrm>
            <a:off x="533400" y="16002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120</a:t>
            </a:r>
          </a:p>
        </p:txBody>
      </p:sp>
      <p:sp>
        <p:nvSpPr>
          <p:cNvPr id="1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(masking)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1066799" y="5717232"/>
            <a:ext cx="7315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193     194              196    197    198    199              201    202    203    204              206    207    208</a:t>
            </a:r>
          </a:p>
        </p:txBody>
      </p:sp>
    </p:spTree>
    <p:extLst>
      <p:ext uri="{BB962C8B-B14F-4D97-AF65-F5344CB8AC3E}">
        <p14:creationId xmlns:p14="http://schemas.microsoft.com/office/powerpoint/2010/main" val="16373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A5CDF-88D7-324B-8BE7-A75D9BCD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8FDAC-5606-B74C-8589-A98775F33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Same A, B, C, D, E from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2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With same masking effects</a:t>
            </a:r>
          </a:p>
          <a:p>
            <a:r>
              <a:rPr lang="en-US" dirty="0">
                <a:solidFill>
                  <a:srgbClr val="FF7F00"/>
                </a:solidFill>
              </a:rPr>
              <a:t>8b per frequency, 10 frequencies </a:t>
            </a:r>
            <a:r>
              <a:rPr lang="en-US" dirty="0">
                <a:solidFill>
                  <a:srgbClr val="FF7F00"/>
                </a:solidFill>
                <a:sym typeface="Wingdings" pitchFamily="2" charset="2"/>
              </a:rPr>
              <a:t> bits?</a:t>
            </a:r>
          </a:p>
          <a:p>
            <a:r>
              <a:rPr lang="en-US" dirty="0">
                <a:solidFill>
                  <a:srgbClr val="FF7F00"/>
                </a:solidFill>
                <a:sym typeface="Wingdings" pitchFamily="2" charset="2"/>
              </a:rPr>
              <a:t>Non-zero, non-masked frequencies?</a:t>
            </a:r>
          </a:p>
          <a:p>
            <a:r>
              <a:rPr lang="en-US" dirty="0">
                <a:solidFill>
                  <a:srgbClr val="FF7F00"/>
                </a:solidFill>
                <a:sym typeface="Wingdings" pitchFamily="2" charset="2"/>
              </a:rPr>
              <a:t>Lossless encode Bits?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Encode 0s/masked with 1-bit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Encode keep/non-0 with 9-bit</a:t>
            </a:r>
          </a:p>
          <a:p>
            <a:pPr lvl="1"/>
            <a:endParaRPr lang="en-US" dirty="0">
              <a:solidFill>
                <a:srgbClr val="FF7F00"/>
              </a:solidFill>
              <a:sym typeface="Wingdings" pitchFamily="2" charset="2"/>
            </a:endParaRPr>
          </a:p>
          <a:p>
            <a:endParaRPr lang="en-US" dirty="0">
              <a:solidFill>
                <a:srgbClr val="FF7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A4505-F182-D441-865F-865112D4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38DB2-5856-7045-BBAC-8DF4A2721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95" y="3726180"/>
            <a:ext cx="4192074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2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B2D87-BDA2-C142-A0A4-A5A67D9C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Freq/masking Compression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90A8E-B8A3-A049-BEA9-7E8EDC68B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Convert to frequency domain</a:t>
            </a:r>
          </a:p>
          <a:p>
            <a:r>
              <a:rPr lang="en-US" dirty="0"/>
              <a:t>If few frequencies</a:t>
            </a:r>
          </a:p>
          <a:p>
            <a:pPr lvl="1"/>
            <a:r>
              <a:rPr lang="en-US" dirty="0"/>
              <a:t>Cheaper to only represent those</a:t>
            </a:r>
          </a:p>
          <a:p>
            <a:r>
              <a:rPr lang="en-US" dirty="0"/>
              <a:t>Masking means can drop frequencies that are present, but not dominant</a:t>
            </a:r>
          </a:p>
          <a:p>
            <a:pPr lvl="1"/>
            <a:r>
              <a:rPr lang="en-US" dirty="0"/>
              <a:t>Save by leaving those out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7A11A-543D-6E4E-AF6A-2D24C8040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07992-1CB3-5245-B1E7-5A099EFB7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0" y="4634548"/>
            <a:ext cx="7409996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1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1"/>
            <a:ext cx="8686800" cy="4984665"/>
          </a:xfrm>
        </p:spPr>
        <p:txBody>
          <a:bodyPr>
            <a:normAutofit/>
          </a:bodyPr>
          <a:lstStyle/>
          <a:p>
            <a:r>
              <a:rPr lang="en-US" dirty="0"/>
              <a:t>Human hearing mechanism directly encodes frequency</a:t>
            </a:r>
          </a:p>
          <a:p>
            <a:pPr lvl="1"/>
            <a:r>
              <a:rPr lang="en-US" dirty="0"/>
              <a:t>By position on Cochlea</a:t>
            </a:r>
          </a:p>
          <a:p>
            <a:r>
              <a:rPr lang="en-US" dirty="0"/>
              <a:t>Differential sensitivity by frequency</a:t>
            </a:r>
          </a:p>
          <a:p>
            <a:pPr lvl="1"/>
            <a:r>
              <a:rPr lang="en-US" dirty="0"/>
              <a:t>Hear some frequencies louder than others</a:t>
            </a:r>
          </a:p>
          <a:p>
            <a:r>
              <a:rPr lang="en-US" dirty="0"/>
              <a:t>Frequency Masking</a:t>
            </a:r>
          </a:p>
          <a:p>
            <a:pPr lvl="1"/>
            <a:r>
              <a:rPr lang="en-US" dirty="0"/>
              <a:t>Limit to what we can simultaneously perceive in critical bands – loud frequencies can hide others</a:t>
            </a:r>
          </a:p>
          <a:p>
            <a:r>
              <a:rPr lang="en-US" dirty="0"/>
              <a:t>Temporal Masking</a:t>
            </a:r>
          </a:p>
          <a:p>
            <a:pPr lvl="1"/>
            <a:r>
              <a:rPr lang="en-US" dirty="0"/>
              <a:t>Loud signals can hide sounds that come after (or before) them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PSYC3320 – Neural Systems and Behavior</a:t>
            </a:r>
          </a:p>
          <a:p>
            <a:pPr lvl="1"/>
            <a:r>
              <a:rPr lang="en-US" dirty="0"/>
              <a:t>Includes visual, audio, olfactory</a:t>
            </a:r>
          </a:p>
          <a:p>
            <a:r>
              <a:rPr lang="en-US" dirty="0"/>
              <a:t>LING2210 – Phonetics 1</a:t>
            </a:r>
          </a:p>
          <a:p>
            <a:pPr lvl="1"/>
            <a:r>
              <a:rPr lang="en-US" dirty="0"/>
              <a:t>Focus on speech, includes both hearing and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A5DE0-AF84-A04A-8F1C-A8024EE2B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Based on slides © 2009--2023 DeHon Additional Material © 2014 Farmer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 / Coming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Feedback </a:t>
            </a:r>
          </a:p>
          <a:p>
            <a:pPr lvl="1"/>
            <a:r>
              <a:rPr lang="en-US" dirty="0"/>
              <a:t>Including lab 4 from last Monday</a:t>
            </a:r>
          </a:p>
          <a:p>
            <a:r>
              <a:rPr lang="en-US" dirty="0"/>
              <a:t>Lab today: psychoacoustics </a:t>
            </a:r>
          </a:p>
          <a:p>
            <a:pPr lvl="1"/>
            <a:r>
              <a:rPr lang="en-US" dirty="0"/>
              <a:t>Bring wired headphones from kit</a:t>
            </a:r>
          </a:p>
          <a:p>
            <a:r>
              <a:rPr lang="en-US" dirty="0"/>
              <a:t>Next Lecture</a:t>
            </a:r>
          </a:p>
          <a:p>
            <a:pPr lvl="1"/>
            <a:r>
              <a:rPr lang="en-US" dirty="0"/>
              <a:t>Continue with Fourier Transform </a:t>
            </a:r>
          </a:p>
          <a:p>
            <a:pPr lvl="2"/>
            <a:r>
              <a:rPr lang="en-US" dirty="0"/>
              <a:t>(time to frequency domain conversion)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Physical Ear: </a:t>
            </a:r>
          </a:p>
          <a:p>
            <a:pPr lvl="1"/>
            <a:r>
              <a:rPr lang="en-US" sz="1800" dirty="0"/>
              <a:t>R. </a:t>
            </a:r>
            <a:r>
              <a:rPr lang="en-US" sz="1800" dirty="0" err="1"/>
              <a:t>Munkong</a:t>
            </a:r>
            <a:r>
              <a:rPr lang="en-US" sz="1800" dirty="0"/>
              <a:t> and B.-H. </a:t>
            </a:r>
            <a:r>
              <a:rPr lang="en-US" sz="1800" dirty="0" err="1"/>
              <a:t>Juang</a:t>
            </a:r>
            <a:r>
              <a:rPr lang="en-US" sz="1800" dirty="0"/>
              <a:t>. IEEE Sig. Proc. Mag., 25(3):98–117, 2008</a:t>
            </a:r>
          </a:p>
          <a:p>
            <a:r>
              <a:rPr lang="en-US" sz="2200" dirty="0"/>
              <a:t>Filter Bank: </a:t>
            </a:r>
          </a:p>
          <a:p>
            <a:pPr lvl="1"/>
            <a:r>
              <a:rPr lang="en-US" sz="1800" dirty="0">
                <a:hlinkClick r:id="rId2"/>
              </a:rPr>
              <a:t>http://www.ugr.es/~atv/web_ci_SIM/en/seccion_4_en.htm</a:t>
            </a:r>
            <a:endParaRPr lang="en-US" sz="1800" dirty="0"/>
          </a:p>
          <a:p>
            <a:r>
              <a:rPr lang="en-US" sz="2200" dirty="0"/>
              <a:t>Bark Scale:</a:t>
            </a:r>
          </a:p>
          <a:p>
            <a:pPr lvl="1"/>
            <a:r>
              <a:rPr lang="en-US" sz="1800" dirty="0"/>
              <a:t>[E. </a:t>
            </a:r>
            <a:r>
              <a:rPr lang="en-US" sz="1800" dirty="0" err="1"/>
              <a:t>Zwicker</a:t>
            </a:r>
            <a:r>
              <a:rPr lang="en-US" sz="1800" dirty="0"/>
              <a:t>. J. </a:t>
            </a:r>
            <a:r>
              <a:rPr lang="en-US" sz="1800" dirty="0" err="1"/>
              <a:t>Acoust</a:t>
            </a:r>
            <a:r>
              <a:rPr lang="en-US" sz="1800" dirty="0"/>
              <a:t>. </a:t>
            </a:r>
            <a:r>
              <a:rPr lang="en-US" sz="1800" dirty="0" err="1"/>
              <a:t>Soc.Am</a:t>
            </a:r>
            <a:r>
              <a:rPr lang="en-US" sz="1800" dirty="0"/>
              <a:t>., 33(2):248, February 1961]</a:t>
            </a:r>
          </a:p>
          <a:p>
            <a:r>
              <a:rPr lang="en-US" sz="2200" dirty="0">
                <a:solidFill>
                  <a:schemeClr val="tx1"/>
                </a:solidFill>
              </a:rPr>
              <a:t>DB Chart: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hlinkClick r:id="rId3"/>
              </a:rPr>
              <a:t>http://www.dspguide.com/ch22/1.htm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Masking Discussion: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Wikipedia: </a:t>
            </a:r>
            <a:r>
              <a:rPr lang="en-US" sz="1400" dirty="0" err="1">
                <a:solidFill>
                  <a:schemeClr val="tx1"/>
                </a:solidFill>
              </a:rPr>
              <a:t>PsychoAcoustics</a:t>
            </a:r>
            <a:r>
              <a:rPr lang="en-US" sz="1400" dirty="0">
                <a:solidFill>
                  <a:schemeClr val="tx1"/>
                </a:solidFill>
              </a:rPr>
              <a:t> Article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06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Ear – Take-away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>
          <a:blip r:embed="rId3" cstate="print"/>
          <a:srcRect l="33327" t="59848" r="8842" b="6061"/>
          <a:stretch>
            <a:fillRect/>
          </a:stretch>
        </p:blipFill>
        <p:spPr bwMode="auto">
          <a:xfrm>
            <a:off x="-91438" y="1304109"/>
            <a:ext cx="5499462" cy="4193873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91796" y="1327892"/>
            <a:ext cx="3943643" cy="4783015"/>
          </a:xfrm>
        </p:spPr>
        <p:txBody>
          <a:bodyPr>
            <a:normAutofit/>
          </a:bodyPr>
          <a:lstStyle/>
          <a:p>
            <a:r>
              <a:rPr lang="en-US" sz="2000" dirty="0"/>
              <a:t>Cochlea</a:t>
            </a:r>
          </a:p>
          <a:p>
            <a:pPr lvl="1"/>
            <a:r>
              <a:rPr lang="en-US" sz="1800" dirty="0"/>
              <a:t>directly senses frequencies</a:t>
            </a:r>
          </a:p>
          <a:p>
            <a:pPr lvl="1"/>
            <a:r>
              <a:rPr lang="en-US" sz="1800" dirty="0"/>
              <a:t>Captures frequency domain</a:t>
            </a:r>
          </a:p>
          <a:p>
            <a:pPr lvl="1"/>
            <a:r>
              <a:rPr lang="en-US" sz="1800" dirty="0"/>
              <a:t>…not time domain</a:t>
            </a:r>
          </a:p>
          <a:p>
            <a:endParaRPr lang="en-US" sz="2200" dirty="0"/>
          </a:p>
          <a:p>
            <a:r>
              <a:rPr lang="en-US" sz="2200" dirty="0"/>
              <a:t>Frequency sensitive locations </a:t>
            </a:r>
          </a:p>
          <a:p>
            <a:pPr lvl="1"/>
            <a:r>
              <a:rPr lang="en-US" sz="1800" dirty="0"/>
              <a:t>activated by sound waves</a:t>
            </a:r>
          </a:p>
          <a:p>
            <a:r>
              <a:rPr lang="en-US" sz="2200" dirty="0"/>
              <a:t>Neurons sense activation</a:t>
            </a:r>
          </a:p>
          <a:p>
            <a:pPr lvl="1"/>
            <a:endParaRPr lang="en-US" sz="1800" dirty="0"/>
          </a:p>
          <a:p>
            <a:pPr lvl="1"/>
            <a:endParaRPr lang="en-US" sz="500" dirty="0"/>
          </a:p>
          <a:p>
            <a:pPr lvl="1"/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485" y="5511045"/>
            <a:ext cx="71738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Picture above – uncoiled cochlea…</a:t>
            </a:r>
          </a:p>
          <a:p>
            <a:r>
              <a:rPr lang="en-US" dirty="0"/>
              <a:t>  -- different </a:t>
            </a:r>
            <a:r>
              <a:rPr lang="en-US" dirty="0" err="1"/>
              <a:t>stereovilli</a:t>
            </a:r>
            <a:r>
              <a:rPr lang="en-US" dirty="0"/>
              <a:t> (Hairs) resonate at different frequencies</a:t>
            </a:r>
          </a:p>
          <a:p>
            <a:r>
              <a:rPr lang="en-US" dirty="0"/>
              <a:t>  -- our ear performs Fourier Transform! (identifies freq. components)</a:t>
            </a:r>
          </a:p>
        </p:txBody>
      </p:sp>
    </p:spTree>
    <p:extLst>
      <p:ext uri="{BB962C8B-B14F-4D97-AF65-F5344CB8AC3E}">
        <p14:creationId xmlns:p14="http://schemas.microsoft.com/office/powerpoint/2010/main" val="42681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9178834" cy="838200"/>
          </a:xfrm>
        </p:spPr>
        <p:txBody>
          <a:bodyPr>
            <a:normAutofit/>
          </a:bodyPr>
          <a:lstStyle/>
          <a:p>
            <a:r>
              <a:rPr lang="en-US" sz="2800" dirty="0"/>
              <a:t>Auditory Thresholds – Measured by Fletcher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Pages from Fletcher-RevModPhys'40-AuditoryPatterns-HearingThreshold"/>
          <p:cNvPicPr>
            <a:picLocks noChangeAspect="1" noChangeArrowheads="1"/>
          </p:cNvPicPr>
          <p:nvPr/>
        </p:nvPicPr>
        <p:blipFill rotWithShape="1">
          <a:blip r:embed="rId2" cstate="print"/>
          <a:srcRect l="49020" t="63098" r="13725" b="20572"/>
          <a:stretch/>
        </p:blipFill>
        <p:spPr bwMode="auto">
          <a:xfrm>
            <a:off x="171995" y="1384663"/>
            <a:ext cx="8763000" cy="49720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10137" y="2189720"/>
            <a:ext cx="5391219" cy="92333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 frequency &amp; very high frequency sounds</a:t>
            </a:r>
          </a:p>
          <a:p>
            <a:pPr algn="ctr"/>
            <a:r>
              <a:rPr lang="en-US" dirty="0"/>
              <a:t>must be </a:t>
            </a:r>
            <a:r>
              <a:rPr lang="en-US" u="sng" dirty="0"/>
              <a:t>intense</a:t>
            </a:r>
            <a:r>
              <a:rPr lang="en-US" dirty="0"/>
              <a:t> for us to interpret them as </a:t>
            </a:r>
          </a:p>
          <a:p>
            <a:pPr algn="ctr"/>
            <a:r>
              <a:rPr lang="en-US" dirty="0"/>
              <a:t>“loud” as sounds with frequencies in 1k to 5k range</a:t>
            </a:r>
          </a:p>
        </p:txBody>
      </p:sp>
      <p:pic>
        <p:nvPicPr>
          <p:cNvPr id="7" name="Picture 6" descr="http://www.et.byu.edu/~tom/family/Harvey_Fletcher/H_Fletc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2977" y="3302612"/>
            <a:ext cx="1348324" cy="1704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3359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Critical Frequency Bands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4577" y="1554162"/>
            <a:ext cx="3227070" cy="4846638"/>
          </a:xfrm>
        </p:spPr>
        <p:txBody>
          <a:bodyPr>
            <a:normAutofit/>
          </a:bodyPr>
          <a:lstStyle/>
          <a:p>
            <a:r>
              <a:rPr lang="en-US" sz="2400" dirty="0"/>
              <a:t>“Bark” scale – </a:t>
            </a:r>
          </a:p>
          <a:p>
            <a:pPr lvl="1"/>
            <a:r>
              <a:rPr lang="en-US" sz="2000" dirty="0"/>
              <a:t>Maps frequency intervals into their respective critical band number</a:t>
            </a:r>
          </a:p>
          <a:p>
            <a:pPr lvl="1"/>
            <a:endParaRPr lang="en-US" sz="200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6A2035-3414-344F-B069-B45088555BDE}"/>
              </a:ext>
            </a:extLst>
          </p:cNvPr>
          <p:cNvGraphicFramePr>
            <a:graphicFrameLocks noGrp="1"/>
          </p:cNvGraphicFramePr>
          <p:nvPr/>
        </p:nvGraphicFramePr>
        <p:xfrm>
          <a:off x="2964181" y="1295400"/>
          <a:ext cx="2910841" cy="5030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2">
                  <a:extLst>
                    <a:ext uri="{9D8B030D-6E8A-4147-A177-3AD203B41FA5}">
                      <a16:colId xmlns:a16="http://schemas.microsoft.com/office/drawing/2014/main" val="185877797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429178270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2763587362"/>
                    </a:ext>
                  </a:extLst>
                </a:gridCol>
                <a:gridCol w="685799">
                  <a:extLst>
                    <a:ext uri="{9D8B030D-6E8A-4147-A177-3AD203B41FA5}">
                      <a16:colId xmlns:a16="http://schemas.microsoft.com/office/drawing/2014/main" val="2624736615"/>
                    </a:ext>
                  </a:extLst>
                </a:gridCol>
              </a:tblGrid>
              <a:tr h="304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Center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Cut-off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Bandwidth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3084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br>
                        <a:rPr lang="en-US" dirty="0">
                          <a:effectLst/>
                          <a:latin typeface="Helvetica" pitchFamily="2" charset="0"/>
                        </a:rPr>
                      </a:br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br>
                        <a:rPr lang="en-US" dirty="0">
                          <a:effectLst/>
                          <a:latin typeface="Helvetica" pitchFamily="2" charset="0"/>
                        </a:rPr>
                      </a:br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20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4261346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7884697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8691738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61215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5670661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2997430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409488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480621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652523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1808663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233676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9061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7448686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16529B-379F-284A-8E55-C4EAE45FE93D}"/>
              </a:ext>
            </a:extLst>
          </p:cNvPr>
          <p:cNvGraphicFramePr>
            <a:graphicFrameLocks noGrp="1"/>
          </p:cNvGraphicFramePr>
          <p:nvPr/>
        </p:nvGraphicFramePr>
        <p:xfrm>
          <a:off x="6060186" y="1283652"/>
          <a:ext cx="3009901" cy="4786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031">
                  <a:extLst>
                    <a:ext uri="{9D8B030D-6E8A-4147-A177-3AD203B41FA5}">
                      <a16:colId xmlns:a16="http://schemas.microsoft.com/office/drawing/2014/main" val="1858777978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1429178270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2763587362"/>
                    </a:ext>
                  </a:extLst>
                </a:gridCol>
                <a:gridCol w="765810">
                  <a:extLst>
                    <a:ext uri="{9D8B030D-6E8A-4147-A177-3AD203B41FA5}">
                      <a16:colId xmlns:a16="http://schemas.microsoft.com/office/drawing/2014/main" val="2624736615"/>
                    </a:ext>
                  </a:extLst>
                </a:gridCol>
              </a:tblGrid>
              <a:tr h="304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Center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Cut-off Freq. (Hz)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Bandwidth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3084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4261346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7884697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8691738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61215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5670661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2997430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409488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480621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652523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1808663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233676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9061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74486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642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Ear – Limits of Human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94" y="1554162"/>
            <a:ext cx="9073606" cy="4846638"/>
          </a:xfrm>
        </p:spPr>
        <p:txBody>
          <a:bodyPr>
            <a:noAutofit/>
          </a:bodyPr>
          <a:lstStyle/>
          <a:p>
            <a:r>
              <a:rPr lang="en-US" dirty="0"/>
              <a:t>Critical Frequency Bands</a:t>
            </a:r>
          </a:p>
          <a:p>
            <a:pPr lvl="1"/>
            <a:r>
              <a:rPr lang="en-US" dirty="0"/>
              <a:t>Refers to ‘frequency bandwidth’ of each regions in the ear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742950" lvl="2" indent="-342900">
              <a:buFont typeface="Wingdings 2"/>
              <a:buChar char=""/>
            </a:pPr>
            <a:r>
              <a:rPr lang="en-US" sz="2400" dirty="0"/>
              <a:t>A ‘sharply tuned’ filter has good frequency resolution</a:t>
            </a:r>
          </a:p>
          <a:p>
            <a:pPr marL="1200150" lvl="3" indent="-342900">
              <a:buFont typeface="Wingdings 2"/>
              <a:buChar char=""/>
            </a:pPr>
            <a:r>
              <a:rPr lang="en-US" sz="2400" dirty="0"/>
              <a:t>Allows frequencies in band pass well, but not others</a:t>
            </a:r>
          </a:p>
          <a:p>
            <a:pPr marL="1200150" lvl="3" indent="-342900">
              <a:buFont typeface="Wingdings 2"/>
              <a:buChar char=""/>
            </a:pPr>
            <a:r>
              <a:rPr lang="en-US" sz="2400" dirty="0"/>
              <a:t>Brain can then ‘resolve’ different frequencies</a:t>
            </a:r>
          </a:p>
          <a:p>
            <a:endParaRPr lang="en-US" dirty="0"/>
          </a:p>
          <a:p>
            <a:endParaRPr lang="en-US" sz="2000" i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Picture 2" descr="File:Band-pass filter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85" y="2467553"/>
            <a:ext cx="4808311" cy="26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46" y="247481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56" y="2470855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" y="247989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06" y="247989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1B85D-2636-8CF3-7046-84496F2C1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Based on slides © 2009--2023 DeHon Additional Material © 2014 Farmer</a:t>
            </a:r>
          </a:p>
        </p:txBody>
      </p:sp>
    </p:spTree>
    <p:extLst>
      <p:ext uri="{BB962C8B-B14F-4D97-AF65-F5344CB8AC3E}">
        <p14:creationId xmlns:p14="http://schemas.microsoft.com/office/powerpoint/2010/main" val="114980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Ear to Engineering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With knowledge of structure/function of ear:</a:t>
            </a:r>
          </a:p>
          <a:p>
            <a:pPr lvl="1"/>
            <a:r>
              <a:rPr lang="en-US" sz="2000" dirty="0"/>
              <a:t>We can model cochlea’s behavior as </a:t>
            </a:r>
            <a:r>
              <a:rPr lang="en-US" sz="2000" u="sng" dirty="0"/>
              <a:t>bank of filters</a:t>
            </a:r>
            <a:r>
              <a:rPr lang="en-US" sz="2000" dirty="0"/>
              <a:t> / </a:t>
            </a:r>
            <a:r>
              <a:rPr lang="en-US" sz="2000" dirty="0" err="1"/>
              <a:t>bandpass</a:t>
            </a:r>
            <a:r>
              <a:rPr lang="en-US" sz="2000" dirty="0"/>
              <a:t> filters</a:t>
            </a:r>
          </a:p>
          <a:p>
            <a:pPr lvl="2"/>
            <a:r>
              <a:rPr lang="en-US" sz="1600" dirty="0"/>
              <a:t>Cochlea breaks down auditory input into frequency ranges</a:t>
            </a:r>
          </a:p>
          <a:p>
            <a:pPr lvl="2"/>
            <a:r>
              <a:rPr lang="en-US" sz="1600" dirty="0"/>
              <a:t>Sends different frequencies down different nerve pathways!</a:t>
            </a:r>
          </a:p>
          <a:p>
            <a:pPr lvl="2"/>
            <a:r>
              <a:rPr lang="en-US" sz="1600" dirty="0"/>
              <a:t>Each physical region responsible for a range of frequencies.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6531429" y="3265714"/>
            <a:ext cx="339634" cy="3095897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37405" y="3683716"/>
            <a:ext cx="25699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Each Frequency</a:t>
            </a:r>
          </a:p>
          <a:p>
            <a:pPr algn="ctr"/>
            <a:r>
              <a:rPr lang="en-US" dirty="0"/>
              <a:t>encoded independently</a:t>
            </a:r>
          </a:p>
          <a:p>
            <a:pPr algn="ctr"/>
            <a:r>
              <a:rPr lang="en-US" dirty="0"/>
              <a:t>on the auditory nerve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Brain ultimately </a:t>
            </a:r>
          </a:p>
          <a:p>
            <a:pPr algn="ctr"/>
            <a:r>
              <a:rPr lang="en-US" dirty="0"/>
              <a:t>“interprets” these </a:t>
            </a:r>
          </a:p>
          <a:p>
            <a:pPr algn="ctr"/>
            <a:r>
              <a:rPr lang="en-US" dirty="0"/>
              <a:t>Encoded signals </a:t>
            </a:r>
          </a:p>
          <a:p>
            <a:pPr algn="ctr"/>
            <a:r>
              <a:rPr lang="en-US" dirty="0"/>
              <a:t>as sound</a:t>
            </a:r>
          </a:p>
        </p:txBody>
      </p:sp>
      <p:pic>
        <p:nvPicPr>
          <p:cNvPr id="10" name="Picture 9" descr="Pages from MunkongJuang-IEEESP'08-AuditoryPerceptionCognition-6-Ear">
            <a:extLst>
              <a:ext uri="{FF2B5EF4-FFF2-40B4-BE49-F238E27FC236}">
                <a16:creationId xmlns:a16="http://schemas.microsoft.com/office/drawing/2014/main" id="{CFD9F939-C321-3E49-954A-F2EEFE33A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3327" t="61246" r="10903" b="13269"/>
          <a:stretch/>
        </p:blipFill>
        <p:spPr bwMode="auto">
          <a:xfrm>
            <a:off x="911136" y="3312431"/>
            <a:ext cx="5158194" cy="3049180"/>
          </a:xfrm>
          <a:prstGeom prst="rect">
            <a:avLst/>
          </a:prstGeom>
          <a:noFill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3B6E0B-C4D8-C24F-9784-F91BFE69C031}"/>
              </a:ext>
            </a:extLst>
          </p:cNvPr>
          <p:cNvCxnSpPr/>
          <p:nvPr/>
        </p:nvCxnSpPr>
        <p:spPr>
          <a:xfrm flipH="1">
            <a:off x="765810" y="4526280"/>
            <a:ext cx="1988820" cy="91440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231DFE-C8C7-8C4A-8147-10F98A38585F}"/>
              </a:ext>
            </a:extLst>
          </p:cNvPr>
          <p:cNvCxnSpPr>
            <a:cxnSpLocks/>
          </p:cNvCxnSpPr>
          <p:nvPr/>
        </p:nvCxnSpPr>
        <p:spPr>
          <a:xfrm flipH="1">
            <a:off x="844460" y="4583975"/>
            <a:ext cx="2141220" cy="87630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D1C3DC-579E-6349-A396-B6179D0939E3}"/>
              </a:ext>
            </a:extLst>
          </p:cNvPr>
          <p:cNvCxnSpPr>
            <a:cxnSpLocks/>
          </p:cNvCxnSpPr>
          <p:nvPr/>
        </p:nvCxnSpPr>
        <p:spPr>
          <a:xfrm flipH="1">
            <a:off x="911136" y="4698275"/>
            <a:ext cx="2226944" cy="819695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40E30A-7F4C-2D4A-849F-537C4DE5938A}"/>
              </a:ext>
            </a:extLst>
          </p:cNvPr>
          <p:cNvCxnSpPr>
            <a:cxnSpLocks/>
          </p:cNvCxnSpPr>
          <p:nvPr/>
        </p:nvCxnSpPr>
        <p:spPr>
          <a:xfrm flipH="1">
            <a:off x="911136" y="4788690"/>
            <a:ext cx="2376760" cy="84358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8996C6-B5D1-C941-8A06-75BA86C97162}"/>
              </a:ext>
            </a:extLst>
          </p:cNvPr>
          <p:cNvCxnSpPr>
            <a:cxnSpLocks/>
          </p:cNvCxnSpPr>
          <p:nvPr/>
        </p:nvCxnSpPr>
        <p:spPr>
          <a:xfrm flipH="1">
            <a:off x="911136" y="4918488"/>
            <a:ext cx="2522086" cy="800549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7461F9-E888-434F-9793-5140572B71F5}"/>
              </a:ext>
            </a:extLst>
          </p:cNvPr>
          <p:cNvCxnSpPr>
            <a:cxnSpLocks/>
          </p:cNvCxnSpPr>
          <p:nvPr/>
        </p:nvCxnSpPr>
        <p:spPr>
          <a:xfrm flipH="1">
            <a:off x="925693" y="5022125"/>
            <a:ext cx="2599647" cy="858822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0225A00-9C84-C347-91F9-24E7A1CC246F}"/>
              </a:ext>
            </a:extLst>
          </p:cNvPr>
          <p:cNvCxnSpPr>
            <a:cxnSpLocks/>
          </p:cNvCxnSpPr>
          <p:nvPr/>
        </p:nvCxnSpPr>
        <p:spPr>
          <a:xfrm flipH="1">
            <a:off x="940251" y="5097267"/>
            <a:ext cx="2804165" cy="887317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20746BC-B2A7-CC42-AE0D-AB42C137AC37}"/>
              </a:ext>
            </a:extLst>
          </p:cNvPr>
          <p:cNvCxnSpPr>
            <a:cxnSpLocks/>
          </p:cNvCxnSpPr>
          <p:nvPr/>
        </p:nvCxnSpPr>
        <p:spPr>
          <a:xfrm flipH="1">
            <a:off x="954810" y="5231995"/>
            <a:ext cx="2934932" cy="827731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0558F1A-AD28-F048-8EC4-3743DFE49FC9}"/>
              </a:ext>
            </a:extLst>
          </p:cNvPr>
          <p:cNvCxnSpPr>
            <a:cxnSpLocks/>
          </p:cNvCxnSpPr>
          <p:nvPr/>
        </p:nvCxnSpPr>
        <p:spPr>
          <a:xfrm flipH="1">
            <a:off x="979982" y="5342743"/>
            <a:ext cx="3015736" cy="78241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6B7170-E67E-0744-9072-1AFCDE421702}"/>
              </a:ext>
            </a:extLst>
          </p:cNvPr>
          <p:cNvCxnSpPr>
            <a:cxnSpLocks/>
          </p:cNvCxnSpPr>
          <p:nvPr/>
        </p:nvCxnSpPr>
        <p:spPr>
          <a:xfrm flipH="1">
            <a:off x="1005154" y="5460275"/>
            <a:ext cx="3135890" cy="775626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E0E85A8-4071-A646-8EDF-BF6A5DB7D90E}"/>
              </a:ext>
            </a:extLst>
          </p:cNvPr>
          <p:cNvCxnSpPr>
            <a:cxnSpLocks/>
          </p:cNvCxnSpPr>
          <p:nvPr/>
        </p:nvCxnSpPr>
        <p:spPr>
          <a:xfrm flipH="1">
            <a:off x="1030326" y="5628718"/>
            <a:ext cx="3427491" cy="724715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2DDF80C-2001-844E-A729-07D284346A8C}"/>
              </a:ext>
            </a:extLst>
          </p:cNvPr>
          <p:cNvSpPr txBox="1"/>
          <p:nvPr/>
        </p:nvSpPr>
        <p:spPr>
          <a:xfrm>
            <a:off x="-26374" y="5408315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Bundle</a:t>
            </a:r>
          </a:p>
          <a:p>
            <a:r>
              <a:rPr lang="en-US" dirty="0"/>
              <a:t>Of </a:t>
            </a:r>
          </a:p>
          <a:p>
            <a:r>
              <a:rPr lang="en-US" dirty="0"/>
              <a:t>Neurons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7AE03D-5877-0F65-67C3-EF1FDF02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Based on slides © 2009--2023 DeHon Additional Material © 2014 Farmer</a:t>
            </a:r>
          </a:p>
        </p:txBody>
      </p:sp>
    </p:spTree>
    <p:extLst>
      <p:ext uri="{BB962C8B-B14F-4D97-AF65-F5344CB8AC3E}">
        <p14:creationId xmlns:p14="http://schemas.microsoft.com/office/powerpoint/2010/main" val="21877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29727</TotalTime>
  <Words>2113</Words>
  <Application>Microsoft Macintosh PowerPoint</Application>
  <PresentationFormat>On-screen Show (4:3)</PresentationFormat>
  <Paragraphs>676</Paragraphs>
  <Slides>47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Courier New</vt:lpstr>
      <vt:lpstr>Helvetica</vt:lpstr>
      <vt:lpstr>Symbol</vt:lpstr>
      <vt:lpstr>Times New Roman</vt:lpstr>
      <vt:lpstr>Wingdings 2</vt:lpstr>
      <vt:lpstr>ESE 578–</vt:lpstr>
      <vt:lpstr>PowerPoint Presentation</vt:lpstr>
      <vt:lpstr>Lecture Topics</vt:lpstr>
      <vt:lpstr>Course Map – Week 6</vt:lpstr>
      <vt:lpstr>Psychoacoustics</vt:lpstr>
      <vt:lpstr>The Physical Ear – Take-away</vt:lpstr>
      <vt:lpstr>Auditory Thresholds – Measured by Fletcher</vt:lpstr>
      <vt:lpstr>Critical Frequency Bands</vt:lpstr>
      <vt:lpstr>Physical Ear – Limits of Human Perception</vt:lpstr>
      <vt:lpstr>Physical Ear to Engineering Model</vt:lpstr>
      <vt:lpstr>Auditory Masking</vt:lpstr>
      <vt:lpstr>Masking </vt:lpstr>
      <vt:lpstr>Frequency Domain Masking</vt:lpstr>
      <vt:lpstr>On-Frequency Masking</vt:lpstr>
      <vt:lpstr>On-Frequency Masking</vt:lpstr>
      <vt:lpstr>Vibrations</vt:lpstr>
      <vt:lpstr>On-Frequency Masking</vt:lpstr>
      <vt:lpstr>On-Frequency Masking</vt:lpstr>
      <vt:lpstr>Off-Frequency Masking</vt:lpstr>
      <vt:lpstr>Frequency Masking</vt:lpstr>
      <vt:lpstr>Frequency Masking Example</vt:lpstr>
      <vt:lpstr>Demonstration</vt:lpstr>
      <vt:lpstr>Demonstration</vt:lpstr>
      <vt:lpstr>Frequency Masking Example</vt:lpstr>
      <vt:lpstr>Physical Ear – Limits of Human Perception</vt:lpstr>
      <vt:lpstr>Frequency Masking Example</vt:lpstr>
      <vt:lpstr>Frequency Masking Example</vt:lpstr>
      <vt:lpstr>Preclass 2</vt:lpstr>
      <vt:lpstr>Critical Frequency Bands – </vt:lpstr>
      <vt:lpstr>Frequency Masking @ Higher Frequencies</vt:lpstr>
      <vt:lpstr>Frequency Masking and Harmonics</vt:lpstr>
      <vt:lpstr>Temporal Masking</vt:lpstr>
      <vt:lpstr>Time-Domain Masking (Temporal)</vt:lpstr>
      <vt:lpstr>Temporal Masking - Forwards</vt:lpstr>
      <vt:lpstr>Temporal Masking - Forwards</vt:lpstr>
      <vt:lpstr>Temporal Masking - Backwards</vt:lpstr>
      <vt:lpstr>Lab 5: Measure own Fletcher Curve</vt:lpstr>
      <vt:lpstr>Lab 5: Measure Masking</vt:lpstr>
      <vt:lpstr>Using Psychoacoustics in Digital Audio</vt:lpstr>
      <vt:lpstr>How do we use psychoacoustics in digital music compression?  (range)</vt:lpstr>
      <vt:lpstr>How do we use psychoacoustics in digital music compression?  (masking)</vt:lpstr>
      <vt:lpstr>How do we use psychoacoustics in digital music compression?  (masking)</vt:lpstr>
      <vt:lpstr>Preclass 3</vt:lpstr>
      <vt:lpstr>Basic Freq/masking Compression Idea</vt:lpstr>
      <vt:lpstr>Big Ideas</vt:lpstr>
      <vt:lpstr>Learn More</vt:lpstr>
      <vt:lpstr>Admin / Coming up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Dehon, Andre</cp:lastModifiedBy>
  <cp:revision>632</cp:revision>
  <cp:lastPrinted>2023-02-19T19:18:20Z</cp:lastPrinted>
  <dcterms:created xsi:type="dcterms:W3CDTF">2018-02-11T20:38:15Z</dcterms:created>
  <dcterms:modified xsi:type="dcterms:W3CDTF">2023-02-20T16:01:14Z</dcterms:modified>
</cp:coreProperties>
</file>