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307" r:id="rId2"/>
    <p:sldId id="393" r:id="rId3"/>
    <p:sldId id="394" r:id="rId4"/>
    <p:sldId id="444" r:id="rId5"/>
    <p:sldId id="392" r:id="rId6"/>
    <p:sldId id="395" r:id="rId7"/>
    <p:sldId id="396" r:id="rId8"/>
    <p:sldId id="308" r:id="rId9"/>
    <p:sldId id="311" r:id="rId10"/>
    <p:sldId id="313" r:id="rId11"/>
    <p:sldId id="452" r:id="rId12"/>
    <p:sldId id="378" r:id="rId13"/>
    <p:sldId id="397" r:id="rId14"/>
    <p:sldId id="446" r:id="rId15"/>
    <p:sldId id="448" r:id="rId16"/>
    <p:sldId id="470" r:id="rId17"/>
    <p:sldId id="467" r:id="rId18"/>
    <p:sldId id="403" r:id="rId19"/>
    <p:sldId id="318" r:id="rId20"/>
    <p:sldId id="366" r:id="rId21"/>
    <p:sldId id="368" r:id="rId22"/>
    <p:sldId id="369" r:id="rId23"/>
    <p:sldId id="363" r:id="rId24"/>
    <p:sldId id="370" r:id="rId25"/>
    <p:sldId id="371" r:id="rId26"/>
    <p:sldId id="453" r:id="rId27"/>
    <p:sldId id="454" r:id="rId28"/>
    <p:sldId id="425" r:id="rId29"/>
    <p:sldId id="404" r:id="rId30"/>
    <p:sldId id="468" r:id="rId31"/>
    <p:sldId id="405" r:id="rId32"/>
    <p:sldId id="406" r:id="rId33"/>
    <p:sldId id="408" r:id="rId34"/>
    <p:sldId id="459" r:id="rId35"/>
    <p:sldId id="465" r:id="rId36"/>
    <p:sldId id="409" r:id="rId37"/>
    <p:sldId id="416" r:id="rId38"/>
    <p:sldId id="451" r:id="rId39"/>
    <p:sldId id="411" r:id="rId40"/>
    <p:sldId id="412" r:id="rId41"/>
    <p:sldId id="413" r:id="rId42"/>
    <p:sldId id="414" r:id="rId43"/>
    <p:sldId id="415" r:id="rId44"/>
    <p:sldId id="457" r:id="rId45"/>
    <p:sldId id="458" r:id="rId46"/>
    <p:sldId id="437" r:id="rId47"/>
    <p:sldId id="469" r:id="rId48"/>
    <p:sldId id="418" r:id="rId49"/>
    <p:sldId id="456" r:id="rId50"/>
    <p:sldId id="439" r:id="rId51"/>
    <p:sldId id="464" r:id="rId52"/>
    <p:sldId id="440" r:id="rId53"/>
    <p:sldId id="438" r:id="rId54"/>
    <p:sldId id="441" r:id="rId55"/>
    <p:sldId id="427" r:id="rId56"/>
    <p:sldId id="428" r:id="rId57"/>
    <p:sldId id="442" r:id="rId58"/>
    <p:sldId id="430" r:id="rId59"/>
    <p:sldId id="443" r:id="rId60"/>
    <p:sldId id="422" r:id="rId61"/>
    <p:sldId id="423" r:id="rId62"/>
    <p:sldId id="37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5" autoAdjust="0"/>
    <p:restoredTop sz="84816" autoAdjust="0"/>
  </p:normalViewPr>
  <p:slideViewPr>
    <p:cSldViewPr snapToGrid="0">
      <p:cViewPr>
        <p:scale>
          <a:sx n="92" d="100"/>
          <a:sy n="92" d="100"/>
        </p:scale>
        <p:origin x="768"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2/26/23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2/26/23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02C63-0824-4741-AE63-ECCFE5937C1F}" type="slidenum">
              <a:rPr lang="en-US" altLang="en-US"/>
              <a:pPr/>
              <a:t>23</a:t>
            </a:fld>
            <a:endParaRPr lang="en-US" altLang="en-US"/>
          </a:p>
        </p:txBody>
      </p:sp>
      <p:sp>
        <p:nvSpPr>
          <p:cNvPr id="77826" name="Rectangle 2"/>
          <p:cNvSpPr>
            <a:spLocks noGrp="1" noRot="1" noChangeAspect="1" noChangeArrowheads="1" noTextEdit="1"/>
          </p:cNvSpPr>
          <p:nvPr>
            <p:ph type="sldImg"/>
          </p:nvPr>
        </p:nvSpPr>
        <p:spPr bwMode="auto">
          <a:xfrm>
            <a:off x="2252663" y="227013"/>
            <a:ext cx="2185987" cy="1639887"/>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827096" y="2036890"/>
            <a:ext cx="5338525" cy="6336990"/>
          </a:xfrm>
          <a:prstGeom prst="rect">
            <a:avLst/>
          </a:prstGeom>
          <a:solidFill>
            <a:srgbClr val="FFFFFF"/>
          </a:solidFill>
          <a:ln>
            <a:solidFill>
              <a:srgbClr val="000000"/>
            </a:solidFill>
            <a:miter lim="800000"/>
            <a:headEnd/>
            <a:tailEnd/>
          </a:ln>
        </p:spPr>
        <p:txBody>
          <a:bodyPr/>
          <a:lstStyle/>
          <a:p>
            <a:r>
              <a:rPr lang="en-US" altLang="en-US">
                <a:cs typeface="Times New Roman" pitchFamily="1" charset="0"/>
              </a:rPr>
              <a:t>“.mp3”, originally the file extension created by Windows MPEG-1 Layer III encoder and decoder, has become the name for an entire line technology. </a:t>
            </a:r>
          </a:p>
          <a:p>
            <a:r>
              <a:rPr lang="en-US" altLang="en-US">
                <a:cs typeface="Times New Roman" pitchFamily="1" charset="0"/>
              </a:rPr>
              <a:t>MPEG-3 is not MP3. </a:t>
            </a:r>
          </a:p>
          <a:p>
            <a:r>
              <a:rPr lang="en-US" altLang="en-US" b="1">
                <a:cs typeface="Times New Roman" pitchFamily="1" charset="0"/>
              </a:rPr>
              <a:t>(Click)</a:t>
            </a:r>
          </a:p>
          <a:p>
            <a:r>
              <a:rPr lang="en-US" altLang="en-US">
                <a:cs typeface="Times New Roman" pitchFamily="1" charset="0"/>
              </a:rPr>
              <a:t>In fact, I can’t find any MPEG-3. The standards go from MPEG-1 to MPEG-2 and jumps to MPEG-4, then MPEG-7.</a:t>
            </a:r>
          </a:p>
          <a:p>
            <a:r>
              <a:rPr lang="en-US" altLang="en-US" b="1">
                <a:cs typeface="Times New Roman" pitchFamily="1" charset="0"/>
              </a:rPr>
              <a:t>(Click)</a:t>
            </a:r>
          </a:p>
          <a:p>
            <a:r>
              <a:rPr lang="en-US" altLang="en-US" b="1">
                <a:cs typeface="Times New Roman" pitchFamily="1" charset="0"/>
              </a:rPr>
              <a:t>MPEG-1 Audio (ISO/IEC 11172-3) </a:t>
            </a:r>
          </a:p>
          <a:p>
            <a:r>
              <a:rPr lang="en-US" altLang="en-US">
                <a:cs typeface="Times New Roman" pitchFamily="1" charset="0"/>
              </a:rPr>
              <a:t>provides single-channel ('mono') and two-channel ('stereo' or 'dual mono') coding at 32, 44.1, and 48 kHz sampling rate. </a:t>
            </a:r>
          </a:p>
          <a:p>
            <a:r>
              <a:rPr lang="en-US" altLang="en-US" b="1">
                <a:cs typeface="Times New Roman" pitchFamily="1" charset="0"/>
              </a:rPr>
              <a:t>MPEG-2 Audio (ISO/IEC 13818-3) </a:t>
            </a:r>
          </a:p>
          <a:p>
            <a:r>
              <a:rPr lang="en-US" altLang="en-US">
                <a:cs typeface="Times New Roman" pitchFamily="1" charset="0"/>
              </a:rPr>
              <a:t>provides a backwards compatible multi-channel extension to MPEG-1; up to 5 main channels plus a 'low frequent enhancement' (LFE) channel can be coded.</a:t>
            </a:r>
          </a:p>
          <a:p>
            <a:r>
              <a:rPr lang="en-US" altLang="en-US" b="1">
                <a:cs typeface="Times New Roman" pitchFamily="1" charset="0"/>
              </a:rPr>
              <a:t>MPEG-2 AAC (ISO/IEC 13818-7) </a:t>
            </a:r>
          </a:p>
          <a:p>
            <a:r>
              <a:rPr lang="en-US" altLang="en-US">
                <a:cs typeface="Times New Roman" pitchFamily="1" charset="0"/>
              </a:rPr>
              <a:t>Provides a very high-quality audio coding standard for 1 to 48 channels at sampling rates of 8 to 96 kHz, with multi-channel, multi-lingual, and multi-program capabilities. </a:t>
            </a:r>
          </a:p>
          <a:p>
            <a:r>
              <a:rPr lang="en-US" altLang="en-US" b="1">
                <a:cs typeface="Times New Roman" pitchFamily="1" charset="0"/>
              </a:rPr>
              <a:t>MPEG-4 Audio (ISO/IEC 14496-3) </a:t>
            </a:r>
          </a:p>
          <a:p>
            <a:r>
              <a:rPr lang="en-US" altLang="en-US">
                <a:cs typeface="Times New Roman" pitchFamily="1" charset="0"/>
              </a:rPr>
              <a:t>Provides coding and composition of natural and synthetic audio objects at a very wide range of bit rates. </a:t>
            </a:r>
          </a:p>
          <a:p>
            <a:r>
              <a:rPr lang="en-US" altLang="en-US" b="1">
                <a:solidFill>
                  <a:srgbClr val="000000"/>
                </a:solidFill>
                <a:cs typeface="Times New Roman" pitchFamily="1" charset="0"/>
              </a:rPr>
              <a:t>MPEG-7 </a:t>
            </a:r>
          </a:p>
          <a:p>
            <a:r>
              <a:rPr lang="en-US" altLang="en-US">
                <a:solidFill>
                  <a:srgbClr val="000000"/>
                </a:solidFill>
                <a:cs typeface="Times New Roman" pitchFamily="1" charset="0"/>
              </a:rPr>
              <a:t>Nowadays, more and more audiovisual information is available, from many sources around the world. Also, there are people who want to use this audiovisual information for various purposes. However, before the information can be used, it must be located. MPEG-7 will be a standardized description of various types of multimedia information. This description will be associated with the content itself, to allow fast and efficient searching for material that is of interest to the user. MPEG-7 is formally called ‘Multimedia Content Description Interface’.</a:t>
            </a:r>
            <a:r>
              <a:rPr lang="en-US" altLang="en-US">
                <a:cs typeface="Times New Roman" pitchFamily="1" charset="0"/>
              </a:rPr>
              <a:t> </a:t>
            </a:r>
            <a:endParaRPr lang="en-US" altLang="en-US">
              <a:solidFill>
                <a:srgbClr val="000000"/>
              </a:solidFill>
              <a:cs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7B0D7AA0-0038-43EF-8504-7B3ABA59E987}" type="slidenum">
              <a:rPr/>
              <a:pPr lvl="0"/>
              <a:t>62</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ESE150 Spring 2023</a:t>
            </a:r>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ESE150 Spring 2023</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ESE150 Spring 2023</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ESE150 Spring 2023</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ESE150 Spring 2023</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ESE150 Spring 2023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ESE150 Spring 2023</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ESE150 Spring 2023</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ESE150 Spring 2023</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ESE150 Spring 2023</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360.png"/></Relationships>
</file>

<file path=ppt/slides/_rels/slide53.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47786" y="0"/>
            <a:ext cx="4543377" cy="531812"/>
          </a:xfrm>
        </p:spPr>
        <p:txBody>
          <a:bodyPr/>
          <a:lstStyle/>
          <a:p>
            <a:pPr algn="r"/>
            <a:r>
              <a:rPr lang="en-US" sz="1400" b="1">
                <a:solidFill>
                  <a:schemeClr val="bg1"/>
                </a:solidFill>
              </a:rPr>
              <a:t>ESE150 Spring 2023</a:t>
            </a:r>
            <a:endParaRPr lang="en-US" sz="1400" b="1" dirty="0">
              <a:solidFill>
                <a:schemeClr val="bg1"/>
              </a:solidFill>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#11 – Psychoacoustic Model/Compression/MP3</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734DCE-0881-634A-A866-CCC799D47A10}"/>
              </a:ext>
            </a:extLst>
          </p:cNvPr>
          <p:cNvSpPr txBox="1"/>
          <p:nvPr/>
        </p:nvSpPr>
        <p:spPr>
          <a:xfrm>
            <a:off x="3345038" y="5708650"/>
            <a:ext cx="5785558" cy="800219"/>
          </a:xfrm>
          <a:prstGeom prst="rect">
            <a:avLst/>
          </a:prstGeom>
          <a:noFill/>
        </p:spPr>
        <p:txBody>
          <a:bodyPr wrap="none" rtlCol="0">
            <a:spAutoFit/>
          </a:bodyPr>
          <a:lstStyle/>
          <a:p>
            <a:pPr algn="r"/>
            <a:r>
              <a:rPr lang="en-US" sz="1400" b="1" dirty="0"/>
              <a:t>Based on slides © 2009—2023 </a:t>
            </a:r>
            <a:r>
              <a:rPr lang="en-US" sz="1400" b="1" dirty="0" err="1"/>
              <a:t>DeHon</a:t>
            </a:r>
            <a:r>
              <a:rPr lang="en-US" sz="1400" b="1" dirty="0"/>
              <a:t>, </a:t>
            </a:r>
            <a:r>
              <a:rPr lang="en-US" sz="1400" b="1" dirty="0" err="1"/>
              <a:t>Koditschek</a:t>
            </a:r>
            <a:endParaRPr lang="en-US" sz="1400" b="1" dirty="0"/>
          </a:p>
          <a:p>
            <a:pPr algn="r"/>
            <a:r>
              <a:rPr lang="en-US" sz="1400" b="1" dirty="0"/>
              <a:t>Additional Material © 2014 Farmer</a:t>
            </a:r>
          </a:p>
          <a:p>
            <a:endParaRPr lang="en-US" dirty="0"/>
          </a:p>
        </p:txBody>
      </p:sp>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721010" y="1782249"/>
            <a:ext cx="821059" cy="584775"/>
          </a:xfrm>
          <a:prstGeom prst="rect">
            <a:avLst/>
          </a:prstGeom>
          <a:noFill/>
        </p:spPr>
        <p:txBody>
          <a:bodyPr wrap="none" rtlCol="0">
            <a:spAutoFit/>
          </a:bodyPr>
          <a:lstStyle/>
          <a:p>
            <a:pPr algn="ctr"/>
            <a:r>
              <a:rPr lang="en-US" sz="1600" dirty="0">
                <a:latin typeface="+mj-lt"/>
              </a:rPr>
              <a:t>Analog</a:t>
            </a:r>
          </a:p>
          <a:p>
            <a:pPr algn="ctr"/>
            <a:r>
              <a:rPr lang="en-US" sz="1600" dirty="0">
                <a:latin typeface="+mj-lt"/>
              </a:rPr>
              <a:t>input</a:t>
            </a:r>
          </a:p>
        </p:txBody>
      </p:sp>
      <p:sp>
        <p:nvSpPr>
          <p:cNvPr id="2" name="Title 1"/>
          <p:cNvSpPr>
            <a:spLocks noGrp="1"/>
          </p:cNvSpPr>
          <p:nvPr>
            <p:ph type="title"/>
          </p:nvPr>
        </p:nvSpPr>
        <p:spPr/>
        <p:txBody>
          <a:bodyPr/>
          <a:lstStyle/>
          <a:p>
            <a:r>
              <a:rPr lang="en-US" dirty="0"/>
              <a:t>What we did in Lab…</a:t>
            </a:r>
          </a:p>
        </p:txBody>
      </p:sp>
      <p:sp>
        <p:nvSpPr>
          <p:cNvPr id="3" name="Content Placeholder 2"/>
          <p:cNvSpPr>
            <a:spLocks noGrp="1"/>
          </p:cNvSpPr>
          <p:nvPr>
            <p:ph idx="1"/>
          </p:nvPr>
        </p:nvSpPr>
        <p:spPr>
          <a:xfrm>
            <a:off x="304800" y="3108579"/>
            <a:ext cx="9017330" cy="3558623"/>
          </a:xfrm>
        </p:spPr>
        <p:txBody>
          <a:bodyPr>
            <a:normAutofit lnSpcReduction="10000"/>
          </a:bodyPr>
          <a:lstStyle/>
          <a:p>
            <a:r>
              <a:rPr lang="en-US" sz="2000" dirty="0"/>
              <a:t>Week 1: Converted analog sound to Digital</a:t>
            </a:r>
          </a:p>
          <a:p>
            <a:pPr lvl="1"/>
            <a:r>
              <a:rPr lang="en-US" sz="1600" u="sng" dirty="0"/>
              <a:t>Sample</a:t>
            </a:r>
            <a:r>
              <a:rPr lang="en-US" sz="1600" dirty="0"/>
              <a:t>: Break up independent variable, take discrete ‘samples’</a:t>
            </a:r>
          </a:p>
          <a:p>
            <a:pPr lvl="1"/>
            <a:r>
              <a:rPr lang="en-US" sz="1600" u="sng" dirty="0"/>
              <a:t>Quantize</a:t>
            </a:r>
            <a:r>
              <a:rPr lang="en-US" sz="1600" dirty="0"/>
              <a:t>: Break up dependent variable into n-levels (need 2</a:t>
            </a:r>
            <a:r>
              <a:rPr lang="en-US" sz="1600" baseline="30000" dirty="0"/>
              <a:t>n</a:t>
            </a:r>
            <a:r>
              <a:rPr lang="en-US" sz="1600" dirty="0"/>
              <a:t> bits to digitize)</a:t>
            </a:r>
          </a:p>
          <a:p>
            <a:r>
              <a:rPr lang="en-US" sz="2000" dirty="0"/>
              <a:t>Week 2: Reconstructed analog sound from Digital</a:t>
            </a:r>
          </a:p>
          <a:p>
            <a:pPr lvl="1"/>
            <a:endParaRPr lang="en-US" sz="1600" dirty="0"/>
          </a:p>
          <a:p>
            <a:r>
              <a:rPr lang="en-US" sz="2000" dirty="0"/>
              <a:t>Week 3: Compress digital signal</a:t>
            </a:r>
          </a:p>
          <a:p>
            <a:pPr lvl="1"/>
            <a:r>
              <a:rPr lang="en-US" sz="1600" dirty="0"/>
              <a:t>Use even less bits without using sound quality!</a:t>
            </a:r>
          </a:p>
          <a:p>
            <a:r>
              <a:rPr lang="en-US" sz="2000" dirty="0"/>
              <a:t>Week 4: Before we compress…</a:t>
            </a:r>
          </a:p>
          <a:p>
            <a:pPr lvl="1"/>
            <a:r>
              <a:rPr lang="en-US" sz="1600" dirty="0"/>
              <a:t>Put our ‘digital’ data into another form…BEFORE we compress…less stuff to compress!</a:t>
            </a:r>
          </a:p>
          <a:p>
            <a:r>
              <a:rPr lang="en-US" sz="2000" dirty="0"/>
              <a:t>Week 5: Psychoacoustics</a:t>
            </a:r>
          </a:p>
          <a:p>
            <a:pPr lvl="1"/>
            <a:r>
              <a:rPr lang="en-US" sz="1600" dirty="0"/>
              <a:t>Measured limits of human hearing; measured masking</a:t>
            </a:r>
          </a:p>
        </p:txBody>
      </p:sp>
      <p:sp>
        <p:nvSpPr>
          <p:cNvPr id="4" name="Date Placeholder 3"/>
          <p:cNvSpPr>
            <a:spLocks noGrp="1"/>
          </p:cNvSpPr>
          <p:nvPr>
            <p:ph type="dt" sz="half" idx="10"/>
          </p:nvPr>
        </p:nvSpPr>
        <p:spPr/>
        <p:txBody>
          <a:bodyPr/>
          <a:lstStyle/>
          <a:p>
            <a:r>
              <a:rPr lang="en-US"/>
              <a:t>ESE150 Spring 2023</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10</a:t>
            </a:fld>
            <a:endParaRPr lang="en-US"/>
          </a:p>
        </p:txBody>
      </p:sp>
      <p:pic>
        <p:nvPicPr>
          <p:cNvPr id="15" name="Picture 2" descr="http://cdn.scratch.mit.edu/static/site/projects/thumbnails/32/25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oudspeaker and Waveform"/>
          <p:cNvPicPr>
            <a:picLocks noChangeAspect="1" noChangeArrowheads="1"/>
          </p:cNvPicPr>
          <p:nvPr/>
        </p:nvPicPr>
        <p:blipFill rotWithShape="1">
          <a:blip r:embed="rId3">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810000" y="2078811"/>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descr="http://3.bp.blogspot.com/_CB5_yShYrgU/TPQ2GWHjoGI/AAAAAAAACAE/0eKUBuVC1Ls/s1600/digital%2Baudio_wa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3961" y="1604000"/>
            <a:ext cx="1349274" cy="101195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595446" y="1734267"/>
            <a:ext cx="769472" cy="751422"/>
          </a:xfrm>
          <a:prstGeom prst="rect">
            <a:avLst/>
          </a:prstGeom>
          <a:ln>
            <a:solidFill>
              <a:schemeClr val="tx1"/>
            </a:solidFill>
          </a:ln>
        </p:spPr>
        <p:txBody>
          <a:bodyPr wrap="none" rtlCol="0" anchor="ctr">
            <a:noAutofit/>
          </a:bodyPr>
          <a:lstStyle/>
          <a:p>
            <a:pPr algn="ctr"/>
            <a:r>
              <a:rPr lang="en-US" sz="2000" dirty="0">
                <a:latin typeface="+mj-lt"/>
              </a:rPr>
              <a:t>ADC</a:t>
            </a:r>
          </a:p>
        </p:txBody>
      </p:sp>
      <p:cxnSp>
        <p:nvCxnSpPr>
          <p:cNvPr id="28" name="Straight Arrow Connector 27"/>
          <p:cNvCxnSpPr/>
          <p:nvPr/>
        </p:nvCxnSpPr>
        <p:spPr>
          <a:xfrm flipV="1">
            <a:off x="5353043" y="2121854"/>
            <a:ext cx="5724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257800" y="1837708"/>
            <a:ext cx="801823" cy="584775"/>
          </a:xfrm>
          <a:prstGeom prst="rect">
            <a:avLst/>
          </a:prstGeom>
          <a:noFill/>
        </p:spPr>
        <p:txBody>
          <a:bodyPr wrap="none" rtlCol="0">
            <a:spAutoFit/>
          </a:bodyPr>
          <a:lstStyle/>
          <a:p>
            <a:pPr algn="ctr"/>
            <a:r>
              <a:rPr lang="en-US" sz="1600" dirty="0">
                <a:latin typeface="+mj-lt"/>
              </a:rPr>
              <a:t>Digital</a:t>
            </a:r>
          </a:p>
          <a:p>
            <a:pPr algn="ctr"/>
            <a:r>
              <a:rPr lang="en-US" sz="1600" dirty="0">
                <a:latin typeface="+mj-lt"/>
              </a:rPr>
              <a:t>Output</a:t>
            </a:r>
          </a:p>
        </p:txBody>
      </p:sp>
      <p:cxnSp>
        <p:nvCxnSpPr>
          <p:cNvPr id="21" name="Straight Arrow Connector 20"/>
          <p:cNvCxnSpPr/>
          <p:nvPr/>
        </p:nvCxnSpPr>
        <p:spPr>
          <a:xfrm>
            <a:off x="7467600" y="2130095"/>
            <a:ext cx="481565"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8001000" y="1553810"/>
            <a:ext cx="755671" cy="1074333"/>
            <a:chOff x="6092958" y="2538728"/>
            <a:chExt cx="755671" cy="1074333"/>
          </a:xfrm>
        </p:grpSpPr>
        <p:sp>
          <p:nvSpPr>
            <p:cNvPr id="19" name="Rectangle 18"/>
            <p:cNvSpPr/>
            <p:nvPr/>
          </p:nvSpPr>
          <p:spPr>
            <a:xfrm>
              <a:off x="6092958" y="2667000"/>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3" name="TextBox 22"/>
            <p:cNvSpPr txBox="1"/>
            <p:nvPr/>
          </p:nvSpPr>
          <p:spPr>
            <a:xfrm rot="2700000">
              <a:off x="5933626" y="2906618"/>
              <a:ext cx="1074333" cy="338554"/>
            </a:xfrm>
            <a:prstGeom prst="rect">
              <a:avLst/>
            </a:prstGeom>
            <a:noFill/>
          </p:spPr>
          <p:txBody>
            <a:bodyPr wrap="none" rtlCol="0">
              <a:spAutoFit/>
            </a:bodyPr>
            <a:lstStyle/>
            <a:p>
              <a:r>
                <a:rPr lang="en-US" sz="1600" dirty="0">
                  <a:latin typeface="+mj-lt"/>
                </a:rPr>
                <a:t>compress</a:t>
              </a:r>
            </a:p>
          </p:txBody>
        </p:sp>
      </p:grpSp>
      <p:pic>
        <p:nvPicPr>
          <p:cNvPr id="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260" y="651832"/>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96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5524-942F-7E46-8356-3C8287BAE920}"/>
              </a:ext>
            </a:extLst>
          </p:cNvPr>
          <p:cNvSpPr>
            <a:spLocks noGrp="1"/>
          </p:cNvSpPr>
          <p:nvPr>
            <p:ph type="title"/>
          </p:nvPr>
        </p:nvSpPr>
        <p:spPr/>
        <p:txBody>
          <a:bodyPr/>
          <a:lstStyle/>
          <a:p>
            <a:r>
              <a:rPr lang="en-US" dirty="0"/>
              <a:t>Compare to Lab</a:t>
            </a:r>
          </a:p>
        </p:txBody>
      </p:sp>
      <p:sp>
        <p:nvSpPr>
          <p:cNvPr id="3" name="Content Placeholder 2">
            <a:extLst>
              <a:ext uri="{FF2B5EF4-FFF2-40B4-BE49-F238E27FC236}">
                <a16:creationId xmlns:a16="http://schemas.microsoft.com/office/drawing/2014/main" id="{572C52D6-293A-4E41-BC5C-A1F3D95060FF}"/>
              </a:ext>
            </a:extLst>
          </p:cNvPr>
          <p:cNvSpPr>
            <a:spLocks noGrp="1"/>
          </p:cNvSpPr>
          <p:nvPr>
            <p:ph idx="1"/>
          </p:nvPr>
        </p:nvSpPr>
        <p:spPr/>
        <p:txBody>
          <a:bodyPr>
            <a:normAutofit fontScale="92500"/>
          </a:bodyPr>
          <a:lstStyle/>
          <a:p>
            <a:r>
              <a:rPr lang="en-US" dirty="0"/>
              <a:t>Lab 6</a:t>
            </a:r>
          </a:p>
          <a:p>
            <a:pPr lvl="1"/>
            <a:r>
              <a:rPr lang="en-US" dirty="0"/>
              <a:t>Capture spirit of reducing frequencies</a:t>
            </a:r>
          </a:p>
          <a:p>
            <a:pPr lvl="1"/>
            <a:r>
              <a:rPr lang="en-US" dirty="0"/>
              <a:t>Simplified – only taking loudest fraction in each band</a:t>
            </a:r>
          </a:p>
          <a:p>
            <a:pPr lvl="2"/>
            <a:r>
              <a:rPr lang="en-US" dirty="0"/>
              <a:t>Rather than being rigorous about masking</a:t>
            </a:r>
          </a:p>
          <a:p>
            <a:pPr lvl="2"/>
            <a:r>
              <a:rPr lang="en-US" dirty="0"/>
              <a:t>Or trying to hit some fixed rate</a:t>
            </a:r>
          </a:p>
          <a:p>
            <a:r>
              <a:rPr lang="en-US" dirty="0"/>
              <a:t>Lecture 11 &amp; 12 (this week and after spring break)</a:t>
            </a:r>
          </a:p>
          <a:p>
            <a:pPr lvl="1"/>
            <a:r>
              <a:rPr lang="en-US" dirty="0"/>
              <a:t>Help understand more what real MP3 encoding looks like</a:t>
            </a:r>
          </a:p>
          <a:p>
            <a:pPr lvl="1"/>
            <a:r>
              <a:rPr lang="en-US" dirty="0"/>
              <a:t>Thinking about fixed rate</a:t>
            </a:r>
          </a:p>
          <a:p>
            <a:pPr lvl="2"/>
            <a:r>
              <a:rPr lang="en-US" dirty="0"/>
              <a:t>And adaptation for variable rate encoding from Huffman</a:t>
            </a:r>
          </a:p>
          <a:p>
            <a:pPr lvl="1"/>
            <a:r>
              <a:rPr lang="en-US" dirty="0"/>
              <a:t>Formulating masking more explicitly</a:t>
            </a:r>
          </a:p>
          <a:p>
            <a:pPr lvl="2"/>
            <a:r>
              <a:rPr lang="en-US" dirty="0"/>
              <a:t>But still simplistic</a:t>
            </a:r>
          </a:p>
          <a:p>
            <a:pPr lvl="1"/>
            <a:r>
              <a:rPr lang="en-US" dirty="0"/>
              <a:t>Illustrating Optimization Approaches</a:t>
            </a:r>
          </a:p>
          <a:p>
            <a:pPr lvl="1"/>
            <a:endParaRPr lang="en-US" dirty="0"/>
          </a:p>
        </p:txBody>
      </p:sp>
      <p:sp>
        <p:nvSpPr>
          <p:cNvPr id="4" name="Date Placeholder 3">
            <a:extLst>
              <a:ext uri="{FF2B5EF4-FFF2-40B4-BE49-F238E27FC236}">
                <a16:creationId xmlns:a16="http://schemas.microsoft.com/office/drawing/2014/main" id="{74674789-76E4-C048-B085-32007EECF658}"/>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B396F22D-7607-A34E-A36C-359E964EF795}"/>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68956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MP3 Encoding Process</a:t>
            </a:r>
          </a:p>
        </p:txBody>
      </p:sp>
      <p:sp>
        <p:nvSpPr>
          <p:cNvPr id="3" name="Content Placeholder 2"/>
          <p:cNvSpPr>
            <a:spLocks noGrp="1"/>
          </p:cNvSpPr>
          <p:nvPr>
            <p:ph idx="1"/>
          </p:nvPr>
        </p:nvSpPr>
        <p:spPr/>
        <p:txBody>
          <a:bodyPr/>
          <a:lstStyle/>
          <a:p>
            <a:r>
              <a:rPr lang="en-US" dirty="0"/>
              <a:t>All MP3 files broken into “Frames”</a:t>
            </a:r>
          </a:p>
          <a:p>
            <a:pPr lvl="1"/>
            <a:r>
              <a:rPr lang="en-US" dirty="0"/>
              <a:t>Each frame stores 1152 Audio Samples</a:t>
            </a:r>
          </a:p>
          <a:p>
            <a:pPr lvl="1"/>
            <a:r>
              <a:rPr lang="en-US" dirty="0"/>
              <a:t>Lasts for 26 </a:t>
            </a:r>
            <a:r>
              <a:rPr lang="en-US" dirty="0" err="1"/>
              <a:t>ms</a:t>
            </a:r>
            <a:endParaRPr lang="en-US" dirty="0"/>
          </a:p>
          <a:p>
            <a:pPr lvl="1"/>
            <a:r>
              <a:rPr lang="en-US" dirty="0"/>
              <a:t>Frame also divided further into 2 “</a:t>
            </a:r>
            <a:r>
              <a:rPr lang="en-US" dirty="0" err="1"/>
              <a:t>granuels</a:t>
            </a:r>
            <a:r>
              <a:rPr lang="en-US" dirty="0"/>
              <a:t>”</a:t>
            </a:r>
          </a:p>
          <a:p>
            <a:pPr lvl="2"/>
            <a:r>
              <a:rPr lang="en-US" dirty="0"/>
              <a:t>Each </a:t>
            </a:r>
            <a:r>
              <a:rPr lang="en-US" dirty="0" err="1"/>
              <a:t>granuel</a:t>
            </a:r>
            <a:r>
              <a:rPr lang="en-US" dirty="0"/>
              <a:t> contains 576 samples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6" name="Date Placeholder 5"/>
          <p:cNvSpPr>
            <a:spLocks noGrp="1"/>
          </p:cNvSpPr>
          <p:nvPr>
            <p:ph type="dt" sz="half" idx="10"/>
          </p:nvPr>
        </p:nvSpPr>
        <p:spPr/>
        <p:txBody>
          <a:bodyPr/>
          <a:lstStyle/>
          <a:p>
            <a:r>
              <a:rPr lang="en-US"/>
              <a:t>ESE150 Spring 2022</a:t>
            </a:r>
          </a:p>
        </p:txBody>
      </p:sp>
      <p:pic>
        <p:nvPicPr>
          <p:cNvPr id="5" name="Picture 4">
            <a:extLst>
              <a:ext uri="{FF2B5EF4-FFF2-40B4-BE49-F238E27FC236}">
                <a16:creationId xmlns:a16="http://schemas.microsoft.com/office/drawing/2014/main" id="{945528C9-C9BB-04E2-A654-8C7134A4A2D4}"/>
              </a:ext>
            </a:extLst>
          </p:cNvPr>
          <p:cNvPicPr>
            <a:picLocks noChangeAspect="1" noChangeArrowheads="1"/>
          </p:cNvPicPr>
          <p:nvPr/>
        </p:nvPicPr>
        <p:blipFill>
          <a:blip r:embed="rId2" cstate="print"/>
          <a:srcRect/>
          <a:stretch>
            <a:fillRect/>
          </a:stretch>
        </p:blipFill>
        <p:spPr bwMode="auto">
          <a:xfrm>
            <a:off x="804068" y="3753231"/>
            <a:ext cx="7535863" cy="2714625"/>
          </a:xfrm>
          <a:prstGeom prst="rect">
            <a:avLst/>
          </a:prstGeom>
          <a:noFill/>
          <a:ln w="9525">
            <a:noFill/>
            <a:miter lim="800000"/>
            <a:headEnd/>
            <a:tailEnd/>
          </a:ln>
        </p:spPr>
      </p:pic>
      <p:sp>
        <p:nvSpPr>
          <p:cNvPr id="7" name="TextBox 6">
            <a:extLst>
              <a:ext uri="{FF2B5EF4-FFF2-40B4-BE49-F238E27FC236}">
                <a16:creationId xmlns:a16="http://schemas.microsoft.com/office/drawing/2014/main" id="{DB18F368-5EA4-4FB1-0BD5-56C7A1EE24F2}"/>
              </a:ext>
            </a:extLst>
          </p:cNvPr>
          <p:cNvSpPr txBox="1"/>
          <p:nvPr/>
        </p:nvSpPr>
        <p:spPr>
          <a:xfrm>
            <a:off x="8347868" y="4210431"/>
            <a:ext cx="838200" cy="369332"/>
          </a:xfrm>
          <a:prstGeom prst="rect">
            <a:avLst/>
          </a:prstGeom>
          <a:noFill/>
        </p:spPr>
        <p:txBody>
          <a:bodyPr wrap="square" rtlCol="0">
            <a:spAutoFit/>
          </a:bodyPr>
          <a:lstStyle/>
          <a:p>
            <a:r>
              <a:rPr lang="en-US" dirty="0"/>
              <a:t>Time</a:t>
            </a:r>
          </a:p>
        </p:txBody>
      </p:sp>
      <p:sp>
        <p:nvSpPr>
          <p:cNvPr id="8" name="TextBox 7">
            <a:extLst>
              <a:ext uri="{FF2B5EF4-FFF2-40B4-BE49-F238E27FC236}">
                <a16:creationId xmlns:a16="http://schemas.microsoft.com/office/drawing/2014/main" id="{E2DA1DAF-D4D9-5390-2032-A8D78B6E7608}"/>
              </a:ext>
            </a:extLst>
          </p:cNvPr>
          <p:cNvSpPr txBox="1"/>
          <p:nvPr/>
        </p:nvSpPr>
        <p:spPr>
          <a:xfrm>
            <a:off x="8271668" y="5505831"/>
            <a:ext cx="785446" cy="381000"/>
          </a:xfrm>
          <a:prstGeom prst="rect">
            <a:avLst/>
          </a:prstGeom>
          <a:noFill/>
        </p:spPr>
        <p:txBody>
          <a:bodyPr wrap="square" rtlCol="0">
            <a:spAutoFit/>
          </a:bodyPr>
          <a:lstStyle/>
          <a:p>
            <a:r>
              <a:rPr lang="en-US" dirty="0"/>
              <a:t>Freq</a:t>
            </a:r>
          </a:p>
        </p:txBody>
      </p:sp>
    </p:spTree>
    <p:extLst>
      <p:ext uri="{BB962C8B-B14F-4D97-AF65-F5344CB8AC3E}">
        <p14:creationId xmlns:p14="http://schemas.microsoft.com/office/powerpoint/2010/main" val="151959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Title 4"/>
          <p:cNvSpPr>
            <a:spLocks noGrp="1"/>
          </p:cNvSpPr>
          <p:nvPr>
            <p:ph type="title"/>
          </p:nvPr>
        </p:nvSpPr>
        <p:spPr/>
        <p:txBody>
          <a:bodyPr/>
          <a:lstStyle/>
          <a:p>
            <a:r>
              <a:rPr lang="en-US" dirty="0" err="1"/>
              <a:t>Preclass</a:t>
            </a:r>
            <a:endParaRPr lang="en-US" dirty="0"/>
          </a:p>
        </p:txBody>
      </p:sp>
      <p:sp>
        <p:nvSpPr>
          <p:cNvPr id="7" name="Date Placeholder 6"/>
          <p:cNvSpPr>
            <a:spLocks noGrp="1"/>
          </p:cNvSpPr>
          <p:nvPr>
            <p:ph type="dt" sz="half" idx="10"/>
          </p:nvPr>
        </p:nvSpPr>
        <p:spPr/>
        <p:txBody>
          <a:bodyPr/>
          <a:lstStyle/>
          <a:p>
            <a:r>
              <a:rPr lang="en-US"/>
              <a:t>ESE150 Spring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BB18-FE34-CB46-A3A5-B70C656F920F}"/>
              </a:ext>
            </a:extLst>
          </p:cNvPr>
          <p:cNvSpPr>
            <a:spLocks noGrp="1"/>
          </p:cNvSpPr>
          <p:nvPr>
            <p:ph type="title"/>
          </p:nvPr>
        </p:nvSpPr>
        <p:spPr/>
        <p:txBody>
          <a:bodyPr/>
          <a:lstStyle/>
          <a:p>
            <a:r>
              <a:rPr lang="en-US" dirty="0" err="1"/>
              <a:t>Preclass</a:t>
            </a:r>
            <a:r>
              <a:rPr lang="en-US" dirty="0"/>
              <a:t> 1</a:t>
            </a:r>
          </a:p>
        </p:txBody>
      </p:sp>
      <p:sp>
        <p:nvSpPr>
          <p:cNvPr id="3" name="Content Placeholder 2">
            <a:extLst>
              <a:ext uri="{FF2B5EF4-FFF2-40B4-BE49-F238E27FC236}">
                <a16:creationId xmlns:a16="http://schemas.microsoft.com/office/drawing/2014/main" id="{2C85ABED-471F-0743-AFAF-AB3F0E153E67}"/>
              </a:ext>
            </a:extLst>
          </p:cNvPr>
          <p:cNvSpPr>
            <a:spLocks noGrp="1"/>
          </p:cNvSpPr>
          <p:nvPr>
            <p:ph idx="1"/>
          </p:nvPr>
        </p:nvSpPr>
        <p:spPr/>
        <p:txBody>
          <a:bodyPr/>
          <a:lstStyle/>
          <a:p>
            <a:r>
              <a:rPr lang="en-US" dirty="0"/>
              <a:t>44,300 samples/s</a:t>
            </a:r>
          </a:p>
          <a:p>
            <a:r>
              <a:rPr lang="en-US" dirty="0"/>
              <a:t>16b</a:t>
            </a:r>
          </a:p>
          <a:p>
            <a:r>
              <a:rPr lang="en-US" dirty="0"/>
              <a:t>26ms window</a:t>
            </a:r>
          </a:p>
          <a:p>
            <a:r>
              <a:rPr lang="en-US" dirty="0">
                <a:solidFill>
                  <a:srgbClr val="FF6700"/>
                </a:solidFill>
              </a:rPr>
              <a:t>a) How many bits?</a:t>
            </a:r>
          </a:p>
          <a:p>
            <a:r>
              <a:rPr lang="en-US" b="0" dirty="0"/>
              <a:t>128Kb/s stereo </a:t>
            </a:r>
            <a:r>
              <a:rPr lang="en-US" b="0" dirty="0">
                <a:sym typeface="Wingdings" pitchFamily="2" charset="2"/>
              </a:rPr>
              <a:t> 64Kb/s per audio channel</a:t>
            </a:r>
          </a:p>
          <a:p>
            <a:r>
              <a:rPr lang="en-US" dirty="0">
                <a:solidFill>
                  <a:srgbClr val="FF6700"/>
                </a:solidFill>
                <a:sym typeface="Wingdings" pitchFamily="2" charset="2"/>
              </a:rPr>
              <a:t>b) How many bits per 26ms window?</a:t>
            </a:r>
          </a:p>
          <a:p>
            <a:r>
              <a:rPr lang="en-US" dirty="0">
                <a:solidFill>
                  <a:srgbClr val="FF6700"/>
                </a:solidFill>
                <a:sym typeface="Wingdings" pitchFamily="2" charset="2"/>
              </a:rPr>
              <a:t>c) ratio?</a:t>
            </a:r>
            <a:endParaRPr lang="en-US" dirty="0">
              <a:solidFill>
                <a:srgbClr val="FF6700"/>
              </a:solidFill>
            </a:endParaRPr>
          </a:p>
          <a:p>
            <a:endParaRPr lang="en-US" dirty="0"/>
          </a:p>
        </p:txBody>
      </p:sp>
      <p:sp>
        <p:nvSpPr>
          <p:cNvPr id="4" name="Date Placeholder 3">
            <a:extLst>
              <a:ext uri="{FF2B5EF4-FFF2-40B4-BE49-F238E27FC236}">
                <a16:creationId xmlns:a16="http://schemas.microsoft.com/office/drawing/2014/main" id="{8C4CFF00-8ADE-8A4F-8837-8DCF0892E660}"/>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CB68D9C5-DDE1-9B49-B8AB-821E1657FA2F}"/>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88016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5030-5AF0-1E43-A787-1BF4506EF32A}"/>
              </a:ext>
            </a:extLst>
          </p:cNvPr>
          <p:cNvSpPr>
            <a:spLocks noGrp="1"/>
          </p:cNvSpPr>
          <p:nvPr>
            <p:ph type="title"/>
          </p:nvPr>
        </p:nvSpPr>
        <p:spPr/>
        <p:txBody>
          <a:bodyPr/>
          <a:lstStyle/>
          <a:p>
            <a:r>
              <a:rPr lang="en-US" dirty="0" err="1"/>
              <a:t>Preclass</a:t>
            </a:r>
            <a:r>
              <a:rPr lang="en-US" dirty="0"/>
              <a:t> 2</a:t>
            </a:r>
          </a:p>
        </p:txBody>
      </p:sp>
      <p:sp>
        <p:nvSpPr>
          <p:cNvPr id="3" name="Content Placeholder 2">
            <a:extLst>
              <a:ext uri="{FF2B5EF4-FFF2-40B4-BE49-F238E27FC236}">
                <a16:creationId xmlns:a16="http://schemas.microsoft.com/office/drawing/2014/main" id="{BEA6C00A-596D-934C-92CE-492C8DC23892}"/>
              </a:ext>
            </a:extLst>
          </p:cNvPr>
          <p:cNvSpPr>
            <a:spLocks noGrp="1"/>
          </p:cNvSpPr>
          <p:nvPr>
            <p:ph idx="1"/>
          </p:nvPr>
        </p:nvSpPr>
        <p:spPr/>
        <p:txBody>
          <a:bodyPr/>
          <a:lstStyle/>
          <a:p>
            <a:r>
              <a:rPr lang="en-US" b="0" dirty="0"/>
              <a:t>16b amplitude</a:t>
            </a:r>
          </a:p>
          <a:p>
            <a:r>
              <a:rPr lang="en-US" b="0" dirty="0"/>
              <a:t>1704b budget</a:t>
            </a:r>
          </a:p>
          <a:p>
            <a:r>
              <a:rPr lang="en-US" b="0" dirty="0"/>
              <a:t>Quantize frequency</a:t>
            </a:r>
          </a:p>
          <a:p>
            <a:r>
              <a:rPr lang="en-US" dirty="0">
                <a:solidFill>
                  <a:srgbClr val="FF6700"/>
                </a:solidFill>
              </a:rPr>
              <a:t>How many quantized frequencies?</a:t>
            </a:r>
          </a:p>
          <a:p>
            <a:endParaRPr lang="en-US" dirty="0">
              <a:solidFill>
                <a:srgbClr val="FF6700"/>
              </a:solidFill>
            </a:endParaRPr>
          </a:p>
          <a:p>
            <a:endParaRPr lang="en-US" dirty="0">
              <a:solidFill>
                <a:srgbClr val="FF6700"/>
              </a:solidFill>
            </a:endParaRPr>
          </a:p>
          <a:p>
            <a:r>
              <a:rPr lang="en-US" dirty="0">
                <a:solidFill>
                  <a:schemeClr val="tx1"/>
                </a:solidFill>
              </a:rPr>
              <a:t>Conclude: </a:t>
            </a:r>
            <a:r>
              <a:rPr lang="en-US" b="0" dirty="0">
                <a:solidFill>
                  <a:schemeClr val="tx1"/>
                </a:solidFill>
              </a:rPr>
              <a:t>cannot keep all frequencies and hit budget</a:t>
            </a:r>
          </a:p>
        </p:txBody>
      </p:sp>
      <p:sp>
        <p:nvSpPr>
          <p:cNvPr id="4" name="Date Placeholder 3">
            <a:extLst>
              <a:ext uri="{FF2B5EF4-FFF2-40B4-BE49-F238E27FC236}">
                <a16:creationId xmlns:a16="http://schemas.microsoft.com/office/drawing/2014/main" id="{AFF36BF3-AF6A-5847-AB07-D27B2BA34E59}"/>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D0895FBC-3CE6-B347-AB07-0D30CAD19FEC}"/>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9691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5030-5AF0-1E43-A787-1BF4506EF32A}"/>
              </a:ext>
            </a:extLst>
          </p:cNvPr>
          <p:cNvSpPr>
            <a:spLocks noGrp="1"/>
          </p:cNvSpPr>
          <p:nvPr>
            <p:ph type="title"/>
          </p:nvPr>
        </p:nvSpPr>
        <p:spPr/>
        <p:txBody>
          <a:bodyPr/>
          <a:lstStyle/>
          <a:p>
            <a:r>
              <a:rPr lang="en-US" dirty="0" err="1"/>
              <a:t>Preclass</a:t>
            </a:r>
            <a:r>
              <a:rPr lang="en-US" dirty="0"/>
              <a:t> 3</a:t>
            </a:r>
          </a:p>
        </p:txBody>
      </p:sp>
      <p:sp>
        <p:nvSpPr>
          <p:cNvPr id="3" name="Content Placeholder 2">
            <a:extLst>
              <a:ext uri="{FF2B5EF4-FFF2-40B4-BE49-F238E27FC236}">
                <a16:creationId xmlns:a16="http://schemas.microsoft.com/office/drawing/2014/main" id="{BEA6C00A-596D-934C-92CE-492C8DC23892}"/>
              </a:ext>
            </a:extLst>
          </p:cNvPr>
          <p:cNvSpPr>
            <a:spLocks noGrp="1"/>
          </p:cNvSpPr>
          <p:nvPr>
            <p:ph idx="1"/>
          </p:nvPr>
        </p:nvSpPr>
        <p:spPr/>
        <p:txBody>
          <a:bodyPr/>
          <a:lstStyle/>
          <a:p>
            <a:r>
              <a:rPr lang="en-US" b="0" dirty="0"/>
              <a:t>576 frequencies</a:t>
            </a:r>
          </a:p>
          <a:p>
            <a:r>
              <a:rPr lang="en-US" b="0" dirty="0"/>
              <a:t>16b amplitude</a:t>
            </a:r>
          </a:p>
          <a:p>
            <a:r>
              <a:rPr lang="en-US" b="0" dirty="0"/>
              <a:t>1704b budget</a:t>
            </a:r>
          </a:p>
          <a:p>
            <a:r>
              <a:rPr lang="en-US" b="0" dirty="0"/>
              <a:t>(</a:t>
            </a:r>
            <a:r>
              <a:rPr lang="en-US" b="0" dirty="0" err="1"/>
              <a:t>frequency,amplitude</a:t>
            </a:r>
            <a:r>
              <a:rPr lang="en-US" b="0" dirty="0"/>
              <a:t>) pairs to represent</a:t>
            </a:r>
          </a:p>
          <a:p>
            <a:r>
              <a:rPr lang="en-US" dirty="0">
                <a:solidFill>
                  <a:srgbClr val="FF6700"/>
                </a:solidFill>
              </a:rPr>
              <a:t>How many frequencies can we keep?</a:t>
            </a:r>
          </a:p>
          <a:p>
            <a:endParaRPr lang="en-US" dirty="0">
              <a:solidFill>
                <a:srgbClr val="FF6700"/>
              </a:solidFill>
            </a:endParaRPr>
          </a:p>
          <a:p>
            <a:endParaRPr lang="en-US" dirty="0">
              <a:solidFill>
                <a:srgbClr val="FF6700"/>
              </a:solidFill>
            </a:endParaRPr>
          </a:p>
          <a:p>
            <a:r>
              <a:rPr lang="en-US" dirty="0">
                <a:solidFill>
                  <a:schemeClr val="tx1"/>
                </a:solidFill>
              </a:rPr>
              <a:t>Conclude: </a:t>
            </a:r>
            <a:r>
              <a:rPr lang="en-US" b="0" dirty="0">
                <a:solidFill>
                  <a:schemeClr val="tx1"/>
                </a:solidFill>
              </a:rPr>
              <a:t>cannot keep all frequencies and hit budget</a:t>
            </a:r>
          </a:p>
        </p:txBody>
      </p:sp>
      <p:sp>
        <p:nvSpPr>
          <p:cNvPr id="4" name="Date Placeholder 3">
            <a:extLst>
              <a:ext uri="{FF2B5EF4-FFF2-40B4-BE49-F238E27FC236}">
                <a16:creationId xmlns:a16="http://schemas.microsoft.com/office/drawing/2014/main" id="{AFF36BF3-AF6A-5847-AB07-D27B2BA34E59}"/>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D0895FBC-3CE6-B347-AB07-0D30CAD19FEC}"/>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6864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5030-5AF0-1E43-A787-1BF4506EF32A}"/>
              </a:ext>
            </a:extLst>
          </p:cNvPr>
          <p:cNvSpPr>
            <a:spLocks noGrp="1"/>
          </p:cNvSpPr>
          <p:nvPr>
            <p:ph type="title"/>
          </p:nvPr>
        </p:nvSpPr>
        <p:spPr/>
        <p:txBody>
          <a:bodyPr/>
          <a:lstStyle/>
          <a:p>
            <a:r>
              <a:rPr lang="en-US" dirty="0" err="1"/>
              <a:t>Preclass</a:t>
            </a:r>
            <a:r>
              <a:rPr lang="en-US" dirty="0"/>
              <a:t> 4</a:t>
            </a:r>
          </a:p>
        </p:txBody>
      </p:sp>
      <p:sp>
        <p:nvSpPr>
          <p:cNvPr id="3" name="Content Placeholder 2">
            <a:extLst>
              <a:ext uri="{FF2B5EF4-FFF2-40B4-BE49-F238E27FC236}">
                <a16:creationId xmlns:a16="http://schemas.microsoft.com/office/drawing/2014/main" id="{BEA6C00A-596D-934C-92CE-492C8DC23892}"/>
              </a:ext>
            </a:extLst>
          </p:cNvPr>
          <p:cNvSpPr>
            <a:spLocks noGrp="1"/>
          </p:cNvSpPr>
          <p:nvPr>
            <p:ph idx="1"/>
          </p:nvPr>
        </p:nvSpPr>
        <p:spPr/>
        <p:txBody>
          <a:bodyPr>
            <a:normAutofit lnSpcReduction="10000"/>
          </a:bodyPr>
          <a:lstStyle/>
          <a:p>
            <a:r>
              <a:rPr lang="en-US" b="0" dirty="0"/>
              <a:t>576 frequencies</a:t>
            </a:r>
          </a:p>
          <a:p>
            <a:r>
              <a:rPr lang="en-US" b="0" dirty="0"/>
              <a:t>1704b budget</a:t>
            </a:r>
          </a:p>
          <a:p>
            <a:r>
              <a:rPr lang="en-US" b="0" dirty="0"/>
              <a:t>(</a:t>
            </a:r>
            <a:r>
              <a:rPr lang="en-US" b="0" dirty="0" err="1"/>
              <a:t>frequency,amplitude</a:t>
            </a:r>
            <a:r>
              <a:rPr lang="en-US" b="0" dirty="0"/>
              <a:t>) pairs to represent</a:t>
            </a:r>
          </a:p>
          <a:p>
            <a:r>
              <a:rPr lang="en-US" b="0" dirty="0"/>
              <a:t>24 human critical bands</a:t>
            </a:r>
          </a:p>
          <a:p>
            <a:r>
              <a:rPr lang="en-US" dirty="0">
                <a:solidFill>
                  <a:srgbClr val="FF6700"/>
                </a:solidFill>
              </a:rPr>
              <a:t>How many bits per band? (evenly divided)</a:t>
            </a:r>
          </a:p>
          <a:p>
            <a:r>
              <a:rPr lang="en-US" dirty="0">
                <a:solidFill>
                  <a:srgbClr val="FF6700"/>
                </a:solidFill>
              </a:rPr>
              <a:t>Quantization required to keep 5 frequencies per band?</a:t>
            </a:r>
          </a:p>
          <a:p>
            <a:endParaRPr lang="en-US" dirty="0">
              <a:solidFill>
                <a:srgbClr val="FF6700"/>
              </a:solidFill>
            </a:endParaRPr>
          </a:p>
          <a:p>
            <a:r>
              <a:rPr lang="en-US" dirty="0">
                <a:solidFill>
                  <a:schemeClr val="tx1"/>
                </a:solidFill>
              </a:rPr>
              <a:t>Conclude: </a:t>
            </a:r>
            <a:r>
              <a:rPr lang="en-US" b="0" dirty="0">
                <a:solidFill>
                  <a:schemeClr val="tx1"/>
                </a:solidFill>
              </a:rPr>
              <a:t>can tradeoff frequencies and amplitude quantization</a:t>
            </a:r>
          </a:p>
        </p:txBody>
      </p:sp>
      <p:sp>
        <p:nvSpPr>
          <p:cNvPr id="4" name="Date Placeholder 3">
            <a:extLst>
              <a:ext uri="{FF2B5EF4-FFF2-40B4-BE49-F238E27FC236}">
                <a16:creationId xmlns:a16="http://schemas.microsoft.com/office/drawing/2014/main" id="{AFF36BF3-AF6A-5847-AB07-D27B2BA34E59}"/>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D0895FBC-3CE6-B347-AB07-0D30CAD19FEC}"/>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9078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for Compression</a:t>
            </a:r>
          </a:p>
        </p:txBody>
      </p:sp>
      <p:sp>
        <p:nvSpPr>
          <p:cNvPr id="3" name="Content Placeholder 2"/>
          <p:cNvSpPr>
            <a:spLocks noGrp="1"/>
          </p:cNvSpPr>
          <p:nvPr>
            <p:ph idx="1"/>
          </p:nvPr>
        </p:nvSpPr>
        <p:spPr/>
        <p:txBody>
          <a:bodyPr/>
          <a:lstStyle/>
          <a:p>
            <a:r>
              <a:rPr lang="en-US" dirty="0"/>
              <a:t>Amplitude Quantization</a:t>
            </a:r>
          </a:p>
          <a:p>
            <a:r>
              <a:rPr lang="en-US" dirty="0"/>
              <a:t>Sampling Rate / Frequency Quantization</a:t>
            </a:r>
          </a:p>
          <a:p>
            <a:r>
              <a:rPr lang="en-US" dirty="0"/>
              <a:t>Critical Band Masking</a:t>
            </a:r>
          </a:p>
          <a:p>
            <a:pPr lvl="1"/>
            <a:r>
              <a:rPr lang="en-US" dirty="0"/>
              <a:t>Selective frequency dropping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Date Placeholder 4"/>
          <p:cNvSpPr>
            <a:spLocks noGrp="1"/>
          </p:cNvSpPr>
          <p:nvPr>
            <p:ph type="dt" sz="half" idx="10"/>
          </p:nvPr>
        </p:nvSpPr>
        <p:spPr/>
        <p:txBody>
          <a:bodyPr/>
          <a:lstStyle/>
          <a:p>
            <a:r>
              <a:rPr lang="en-US"/>
              <a:t>ESE150 Spring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ESE150 Spring 2023</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19</a:t>
            </a:fld>
            <a:endParaRPr lang="en-US"/>
          </a:p>
        </p:txBody>
      </p:sp>
      <p:sp>
        <p:nvSpPr>
          <p:cNvPr id="6" name="Title 5"/>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0172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p:txBody>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a:bodyPr>
          <a:lstStyle/>
          <a:p>
            <a:r>
              <a:rPr lang="en-US" sz="2400" dirty="0"/>
              <a:t>ISO (International Standards Organization)</a:t>
            </a:r>
          </a:p>
          <a:p>
            <a:pPr lvl="1"/>
            <a:r>
              <a:rPr lang="en-US" sz="2000" dirty="0"/>
              <a:t>Looking for ways to reduce transmission requirements for digital video and audio (low bandwidth transmission of digital media)</a:t>
            </a:r>
          </a:p>
          <a:p>
            <a:pPr lvl="1"/>
            <a:r>
              <a:rPr lang="en-US" sz="2000" dirty="0"/>
              <a:t>1988 – establishes a sub-committee of ISO:</a:t>
            </a:r>
          </a:p>
          <a:p>
            <a:pPr lvl="2"/>
            <a:r>
              <a:rPr lang="en-US" sz="1800" i="1" dirty="0"/>
              <a:t>Moving</a:t>
            </a:r>
            <a:r>
              <a:rPr lang="en-US" sz="1800" dirty="0"/>
              <a:t> Picture Experts Group (MPEG)</a:t>
            </a:r>
          </a:p>
          <a:p>
            <a:pPr lvl="2"/>
            <a:r>
              <a:rPr lang="en-US" sz="1800" dirty="0"/>
              <a:t>Goal: Develop common standard for coding/compressing audio/video</a:t>
            </a:r>
          </a:p>
          <a:p>
            <a:pPr lvl="3"/>
            <a:r>
              <a:rPr lang="en-US" sz="1600" dirty="0"/>
              <a:t>To reduce size of data to transmit without sacrificing quality</a:t>
            </a:r>
          </a:p>
          <a:p>
            <a:pPr lvl="3"/>
            <a:r>
              <a:rPr lang="en-US" sz="1600" dirty="0" err="1"/>
              <a:t>Fraunhofer</a:t>
            </a:r>
            <a:r>
              <a:rPr lang="en-US" sz="1600" dirty="0"/>
              <a:t> Institute and German University of Erlangen </a:t>
            </a:r>
          </a:p>
          <a:p>
            <a:pPr lvl="4"/>
            <a:r>
              <a:rPr lang="en-US" sz="1400" dirty="0"/>
              <a:t>Lots of basic research in Digital Audio Broadcast, tapped to be MPEG</a:t>
            </a:r>
          </a:p>
          <a:p>
            <a:pPr lvl="1"/>
            <a:r>
              <a:rPr lang="en-US" sz="2000" dirty="0"/>
              <a:t>Result: 1992: Finalized Standard called: MPEG-1 (Phase I)</a:t>
            </a:r>
          </a:p>
          <a:p>
            <a:pPr lvl="2"/>
            <a:r>
              <a:rPr lang="en-US" dirty="0"/>
              <a:t>3 Parts: Audio/Video/System</a:t>
            </a:r>
          </a:p>
          <a:p>
            <a:pPr lvl="2"/>
            <a:r>
              <a:rPr lang="en-US" dirty="0"/>
              <a:t>Audio component: defined 3 layers: 1, 2, 3</a:t>
            </a:r>
          </a:p>
          <a:p>
            <a:pPr lvl="3"/>
            <a:r>
              <a:rPr lang="en-US" dirty="0"/>
              <a:t>Increasing levels of compression and complexity</a:t>
            </a:r>
          </a:p>
          <a:p>
            <a:pPr lvl="3"/>
            <a:r>
              <a:rPr lang="en-US" dirty="0">
                <a:solidFill>
                  <a:srgbClr val="FF0000"/>
                </a:solidFill>
              </a:rPr>
              <a:t>MPEG-1, layer 3 achieves 12:1 compression ratio!  </a:t>
            </a:r>
            <a:r>
              <a:rPr lang="en-US" i="1" dirty="0">
                <a:solidFill>
                  <a:srgbClr val="FF0000"/>
                </a:solidFill>
              </a:rPr>
              <a:t>(for short MP3)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descr="File:Mpe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4044" y="608057"/>
            <a:ext cx="2292310" cy="65903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39436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lstStyle/>
          <a:p>
            <a:r>
              <a:rPr lang="en-US" dirty="0"/>
              <a:t>MPEG-1, (3) Layers for Audio Coding:</a:t>
            </a:r>
          </a:p>
          <a:p>
            <a:endParaRPr lang="en-US" dirty="0"/>
          </a:p>
          <a:p>
            <a:endParaRPr lang="en-US" dirty="0"/>
          </a:p>
          <a:p>
            <a:endParaRPr lang="en-US" dirty="0"/>
          </a:p>
          <a:p>
            <a:endParaRPr lang="en-US" dirty="0"/>
          </a:p>
          <a:p>
            <a:r>
              <a:rPr lang="en-US" sz="2400" dirty="0"/>
              <a:t>Why is PCM CD Quality 1.4 Mbps?</a:t>
            </a:r>
          </a:p>
          <a:p>
            <a:pPr lvl="1"/>
            <a:r>
              <a:rPr lang="en-US" sz="2000" dirty="0"/>
              <a:t>Recall: 1 sec. of music: 44,100 x 16bits = 705,600 bits</a:t>
            </a:r>
          </a:p>
          <a:p>
            <a:pPr lvl="1"/>
            <a:r>
              <a:rPr lang="en-US" sz="2000" dirty="0"/>
              <a:t>Don’t forget stereo (R/L): 2 x 706,600 = 1,413,200 (1.4Mbs)</a:t>
            </a:r>
          </a:p>
          <a:p>
            <a:pPr lvl="2"/>
            <a:r>
              <a:rPr lang="en-US" sz="1800" dirty="0"/>
              <a:t>Defines bandwidth requirements of network</a:t>
            </a:r>
          </a:p>
          <a:p>
            <a:pPr lvl="1"/>
            <a:r>
              <a:rPr lang="en-US" sz="2000" dirty="0"/>
              <a:t>Notice: 128 kbps was just about double modem speed in 1992</a:t>
            </a:r>
          </a:p>
          <a:p>
            <a:pPr lvl="2"/>
            <a:r>
              <a:rPr lang="en-US" sz="1800" dirty="0"/>
              <a:t>Enables transmission of audio (MP3) via modem!  </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98" y="2104752"/>
            <a:ext cx="84582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5521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fontScale="92500" lnSpcReduction="10000"/>
          </a:bodyPr>
          <a:lstStyle/>
          <a:p>
            <a:r>
              <a:rPr lang="en-US" dirty="0"/>
              <a:t>How did MP3 achieve a 12:1 compression ratio?</a:t>
            </a:r>
          </a:p>
          <a:p>
            <a:pPr lvl="1"/>
            <a:r>
              <a:rPr lang="en-US" dirty="0"/>
              <a:t>Psychoacoustics was the key</a:t>
            </a:r>
          </a:p>
          <a:p>
            <a:pPr lvl="2"/>
            <a:r>
              <a:rPr lang="en-US" dirty="0"/>
              <a:t>Becomes a scheme for </a:t>
            </a:r>
            <a:r>
              <a:rPr lang="en-US" dirty="0" err="1"/>
              <a:t>lossy</a:t>
            </a:r>
            <a:r>
              <a:rPr lang="en-US" dirty="0"/>
              <a:t> encoding</a:t>
            </a:r>
          </a:p>
          <a:p>
            <a:pPr lvl="2"/>
            <a:r>
              <a:rPr lang="en-US" dirty="0"/>
              <a:t>But we don’t lose things human’s can actually here!</a:t>
            </a:r>
          </a:p>
          <a:p>
            <a:pPr lvl="2"/>
            <a:r>
              <a:rPr lang="en-US" dirty="0"/>
              <a:t>Makes human a part of the “decompression” scheme</a:t>
            </a:r>
          </a:p>
          <a:p>
            <a:pPr lvl="1"/>
            <a:r>
              <a:rPr lang="en-US" dirty="0"/>
              <a:t>CD Audio PCM is lossless coding of digital audio</a:t>
            </a:r>
          </a:p>
          <a:p>
            <a:pPr lvl="2"/>
            <a:r>
              <a:rPr lang="en-US" dirty="0"/>
              <a:t>But human beings can’t hear all sounds</a:t>
            </a:r>
          </a:p>
          <a:p>
            <a:pPr lvl="1"/>
            <a:r>
              <a:rPr lang="en-US" dirty="0"/>
              <a:t>MP3 Encoding is </a:t>
            </a:r>
            <a:r>
              <a:rPr lang="en-US" dirty="0" err="1"/>
              <a:t>lossy</a:t>
            </a:r>
            <a:r>
              <a:rPr lang="en-US" dirty="0"/>
              <a:t> coding scheme</a:t>
            </a:r>
          </a:p>
          <a:p>
            <a:pPr lvl="2"/>
            <a:r>
              <a:rPr lang="en-US" dirty="0"/>
              <a:t>But we don’t lose things average human’s can actually here!</a:t>
            </a:r>
          </a:p>
          <a:p>
            <a:pPr lvl="2"/>
            <a:r>
              <a:rPr lang="en-US" dirty="0"/>
              <a:t>We don’t sacrifice high frequencies (sampling rate preserved)</a:t>
            </a:r>
          </a:p>
          <a:p>
            <a:pPr lvl="2"/>
            <a:r>
              <a:rPr lang="en-US" dirty="0"/>
              <a:t>The trick: drop quantization level when it doesn’t matter!</a:t>
            </a:r>
          </a:p>
          <a:p>
            <a:pPr lvl="3"/>
            <a:r>
              <a:rPr lang="en-US" dirty="0"/>
              <a:t>The key is taking advantage of masking (frequency/temporal)</a:t>
            </a:r>
          </a:p>
          <a:p>
            <a:pPr lvl="1"/>
            <a:r>
              <a:rPr lang="en-US" dirty="0"/>
              <a:t>MP3 Combines: Psychoacoustics (</a:t>
            </a:r>
            <a:r>
              <a:rPr lang="en-US" dirty="0" err="1"/>
              <a:t>lossy</a:t>
            </a:r>
            <a:r>
              <a:rPr lang="en-US" dirty="0"/>
              <a:t> compression) </a:t>
            </a:r>
          </a:p>
          <a:p>
            <a:pPr lvl="2"/>
            <a:r>
              <a:rPr lang="en-US" dirty="0"/>
              <a:t>and Huffman coding (lossless compression)</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Date Placeholder 4"/>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4100811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They kept on going: MPEG-1, 2, 4, 7</a:t>
            </a:r>
          </a:p>
        </p:txBody>
      </p:sp>
      <p:sp>
        <p:nvSpPr>
          <p:cNvPr id="3" name="Content Placeholder 2"/>
          <p:cNvSpPr>
            <a:spLocks noGrp="1"/>
          </p:cNvSpPr>
          <p:nvPr>
            <p:ph idx="1"/>
          </p:nvPr>
        </p:nvSpPr>
        <p:spPr/>
        <p:txBody>
          <a:bodyPr>
            <a:normAutofit/>
          </a:bodyPr>
          <a:lstStyle/>
          <a:p>
            <a:pPr>
              <a:lnSpc>
                <a:spcPct val="90000"/>
              </a:lnSpc>
              <a:buNone/>
            </a:pPr>
            <a:r>
              <a:rPr lang="en-US" altLang="en-US" sz="2000" i="1" dirty="0">
                <a:cs typeface="Times New Roman" pitchFamily="1" charset="0"/>
              </a:rPr>
              <a:t>	</a:t>
            </a:r>
            <a:r>
              <a:rPr lang="en-US" altLang="en-US" sz="2000" dirty="0">
                <a:cs typeface="Times New Roman" pitchFamily="1" charset="0"/>
              </a:rPr>
              <a:t>MPEG is actually family of encoding standards for digital multimedia information</a:t>
            </a:r>
          </a:p>
          <a:p>
            <a:pPr lvl="1">
              <a:lnSpc>
                <a:spcPct val="90000"/>
              </a:lnSpc>
            </a:pPr>
            <a:r>
              <a:rPr lang="en-US" altLang="en-US" sz="1600" i="1" dirty="0">
                <a:cs typeface="Times New Roman" pitchFamily="1" charset="0"/>
              </a:rPr>
              <a:t>They all use Psychoacoustics to achieve high compression</a:t>
            </a:r>
          </a:p>
          <a:p>
            <a:pPr>
              <a:lnSpc>
                <a:spcPct val="90000"/>
              </a:lnSpc>
            </a:pPr>
            <a:endParaRPr lang="en-US" altLang="en-US" sz="2000" dirty="0">
              <a:cs typeface="Times New Roman" pitchFamily="1" charset="0"/>
            </a:endParaRPr>
          </a:p>
          <a:p>
            <a:pPr>
              <a:lnSpc>
                <a:spcPct val="90000"/>
              </a:lnSpc>
            </a:pPr>
            <a:r>
              <a:rPr lang="en-US" altLang="en-US" sz="2000" dirty="0">
                <a:cs typeface="Times New Roman" pitchFamily="1" charset="0"/>
              </a:rPr>
              <a:t>MPEG-1: </a:t>
            </a:r>
            <a:r>
              <a:rPr lang="en-US" altLang="en-US" sz="1600" dirty="0"/>
              <a:t>a standard for storage and retrieval of moving pictures and audio on storage media (e.g., CD-ROM). </a:t>
            </a:r>
          </a:p>
          <a:p>
            <a:pPr lvl="2">
              <a:lnSpc>
                <a:spcPct val="90000"/>
              </a:lnSpc>
            </a:pPr>
            <a:r>
              <a:rPr lang="en-US" altLang="en-US" sz="1800" i="1" dirty="0">
                <a:cs typeface="Times New Roman" pitchFamily="1" charset="0"/>
              </a:rPr>
              <a:t>MPEG-1 Layer 3: (MP3)</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MPEG-2:</a:t>
            </a:r>
            <a:r>
              <a:rPr lang="en-US" altLang="en-US" sz="2400" dirty="0">
                <a:cs typeface="Times New Roman" pitchFamily="1" charset="0"/>
              </a:rPr>
              <a:t> </a:t>
            </a:r>
            <a:r>
              <a:rPr lang="en-US" altLang="en-US" sz="1600" dirty="0"/>
              <a:t>standard for digital television, including high-definition television (HDTV), and for addressing multimedia applications. </a:t>
            </a:r>
            <a:endParaRPr lang="en-US" altLang="en-US" sz="1600" dirty="0">
              <a:cs typeface="Times New Roman" pitchFamily="1" charset="0"/>
            </a:endParaRPr>
          </a:p>
          <a:p>
            <a:pPr lvl="2">
              <a:lnSpc>
                <a:spcPct val="90000"/>
              </a:lnSpc>
            </a:pPr>
            <a:r>
              <a:rPr lang="en-US" altLang="en-US" sz="1600" dirty="0">
                <a:cs typeface="Times New Roman" pitchFamily="1" charset="0"/>
              </a:rPr>
              <a:t>Advanced Audio Coding (AAC)</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MPEG-4: </a:t>
            </a:r>
            <a:r>
              <a:rPr lang="en-US" altLang="en-US" sz="1600" dirty="0"/>
              <a:t>a standard for multimedia applications, with very low bit-rate audio-visual compression for those channels with very limited bandwidths (e.g., wireless channels).</a:t>
            </a:r>
            <a:endParaRPr lang="en-US" altLang="en-US" sz="1600" dirty="0">
              <a:cs typeface="Times New Roman" pitchFamily="1" charset="0"/>
            </a:endParaRPr>
          </a:p>
          <a:p>
            <a:pPr>
              <a:lnSpc>
                <a:spcPct val="90000"/>
              </a:lnSpc>
            </a:pPr>
            <a:r>
              <a:rPr lang="en-US" altLang="en-US" sz="2000" dirty="0">
                <a:cs typeface="Times New Roman" pitchFamily="1" charset="0"/>
              </a:rPr>
              <a:t>MPEG-7:</a:t>
            </a:r>
            <a:r>
              <a:rPr lang="en-US" altLang="en-US" sz="2400" dirty="0">
                <a:cs typeface="Times New Roman" pitchFamily="1" charset="0"/>
              </a:rPr>
              <a:t> </a:t>
            </a:r>
            <a:r>
              <a:rPr lang="en-US" altLang="en-US" sz="1600" dirty="0"/>
              <a:t>a content representation standard for information search</a:t>
            </a:r>
            <a:r>
              <a:rPr lang="en-US" altLang="en-US" dirty="0"/>
              <a:t> </a:t>
            </a:r>
          </a:p>
          <a:p>
            <a:endParaRPr lang="en-US" dirty="0"/>
          </a:p>
        </p:txBody>
      </p:sp>
      <p:sp>
        <p:nvSpPr>
          <p:cNvPr id="4" name="Date Placeholder 3"/>
          <p:cNvSpPr>
            <a:spLocks noGrp="1"/>
          </p:cNvSpPr>
          <p:nvPr>
            <p:ph type="dt" sz="half" idx="10"/>
          </p:nvPr>
        </p:nvSpPr>
        <p:spPr/>
        <p:txBody>
          <a:bodyPr/>
          <a:lstStyle/>
          <a:p>
            <a:r>
              <a:rPr lang="en-US"/>
              <a:t>ESE150 Spring 2023</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4977854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Knowledge of Digital Audio Formats</a:t>
            </a:r>
          </a:p>
        </p:txBody>
      </p:sp>
      <p:sp>
        <p:nvSpPr>
          <p:cNvPr id="3" name="Content Placeholder 2"/>
          <p:cNvSpPr>
            <a:spLocks noGrp="1"/>
          </p:cNvSpPr>
          <p:nvPr>
            <p:ph idx="1"/>
          </p:nvPr>
        </p:nvSpPr>
        <p:spPr/>
        <p:txBody>
          <a:bodyPr>
            <a:normAutofit lnSpcReduction="10000"/>
          </a:bodyPr>
          <a:lstStyle/>
          <a:p>
            <a:r>
              <a:rPr lang="en-US" dirty="0"/>
              <a:t>.WAV &amp; .AIFF</a:t>
            </a:r>
          </a:p>
          <a:p>
            <a:pPr lvl="1"/>
            <a:r>
              <a:rPr lang="en-US" dirty="0"/>
              <a:t>Uncompressed PCM (lossless) CD-Audio Quality</a:t>
            </a:r>
          </a:p>
          <a:p>
            <a:r>
              <a:rPr lang="en-US" dirty="0"/>
              <a:t>.MPA</a:t>
            </a:r>
          </a:p>
          <a:p>
            <a:pPr lvl="1"/>
            <a:r>
              <a:rPr lang="en-US" dirty="0"/>
              <a:t>MPEG-1 Layer 2</a:t>
            </a:r>
          </a:p>
          <a:p>
            <a:pPr lvl="1"/>
            <a:r>
              <a:rPr lang="en-US" dirty="0"/>
              <a:t>Compressed PCM using Psychoacoustics (</a:t>
            </a:r>
            <a:r>
              <a:rPr lang="en-US" dirty="0" err="1"/>
              <a:t>lossy</a:t>
            </a:r>
            <a:r>
              <a:rPr lang="en-US" dirty="0"/>
              <a:t>)</a:t>
            </a:r>
          </a:p>
          <a:p>
            <a:r>
              <a:rPr lang="en-US" dirty="0"/>
              <a:t>.MP3</a:t>
            </a:r>
          </a:p>
          <a:p>
            <a:pPr lvl="1"/>
            <a:r>
              <a:rPr lang="en-US" dirty="0"/>
              <a:t>MPEG-1 Layer 3</a:t>
            </a:r>
          </a:p>
          <a:p>
            <a:pPr lvl="1"/>
            <a:r>
              <a:rPr lang="en-US" dirty="0"/>
              <a:t>Compressed PCM using Psychoacoustics (</a:t>
            </a:r>
            <a:r>
              <a:rPr lang="en-US" dirty="0" err="1"/>
              <a:t>lossy</a:t>
            </a:r>
            <a:r>
              <a:rPr lang="en-US" dirty="0"/>
              <a:t>)</a:t>
            </a:r>
          </a:p>
          <a:p>
            <a:r>
              <a:rPr lang="en-US" dirty="0"/>
              <a:t>.M4A (Audio only Apple’s iTunes format)</a:t>
            </a:r>
          </a:p>
          <a:p>
            <a:pPr lvl="1"/>
            <a:r>
              <a:rPr lang="en-US" dirty="0"/>
              <a:t>MPEG-4 Part 14 (MP4)</a:t>
            </a:r>
          </a:p>
          <a:p>
            <a:pPr lvl="1"/>
            <a:r>
              <a:rPr lang="en-US" dirty="0"/>
              <a:t>Compressed PCM using Psychoacoustics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7827348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p:txBody>
          <a:bodyPr>
            <a:normAutofit fontScale="92500" lnSpcReduction="20000"/>
          </a:bodyPr>
          <a:lstStyle/>
          <a:p>
            <a:r>
              <a:rPr lang="en-US" dirty="0"/>
              <a:t>Psychoacoustics </a:t>
            </a:r>
          </a:p>
          <a:p>
            <a:pPr lvl="1"/>
            <a:r>
              <a:rPr lang="en-US" dirty="0"/>
              <a:t>Research into how brain interprets sounds from ear</a:t>
            </a:r>
          </a:p>
          <a:p>
            <a:r>
              <a:rPr lang="en-US" dirty="0"/>
              <a:t>Perceptual Coding</a:t>
            </a:r>
          </a:p>
          <a:p>
            <a:pPr lvl="1"/>
            <a:r>
              <a:rPr lang="en-US" dirty="0"/>
              <a:t>An audio encoding technique that takes advantage of psychoacoustics</a:t>
            </a:r>
          </a:p>
          <a:p>
            <a:pPr lvl="1"/>
            <a:r>
              <a:rPr lang="en-US" dirty="0"/>
              <a:t>CD delivers all recorded sounds to your ear…</a:t>
            </a:r>
          </a:p>
          <a:p>
            <a:pPr lvl="2"/>
            <a:r>
              <a:rPr lang="en-US" dirty="0"/>
              <a:t>…but your brain can’t actually interpret them</a:t>
            </a:r>
          </a:p>
          <a:p>
            <a:pPr lvl="1"/>
            <a:r>
              <a:rPr lang="en-US" dirty="0"/>
              <a:t>Perceptual coded audio delivers sounds to your ear…</a:t>
            </a:r>
          </a:p>
          <a:p>
            <a:pPr lvl="2"/>
            <a:r>
              <a:rPr lang="en-US" dirty="0"/>
              <a:t>…that your brain can actually interpret!</a:t>
            </a:r>
          </a:p>
          <a:p>
            <a:r>
              <a:rPr lang="en-US" dirty="0"/>
              <a:t>CODEC</a:t>
            </a:r>
          </a:p>
          <a:p>
            <a:pPr lvl="1"/>
            <a:r>
              <a:rPr lang="en-US" dirty="0"/>
              <a:t>Coder/Decoder</a:t>
            </a:r>
          </a:p>
          <a:p>
            <a:r>
              <a:rPr lang="en-US" dirty="0"/>
              <a:t>MP3 is a standard for a perceptual audio codec…</a:t>
            </a:r>
          </a:p>
          <a:p>
            <a:pPr lvl="1"/>
            <a:r>
              <a:rPr lang="en-US" dirty="0"/>
              <a:t>That takes advantage of frequency/time masking to encode audio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Date Placeholder 4"/>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201567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FA23-8A7B-2141-9262-4408D7A9DB2F}"/>
              </a:ext>
            </a:extLst>
          </p:cNvPr>
          <p:cNvSpPr>
            <a:spLocks noGrp="1"/>
          </p:cNvSpPr>
          <p:nvPr>
            <p:ph type="title"/>
          </p:nvPr>
        </p:nvSpPr>
        <p:spPr/>
        <p:txBody>
          <a:bodyPr/>
          <a:lstStyle/>
          <a:p>
            <a:r>
              <a:rPr lang="en-US" dirty="0"/>
              <a:t>Big Picture: Why Care</a:t>
            </a:r>
          </a:p>
        </p:txBody>
      </p:sp>
      <p:sp>
        <p:nvSpPr>
          <p:cNvPr id="3" name="Content Placeholder 2">
            <a:extLst>
              <a:ext uri="{FF2B5EF4-FFF2-40B4-BE49-F238E27FC236}">
                <a16:creationId xmlns:a16="http://schemas.microsoft.com/office/drawing/2014/main" id="{C741E45F-9751-C84A-B5CA-DB8E370BC159}"/>
              </a:ext>
            </a:extLst>
          </p:cNvPr>
          <p:cNvSpPr>
            <a:spLocks noGrp="1"/>
          </p:cNvSpPr>
          <p:nvPr>
            <p:ph idx="1"/>
          </p:nvPr>
        </p:nvSpPr>
        <p:spPr/>
        <p:txBody>
          <a:bodyPr>
            <a:normAutofit fontScale="92500" lnSpcReduction="10000"/>
          </a:bodyPr>
          <a:lstStyle/>
          <a:p>
            <a:r>
              <a:rPr lang="en-US" dirty="0"/>
              <a:t>MP3 shows</a:t>
            </a:r>
          </a:p>
          <a:p>
            <a:pPr lvl="1"/>
            <a:r>
              <a:rPr lang="en-US" dirty="0"/>
              <a:t>We can reduce bits needed to adequately represent music by 12x over PCM samples</a:t>
            </a:r>
          </a:p>
          <a:p>
            <a:r>
              <a:rPr lang="en-US" dirty="0"/>
              <a:t>1998 </a:t>
            </a:r>
          </a:p>
          <a:p>
            <a:pPr lvl="1"/>
            <a:r>
              <a:rPr lang="en-US" dirty="0"/>
              <a:t>Necessary to make MP3 player viable at all on 32MB Flash memory</a:t>
            </a:r>
          </a:p>
          <a:p>
            <a:pPr lvl="2"/>
            <a:r>
              <a:rPr lang="en-US" dirty="0"/>
              <a:t>Small, affordable by masses</a:t>
            </a:r>
          </a:p>
          <a:p>
            <a:pPr lvl="1"/>
            <a:r>
              <a:rPr lang="en-US" dirty="0"/>
              <a:t>Also meant lower bandwidth to stream</a:t>
            </a:r>
          </a:p>
          <a:p>
            <a:r>
              <a:rPr lang="en-US" dirty="0"/>
              <a:t>2006 </a:t>
            </a:r>
          </a:p>
          <a:p>
            <a:pPr lvl="1"/>
            <a:r>
              <a:rPr lang="en-US" dirty="0"/>
              <a:t>Necessary to make Spotify streaming viable</a:t>
            </a:r>
          </a:p>
          <a:p>
            <a:r>
              <a:rPr lang="en-US" dirty="0"/>
              <a:t>2023</a:t>
            </a:r>
          </a:p>
          <a:p>
            <a:pPr lvl="1"/>
            <a:r>
              <a:rPr lang="en-US" dirty="0"/>
              <a:t>With </a:t>
            </a:r>
            <a:r>
              <a:rPr lang="en-US" dirty="0">
                <a:solidFill>
                  <a:srgbClr val="FF0000"/>
                </a:solidFill>
              </a:rPr>
              <a:t>256</a:t>
            </a:r>
            <a:r>
              <a:rPr lang="en-US" dirty="0"/>
              <a:t>GB phones, maybe not essential for music on iPhone, but…</a:t>
            </a:r>
          </a:p>
          <a:p>
            <a:pPr lvl="1"/>
            <a:endParaRPr lang="en-US" dirty="0"/>
          </a:p>
          <a:p>
            <a:endParaRPr lang="en-US" dirty="0"/>
          </a:p>
        </p:txBody>
      </p:sp>
      <p:sp>
        <p:nvSpPr>
          <p:cNvPr id="4" name="Date Placeholder 3">
            <a:extLst>
              <a:ext uri="{FF2B5EF4-FFF2-40B4-BE49-F238E27FC236}">
                <a16:creationId xmlns:a16="http://schemas.microsoft.com/office/drawing/2014/main" id="{8F0EC2D5-665E-034E-9FED-6265AB3D1765}"/>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F5A873C9-3616-BA40-9B81-DC3963F6F617}"/>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5918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C53E-B914-0543-BC11-DE1800EAA85B}"/>
              </a:ext>
            </a:extLst>
          </p:cNvPr>
          <p:cNvSpPr>
            <a:spLocks noGrp="1"/>
          </p:cNvSpPr>
          <p:nvPr>
            <p:ph type="title"/>
          </p:nvPr>
        </p:nvSpPr>
        <p:spPr/>
        <p:txBody>
          <a:bodyPr/>
          <a:lstStyle/>
          <a:p>
            <a:r>
              <a:rPr lang="en-US" dirty="0"/>
              <a:t>Big Picture: Why Care</a:t>
            </a:r>
          </a:p>
        </p:txBody>
      </p:sp>
      <p:sp>
        <p:nvSpPr>
          <p:cNvPr id="3" name="Content Placeholder 2">
            <a:extLst>
              <a:ext uri="{FF2B5EF4-FFF2-40B4-BE49-F238E27FC236}">
                <a16:creationId xmlns:a16="http://schemas.microsoft.com/office/drawing/2014/main" id="{88EFA5D3-E939-EE45-8902-E9C6AFC3473E}"/>
              </a:ext>
            </a:extLst>
          </p:cNvPr>
          <p:cNvSpPr>
            <a:spLocks noGrp="1"/>
          </p:cNvSpPr>
          <p:nvPr>
            <p:ph idx="1"/>
          </p:nvPr>
        </p:nvSpPr>
        <p:spPr>
          <a:xfrm>
            <a:off x="149352" y="1554162"/>
            <a:ext cx="8839200" cy="4846638"/>
          </a:xfrm>
        </p:spPr>
        <p:txBody>
          <a:bodyPr>
            <a:normAutofit fontScale="92500"/>
          </a:bodyPr>
          <a:lstStyle/>
          <a:p>
            <a:r>
              <a:rPr lang="en-US" dirty="0"/>
              <a:t>Networks / Internet bandwidth / Cell capacity</a:t>
            </a:r>
          </a:p>
          <a:p>
            <a:pPr lvl="1"/>
            <a:r>
              <a:rPr lang="en-US" dirty="0"/>
              <a:t>Allows us to reduce bandwidth needed for audio</a:t>
            </a:r>
          </a:p>
          <a:p>
            <a:pPr lvl="1"/>
            <a:r>
              <a:rPr lang="en-US" dirty="0"/>
              <a:t>Alternative is </a:t>
            </a:r>
          </a:p>
          <a:p>
            <a:pPr lvl="2"/>
            <a:r>
              <a:rPr lang="en-US" dirty="0"/>
              <a:t>Building out more wires and capacity</a:t>
            </a:r>
          </a:p>
          <a:p>
            <a:pPr lvl="2"/>
            <a:r>
              <a:rPr lang="en-US" dirty="0"/>
              <a:t>Fewer cell calls supported simultaneously in a region</a:t>
            </a:r>
          </a:p>
          <a:p>
            <a:pPr lvl="1"/>
            <a:r>
              <a:rPr lang="en-US" dirty="0"/>
              <a:t>Being efficient with bits </a:t>
            </a:r>
            <a:endParaRPr lang="en-US" dirty="0">
              <a:sym typeface="Wingdings" pitchFamily="2" charset="2"/>
            </a:endParaRPr>
          </a:p>
          <a:p>
            <a:pPr lvl="2"/>
            <a:r>
              <a:rPr lang="en-US" dirty="0">
                <a:sym typeface="Wingdings" pitchFamily="2" charset="2"/>
              </a:rPr>
              <a:t>Reduces physical investment needed in wires</a:t>
            </a:r>
          </a:p>
          <a:p>
            <a:r>
              <a:rPr lang="en-US" dirty="0">
                <a:sym typeface="Wingdings" pitchFamily="2" charset="2"/>
              </a:rPr>
              <a:t>Same ideas enable video</a:t>
            </a:r>
          </a:p>
          <a:p>
            <a:pPr lvl="1"/>
            <a:r>
              <a:rPr lang="en-US" dirty="0">
                <a:sym typeface="Wingdings" pitchFamily="2" charset="2"/>
              </a:rPr>
              <a:t>Viable to store (many) hours of video on phone/tablet</a:t>
            </a:r>
          </a:p>
          <a:p>
            <a:pPr lvl="2"/>
            <a:r>
              <a:rPr lang="en-US" dirty="0">
                <a:sym typeface="Wingdings" pitchFamily="2" charset="2"/>
              </a:rPr>
              <a:t>Of increasing resolution: HD, 4K….</a:t>
            </a:r>
          </a:p>
          <a:p>
            <a:pPr lvl="1"/>
            <a:r>
              <a:rPr lang="en-US" dirty="0">
                <a:sym typeface="Wingdings" pitchFamily="2" charset="2"/>
              </a:rPr>
              <a:t>Viable to stream video into homes</a:t>
            </a:r>
          </a:p>
          <a:p>
            <a:pPr lvl="1"/>
            <a:r>
              <a:rPr lang="en-US" dirty="0">
                <a:sym typeface="Wingdings" pitchFamily="2" charset="2"/>
              </a:rPr>
              <a:t>Zoom, Netflix, Disney+, </a:t>
            </a:r>
            <a:r>
              <a:rPr lang="en-US" dirty="0" err="1">
                <a:sym typeface="Wingdings" pitchFamily="2" charset="2"/>
              </a:rPr>
              <a:t>AppleTV</a:t>
            </a:r>
            <a:r>
              <a:rPr lang="en-US" dirty="0">
                <a:sym typeface="Wingdings" pitchFamily="2" charset="2"/>
              </a:rPr>
              <a:t>, … all enabled by compression</a:t>
            </a:r>
            <a:endParaRPr lang="en-US" dirty="0"/>
          </a:p>
        </p:txBody>
      </p:sp>
      <p:sp>
        <p:nvSpPr>
          <p:cNvPr id="4" name="Date Placeholder 3">
            <a:extLst>
              <a:ext uri="{FF2B5EF4-FFF2-40B4-BE49-F238E27FC236}">
                <a16:creationId xmlns:a16="http://schemas.microsoft.com/office/drawing/2014/main" id="{56B65572-0E99-EA41-9ADF-5B54603242E7}"/>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E6D2D2F4-BA08-3A41-8AC6-BD8BDB75EADC}"/>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7741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23088"/>
            <a:ext cx="8686800" cy="838200"/>
          </a:xfrm>
        </p:spPr>
        <p:txBody>
          <a:bodyPr>
            <a:normAutofit/>
          </a:bodyPr>
          <a:lstStyle/>
          <a:p>
            <a:r>
              <a:rPr lang="en-US" dirty="0"/>
              <a:t>Midterm – Wednesday in lecture</a:t>
            </a:r>
          </a:p>
        </p:txBody>
      </p:sp>
      <p:sp>
        <p:nvSpPr>
          <p:cNvPr id="3" name="Content Placeholder 2"/>
          <p:cNvSpPr>
            <a:spLocks noGrp="1"/>
          </p:cNvSpPr>
          <p:nvPr>
            <p:ph idx="1"/>
          </p:nvPr>
        </p:nvSpPr>
        <p:spPr>
          <a:xfrm>
            <a:off x="169333" y="1295400"/>
            <a:ext cx="4374445" cy="5239512"/>
          </a:xfrm>
        </p:spPr>
        <p:txBody>
          <a:bodyPr>
            <a:normAutofit fontScale="77500" lnSpcReduction="20000"/>
          </a:bodyPr>
          <a:lstStyle/>
          <a:p>
            <a:r>
              <a:rPr lang="en-US" dirty="0"/>
              <a:t>Closed book, notes</a:t>
            </a:r>
          </a:p>
          <a:p>
            <a:r>
              <a:rPr lang="en-US" dirty="0"/>
              <a:t>Calculators allowed</a:t>
            </a:r>
          </a:p>
          <a:p>
            <a:r>
              <a:rPr lang="en-US" dirty="0"/>
              <a:t>50 minutes</a:t>
            </a:r>
          </a:p>
          <a:p>
            <a:pPr lvl="1"/>
            <a:r>
              <a:rPr lang="en-US" dirty="0"/>
              <a:t>Same as last year</a:t>
            </a:r>
          </a:p>
          <a:p>
            <a:pPr lvl="1"/>
            <a:r>
              <a:rPr lang="en-US" dirty="0"/>
              <a:t>Shorter than previous years</a:t>
            </a:r>
          </a:p>
          <a:p>
            <a:r>
              <a:rPr lang="en-US" dirty="0"/>
              <a:t>5% of grade</a:t>
            </a:r>
          </a:p>
          <a:p>
            <a:pPr lvl="1"/>
            <a:r>
              <a:rPr lang="en-US" dirty="0"/>
              <a:t>prepare for final</a:t>
            </a:r>
          </a:p>
          <a:p>
            <a:r>
              <a:rPr lang="en-US" dirty="0"/>
              <a:t>Last 5 year’s midterm and answers </a:t>
            </a:r>
          </a:p>
          <a:p>
            <a:pPr lvl="1"/>
            <a:r>
              <a:rPr lang="en-US" dirty="0"/>
              <a:t>On 2022 syllabus</a:t>
            </a:r>
          </a:p>
          <a:p>
            <a:pPr lvl="2"/>
            <a:r>
              <a:rPr lang="en-US" dirty="0"/>
              <a:t> like this year </a:t>
            </a:r>
          </a:p>
          <a:p>
            <a:pPr lvl="2"/>
            <a:r>
              <a:rPr lang="en-US" dirty="0"/>
              <a:t>(50 minutes, closed book)</a:t>
            </a:r>
          </a:p>
          <a:p>
            <a:pPr lvl="1"/>
            <a:r>
              <a:rPr lang="en-US" dirty="0"/>
              <a:t>on 2018, 2019, 2020 syllabus</a:t>
            </a:r>
          </a:p>
          <a:p>
            <a:pPr lvl="2"/>
            <a:r>
              <a:rPr lang="en-US" dirty="0"/>
              <a:t>Were all in-person, closed book (75 minutes)</a:t>
            </a:r>
          </a:p>
          <a:p>
            <a:pPr lvl="1"/>
            <a:r>
              <a:rPr lang="en-US" dirty="0"/>
              <a:t>2021 was online, open book, also on syllabus </a:t>
            </a:r>
          </a:p>
          <a:p>
            <a:pPr lvl="2"/>
            <a:r>
              <a:rPr lang="en-US" dirty="0"/>
              <a:t>(120 minutes)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Content Placeholder 2"/>
          <p:cNvSpPr txBox="1">
            <a:spLocks/>
          </p:cNvSpPr>
          <p:nvPr/>
        </p:nvSpPr>
        <p:spPr>
          <a:xfrm>
            <a:off x="4662311" y="1240895"/>
            <a:ext cx="4481689" cy="484663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lang="en-US" sz="2400" b="1" dirty="0">
                <a:solidFill>
                  <a:schemeClr val="tx2"/>
                </a:solidFill>
              </a:rPr>
              <a:t>Topics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Data representation in bits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Sounds waves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Sampling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Quantization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err="1">
                <a:solidFill>
                  <a:schemeClr val="tx2"/>
                </a:solidFill>
              </a:rPr>
              <a:t>Nyquist</a:t>
            </a:r>
            <a:endParaRPr lang="en-US" sz="2400" dirty="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err="1">
                <a:solidFill>
                  <a:schemeClr val="tx2"/>
                </a:solidFill>
              </a:rPr>
              <a:t>Lossy</a:t>
            </a:r>
            <a:r>
              <a:rPr lang="en-US" sz="2400" noProof="0" dirty="0">
                <a:solidFill>
                  <a:schemeClr val="tx2"/>
                </a:solidFill>
              </a:rPr>
              <a:t>/lossless compression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Common case</a:t>
            </a:r>
            <a:endParaRPr lang="en-US" sz="2400" noProof="0" dirty="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a:solidFill>
                  <a:schemeClr val="tx2"/>
                </a:solidFill>
              </a:rPr>
              <a:t>Time and Frequency domain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dirty="0">
                <a:ln>
                  <a:noFill/>
                </a:ln>
                <a:solidFill>
                  <a:schemeClr val="tx2"/>
                </a:solidFill>
                <a:effectLst/>
                <a:uLnTx/>
                <a:uFillTx/>
                <a:latin typeface="+mn-lt"/>
                <a:ea typeface="+mn-ea"/>
                <a:cs typeface="+mn-cs"/>
              </a:rPr>
              <a:t>Psychoacoustics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Perceptual coding</a:t>
            </a:r>
            <a:endParaRPr kumimoji="0" lang="en-US" sz="2400" b="0" i="0" u="none" strike="noStrike" kern="1200" cap="none" spc="0" normalizeH="0" baseline="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450747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Optimizing Encoding</a:t>
            </a:r>
          </a:p>
        </p:txBody>
      </p:sp>
      <p:sp>
        <p:nvSpPr>
          <p:cNvPr id="3" name="Subtitle 2">
            <a:extLst>
              <a:ext uri="{FF2B5EF4-FFF2-40B4-BE49-F238E27FC236}">
                <a16:creationId xmlns:a16="http://schemas.microsoft.com/office/drawing/2014/main" id="{2B057E4E-3F2A-F04D-9A26-429F6B265391}"/>
              </a:ext>
            </a:extLst>
          </p:cNvPr>
          <p:cNvSpPr>
            <a:spLocks noGrp="1"/>
          </p:cNvSpPr>
          <p:nvPr>
            <p:ph type="subTitle" idx="1"/>
          </p:nvPr>
        </p:nvSpPr>
        <p:spPr/>
        <p:txBody>
          <a:bodyPr/>
          <a:lstStyle/>
          <a:p>
            <a:r>
              <a:rPr lang="en-US" dirty="0"/>
              <a:t>Part 2</a:t>
            </a:r>
          </a:p>
        </p:txBody>
      </p:sp>
      <p:sp>
        <p:nvSpPr>
          <p:cNvPr id="7" name="Date Placeholder 6"/>
          <p:cNvSpPr>
            <a:spLocks noGrp="1"/>
          </p:cNvSpPr>
          <p:nvPr>
            <p:ph type="dt" sz="half" idx="10"/>
          </p:nvPr>
        </p:nvSpPr>
        <p:spPr/>
        <p:txBody>
          <a:bodyPr/>
          <a:lstStyle/>
          <a:p>
            <a:r>
              <a:rPr lang="en-US"/>
              <a:t>ESE150 Spring 2023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45784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 charset="-128"/>
                <a:cs typeface="ＭＳ Ｐゴシック" pitchFamily="1" charset="-128"/>
              </a:rPr>
              <a:t>Flash Scaling</a:t>
            </a:r>
          </a:p>
        </p:txBody>
      </p:sp>
      <p:pic>
        <p:nvPicPr>
          <p:cNvPr id="53251" name="Content Placeholder 5" descr="flash_memory_capacity_scaling_top.gif"/>
          <p:cNvPicPr>
            <a:picLocks noGrp="1" noChangeAspect="1"/>
          </p:cNvPicPr>
          <p:nvPr>
            <p:ph idx="1"/>
          </p:nvPr>
        </p:nvPicPr>
        <p:blipFill>
          <a:blip r:embed="rId2"/>
          <a:srcRect t="-3156" b="-3156"/>
          <a:stretch>
            <a:fillRect/>
          </a:stretch>
        </p:blipFill>
        <p:spPr>
          <a:xfrm>
            <a:off x="609600" y="1828800"/>
            <a:ext cx="8077200" cy="4276725"/>
          </a:xfrm>
        </p:spPr>
      </p:pic>
      <p:sp>
        <p:nvSpPr>
          <p:cNvPr id="4" name="Date Placeholder 3"/>
          <p:cNvSpPr>
            <a:spLocks noGrp="1"/>
          </p:cNvSpPr>
          <p:nvPr>
            <p:ph type="dt" sz="quarter" idx="10"/>
          </p:nvPr>
        </p:nvSpPr>
        <p:spPr/>
        <p:txBody>
          <a:bodyPr/>
          <a:lstStyle/>
          <a:p>
            <a:pPr>
              <a:defRPr/>
            </a:pPr>
            <a:r>
              <a:rPr lang="en-US"/>
              <a:t>ESE150 Spring 2023</a:t>
            </a:r>
          </a:p>
        </p:txBody>
      </p:sp>
      <p:sp>
        <p:nvSpPr>
          <p:cNvPr id="53253" name="Slide Number Placeholder 4"/>
          <p:cNvSpPr>
            <a:spLocks noGrp="1"/>
          </p:cNvSpPr>
          <p:nvPr>
            <p:ph type="sldNum" sz="quarter" idx="12"/>
          </p:nvPr>
        </p:nvSpPr>
        <p:spPr>
          <a:noFill/>
        </p:spPr>
        <p:txBody>
          <a:bodyPr/>
          <a:lstStyle/>
          <a:p>
            <a:fld id="{CDA0E41B-152D-EA44-BFE6-467C813F6CB9}" type="slidenum">
              <a:rPr lang="en-US" smtClean="0">
                <a:latin typeface="Times New Roman" pitchFamily="1" charset="0"/>
                <a:ea typeface="ＭＳ Ｐゴシック" pitchFamily="1" charset="-128"/>
                <a:cs typeface="ＭＳ Ｐゴシック" pitchFamily="1" charset="-128"/>
              </a:rPr>
              <a:pPr/>
              <a:t>3</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381A-E7A3-098A-D58F-FC2EDAF13775}"/>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5E171F03-63BE-6007-45B5-00D010E0649D}"/>
              </a:ext>
            </a:extLst>
          </p:cNvPr>
          <p:cNvSpPr>
            <a:spLocks noGrp="1"/>
          </p:cNvSpPr>
          <p:nvPr>
            <p:ph idx="1"/>
          </p:nvPr>
        </p:nvSpPr>
        <p:spPr/>
        <p:txBody>
          <a:bodyPr/>
          <a:lstStyle/>
          <a:p>
            <a:r>
              <a:rPr lang="en-US" dirty="0"/>
              <a:t>Fit in bit budget</a:t>
            </a:r>
          </a:p>
          <a:p>
            <a:r>
              <a:rPr lang="en-US" dirty="0"/>
              <a:t>Maximize quality of sound</a:t>
            </a:r>
          </a:p>
        </p:txBody>
      </p:sp>
      <p:sp>
        <p:nvSpPr>
          <p:cNvPr id="4" name="Date Placeholder 3">
            <a:extLst>
              <a:ext uri="{FF2B5EF4-FFF2-40B4-BE49-F238E27FC236}">
                <a16:creationId xmlns:a16="http://schemas.microsoft.com/office/drawing/2014/main" id="{A3860B97-848F-2030-D4A5-CC3BA45694FB}"/>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B03D8834-5211-F22D-8518-2312D9EB4A4A}"/>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093344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r>
              <a:rPr lang="en-US" dirty="0"/>
              <a:t>Frequency quantization</a:t>
            </a:r>
          </a:p>
          <a:p>
            <a:r>
              <a:rPr lang="en-US" dirty="0"/>
              <a:t>Frequencies kept (per critical band)</a:t>
            </a:r>
          </a:p>
          <a:p>
            <a:pPr lvl="1"/>
            <a:r>
              <a:rPr lang="en-US" dirty="0"/>
              <a:t>Too soft</a:t>
            </a:r>
          </a:p>
          <a:p>
            <a:pPr lvl="1"/>
            <a:r>
              <a:rPr lang="en-US" dirty="0"/>
              <a:t>Masked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7" name="Date Placeholder 6"/>
          <p:cNvSpPr>
            <a:spLocks noGrp="1"/>
          </p:cNvSpPr>
          <p:nvPr>
            <p:ph type="dt" sz="half" idx="10"/>
          </p:nvPr>
        </p:nvSpPr>
        <p:spPr/>
        <p:txBody>
          <a:bodyPr/>
          <a:lstStyle/>
          <a:p>
            <a:r>
              <a:rPr lang="en-US"/>
              <a:t>ESE150 Spring 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Bands vary in importance</a:t>
            </a:r>
          </a:p>
        </p:txBody>
      </p:sp>
      <p:sp>
        <p:nvSpPr>
          <p:cNvPr id="3" name="Content Placeholder 2"/>
          <p:cNvSpPr>
            <a:spLocks noGrp="1"/>
          </p:cNvSpPr>
          <p:nvPr>
            <p:ph idx="1"/>
          </p:nvPr>
        </p:nvSpPr>
        <p:spPr>
          <a:xfrm>
            <a:off x="0" y="1568273"/>
            <a:ext cx="8686800" cy="4846638"/>
          </a:xfrm>
        </p:spPr>
        <p:txBody>
          <a:bodyPr/>
          <a:lstStyle/>
          <a:p>
            <a:r>
              <a:rPr lang="en-US" dirty="0"/>
              <a:t>Not equally sensitive across bands</a:t>
            </a:r>
          </a:p>
          <a:p>
            <a:r>
              <a:rPr lang="en-US" dirty="0">
                <a:solidFill>
                  <a:srgbClr val="FF6600"/>
                </a:solidFill>
              </a:rPr>
              <a:t>If quantize bands</a:t>
            </a:r>
            <a:br>
              <a:rPr lang="en-US" dirty="0">
                <a:solidFill>
                  <a:srgbClr val="FF6600"/>
                </a:solidFill>
              </a:rPr>
            </a:br>
            <a:r>
              <a:rPr lang="en-US" dirty="0">
                <a:solidFill>
                  <a:srgbClr val="FF6600"/>
                </a:solidFill>
              </a:rPr>
              <a:t>differently, where</a:t>
            </a:r>
            <a:br>
              <a:rPr lang="en-US" dirty="0">
                <a:solidFill>
                  <a:srgbClr val="FF6600"/>
                </a:solidFill>
              </a:rPr>
            </a:br>
            <a:r>
              <a:rPr lang="en-US" dirty="0">
                <a:solidFill>
                  <a:srgbClr val="FF6600"/>
                </a:solidFill>
              </a:rPr>
              <a:t>want finer </a:t>
            </a:r>
            <a:br>
              <a:rPr lang="en-US" dirty="0">
                <a:solidFill>
                  <a:srgbClr val="FF6600"/>
                </a:solidFill>
              </a:rPr>
            </a:br>
            <a:r>
              <a:rPr lang="en-US" dirty="0">
                <a:solidFill>
                  <a:srgbClr val="FF6600"/>
                </a:solidFill>
              </a:rPr>
              <a:t>resolution?</a:t>
            </a:r>
          </a:p>
          <a:p>
            <a:r>
              <a:rPr lang="en-US" dirty="0">
                <a:solidFill>
                  <a:srgbClr val="FF6600"/>
                </a:solidFill>
              </a:rPr>
              <a:t>Where tolerate more</a:t>
            </a:r>
            <a:br>
              <a:rPr lang="en-US" dirty="0">
                <a:solidFill>
                  <a:srgbClr val="FF6600"/>
                </a:solidFill>
              </a:rPr>
            </a:br>
            <a:r>
              <a:rPr lang="en-US" dirty="0">
                <a:solidFill>
                  <a:srgbClr val="FF6600"/>
                </a:solidFill>
              </a:rPr>
              <a:t>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Picture 4" descr="Pages from Fletcher-RevModPhys'40-AuditoryPatterns-HearingThreshold"/>
          <p:cNvPicPr>
            <a:picLocks noChangeAspect="1" noChangeArrowheads="1"/>
          </p:cNvPicPr>
          <p:nvPr/>
        </p:nvPicPr>
        <p:blipFill rotWithShape="1">
          <a:blip r:embed="rId2" cstate="print"/>
          <a:srcRect l="49020" t="63098" r="13725" b="20572"/>
          <a:stretch/>
        </p:blipFill>
        <p:spPr bwMode="auto">
          <a:xfrm>
            <a:off x="4061339" y="2183446"/>
            <a:ext cx="5266106" cy="2987958"/>
          </a:xfrm>
          <a:prstGeom prst="rect">
            <a:avLst/>
          </a:prstGeom>
          <a:noFill/>
        </p:spPr>
      </p:pic>
      <p:sp>
        <p:nvSpPr>
          <p:cNvPr id="6" name="Date Placeholder 5"/>
          <p:cNvSpPr>
            <a:spLocks noGrp="1"/>
          </p:cNvSpPr>
          <p:nvPr>
            <p:ph type="dt" sz="half" idx="10"/>
          </p:nvPr>
        </p:nvSpPr>
        <p:spPr/>
        <p:txBody>
          <a:bodyPr/>
          <a:lstStyle/>
          <a:p>
            <a:r>
              <a:rPr lang="en-US"/>
              <a:t>ESE150 Spring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pPr lvl="1"/>
            <a:r>
              <a:rPr lang="en-US" dirty="0"/>
              <a:t>Per band</a:t>
            </a:r>
          </a:p>
          <a:p>
            <a:r>
              <a:rPr lang="en-US" dirty="0"/>
              <a:t>Frequency quantization</a:t>
            </a:r>
          </a:p>
          <a:p>
            <a:pPr lvl="1"/>
            <a:r>
              <a:rPr lang="en-US" dirty="0"/>
              <a:t>Per band?</a:t>
            </a:r>
          </a:p>
          <a:p>
            <a:r>
              <a:rPr lang="en-US" dirty="0"/>
              <a:t>Frequencies kept (per critical band)</a:t>
            </a:r>
          </a:p>
          <a:p>
            <a:pPr lvl="1"/>
            <a:r>
              <a:rPr lang="en-US" dirty="0"/>
              <a:t>Per band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7" name="Date Placeholder 6"/>
          <p:cNvSpPr>
            <a:spLocks noGrp="1"/>
          </p:cNvSpPr>
          <p:nvPr>
            <p:ph type="dt" sz="half" idx="10"/>
          </p:nvPr>
        </p:nvSpPr>
        <p:spPr/>
        <p:txBody>
          <a:bodyPr/>
          <a:lstStyle/>
          <a:p>
            <a:r>
              <a:rPr lang="en-US"/>
              <a:t>ESE150 Spring 2023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Bit cost</a:t>
            </a:r>
          </a:p>
        </p:txBody>
      </p:sp>
      <p:sp>
        <p:nvSpPr>
          <p:cNvPr id="3" name="Content Placeholder 2"/>
          <p:cNvSpPr>
            <a:spLocks noGrp="1"/>
          </p:cNvSpPr>
          <p:nvPr>
            <p:ph idx="1"/>
          </p:nvPr>
        </p:nvSpPr>
        <p:spPr>
          <a:xfrm>
            <a:off x="276577" y="1300162"/>
            <a:ext cx="8686800" cy="4846638"/>
          </a:xfrm>
        </p:spPr>
        <p:txBody>
          <a:bodyPr>
            <a:normAutofit/>
          </a:bodyPr>
          <a:lstStyle/>
          <a:p>
            <a:r>
              <a:rPr lang="en-US" dirty="0"/>
              <a:t>Fixed frequencies per Band:</a:t>
            </a:r>
          </a:p>
          <a:p>
            <a:pPr lvl="1"/>
            <a:r>
              <a:rPr lang="en-US" dirty="0"/>
              <a:t>Bands × (Frequencies/Band) × Bits/freq</a:t>
            </a:r>
          </a:p>
          <a:p>
            <a:pPr lvl="1">
              <a:buNone/>
            </a:pPr>
            <a:endParaRPr lang="en-US" dirty="0"/>
          </a:p>
          <a:p>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8" name="Date Placeholder 7"/>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239662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C4A5-E9A5-1D4B-8966-4261DF8DA337}"/>
              </a:ext>
            </a:extLst>
          </p:cNvPr>
          <p:cNvSpPr>
            <a:spLocks noGrp="1"/>
          </p:cNvSpPr>
          <p:nvPr>
            <p:ph type="title"/>
          </p:nvPr>
        </p:nvSpPr>
        <p:spPr/>
        <p:txBody>
          <a:bodyPr/>
          <a:lstStyle/>
          <a:p>
            <a:r>
              <a:rPr lang="en-US" dirty="0" err="1"/>
              <a:t>Preclass</a:t>
            </a:r>
            <a:r>
              <a:rPr lang="en-US" dirty="0"/>
              <a:t> 5</a:t>
            </a:r>
          </a:p>
        </p:txBody>
      </p:sp>
      <p:sp>
        <p:nvSpPr>
          <p:cNvPr id="3" name="Content Placeholder 2">
            <a:extLst>
              <a:ext uri="{FF2B5EF4-FFF2-40B4-BE49-F238E27FC236}">
                <a16:creationId xmlns:a16="http://schemas.microsoft.com/office/drawing/2014/main" id="{C64D3FC3-389C-5C4A-8418-BD3300FEA0E6}"/>
              </a:ext>
            </a:extLst>
          </p:cNvPr>
          <p:cNvSpPr>
            <a:spLocks noGrp="1"/>
          </p:cNvSpPr>
          <p:nvPr>
            <p:ph idx="1"/>
          </p:nvPr>
        </p:nvSpPr>
        <p:spPr/>
        <p:txBody>
          <a:bodyPr/>
          <a:lstStyle/>
          <a:p>
            <a:r>
              <a:rPr lang="en-US" dirty="0">
                <a:solidFill>
                  <a:srgbClr val="FF6700"/>
                </a:solidFill>
              </a:rPr>
              <a:t>Bits if only have 1 non-masked, non-zero frequency in a critical band?</a:t>
            </a:r>
          </a:p>
          <a:p>
            <a:endParaRPr lang="en-US" dirty="0">
              <a:solidFill>
                <a:srgbClr val="FF6700"/>
              </a:solidFill>
            </a:endParaRPr>
          </a:p>
          <a:p>
            <a:endParaRPr lang="en-US" dirty="0">
              <a:solidFill>
                <a:srgbClr val="FF6700"/>
              </a:solidFill>
            </a:endParaRPr>
          </a:p>
          <a:p>
            <a:endParaRPr lang="en-US" dirty="0">
              <a:solidFill>
                <a:srgbClr val="FF6700"/>
              </a:solidFill>
            </a:endParaRPr>
          </a:p>
          <a:p>
            <a:r>
              <a:rPr lang="en-US" dirty="0"/>
              <a:t>Conclude: </a:t>
            </a:r>
            <a:r>
              <a:rPr lang="en-US" b="0" dirty="0"/>
              <a:t>given fixed band allocation</a:t>
            </a:r>
            <a:r>
              <a:rPr lang="en-US" dirty="0"/>
              <a:t>, </a:t>
            </a:r>
            <a:r>
              <a:rPr lang="en-US" b="0" dirty="0"/>
              <a:t>some bands won’t use all their bits</a:t>
            </a:r>
          </a:p>
          <a:p>
            <a:endParaRPr lang="en-US" dirty="0">
              <a:solidFill>
                <a:srgbClr val="FF6700"/>
              </a:solidFill>
            </a:endParaRPr>
          </a:p>
        </p:txBody>
      </p:sp>
      <p:sp>
        <p:nvSpPr>
          <p:cNvPr id="4" name="Date Placeholder 3">
            <a:extLst>
              <a:ext uri="{FF2B5EF4-FFF2-40B4-BE49-F238E27FC236}">
                <a16:creationId xmlns:a16="http://schemas.microsoft.com/office/drawing/2014/main" id="{D1BCCFC4-4FCF-A048-B106-B30C3125479E}"/>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FC52D3B7-6479-654A-A7EB-697BA302AD48}"/>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5804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Trying to hit fixed bit rate, what challenge does lossless compression impose?</a:t>
            </a:r>
          </a:p>
          <a:p>
            <a:pPr lvl="1"/>
            <a:r>
              <a:rPr lang="en-US" dirty="0">
                <a:solidFill>
                  <a:srgbClr val="FF6600"/>
                </a:solidFill>
              </a:rPr>
              <a:t>Encounter many common frequencies, amplitudes?</a:t>
            </a:r>
          </a:p>
          <a:p>
            <a:pPr lvl="1"/>
            <a:r>
              <a:rPr lang="en-US" dirty="0">
                <a:solidFill>
                  <a:srgbClr val="FF6600"/>
                </a:solidFill>
              </a:rPr>
              <a:t>Encounter many uncommon frequencies, amplitudes?</a:t>
            </a:r>
          </a:p>
          <a:p>
            <a:pPr lvl="1"/>
            <a:r>
              <a:rPr lang="en-US" dirty="0">
                <a:solidFill>
                  <a:srgbClr val="FF6600"/>
                </a:solidFill>
              </a:rPr>
              <a:t>Hint: what did we see in Lab 3 for time samples?</a:t>
            </a:r>
          </a:p>
          <a:p>
            <a:pPr lvl="1"/>
            <a:endParaRPr lang="en-US" dirty="0">
              <a:solidFill>
                <a:srgbClr val="FF6600"/>
              </a:solidFill>
            </a:endParaRPr>
          </a:p>
          <a:p>
            <a:pPr lvl="1"/>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Date Placeholder 4"/>
          <p:cNvSpPr>
            <a:spLocks noGrp="1"/>
          </p:cNvSpPr>
          <p:nvPr>
            <p:ph type="dt" sz="half" idx="10"/>
          </p:nvPr>
        </p:nvSpPr>
        <p:spPr/>
        <p:txBody>
          <a:bodyPr/>
          <a:lstStyle/>
          <a:p>
            <a:r>
              <a:rPr lang="en-US"/>
              <a:t>ESE150 Spring 2023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a:t>
            </a:r>
          </a:p>
        </p:txBody>
      </p:sp>
      <p:sp>
        <p:nvSpPr>
          <p:cNvPr id="3" name="Content Placeholder 2"/>
          <p:cNvSpPr>
            <a:spLocks noGrp="1"/>
          </p:cNvSpPr>
          <p:nvPr>
            <p:ph idx="1"/>
          </p:nvPr>
        </p:nvSpPr>
        <p:spPr/>
        <p:txBody>
          <a:bodyPr/>
          <a:lstStyle/>
          <a:p>
            <a:r>
              <a:rPr lang="en-US" dirty="0"/>
              <a:t>May want to do something smarter than </a:t>
            </a:r>
          </a:p>
          <a:p>
            <a:pPr lvl="1"/>
            <a:r>
              <a:rPr lang="en-US" dirty="0"/>
              <a:t>Allocating fixed number of frequencies per band</a:t>
            </a:r>
          </a:p>
          <a:p>
            <a:pPr lvl="1"/>
            <a:r>
              <a:rPr lang="en-US" dirty="0"/>
              <a:t>Allocating fixed quantization to a band</a:t>
            </a:r>
          </a:p>
          <a:p>
            <a:endParaRPr lang="en-US" dirty="0"/>
          </a:p>
          <a:p>
            <a:r>
              <a:rPr lang="en-US" dirty="0"/>
              <a:t>Like to adapt our encoding to the data</a:t>
            </a:r>
          </a:p>
          <a:p>
            <a:pPr lvl="1"/>
            <a:r>
              <a:rPr lang="en-US" dirty="0"/>
              <a:t>If more Huffman compressible, we get more frequencies</a:t>
            </a:r>
          </a:p>
          <a:p>
            <a:pPr lvl="1"/>
            <a:r>
              <a:rPr lang="en-US" dirty="0"/>
              <a:t>If fewer frequencies suffice for one band,</a:t>
            </a:r>
          </a:p>
          <a:p>
            <a:pPr lvl="2"/>
            <a:r>
              <a:rPr lang="en-US" dirty="0"/>
              <a:t>Allow more frequencies for another</a:t>
            </a:r>
          </a:p>
          <a:p>
            <a:pPr lvl="2"/>
            <a:r>
              <a:rPr lang="en-US" dirty="0"/>
              <a:t>…or allocate less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Date Placeholder 4"/>
          <p:cNvSpPr>
            <a:spLocks noGrp="1"/>
          </p:cNvSpPr>
          <p:nvPr>
            <p:ph type="dt" sz="half" idx="10"/>
          </p:nvPr>
        </p:nvSpPr>
        <p:spPr/>
        <p:txBody>
          <a:bodyPr/>
          <a:lstStyle/>
          <a:p>
            <a:r>
              <a:rPr lang="en-US"/>
              <a:t>ESE150 Spring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pPr lvl="1"/>
            <a:r>
              <a:rPr lang="en-US" dirty="0"/>
              <a:t>128K/s * 0.026 s = 3408 bits per 26ms frame</a:t>
            </a:r>
          </a:p>
          <a:p>
            <a:pPr lvl="1"/>
            <a:r>
              <a:rPr lang="en-US" dirty="0"/>
              <a:t>3408/2 = 1704b per stereo channel</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Date Placeholder 4"/>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143222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pPr lvl="1"/>
            <a:r>
              <a:rPr lang="en-US" dirty="0"/>
              <a:t>128K/s * 0.026 s = 3408 bits per 26ms frame</a:t>
            </a:r>
          </a:p>
          <a:p>
            <a:pPr lvl="1"/>
            <a:r>
              <a:rPr lang="en-US" dirty="0"/>
              <a:t>3408/2 = 1704b per stereo channel</a:t>
            </a:r>
          </a:p>
          <a:p>
            <a:endParaRPr lang="en-US" dirty="0"/>
          </a:p>
          <a:p>
            <a:r>
              <a:rPr lang="en-US" dirty="0"/>
              <a:t>Optimization problems central to engineering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Date Placeholder 4"/>
          <p:cNvSpPr>
            <a:spLocks noGrp="1"/>
          </p:cNvSpPr>
          <p:nvPr>
            <p:ph type="dt" sz="half" idx="10"/>
          </p:nvPr>
        </p:nvSpPr>
        <p:spPr/>
        <p:txBody>
          <a:bodyPr/>
          <a:lstStyle/>
          <a:p>
            <a:r>
              <a:rPr lang="en-US"/>
              <a:t>ESE150 Spring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922-9F94-D245-99AA-34F5CFA41B23}"/>
              </a:ext>
            </a:extLst>
          </p:cNvPr>
          <p:cNvSpPr>
            <a:spLocks noGrp="1"/>
          </p:cNvSpPr>
          <p:nvPr>
            <p:ph type="title"/>
          </p:nvPr>
        </p:nvSpPr>
        <p:spPr/>
        <p:txBody>
          <a:bodyPr/>
          <a:lstStyle/>
          <a:p>
            <a:r>
              <a:rPr lang="en-US" dirty="0"/>
              <a:t>Flash Scaling</a:t>
            </a:r>
          </a:p>
        </p:txBody>
      </p:sp>
      <p:pic>
        <p:nvPicPr>
          <p:cNvPr id="7" name="Content Placeholder 6">
            <a:extLst>
              <a:ext uri="{FF2B5EF4-FFF2-40B4-BE49-F238E27FC236}">
                <a16:creationId xmlns:a16="http://schemas.microsoft.com/office/drawing/2014/main" id="{90E0ECD0-632C-B343-B8CB-565572BEC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001" y="1295400"/>
            <a:ext cx="6596398" cy="4531439"/>
          </a:xfrm>
        </p:spPr>
      </p:pic>
      <p:sp>
        <p:nvSpPr>
          <p:cNvPr id="4" name="Date Placeholder 3">
            <a:extLst>
              <a:ext uri="{FF2B5EF4-FFF2-40B4-BE49-F238E27FC236}">
                <a16:creationId xmlns:a16="http://schemas.microsoft.com/office/drawing/2014/main" id="{E6A386CE-A8E9-3E4B-A9B1-476B7C642CB5}"/>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904632FA-DE91-AF47-B74A-F107DF0FE5D2}"/>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a:extLst>
              <a:ext uri="{FF2B5EF4-FFF2-40B4-BE49-F238E27FC236}">
                <a16:creationId xmlns:a16="http://schemas.microsoft.com/office/drawing/2014/main" id="{A25BBE80-4934-7147-8142-F435F95CE075}"/>
              </a:ext>
            </a:extLst>
          </p:cNvPr>
          <p:cNvSpPr txBox="1"/>
          <p:nvPr/>
        </p:nvSpPr>
        <p:spPr>
          <a:xfrm>
            <a:off x="110836" y="6062246"/>
            <a:ext cx="8478539" cy="338554"/>
          </a:xfrm>
          <a:prstGeom prst="rect">
            <a:avLst/>
          </a:prstGeom>
          <a:noFill/>
        </p:spPr>
        <p:txBody>
          <a:bodyPr wrap="none" rtlCol="0">
            <a:spAutoFit/>
          </a:bodyPr>
          <a:lstStyle/>
          <a:p>
            <a:r>
              <a:rPr lang="en-US" sz="1400" dirty="0"/>
              <a:t>https://</a:t>
            </a:r>
            <a:r>
              <a:rPr lang="en-US" sz="1400" dirty="0" err="1"/>
              <a:t>www.icinsights.com</a:t>
            </a:r>
            <a:r>
              <a:rPr lang="en-US" sz="1400" dirty="0"/>
              <a:t>/news/bulletins/Transistor-Count-Trends-Continue-To-Track-With-</a:t>
            </a:r>
            <a:r>
              <a:rPr lang="en-US" sz="1400" dirty="0" err="1"/>
              <a:t>Moores</a:t>
            </a:r>
            <a:r>
              <a:rPr lang="en-US" sz="1400" dirty="0"/>
              <a:t>-Law</a:t>
            </a:r>
            <a:r>
              <a:rPr lang="en-US" sz="1600" dirty="0"/>
              <a:t>/</a:t>
            </a:r>
          </a:p>
        </p:txBody>
      </p:sp>
      <p:cxnSp>
        <p:nvCxnSpPr>
          <p:cNvPr id="10" name="Straight Connector 9">
            <a:extLst>
              <a:ext uri="{FF2B5EF4-FFF2-40B4-BE49-F238E27FC236}">
                <a16:creationId xmlns:a16="http://schemas.microsoft.com/office/drawing/2014/main" id="{168E25BE-6172-9646-9E52-F9EA56E976F5}"/>
              </a:ext>
            </a:extLst>
          </p:cNvPr>
          <p:cNvCxnSpPr/>
          <p:nvPr/>
        </p:nvCxnSpPr>
        <p:spPr>
          <a:xfrm flipV="1">
            <a:off x="5458691" y="1634836"/>
            <a:ext cx="0" cy="4192003"/>
          </a:xfrm>
          <a:prstGeom prst="line">
            <a:avLst/>
          </a:prstGeom>
          <a:ln w="22225">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4386020A-D58F-F04C-93DA-A5ED46AF3454}"/>
              </a:ext>
            </a:extLst>
          </p:cNvPr>
          <p:cNvSpPr/>
          <p:nvPr/>
        </p:nvSpPr>
        <p:spPr>
          <a:xfrm>
            <a:off x="5084618" y="3075709"/>
            <a:ext cx="221673" cy="166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4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 3408 bits/frame) while maximizing goodness (sound quality)?</a:t>
            </a:r>
          </a:p>
          <a:p>
            <a:endParaRPr lang="en-US" dirty="0"/>
          </a:p>
          <a:p>
            <a:r>
              <a:rPr lang="en-US" dirty="0"/>
              <a:t>Quantify bits used</a:t>
            </a:r>
          </a:p>
          <a:p>
            <a:endParaRPr lang="en-US" dirty="0"/>
          </a:p>
          <a:p>
            <a:r>
              <a:rPr lang="en-US" dirty="0"/>
              <a:t>Quantify quality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3F36CF3-AC98-5D46-85DF-9A9B640FD49D}"/>
                  </a:ext>
                </a:extLst>
              </p:cNvPr>
              <p:cNvSpPr txBox="1"/>
              <p:nvPr/>
            </p:nvSpPr>
            <p:spPr>
              <a:xfrm>
                <a:off x="4043587" y="2863250"/>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F3F36CF3-AC98-5D46-85DF-9A9B640FD49D}"/>
                  </a:ext>
                </a:extLst>
              </p:cNvPr>
              <p:cNvSpPr txBox="1">
                <a:spLocks noRot="1" noChangeAspect="1" noMove="1" noResize="1" noEditPoints="1" noAdjustHandles="1" noChangeArrowheads="1" noChangeShapeType="1" noTextEdit="1"/>
              </p:cNvSpPr>
              <p:nvPr/>
            </p:nvSpPr>
            <p:spPr>
              <a:xfrm>
                <a:off x="4043587" y="2863250"/>
                <a:ext cx="4866825" cy="1094146"/>
              </a:xfrm>
              <a:prstGeom prst="rect">
                <a:avLst/>
              </a:prstGeom>
              <a:blipFill>
                <a:blip r:embed="rId2"/>
                <a:stretch>
                  <a:fillRect l="-6234" t="-136364" b="-185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85B340-49B2-2443-B05B-EAF53754F2A6}"/>
                  </a:ext>
                </a:extLst>
              </p:cNvPr>
              <p:cNvSpPr txBox="1"/>
              <p:nvPr/>
            </p:nvSpPr>
            <p:spPr>
              <a:xfrm>
                <a:off x="4308764" y="4817359"/>
                <a:ext cx="3641631" cy="12505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3200" i="1" smtClean="0">
                              <a:latin typeface="Cambria Math" panose="02040503050406030204" pitchFamily="18" charset="0"/>
                            </a:rPr>
                          </m:ctrlPr>
                        </m:naryPr>
                        <m:sub>
                          <m:r>
                            <m:rPr>
                              <m:brk m:alnAt="7"/>
                            </m:rPr>
                            <a:rPr lang="en-US" sz="3200" b="0" i="1" smtClean="0">
                              <a:latin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𝑓𝑟𝑒𝑞𝑠</m:t>
                          </m:r>
                        </m:sub>
                        <m:sup/>
                        <m:e>
                          <m:r>
                            <a:rPr lang="en-US" sz="3200" b="0" i="1" smtClean="0">
                              <a:latin typeface="Cambria Math" panose="02040503050406030204" pitchFamily="18" charset="0"/>
                            </a:rPr>
                            <m:t>𝐸𝑟𝑟𝑜𝑟</m:t>
                          </m:r>
                          <m:r>
                            <a:rPr lang="en-US" sz="3200" b="0" i="1" smtClean="0">
                              <a:latin typeface="Cambria Math" panose="02040503050406030204" pitchFamily="18" charset="0"/>
                            </a:rPr>
                            <m:t>(</m:t>
                          </m:r>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𝑊</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0" name="TextBox 9">
                <a:extLst>
                  <a:ext uri="{FF2B5EF4-FFF2-40B4-BE49-F238E27FC236}">
                    <a16:creationId xmlns:a16="http://schemas.microsoft.com/office/drawing/2014/main" id="{3F85B340-49B2-2443-B05B-EAF53754F2A6}"/>
                  </a:ext>
                </a:extLst>
              </p:cNvPr>
              <p:cNvSpPr txBox="1">
                <a:spLocks noRot="1" noChangeAspect="1" noMove="1" noResize="1" noEditPoints="1" noAdjustHandles="1" noChangeArrowheads="1" noChangeShapeType="1" noTextEdit="1"/>
              </p:cNvSpPr>
              <p:nvPr/>
            </p:nvSpPr>
            <p:spPr>
              <a:xfrm>
                <a:off x="4308764" y="4817359"/>
                <a:ext cx="3641631" cy="1250599"/>
              </a:xfrm>
              <a:prstGeom prst="rect">
                <a:avLst/>
              </a:prstGeom>
              <a:blipFill>
                <a:blip r:embed="rId3"/>
                <a:stretch>
                  <a:fillRect l="-33333" t="-139000" r="-19097" b="-188000"/>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Bit cost</a:t>
            </a:r>
          </a:p>
        </p:txBody>
      </p:sp>
      <p:sp>
        <p:nvSpPr>
          <p:cNvPr id="3" name="Content Placeholder 2"/>
          <p:cNvSpPr>
            <a:spLocks noGrp="1"/>
          </p:cNvSpPr>
          <p:nvPr>
            <p:ph idx="1"/>
          </p:nvPr>
        </p:nvSpPr>
        <p:spPr>
          <a:xfrm>
            <a:off x="276577" y="1300162"/>
            <a:ext cx="8686800" cy="4846638"/>
          </a:xfrm>
        </p:spPr>
        <p:txBody>
          <a:bodyPr>
            <a:normAutofit fontScale="92500"/>
          </a:bodyPr>
          <a:lstStyle/>
          <a:p>
            <a:r>
              <a:rPr lang="en-US" dirty="0"/>
              <a:t>Fixed frequencies per Band:</a:t>
            </a:r>
          </a:p>
          <a:p>
            <a:pPr lvl="1"/>
            <a:r>
              <a:rPr lang="en-US" dirty="0"/>
              <a:t>Bands × (Frequencies/Band) × Bits/freq</a:t>
            </a:r>
          </a:p>
          <a:p>
            <a:r>
              <a:rPr lang="en-US" dirty="0"/>
              <a:t>Variable Frequencies per Band:</a:t>
            </a:r>
          </a:p>
          <a:p>
            <a:endParaRPr lang="en-US" dirty="0"/>
          </a:p>
          <a:p>
            <a:endParaRPr lang="en-US" dirty="0"/>
          </a:p>
          <a:p>
            <a:r>
              <a:rPr lang="en-US" dirty="0"/>
              <a:t>Variable Frequencies and quantization per Band:</a:t>
            </a:r>
          </a:p>
          <a:p>
            <a:endParaRPr lang="en-US" dirty="0"/>
          </a:p>
          <a:p>
            <a:endParaRPr lang="en-US" dirty="0"/>
          </a:p>
          <a:p>
            <a:r>
              <a:rPr lang="en-US" dirty="0"/>
              <a:t>Huffman means different </a:t>
            </a:r>
            <a:br>
              <a:rPr lang="en-US" dirty="0"/>
            </a:br>
            <a:r>
              <a:rPr lang="en-US" dirty="0"/>
              <a:t>bits/frequency</a:t>
            </a:r>
          </a:p>
          <a:p>
            <a:pPr lvl="1">
              <a:buNone/>
            </a:pPr>
            <a:endParaRPr lang="en-US" dirty="0"/>
          </a:p>
          <a:p>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8" name="Date Placeholder 7"/>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070C0E-5707-3447-80FD-4FFA5614DC04}"/>
                  </a:ext>
                </a:extLst>
              </p:cNvPr>
              <p:cNvSpPr txBox="1"/>
              <p:nvPr/>
            </p:nvSpPr>
            <p:spPr>
              <a:xfrm>
                <a:off x="4110663" y="512153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0" name="TextBox 9">
                <a:extLst>
                  <a:ext uri="{FF2B5EF4-FFF2-40B4-BE49-F238E27FC236}">
                    <a16:creationId xmlns:a16="http://schemas.microsoft.com/office/drawing/2014/main" id="{18070C0E-5707-3447-80FD-4FFA5614DC04}"/>
                  </a:ext>
                </a:extLst>
              </p:cNvPr>
              <p:cNvSpPr txBox="1">
                <a:spLocks noRot="1" noChangeAspect="1" noMove="1" noResize="1" noEditPoints="1" noAdjustHandles="1" noChangeArrowheads="1" noChangeShapeType="1" noTextEdit="1"/>
              </p:cNvSpPr>
              <p:nvPr/>
            </p:nvSpPr>
            <p:spPr>
              <a:xfrm>
                <a:off x="4110663" y="5121537"/>
                <a:ext cx="4866825" cy="1094146"/>
              </a:xfrm>
              <a:prstGeom prst="rect">
                <a:avLst/>
              </a:prstGeom>
              <a:blipFill>
                <a:blip r:embed="rId2"/>
                <a:stretch>
                  <a:fillRect l="-6527" t="-137931"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7057431-B190-A448-BCF2-D876355CED98}"/>
                  </a:ext>
                </a:extLst>
              </p:cNvPr>
              <p:cNvSpPr txBox="1"/>
              <p:nvPr/>
            </p:nvSpPr>
            <p:spPr>
              <a:xfrm>
                <a:off x="4534500" y="2756828"/>
                <a:ext cx="3642985"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bits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freq</m:t>
                              </m:r>
                            </m:e>
                          </m:d>
                        </m:e>
                      </m:nary>
                    </m:oMath>
                  </m:oMathPara>
                </a14:m>
                <a:endParaRPr lang="en-US" dirty="0"/>
              </a:p>
            </p:txBody>
          </p:sp>
        </mc:Choice>
        <mc:Fallback>
          <p:sp>
            <p:nvSpPr>
              <p:cNvPr id="6" name="TextBox 5">
                <a:extLst>
                  <a:ext uri="{FF2B5EF4-FFF2-40B4-BE49-F238E27FC236}">
                    <a16:creationId xmlns:a16="http://schemas.microsoft.com/office/drawing/2014/main" id="{E7057431-B190-A448-BCF2-D876355CED98}"/>
                  </a:ext>
                </a:extLst>
              </p:cNvPr>
              <p:cNvSpPr txBox="1">
                <a:spLocks noRot="1" noChangeAspect="1" noMove="1" noResize="1" noEditPoints="1" noAdjustHandles="1" noChangeArrowheads="1" noChangeShapeType="1" noTextEdit="1"/>
              </p:cNvSpPr>
              <p:nvPr/>
            </p:nvSpPr>
            <p:spPr>
              <a:xfrm>
                <a:off x="4534500" y="2756828"/>
                <a:ext cx="3642985" cy="672172"/>
              </a:xfrm>
              <a:prstGeom prst="rect">
                <a:avLst/>
              </a:prstGeom>
              <a:blipFill>
                <a:blip r:embed="rId3"/>
                <a:stretch>
                  <a:fillRect l="-17073" t="-141818" b="-1945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A6ADAC8-891D-4140-A35F-7227CC9F9029}"/>
                  </a:ext>
                </a:extLst>
              </p:cNvPr>
              <p:cNvSpPr txBox="1"/>
              <p:nvPr/>
            </p:nvSpPr>
            <p:spPr>
              <a:xfrm>
                <a:off x="4110663" y="4213494"/>
                <a:ext cx="3186385"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𝑏𝑖𝑡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2" name="TextBox 11">
                <a:extLst>
                  <a:ext uri="{FF2B5EF4-FFF2-40B4-BE49-F238E27FC236}">
                    <a16:creationId xmlns:a16="http://schemas.microsoft.com/office/drawing/2014/main" id="{1A6ADAC8-891D-4140-A35F-7227CC9F9029}"/>
                  </a:ext>
                </a:extLst>
              </p:cNvPr>
              <p:cNvSpPr txBox="1">
                <a:spLocks noRot="1" noChangeAspect="1" noMove="1" noResize="1" noEditPoints="1" noAdjustHandles="1" noChangeArrowheads="1" noChangeShapeType="1" noTextEdit="1"/>
              </p:cNvSpPr>
              <p:nvPr/>
            </p:nvSpPr>
            <p:spPr>
              <a:xfrm>
                <a:off x="4110663" y="4213494"/>
                <a:ext cx="3186385" cy="672172"/>
              </a:xfrm>
              <a:prstGeom prst="rect">
                <a:avLst/>
              </a:prstGeom>
              <a:blipFill>
                <a:blip r:embed="rId4"/>
                <a:stretch>
                  <a:fillRect l="-19048" t="-144444" r="-1984" b="-20000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6"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Goodness/Sound Quality</a:t>
            </a:r>
          </a:p>
        </p:txBody>
      </p:sp>
      <p:sp>
        <p:nvSpPr>
          <p:cNvPr id="3" name="Content Placeholder 2"/>
          <p:cNvSpPr>
            <a:spLocks noGrp="1"/>
          </p:cNvSpPr>
          <p:nvPr>
            <p:ph idx="1"/>
          </p:nvPr>
        </p:nvSpPr>
        <p:spPr>
          <a:xfrm>
            <a:off x="0" y="1491837"/>
            <a:ext cx="9076010" cy="4846638"/>
          </a:xfrm>
        </p:spPr>
        <p:txBody>
          <a:bodyPr>
            <a:normAutofit lnSpcReduction="10000"/>
          </a:bodyPr>
          <a:lstStyle/>
          <a:p>
            <a:r>
              <a:rPr lang="en-US" dirty="0"/>
              <a:t>Error(Amp) = |</a:t>
            </a:r>
            <a:r>
              <a:rPr lang="en-US" dirty="0" err="1"/>
              <a:t>Orig</a:t>
            </a:r>
            <a:r>
              <a:rPr lang="en-US" dirty="0"/>
              <a:t> Amplitude – Encoded|</a:t>
            </a:r>
          </a:p>
          <a:p>
            <a:pPr lvl="1"/>
            <a:r>
              <a:rPr lang="en-US" dirty="0"/>
              <a:t>Whole </a:t>
            </a:r>
            <a:r>
              <a:rPr lang="en-US" dirty="0" err="1"/>
              <a:t>OrigAmplitude</a:t>
            </a:r>
            <a:r>
              <a:rPr lang="en-US" dirty="0"/>
              <a:t> if dropped</a:t>
            </a:r>
          </a:p>
          <a:p>
            <a:pPr lvl="1"/>
            <a:r>
              <a:rPr lang="en-US" dirty="0"/>
              <a:t>|</a:t>
            </a:r>
            <a:r>
              <a:rPr lang="en-US" dirty="0" err="1"/>
              <a:t>Orig</a:t>
            </a:r>
            <a:r>
              <a:rPr lang="en-US" dirty="0"/>
              <a:t> Amplitude-Quantize(</a:t>
            </a:r>
            <a:r>
              <a:rPr lang="en-US" dirty="0" err="1"/>
              <a:t>OrigAmplitude,bits</a:t>
            </a:r>
            <a:r>
              <a:rPr lang="en-US" dirty="0"/>
              <a:t>)| if quantized</a:t>
            </a:r>
          </a:p>
          <a:p>
            <a:endParaRPr lang="en-US" dirty="0"/>
          </a:p>
          <a:p>
            <a:r>
              <a:rPr lang="en-US" dirty="0" err="1"/>
              <a:t>W(freq</a:t>
            </a:r>
            <a:r>
              <a:rPr lang="en-US" dirty="0"/>
              <a:t>) </a:t>
            </a:r>
          </a:p>
          <a:p>
            <a:pPr lvl="1"/>
            <a:r>
              <a:rPr lang="en-US" dirty="0"/>
              <a:t>0 if below hearing threshold</a:t>
            </a:r>
          </a:p>
          <a:p>
            <a:pPr lvl="1"/>
            <a:r>
              <a:rPr lang="en-US" dirty="0"/>
              <a:t>0 if masked</a:t>
            </a:r>
          </a:p>
          <a:p>
            <a:pPr lvl="1"/>
            <a:r>
              <a:rPr lang="en-US" dirty="0"/>
              <a:t>Value between 0 and 5 if partially masked in critical band</a:t>
            </a:r>
          </a:p>
          <a:p>
            <a:pPr lvl="2"/>
            <a:r>
              <a:rPr lang="en-US" dirty="0"/>
              <a:t>More critical bands, higher</a:t>
            </a:r>
          </a:p>
          <a:p>
            <a:pPr lvl="1"/>
            <a:r>
              <a:rPr lang="en-US" dirty="0"/>
              <a:t>Really depend on what</a:t>
            </a:r>
            <a:br>
              <a:rPr lang="en-US" dirty="0"/>
            </a:br>
            <a:r>
              <a:rPr lang="en-US" dirty="0"/>
              <a:t>already encoded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6" name="Date Placeholder 5"/>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A2A33E-0039-A849-B8E5-F0E0608B3866}"/>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TextBox 6">
                <a:extLst>
                  <a:ext uri="{FF2B5EF4-FFF2-40B4-BE49-F238E27FC236}">
                    <a16:creationId xmlns:a16="http://schemas.microsoft.com/office/drawing/2014/main" id="{91A2A33E-0039-A849-B8E5-F0E0608B3866}"/>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2"/>
                <a:stretch>
                  <a:fillRect l="-19149" t="-139080" b="-18850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pPr lvl="1"/>
            <a:r>
              <a:rPr lang="en-US" dirty="0"/>
              <a:t>Cannot exceed 128Kb/s</a:t>
            </a:r>
          </a:p>
          <a:p>
            <a:pPr lvl="1"/>
            <a:r>
              <a:rPr lang="en-US" dirty="0"/>
              <a:t>= 3,408 b / 26ms frame</a:t>
            </a:r>
          </a:p>
          <a:p>
            <a:endParaRPr lang="en-US" dirty="0"/>
          </a:p>
          <a:p>
            <a:r>
              <a:rPr lang="en-US" dirty="0"/>
              <a:t>Quantify goodness: minimize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22BE94-078A-DB45-B05D-9758A17C373C}"/>
                  </a:ext>
                </a:extLst>
              </p:cNvPr>
              <p:cNvSpPr txBox="1"/>
              <p:nvPr/>
            </p:nvSpPr>
            <p:spPr>
              <a:xfrm>
                <a:off x="4277175" y="288192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C122BE94-078A-DB45-B05D-9758A17C373C}"/>
                  </a:ext>
                </a:extLst>
              </p:cNvPr>
              <p:cNvSpPr txBox="1">
                <a:spLocks noRot="1" noChangeAspect="1" noMove="1" noResize="1" noEditPoints="1" noAdjustHandles="1" noChangeArrowheads="1" noChangeShapeType="1" noTextEdit="1"/>
              </p:cNvSpPr>
              <p:nvPr/>
            </p:nvSpPr>
            <p:spPr>
              <a:xfrm>
                <a:off x="4277175" y="2881927"/>
                <a:ext cx="4866825" cy="1094146"/>
              </a:xfrm>
              <a:prstGeom prst="rect">
                <a:avLst/>
              </a:prstGeom>
              <a:blipFill>
                <a:blip r:embed="rId2"/>
                <a:stretch>
                  <a:fillRect l="-6250" t="-139080"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80100F-5ABF-F344-9A58-B84E5078C4B2}"/>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 name="TextBox 8">
                <a:extLst>
                  <a:ext uri="{FF2B5EF4-FFF2-40B4-BE49-F238E27FC236}">
                    <a16:creationId xmlns:a16="http://schemas.microsoft.com/office/drawing/2014/main" id="{D580100F-5ABF-F344-9A58-B84E5078C4B2}"/>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3"/>
                <a:stretch>
                  <a:fillRect l="-19149" t="-139080" b="-188506"/>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Formulation</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pPr lvl="1"/>
            <a:r>
              <a:rPr lang="en-US" dirty="0"/>
              <a:t>Cannot exceed 128Kb/s</a:t>
            </a:r>
          </a:p>
          <a:p>
            <a:pPr lvl="1"/>
            <a:r>
              <a:rPr lang="en-US" dirty="0"/>
              <a:t>= 3,408 b / 26ms frame</a:t>
            </a:r>
          </a:p>
          <a:p>
            <a:endParaRPr lang="en-US" dirty="0"/>
          </a:p>
          <a:p>
            <a:r>
              <a:rPr lang="en-US" dirty="0"/>
              <a:t>Quantify goodness: minimize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22BE94-078A-DB45-B05D-9758A17C373C}"/>
                  </a:ext>
                </a:extLst>
              </p:cNvPr>
              <p:cNvSpPr txBox="1"/>
              <p:nvPr/>
            </p:nvSpPr>
            <p:spPr>
              <a:xfrm>
                <a:off x="4277175" y="288192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C122BE94-078A-DB45-B05D-9758A17C373C}"/>
                  </a:ext>
                </a:extLst>
              </p:cNvPr>
              <p:cNvSpPr txBox="1">
                <a:spLocks noRot="1" noChangeAspect="1" noMove="1" noResize="1" noEditPoints="1" noAdjustHandles="1" noChangeArrowheads="1" noChangeShapeType="1" noTextEdit="1"/>
              </p:cNvSpPr>
              <p:nvPr/>
            </p:nvSpPr>
            <p:spPr>
              <a:xfrm>
                <a:off x="4277175" y="2881927"/>
                <a:ext cx="4866825" cy="1094146"/>
              </a:xfrm>
              <a:prstGeom prst="rect">
                <a:avLst/>
              </a:prstGeom>
              <a:blipFill>
                <a:blip r:embed="rId2"/>
                <a:stretch>
                  <a:fillRect l="-6250" t="-141860" b="-1918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80100F-5ABF-F344-9A58-B84E5078C4B2}"/>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 name="TextBox 8">
                <a:extLst>
                  <a:ext uri="{FF2B5EF4-FFF2-40B4-BE49-F238E27FC236}">
                    <a16:creationId xmlns:a16="http://schemas.microsoft.com/office/drawing/2014/main" id="{D580100F-5ABF-F344-9A58-B84E5078C4B2}"/>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3"/>
                <a:stretch>
                  <a:fillRect l="-19091" t="-137500" b="-186364"/>
                </a:stretch>
              </a:blipFill>
            </p:spPr>
            <p:txBody>
              <a:bodyPr/>
              <a:lstStyle/>
              <a:p>
                <a:r>
                  <a:rPr lang="en-US">
                    <a:noFill/>
                  </a:rPr>
                  <a:t> </a:t>
                </a:r>
              </a:p>
            </p:txBody>
          </p:sp>
        </mc:Fallback>
      </mc:AlternateContent>
    </p:spTree>
    <p:extLst>
      <p:ext uri="{BB962C8B-B14F-4D97-AF65-F5344CB8AC3E}">
        <p14:creationId xmlns:p14="http://schemas.microsoft.com/office/powerpoint/2010/main" val="3542526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F839-1773-8241-9196-8FA49C136BED}"/>
              </a:ext>
            </a:extLst>
          </p:cNvPr>
          <p:cNvSpPr>
            <a:spLocks noGrp="1"/>
          </p:cNvSpPr>
          <p:nvPr>
            <p:ph type="title"/>
          </p:nvPr>
        </p:nvSpPr>
        <p:spPr/>
        <p:txBody>
          <a:bodyPr/>
          <a:lstStyle/>
          <a:p>
            <a:r>
              <a:rPr lang="en-US" dirty="0"/>
              <a:t>Formulation vs. Solution</a:t>
            </a:r>
          </a:p>
        </p:txBody>
      </p:sp>
      <p:sp>
        <p:nvSpPr>
          <p:cNvPr id="3" name="Content Placeholder 2">
            <a:extLst>
              <a:ext uri="{FF2B5EF4-FFF2-40B4-BE49-F238E27FC236}">
                <a16:creationId xmlns:a16="http://schemas.microsoft.com/office/drawing/2014/main" id="{53EE2E6E-35A6-1E47-A21C-9FACC04BD80D}"/>
              </a:ext>
            </a:extLst>
          </p:cNvPr>
          <p:cNvSpPr>
            <a:spLocks noGrp="1"/>
          </p:cNvSpPr>
          <p:nvPr>
            <p:ph idx="1"/>
          </p:nvPr>
        </p:nvSpPr>
        <p:spPr/>
        <p:txBody>
          <a:bodyPr/>
          <a:lstStyle/>
          <a:p>
            <a:r>
              <a:rPr lang="en-US" dirty="0"/>
              <a:t>Formulation – goal – formally what want to achieve</a:t>
            </a:r>
          </a:p>
          <a:p>
            <a:pPr lvl="1"/>
            <a:r>
              <a:rPr lang="en-US" dirty="0"/>
              <a:t>Today’s focus</a:t>
            </a:r>
          </a:p>
          <a:p>
            <a:endParaRPr lang="en-US" dirty="0"/>
          </a:p>
          <a:p>
            <a:r>
              <a:rPr lang="en-US" dirty="0"/>
              <a:t>Solution – how go about solving it</a:t>
            </a:r>
          </a:p>
          <a:p>
            <a:pPr lvl="1"/>
            <a:r>
              <a:rPr lang="en-US" dirty="0"/>
              <a:t>How achieve (minimize) constraints (costs) in formulation</a:t>
            </a:r>
          </a:p>
          <a:p>
            <a:pPr lvl="1"/>
            <a:r>
              <a:rPr lang="en-US" dirty="0"/>
              <a:t>More lecture 12 (Monday 3/13)</a:t>
            </a:r>
          </a:p>
        </p:txBody>
      </p:sp>
      <p:sp>
        <p:nvSpPr>
          <p:cNvPr id="4" name="Date Placeholder 3">
            <a:extLst>
              <a:ext uri="{FF2B5EF4-FFF2-40B4-BE49-F238E27FC236}">
                <a16:creationId xmlns:a16="http://schemas.microsoft.com/office/drawing/2014/main" id="{B383F43F-7EB4-2145-8579-D14D9245EE5F}"/>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89740E13-DE54-EF47-A7CB-D0D89CEF8FE1}"/>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824682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95C91A-C5BA-5E4D-8448-67315C500202}"/>
              </a:ext>
            </a:extLst>
          </p:cNvPr>
          <p:cNvSpPr>
            <a:spLocks noGrp="1"/>
          </p:cNvSpPr>
          <p:nvPr>
            <p:ph type="body" idx="1"/>
          </p:nvPr>
        </p:nvSpPr>
        <p:spPr/>
        <p:txBody>
          <a:bodyPr/>
          <a:lstStyle/>
          <a:p>
            <a:r>
              <a:rPr lang="en-US" dirty="0"/>
              <a:t>(as time permits)</a:t>
            </a:r>
          </a:p>
        </p:txBody>
      </p:sp>
      <p:sp>
        <p:nvSpPr>
          <p:cNvPr id="4" name="Date Placeholder 3">
            <a:extLst>
              <a:ext uri="{FF2B5EF4-FFF2-40B4-BE49-F238E27FC236}">
                <a16:creationId xmlns:a16="http://schemas.microsoft.com/office/drawing/2014/main" id="{6D773370-94E4-CD4C-ADD3-D8210863C82C}"/>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991FD841-8470-1E43-9A4A-02813AF8B92B}"/>
              </a:ext>
            </a:extLst>
          </p:cNvPr>
          <p:cNvSpPr>
            <a:spLocks noGrp="1"/>
          </p:cNvSpPr>
          <p:nvPr>
            <p:ph type="sldNum" sz="quarter" idx="12"/>
          </p:nvPr>
        </p:nvSpPr>
        <p:spPr/>
        <p:txBody>
          <a:bodyPr/>
          <a:lstStyle/>
          <a:p>
            <a:fld id="{B6F15528-21DE-4FAA-801E-634DDDAF4B2B}" type="slidenum">
              <a:rPr lang="en-US" smtClean="0"/>
              <a:pPr/>
              <a:t>46</a:t>
            </a:fld>
            <a:endParaRPr lang="en-US"/>
          </a:p>
        </p:txBody>
      </p:sp>
      <p:sp>
        <p:nvSpPr>
          <p:cNvPr id="6" name="Title 5">
            <a:extLst>
              <a:ext uri="{FF2B5EF4-FFF2-40B4-BE49-F238E27FC236}">
                <a16:creationId xmlns:a16="http://schemas.microsoft.com/office/drawing/2014/main" id="{C81C7667-3DFC-A440-A7B4-997A404853F9}"/>
              </a:ext>
            </a:extLst>
          </p:cNvPr>
          <p:cNvSpPr>
            <a:spLocks noGrp="1"/>
          </p:cNvSpPr>
          <p:nvPr>
            <p:ph type="title"/>
          </p:nvPr>
        </p:nvSpPr>
        <p:spPr/>
        <p:txBody>
          <a:bodyPr/>
          <a:lstStyle/>
          <a:p>
            <a:r>
              <a:rPr lang="en-US" dirty="0"/>
              <a:t>Approach</a:t>
            </a:r>
          </a:p>
        </p:txBody>
      </p:sp>
    </p:spTree>
    <p:extLst>
      <p:ext uri="{BB962C8B-B14F-4D97-AF65-F5344CB8AC3E}">
        <p14:creationId xmlns:p14="http://schemas.microsoft.com/office/powerpoint/2010/main" val="85595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D5A67-D3BA-1E92-575C-3DF4D2098CB3}"/>
              </a:ext>
            </a:extLst>
          </p:cNvPr>
          <p:cNvSpPr>
            <a:spLocks noGrp="1"/>
          </p:cNvSpPr>
          <p:nvPr>
            <p:ph type="title"/>
          </p:nvPr>
        </p:nvSpPr>
        <p:spPr/>
        <p:txBody>
          <a:bodyPr/>
          <a:lstStyle/>
          <a:p>
            <a:r>
              <a:rPr lang="en-US" dirty="0"/>
              <a:t>Example</a:t>
            </a:r>
          </a:p>
        </p:txBody>
      </p:sp>
      <p:sp>
        <p:nvSpPr>
          <p:cNvPr id="7" name="Content Placeholder 6">
            <a:extLst>
              <a:ext uri="{FF2B5EF4-FFF2-40B4-BE49-F238E27FC236}">
                <a16:creationId xmlns:a16="http://schemas.microsoft.com/office/drawing/2014/main" id="{44E275C0-D7B4-0EEE-94B8-C49599A8C7EB}"/>
              </a:ext>
            </a:extLst>
          </p:cNvPr>
          <p:cNvSpPr>
            <a:spLocks noGrp="1"/>
          </p:cNvSpPr>
          <p:nvPr>
            <p:ph idx="1"/>
          </p:nvPr>
        </p:nvSpPr>
        <p:spPr/>
        <p:txBody>
          <a:bodyPr/>
          <a:lstStyle/>
          <a:p>
            <a:r>
              <a:rPr lang="en-US" dirty="0"/>
              <a:t>Simplified example with 4 critical bands</a:t>
            </a:r>
          </a:p>
        </p:txBody>
      </p:sp>
      <p:sp>
        <p:nvSpPr>
          <p:cNvPr id="3" name="Date Placeholder 2">
            <a:extLst>
              <a:ext uri="{FF2B5EF4-FFF2-40B4-BE49-F238E27FC236}">
                <a16:creationId xmlns:a16="http://schemas.microsoft.com/office/drawing/2014/main" id="{13B83E9B-D2BF-2724-2BF1-A2B4C145ECCA}"/>
              </a:ext>
            </a:extLst>
          </p:cNvPr>
          <p:cNvSpPr>
            <a:spLocks noGrp="1"/>
          </p:cNvSpPr>
          <p:nvPr>
            <p:ph type="dt" sz="half" idx="10"/>
          </p:nvPr>
        </p:nvSpPr>
        <p:spPr/>
        <p:txBody>
          <a:bodyPr/>
          <a:lstStyle/>
          <a:p>
            <a:r>
              <a:rPr lang="en-US"/>
              <a:t>ESE150 Spring 2023</a:t>
            </a:r>
          </a:p>
        </p:txBody>
      </p:sp>
      <p:sp>
        <p:nvSpPr>
          <p:cNvPr id="4" name="Slide Number Placeholder 3">
            <a:extLst>
              <a:ext uri="{FF2B5EF4-FFF2-40B4-BE49-F238E27FC236}">
                <a16:creationId xmlns:a16="http://schemas.microsoft.com/office/drawing/2014/main" id="{A64BB1A6-94B1-7195-7BE5-1876AFE959AE}"/>
              </a:ext>
            </a:extLst>
          </p:cNvPr>
          <p:cNvSpPr>
            <a:spLocks noGrp="1"/>
          </p:cNvSpPr>
          <p:nvPr>
            <p:ph type="sldNum" sz="quarter" idx="12"/>
          </p:nvPr>
        </p:nvSpPr>
        <p:spPr/>
        <p:txBody>
          <a:bodyPr/>
          <a:lstStyle/>
          <a:p>
            <a:fld id="{B6F15528-21DE-4FAA-801E-634DDDAF4B2B}" type="slidenum">
              <a:rPr lang="en-US" smtClean="0"/>
              <a:pPr/>
              <a:t>47</a:t>
            </a:fld>
            <a:endParaRPr lang="en-US"/>
          </a:p>
        </p:txBody>
      </p:sp>
      <p:pic>
        <p:nvPicPr>
          <p:cNvPr id="9" name="Picture 8">
            <a:extLst>
              <a:ext uri="{FF2B5EF4-FFF2-40B4-BE49-F238E27FC236}">
                <a16:creationId xmlns:a16="http://schemas.microsoft.com/office/drawing/2014/main" id="{6DD93C37-A17C-6595-60E3-E87A6E8F8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486" y="3225656"/>
            <a:ext cx="5868940" cy="2078182"/>
          </a:xfrm>
          <a:prstGeom prst="rect">
            <a:avLst/>
          </a:prstGeom>
        </p:spPr>
      </p:pic>
    </p:spTree>
    <p:extLst>
      <p:ext uri="{BB962C8B-B14F-4D97-AF65-F5344CB8AC3E}">
        <p14:creationId xmlns:p14="http://schemas.microsoft.com/office/powerpoint/2010/main" val="4227038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a:t>Incremental moves </a:t>
            </a:r>
            <a:br>
              <a:rPr lang="en-US" dirty="0"/>
            </a:br>
            <a:r>
              <a:rPr lang="en-US" dirty="0"/>
              <a:t>to improve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9CF9A4-312F-4C47-A93E-667E706B9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264" y="4043967"/>
            <a:ext cx="6655871" cy="2356833"/>
          </a:xfrm>
          <a:prstGeom prst="rect">
            <a:avLst/>
          </a:prstGeom>
        </p:spPr>
      </p:pic>
    </p:spTree>
    <p:extLst>
      <p:ext uri="{BB962C8B-B14F-4D97-AF65-F5344CB8AC3E}">
        <p14:creationId xmlns:p14="http://schemas.microsoft.com/office/powerpoint/2010/main" val="3072857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B0BC-3E3B-5D4D-9F51-CA069EF180BC}"/>
              </a:ext>
            </a:extLst>
          </p:cNvPr>
          <p:cNvSpPr>
            <a:spLocks noGrp="1"/>
          </p:cNvSpPr>
          <p:nvPr>
            <p:ph type="title"/>
          </p:nvPr>
        </p:nvSpPr>
        <p:spPr/>
        <p:txBody>
          <a:bodyPr/>
          <a:lstStyle/>
          <a:p>
            <a:r>
              <a:rPr lang="en-US" dirty="0"/>
              <a:t>Moves</a:t>
            </a:r>
          </a:p>
        </p:txBody>
      </p:sp>
      <p:sp>
        <p:nvSpPr>
          <p:cNvPr id="3" name="Content Placeholder 2">
            <a:extLst>
              <a:ext uri="{FF2B5EF4-FFF2-40B4-BE49-F238E27FC236}">
                <a16:creationId xmlns:a16="http://schemas.microsoft.com/office/drawing/2014/main" id="{BE66D71C-84EB-874A-B831-D5DAA71D8079}"/>
              </a:ext>
            </a:extLst>
          </p:cNvPr>
          <p:cNvSpPr>
            <a:spLocks noGrp="1"/>
          </p:cNvSpPr>
          <p:nvPr>
            <p:ph idx="1"/>
          </p:nvPr>
        </p:nvSpPr>
        <p:spPr/>
        <p:txBody>
          <a:bodyPr/>
          <a:lstStyle/>
          <a:p>
            <a:r>
              <a:rPr lang="en-US" dirty="0"/>
              <a:t>Select a frequency to encode</a:t>
            </a:r>
          </a:p>
          <a:p>
            <a:pPr lvl="1"/>
            <a:r>
              <a:rPr lang="en-US" dirty="0"/>
              <a:t>Main example today</a:t>
            </a:r>
          </a:p>
          <a:p>
            <a:r>
              <a:rPr lang="en-US" dirty="0"/>
              <a:t>Assign more bits to a band for quantization</a:t>
            </a:r>
          </a:p>
        </p:txBody>
      </p:sp>
      <p:sp>
        <p:nvSpPr>
          <p:cNvPr id="4" name="Date Placeholder 3">
            <a:extLst>
              <a:ext uri="{FF2B5EF4-FFF2-40B4-BE49-F238E27FC236}">
                <a16:creationId xmlns:a16="http://schemas.microsoft.com/office/drawing/2014/main" id="{0C36426A-DF3E-F245-B5B4-131AD4297FB5}"/>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45F12BCB-E552-2E45-B9FA-CD2AC925F7D7}"/>
              </a:ext>
            </a:extLst>
          </p:cNvPr>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302527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PCM and CD Audio</a:t>
            </a:r>
          </a:p>
        </p:txBody>
      </p:sp>
      <p:sp>
        <p:nvSpPr>
          <p:cNvPr id="6" name="Content Placeholder 5"/>
          <p:cNvSpPr>
            <a:spLocks noGrp="1"/>
          </p:cNvSpPr>
          <p:nvPr>
            <p:ph idx="1"/>
          </p:nvPr>
        </p:nvSpPr>
        <p:spPr>
          <a:xfrm>
            <a:off x="304799" y="2547257"/>
            <a:ext cx="9427029" cy="4206240"/>
          </a:xfrm>
        </p:spPr>
        <p:txBody>
          <a:bodyPr>
            <a:normAutofit/>
          </a:bodyPr>
          <a:lstStyle/>
          <a:p>
            <a:r>
              <a:rPr lang="en-US" sz="2400" dirty="0"/>
              <a:t>PCM – Pulse Code Modulation</a:t>
            </a:r>
          </a:p>
          <a:p>
            <a:pPr lvl="1"/>
            <a:r>
              <a:rPr lang="en-US" sz="2000" dirty="0"/>
              <a:t>CD-Quality Audio – state-of-the-art 1990s</a:t>
            </a:r>
          </a:p>
          <a:p>
            <a:pPr lvl="2"/>
            <a:r>
              <a:rPr lang="en-US" sz="1800" dirty="0"/>
              <a:t>Filtering/Sampling/Quantizing/Encoding using ADC</a:t>
            </a:r>
          </a:p>
          <a:p>
            <a:pPr lvl="2"/>
            <a:r>
              <a:rPr lang="en-US" sz="1800" dirty="0"/>
              <a:t>DAC/Reconstruction Filter</a:t>
            </a:r>
          </a:p>
          <a:p>
            <a:pPr lvl="1"/>
            <a:r>
              <a:rPr lang="en-US" sz="2000" dirty="0"/>
              <a:t>CD Quality Digital Audio uses PCM (uncompressed, lots of storage!)</a:t>
            </a:r>
          </a:p>
          <a:p>
            <a:pPr lvl="2"/>
            <a:r>
              <a:rPr lang="en-US" sz="1800" dirty="0"/>
              <a:t>44,100 samples per second, each sample 16-bits</a:t>
            </a:r>
          </a:p>
          <a:p>
            <a:pPr lvl="2"/>
            <a:r>
              <a:rPr lang="en-US" sz="1800" dirty="0"/>
              <a:t>1 sec. of music: 44,100 x 16bits = 705,600  bits or 86 kB</a:t>
            </a:r>
          </a:p>
          <a:p>
            <a:pPr lvl="2"/>
            <a:r>
              <a:rPr lang="en-US" sz="1800" dirty="0"/>
              <a:t>60 seconds of music: 705,600 x 60 = 42,336,000 bits = 5167 kB = 5 MB</a:t>
            </a:r>
          </a:p>
          <a:p>
            <a:pPr lvl="2"/>
            <a:r>
              <a:rPr lang="en-US" sz="1800" dirty="0"/>
              <a:t>3 minute song: 42,336,000 x 3 = 127,008,000 bits = 15 MB !</a:t>
            </a:r>
          </a:p>
          <a:p>
            <a:pPr lvl="2"/>
            <a:r>
              <a:rPr lang="en-US" sz="2000" dirty="0"/>
              <a:t>You want it in stereo???  15 MB x 2 = </a:t>
            </a:r>
            <a:r>
              <a:rPr lang="en-US" sz="2000" dirty="0">
                <a:solidFill>
                  <a:srgbClr val="FF0000"/>
                </a:solidFill>
              </a:rPr>
              <a:t>30 MB!</a:t>
            </a:r>
            <a:r>
              <a:rPr lang="en-US" sz="2000" dirty="0"/>
              <a:t> (no compression!)</a:t>
            </a:r>
          </a:p>
          <a:p>
            <a:pPr lvl="1"/>
            <a:endParaRPr lang="en-US" sz="2000" dirty="0"/>
          </a:p>
          <a:p>
            <a:pPr lvl="1"/>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grpSp>
        <p:nvGrpSpPr>
          <p:cNvPr id="2" name="Group 9"/>
          <p:cNvGrpSpPr/>
          <p:nvPr/>
        </p:nvGrpSpPr>
        <p:grpSpPr>
          <a:xfrm>
            <a:off x="916719" y="1462603"/>
            <a:ext cx="7433635" cy="1025434"/>
            <a:chOff x="859536" y="1933303"/>
            <a:chExt cx="7433635" cy="1025434"/>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16009" r="69714" b="46610"/>
            <a:stretch/>
          </p:blipFill>
          <p:spPr bwMode="auto">
            <a:xfrm>
              <a:off x="1987088" y="1933303"/>
              <a:ext cx="2042368" cy="102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210" t="18422" r="4538" b="50023"/>
            <a:stretch/>
          </p:blipFill>
          <p:spPr bwMode="auto">
            <a:xfrm>
              <a:off x="5106596" y="2015724"/>
              <a:ext cx="3186575" cy="86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342" t="17978" r="4540" b="47054"/>
            <a:stretch/>
          </p:blipFill>
          <p:spPr bwMode="auto">
            <a:xfrm>
              <a:off x="859536" y="1987296"/>
              <a:ext cx="1828800" cy="95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7"/>
          <p:cNvPicPr>
            <a:picLocks noChangeAspect="1" noChangeArrowheads="1"/>
          </p:cNvPicPr>
          <p:nvPr/>
        </p:nvPicPr>
        <p:blipFill>
          <a:blip r:embed="rId3"/>
          <a:srcRect/>
          <a:stretch>
            <a:fillRect/>
          </a:stretch>
        </p:blipFill>
        <p:spPr bwMode="auto">
          <a:xfrm>
            <a:off x="4101153" y="1307265"/>
            <a:ext cx="1064768" cy="1064768"/>
          </a:xfrm>
          <a:prstGeom prst="rect">
            <a:avLst/>
          </a:prstGeom>
          <a:noFill/>
          <a:ln w="9525">
            <a:noFill/>
            <a:miter lim="800000"/>
            <a:headEnd/>
            <a:tailEnd/>
          </a:ln>
          <a:effectLst/>
        </p:spPr>
      </p:pic>
      <p:sp>
        <p:nvSpPr>
          <p:cNvPr id="12" name="TextBox 11"/>
          <p:cNvSpPr txBox="1"/>
          <p:nvPr/>
        </p:nvSpPr>
        <p:spPr>
          <a:xfrm>
            <a:off x="955908" y="1238134"/>
            <a:ext cx="1402948" cy="338554"/>
          </a:xfrm>
          <a:prstGeom prst="rect">
            <a:avLst/>
          </a:prstGeom>
          <a:noFill/>
        </p:spPr>
        <p:txBody>
          <a:bodyPr wrap="none" rtlCol="0">
            <a:spAutoFit/>
          </a:bodyPr>
          <a:lstStyle/>
          <a:p>
            <a:r>
              <a:rPr lang="en-US" sz="1600" i="1" dirty="0" err="1"/>
              <a:t>antialias</a:t>
            </a:r>
            <a:r>
              <a:rPr lang="en-US" sz="1600" i="1" dirty="0"/>
              <a:t> filter</a:t>
            </a:r>
          </a:p>
        </p:txBody>
      </p:sp>
      <p:sp>
        <p:nvSpPr>
          <p:cNvPr id="13" name="TextBox 12"/>
          <p:cNvSpPr txBox="1"/>
          <p:nvPr/>
        </p:nvSpPr>
        <p:spPr>
          <a:xfrm>
            <a:off x="6503264" y="1193407"/>
            <a:ext cx="1919115" cy="338554"/>
          </a:xfrm>
          <a:prstGeom prst="rect">
            <a:avLst/>
          </a:prstGeom>
          <a:noFill/>
        </p:spPr>
        <p:txBody>
          <a:bodyPr wrap="none" rtlCol="0">
            <a:spAutoFit/>
          </a:bodyPr>
          <a:lstStyle/>
          <a:p>
            <a:r>
              <a:rPr lang="en-US" sz="1600" i="1" dirty="0"/>
              <a:t>reconstruction filter</a:t>
            </a:r>
          </a:p>
        </p:txBody>
      </p:sp>
      <p:sp>
        <p:nvSpPr>
          <p:cNvPr id="14" name="Date Placeholder 13"/>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2581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7DDA-BF80-2B46-AC46-963518F5B6DB}"/>
              </a:ext>
            </a:extLst>
          </p:cNvPr>
          <p:cNvSpPr>
            <a:spLocks noGrp="1"/>
          </p:cNvSpPr>
          <p:nvPr>
            <p:ph type="title"/>
          </p:nvPr>
        </p:nvSpPr>
        <p:spPr/>
        <p:txBody>
          <a:bodyPr/>
          <a:lstStyle/>
          <a:p>
            <a:r>
              <a:rPr lang="en-US" dirty="0"/>
              <a:t>Example Weight Function W(f)</a:t>
            </a:r>
          </a:p>
        </p:txBody>
      </p:sp>
      <p:sp>
        <p:nvSpPr>
          <p:cNvPr id="3" name="Content Placeholder 2">
            <a:extLst>
              <a:ext uri="{FF2B5EF4-FFF2-40B4-BE49-F238E27FC236}">
                <a16:creationId xmlns:a16="http://schemas.microsoft.com/office/drawing/2014/main" id="{66F76E27-796A-0E4D-9767-5519D9343D31}"/>
              </a:ext>
            </a:extLst>
          </p:cNvPr>
          <p:cNvSpPr>
            <a:spLocks noGrp="1"/>
          </p:cNvSpPr>
          <p:nvPr>
            <p:ph idx="1"/>
          </p:nvPr>
        </p:nvSpPr>
        <p:spPr/>
        <p:txBody>
          <a:bodyPr/>
          <a:lstStyle/>
          <a:p>
            <a:r>
              <a:rPr lang="en-US" dirty="0">
                <a:solidFill>
                  <a:schemeClr val="tx1"/>
                </a:solidFill>
              </a:rPr>
              <a:t>W(f)=</a:t>
            </a:r>
            <a:r>
              <a:rPr lang="en-US" dirty="0" err="1">
                <a:solidFill>
                  <a:schemeClr val="tx1"/>
                </a:solidFill>
              </a:rPr>
              <a:t>CBWeight</a:t>
            </a:r>
            <a:r>
              <a:rPr lang="en-US" dirty="0">
                <a:solidFill>
                  <a:schemeClr val="tx1"/>
                </a:solidFill>
              </a:rPr>
              <a:t>*Mask</a:t>
            </a:r>
          </a:p>
          <a:p>
            <a:r>
              <a:rPr lang="en-US" dirty="0">
                <a:solidFill>
                  <a:schemeClr val="tx1"/>
                </a:solidFill>
              </a:rPr>
              <a:t>Mask = 0 if </a:t>
            </a:r>
            <a:r>
              <a:rPr lang="en-US" dirty="0" err="1">
                <a:solidFill>
                  <a:schemeClr val="tx1"/>
                </a:solidFill>
              </a:rPr>
              <a:t>MaxAmp-FreqAmp</a:t>
            </a:r>
            <a:r>
              <a:rPr lang="en-US" dirty="0">
                <a:solidFill>
                  <a:schemeClr val="tx1"/>
                </a:solidFill>
              </a:rPr>
              <a:t>&gt;3</a:t>
            </a:r>
          </a:p>
          <a:p>
            <a:pPr lvl="1"/>
            <a:r>
              <a:rPr lang="en-US" dirty="0">
                <a:solidFill>
                  <a:srgbClr val="FF0000"/>
                </a:solidFill>
              </a:rPr>
              <a:t>        </a:t>
            </a:r>
            <a:r>
              <a:rPr lang="en-US" sz="2800" b="1" dirty="0">
                <a:solidFill>
                  <a:schemeClr val="tx1"/>
                </a:solidFill>
              </a:rPr>
              <a:t>  1 otherwise</a:t>
            </a:r>
          </a:p>
          <a:p>
            <a:endParaRPr lang="en-US" dirty="0"/>
          </a:p>
        </p:txBody>
      </p:sp>
      <p:sp>
        <p:nvSpPr>
          <p:cNvPr id="4" name="Date Placeholder 3">
            <a:extLst>
              <a:ext uri="{FF2B5EF4-FFF2-40B4-BE49-F238E27FC236}">
                <a16:creationId xmlns:a16="http://schemas.microsoft.com/office/drawing/2014/main" id="{5D37B7D3-22FE-724B-AFA6-35AC23598A15}"/>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5D7B002C-FFD5-F447-AC30-DC628454D97F}"/>
              </a:ext>
            </a:extLst>
          </p:cNvPr>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1862666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4E6C-0692-054E-8C81-83557114EB51}"/>
              </a:ext>
            </a:extLst>
          </p:cNvPr>
          <p:cNvSpPr>
            <a:spLocks noGrp="1"/>
          </p:cNvSpPr>
          <p:nvPr>
            <p:ph type="title"/>
          </p:nvPr>
        </p:nvSpPr>
        <p:spPr/>
        <p:txBody>
          <a:bodyPr>
            <a:normAutofit fontScale="90000"/>
          </a:bodyPr>
          <a:lstStyle/>
          <a:p>
            <a:r>
              <a:rPr lang="en-US" dirty="0"/>
              <a:t>Greedy Incremental Frequency Selection</a:t>
            </a:r>
          </a:p>
        </p:txBody>
      </p:sp>
      <p:sp>
        <p:nvSpPr>
          <p:cNvPr id="3" name="Content Placeholder 2">
            <a:extLst>
              <a:ext uri="{FF2B5EF4-FFF2-40B4-BE49-F238E27FC236}">
                <a16:creationId xmlns:a16="http://schemas.microsoft.com/office/drawing/2014/main" id="{07D43EF7-4098-FE48-804E-44B29EF7DC4E}"/>
              </a:ext>
            </a:extLst>
          </p:cNvPr>
          <p:cNvSpPr>
            <a:spLocks noGrp="1"/>
          </p:cNvSpPr>
          <p:nvPr>
            <p:ph idx="1"/>
          </p:nvPr>
        </p:nvSpPr>
        <p:spPr/>
        <p:txBody>
          <a:bodyPr/>
          <a:lstStyle/>
          <a:p>
            <a:r>
              <a:rPr lang="en-US" dirty="0"/>
              <a:t>Start with nothing encoded</a:t>
            </a:r>
          </a:p>
          <a:p>
            <a:r>
              <a:rPr lang="en-US" dirty="0"/>
              <a:t>Start with bits=0</a:t>
            </a:r>
          </a:p>
          <a:p>
            <a:r>
              <a:rPr lang="en-US" dirty="0"/>
              <a:t>While (bits&lt;</a:t>
            </a:r>
            <a:r>
              <a:rPr lang="en-US" dirty="0" err="1"/>
              <a:t>bitbudget</a:t>
            </a:r>
            <a:r>
              <a:rPr lang="en-US" dirty="0"/>
              <a:t>)</a:t>
            </a:r>
          </a:p>
          <a:p>
            <a:pPr lvl="1"/>
            <a:r>
              <a:rPr lang="en-US" dirty="0"/>
              <a:t>Identify frequency with maximum current error</a:t>
            </a:r>
          </a:p>
          <a:p>
            <a:pPr lvl="1"/>
            <a:r>
              <a:rPr lang="en-US" dirty="0"/>
              <a:t>Identify bits required to encode frequency (</a:t>
            </a:r>
            <a:r>
              <a:rPr lang="en-US" dirty="0" err="1"/>
              <a:t>encode_bits</a:t>
            </a:r>
            <a:r>
              <a:rPr lang="en-US" dirty="0"/>
              <a:t>)</a:t>
            </a:r>
          </a:p>
          <a:p>
            <a:pPr lvl="1"/>
            <a:r>
              <a:rPr lang="en-US" dirty="0"/>
              <a:t>If (</a:t>
            </a:r>
            <a:r>
              <a:rPr lang="en-US" dirty="0" err="1"/>
              <a:t>bits+encode_bits</a:t>
            </a:r>
            <a:r>
              <a:rPr lang="en-US" dirty="0"/>
              <a:t>&lt;</a:t>
            </a:r>
            <a:r>
              <a:rPr lang="en-US" dirty="0" err="1"/>
              <a:t>bitbudget</a:t>
            </a:r>
            <a:r>
              <a:rPr lang="en-US" dirty="0"/>
              <a:t>) </a:t>
            </a:r>
          </a:p>
          <a:p>
            <a:pPr lvl="2"/>
            <a:r>
              <a:rPr lang="en-US" dirty="0"/>
              <a:t>Add frequency to encoding</a:t>
            </a:r>
          </a:p>
          <a:p>
            <a:pPr lvl="2"/>
            <a:r>
              <a:rPr lang="en-US" dirty="0"/>
              <a:t>Update bits (bits+=</a:t>
            </a:r>
            <a:r>
              <a:rPr lang="en-US" dirty="0" err="1"/>
              <a:t>encode_bits</a:t>
            </a:r>
            <a:r>
              <a:rPr lang="en-US" dirty="0"/>
              <a:t>)</a:t>
            </a:r>
          </a:p>
          <a:p>
            <a:pPr lvl="1"/>
            <a:r>
              <a:rPr lang="en-US" dirty="0"/>
              <a:t>Else break</a:t>
            </a:r>
          </a:p>
          <a:p>
            <a:pPr lvl="1"/>
            <a:endParaRPr lang="en-US" dirty="0"/>
          </a:p>
        </p:txBody>
      </p:sp>
      <p:sp>
        <p:nvSpPr>
          <p:cNvPr id="4" name="Date Placeholder 3">
            <a:extLst>
              <a:ext uri="{FF2B5EF4-FFF2-40B4-BE49-F238E27FC236}">
                <a16:creationId xmlns:a16="http://schemas.microsoft.com/office/drawing/2014/main" id="{6FBF2A91-B93A-D143-BC24-AD61A6796DE9}"/>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929EDFC9-3383-CC42-A9A6-ADBEF488A308}"/>
              </a:ext>
            </a:extLst>
          </p:cNvPr>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807335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96851" y="175764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96851" y="1757648"/>
                <a:ext cx="4170219" cy="1094146"/>
              </a:xfrm>
              <a:prstGeom prst="rect">
                <a:avLst/>
              </a:prstGeom>
              <a:blipFill>
                <a:blip r:embed="rId4"/>
                <a:stretch>
                  <a:fillRect l="-19149"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0207AFE-7E66-D14C-AAAC-6C9E88358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74" y="2779441"/>
            <a:ext cx="6182013" cy="3720835"/>
          </a:xfrm>
          <a:prstGeom prst="rect">
            <a:avLst/>
          </a:prstGeom>
        </p:spPr>
      </p:pic>
      <p:sp>
        <p:nvSpPr>
          <p:cNvPr id="8" name="TextBox 7">
            <a:extLst>
              <a:ext uri="{FF2B5EF4-FFF2-40B4-BE49-F238E27FC236}">
                <a16:creationId xmlns:a16="http://schemas.microsoft.com/office/drawing/2014/main" id="{686C29D8-051F-7F48-AB6D-B26187D2191C}"/>
              </a:ext>
            </a:extLst>
          </p:cNvPr>
          <p:cNvSpPr txBox="1"/>
          <p:nvPr/>
        </p:nvSpPr>
        <p:spPr>
          <a:xfrm>
            <a:off x="7564582" y="3879273"/>
            <a:ext cx="1345240" cy="646331"/>
          </a:xfrm>
          <a:prstGeom prst="rect">
            <a:avLst/>
          </a:prstGeom>
          <a:noFill/>
        </p:spPr>
        <p:txBody>
          <a:bodyPr wrap="none" rtlCol="0">
            <a:spAutoFit/>
          </a:bodyPr>
          <a:lstStyle/>
          <a:p>
            <a:r>
              <a:rPr lang="en-US" dirty="0"/>
              <a:t>Bits = 0</a:t>
            </a:r>
          </a:p>
          <a:p>
            <a:r>
              <a:rPr lang="en-US" dirty="0"/>
              <a:t>Error = 190</a:t>
            </a:r>
          </a:p>
        </p:txBody>
      </p:sp>
    </p:spTree>
    <p:extLst>
      <p:ext uri="{BB962C8B-B14F-4D97-AF65-F5344CB8AC3E}">
        <p14:creationId xmlns:p14="http://schemas.microsoft.com/office/powerpoint/2010/main" val="3916990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9CF9A4-312F-4C47-A93E-667E706B9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933" y="4043967"/>
            <a:ext cx="6655871" cy="2356833"/>
          </a:xfrm>
          <a:prstGeom prst="rect">
            <a:avLst/>
          </a:prstGeom>
        </p:spPr>
      </p:pic>
      <p:sp>
        <p:nvSpPr>
          <p:cNvPr id="10" name="TextBox 9">
            <a:extLst>
              <a:ext uri="{FF2B5EF4-FFF2-40B4-BE49-F238E27FC236}">
                <a16:creationId xmlns:a16="http://schemas.microsoft.com/office/drawing/2014/main" id="{EE2FE978-D8DA-AF48-9396-47C698BE1CBD}"/>
              </a:ext>
            </a:extLst>
          </p:cNvPr>
          <p:cNvSpPr txBox="1"/>
          <p:nvPr/>
        </p:nvSpPr>
        <p:spPr>
          <a:xfrm>
            <a:off x="7564582" y="3879273"/>
            <a:ext cx="1345240" cy="646331"/>
          </a:xfrm>
          <a:prstGeom prst="rect">
            <a:avLst/>
          </a:prstGeom>
          <a:noFill/>
        </p:spPr>
        <p:txBody>
          <a:bodyPr wrap="none" rtlCol="0">
            <a:spAutoFit/>
          </a:bodyPr>
          <a:lstStyle/>
          <a:p>
            <a:r>
              <a:rPr lang="en-US" dirty="0"/>
              <a:t>Bits = 0</a:t>
            </a:r>
          </a:p>
          <a:p>
            <a:r>
              <a:rPr lang="en-US" dirty="0"/>
              <a:t>Error = 190</a:t>
            </a:r>
          </a:p>
        </p:txBody>
      </p:sp>
    </p:spTree>
    <p:extLst>
      <p:ext uri="{BB962C8B-B14F-4D97-AF65-F5344CB8AC3E}">
        <p14:creationId xmlns:p14="http://schemas.microsoft.com/office/powerpoint/2010/main" val="3159777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2FE978-D8DA-AF48-9396-47C698BE1CBD}"/>
              </a:ext>
            </a:extLst>
          </p:cNvPr>
          <p:cNvSpPr txBox="1"/>
          <p:nvPr/>
        </p:nvSpPr>
        <p:spPr>
          <a:xfrm>
            <a:off x="7564582" y="3879273"/>
            <a:ext cx="1486304" cy="646331"/>
          </a:xfrm>
          <a:prstGeom prst="rect">
            <a:avLst/>
          </a:prstGeom>
          <a:noFill/>
        </p:spPr>
        <p:txBody>
          <a:bodyPr wrap="none" rtlCol="0">
            <a:spAutoFit/>
          </a:bodyPr>
          <a:lstStyle/>
          <a:p>
            <a:r>
              <a:rPr lang="en-US" dirty="0"/>
              <a:t>Bits = 3+6=9</a:t>
            </a:r>
          </a:p>
          <a:p>
            <a:r>
              <a:rPr lang="en-US" dirty="0"/>
              <a:t>Error = 125</a:t>
            </a:r>
          </a:p>
        </p:txBody>
      </p:sp>
      <p:pic>
        <p:nvPicPr>
          <p:cNvPr id="6" name="Picture 5">
            <a:extLst>
              <a:ext uri="{FF2B5EF4-FFF2-40B4-BE49-F238E27FC236}">
                <a16:creationId xmlns:a16="http://schemas.microsoft.com/office/drawing/2014/main" id="{E1DE9CC2-B813-584F-A4AE-07542EAD8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 y="3200400"/>
            <a:ext cx="5671820" cy="3200400"/>
          </a:xfrm>
          <a:prstGeom prst="rect">
            <a:avLst/>
          </a:prstGeom>
        </p:spPr>
      </p:pic>
      <p:sp>
        <p:nvSpPr>
          <p:cNvPr id="5" name="TextBox 4">
            <a:extLst>
              <a:ext uri="{FF2B5EF4-FFF2-40B4-BE49-F238E27FC236}">
                <a16:creationId xmlns:a16="http://schemas.microsoft.com/office/drawing/2014/main" id="{A2C54298-4FAF-B14D-8774-95ED56CE4AEB}"/>
              </a:ext>
            </a:extLst>
          </p:cNvPr>
          <p:cNvSpPr txBox="1"/>
          <p:nvPr/>
        </p:nvSpPr>
        <p:spPr>
          <a:xfrm>
            <a:off x="6974587" y="3394465"/>
            <a:ext cx="1864613" cy="369332"/>
          </a:xfrm>
          <a:prstGeom prst="rect">
            <a:avLst/>
          </a:prstGeom>
          <a:noFill/>
        </p:spPr>
        <p:txBody>
          <a:bodyPr wrap="none" rtlCol="0">
            <a:spAutoFit/>
          </a:bodyPr>
          <a:lstStyle/>
          <a:p>
            <a:r>
              <a:rPr lang="en-US" dirty="0"/>
              <a:t>Assume 8 levels</a:t>
            </a:r>
          </a:p>
        </p:txBody>
      </p:sp>
    </p:spTree>
    <p:extLst>
      <p:ext uri="{BB962C8B-B14F-4D97-AF65-F5344CB8AC3E}">
        <p14:creationId xmlns:p14="http://schemas.microsoft.com/office/powerpoint/2010/main" val="230376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304800" y="1526452"/>
            <a:ext cx="8686800" cy="4846638"/>
          </a:xfrm>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81E9AA0-4B21-2345-9B06-B6B0D7D8997A}"/>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781E9AA0-4B21-2345-9B06-B6B0D7D8997A}"/>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F644959-FB0C-8946-9E91-0737FA9CB57D}"/>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DF644959-FB0C-8946-9E91-0737FA9CB57D}"/>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60015458-C7EB-5143-84F3-C9CA94741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794" y="4047846"/>
            <a:ext cx="6564169" cy="2324361"/>
          </a:xfrm>
          <a:prstGeom prst="rect">
            <a:avLst/>
          </a:prstGeom>
        </p:spPr>
      </p:pic>
    </p:spTree>
    <p:extLst>
      <p:ext uri="{BB962C8B-B14F-4D97-AF65-F5344CB8AC3E}">
        <p14:creationId xmlns:p14="http://schemas.microsoft.com/office/powerpoint/2010/main" val="2813058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4793CB6-FE8C-494C-BCA4-FD7310D02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221" y="3094204"/>
            <a:ext cx="5860023" cy="3306596"/>
          </a:xfrm>
          <a:prstGeom prst="rect">
            <a:avLst/>
          </a:prstGeom>
        </p:spPr>
      </p:pic>
      <p:sp>
        <p:nvSpPr>
          <p:cNvPr id="11" name="TextBox 10">
            <a:extLst>
              <a:ext uri="{FF2B5EF4-FFF2-40B4-BE49-F238E27FC236}">
                <a16:creationId xmlns:a16="http://schemas.microsoft.com/office/drawing/2014/main" id="{3707BB52-7488-E448-BAF9-334E5BEA79F3}"/>
              </a:ext>
            </a:extLst>
          </p:cNvPr>
          <p:cNvSpPr txBox="1"/>
          <p:nvPr/>
        </p:nvSpPr>
        <p:spPr>
          <a:xfrm>
            <a:off x="7564582" y="3879273"/>
            <a:ext cx="1281120" cy="646331"/>
          </a:xfrm>
          <a:prstGeom prst="rect">
            <a:avLst/>
          </a:prstGeom>
          <a:noFill/>
        </p:spPr>
        <p:txBody>
          <a:bodyPr wrap="none" rtlCol="0">
            <a:spAutoFit/>
          </a:bodyPr>
          <a:lstStyle/>
          <a:p>
            <a:r>
              <a:rPr lang="en-US" dirty="0"/>
              <a:t>Bits = 18</a:t>
            </a:r>
          </a:p>
          <a:p>
            <a:r>
              <a:rPr lang="en-US" dirty="0"/>
              <a:t>Error =  60</a:t>
            </a:r>
          </a:p>
        </p:txBody>
      </p:sp>
    </p:spTree>
    <p:extLst>
      <p:ext uri="{BB962C8B-B14F-4D97-AF65-F5344CB8AC3E}">
        <p14:creationId xmlns:p14="http://schemas.microsoft.com/office/powerpoint/2010/main" val="3382404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70E450F-7B0C-1F44-BAB5-99AC02FF9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418" y="4101468"/>
            <a:ext cx="6791164" cy="2404740"/>
          </a:xfrm>
          <a:prstGeom prst="rect">
            <a:avLst/>
          </a:prstGeom>
        </p:spPr>
      </p:pic>
    </p:spTree>
    <p:extLst>
      <p:ext uri="{BB962C8B-B14F-4D97-AF65-F5344CB8AC3E}">
        <p14:creationId xmlns:p14="http://schemas.microsoft.com/office/powerpoint/2010/main" val="1828206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7" name="Date Placeholder 6"/>
          <p:cNvSpPr>
            <a:spLocks noGrp="1"/>
          </p:cNvSpPr>
          <p:nvPr>
            <p:ph type="dt" sz="half" idx="10"/>
          </p:nvPr>
        </p:nvSpPr>
        <p:spPr/>
        <p:txBody>
          <a:bodyPr/>
          <a:lstStyle/>
          <a:p>
            <a:r>
              <a:rPr lang="en-US"/>
              <a:t>ESE150 Spring 2023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CF6F7AE-89ED-594F-B583-42812D775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99" y="3405931"/>
            <a:ext cx="5307573" cy="2994869"/>
          </a:xfrm>
          <a:prstGeom prst="rect">
            <a:avLst/>
          </a:prstGeom>
        </p:spPr>
      </p:pic>
      <p:sp>
        <p:nvSpPr>
          <p:cNvPr id="15" name="TextBox 14">
            <a:extLst>
              <a:ext uri="{FF2B5EF4-FFF2-40B4-BE49-F238E27FC236}">
                <a16:creationId xmlns:a16="http://schemas.microsoft.com/office/drawing/2014/main" id="{71AFFE52-B4D4-AA4F-8581-5D77AF0EB543}"/>
              </a:ext>
            </a:extLst>
          </p:cNvPr>
          <p:cNvSpPr txBox="1"/>
          <p:nvPr/>
        </p:nvSpPr>
        <p:spPr>
          <a:xfrm>
            <a:off x="7564582" y="3879273"/>
            <a:ext cx="1281120" cy="646331"/>
          </a:xfrm>
          <a:prstGeom prst="rect">
            <a:avLst/>
          </a:prstGeom>
          <a:noFill/>
        </p:spPr>
        <p:txBody>
          <a:bodyPr wrap="none" rtlCol="0">
            <a:spAutoFit/>
          </a:bodyPr>
          <a:lstStyle/>
          <a:p>
            <a:r>
              <a:rPr lang="en-US" dirty="0"/>
              <a:t>Bits = 27</a:t>
            </a:r>
          </a:p>
          <a:p>
            <a:r>
              <a:rPr lang="en-US" dirty="0"/>
              <a:t>Error =  18</a:t>
            </a:r>
          </a:p>
        </p:txBody>
      </p:sp>
    </p:spTree>
    <p:extLst>
      <p:ext uri="{BB962C8B-B14F-4D97-AF65-F5344CB8AC3E}">
        <p14:creationId xmlns:p14="http://schemas.microsoft.com/office/powerpoint/2010/main" val="1412468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C56B-C55B-4144-ADC6-FED4E4F32DAC}"/>
              </a:ext>
            </a:extLst>
          </p:cNvPr>
          <p:cNvSpPr>
            <a:spLocks noGrp="1"/>
          </p:cNvSpPr>
          <p:nvPr>
            <p:ph type="title"/>
          </p:nvPr>
        </p:nvSpPr>
        <p:spPr/>
        <p:txBody>
          <a:bodyPr/>
          <a:lstStyle/>
          <a:p>
            <a:r>
              <a:rPr lang="en-US" dirty="0"/>
              <a:t>Next Time (Monday 3/13)</a:t>
            </a:r>
          </a:p>
        </p:txBody>
      </p:sp>
      <p:sp>
        <p:nvSpPr>
          <p:cNvPr id="3" name="Content Placeholder 2">
            <a:extLst>
              <a:ext uri="{FF2B5EF4-FFF2-40B4-BE49-F238E27FC236}">
                <a16:creationId xmlns:a16="http://schemas.microsoft.com/office/drawing/2014/main" id="{BCD9A9E4-34ED-2B43-B732-CED716F128D6}"/>
              </a:ext>
            </a:extLst>
          </p:cNvPr>
          <p:cNvSpPr>
            <a:spLocks noGrp="1"/>
          </p:cNvSpPr>
          <p:nvPr>
            <p:ph idx="1"/>
          </p:nvPr>
        </p:nvSpPr>
        <p:spPr/>
        <p:txBody>
          <a:bodyPr/>
          <a:lstStyle/>
          <a:p>
            <a:r>
              <a:rPr lang="en-US" dirty="0"/>
              <a:t>Continue to refine into algorithm / solution</a:t>
            </a:r>
          </a:p>
        </p:txBody>
      </p:sp>
      <p:sp>
        <p:nvSpPr>
          <p:cNvPr id="4" name="Date Placeholder 3">
            <a:extLst>
              <a:ext uri="{FF2B5EF4-FFF2-40B4-BE49-F238E27FC236}">
                <a16:creationId xmlns:a16="http://schemas.microsoft.com/office/drawing/2014/main" id="{709F51E3-852F-774C-803C-46D0175B4AEA}"/>
              </a:ext>
            </a:extLst>
          </p:cNvPr>
          <p:cNvSpPr>
            <a:spLocks noGrp="1"/>
          </p:cNvSpPr>
          <p:nvPr>
            <p:ph type="dt" sz="half" idx="10"/>
          </p:nvPr>
        </p:nvSpPr>
        <p:spPr/>
        <p:txBody>
          <a:bodyPr/>
          <a:lstStyle/>
          <a:p>
            <a:r>
              <a:rPr lang="en-US"/>
              <a:t>ESE150 Spring 2023</a:t>
            </a:r>
          </a:p>
        </p:txBody>
      </p:sp>
      <p:sp>
        <p:nvSpPr>
          <p:cNvPr id="5" name="Slide Number Placeholder 4">
            <a:extLst>
              <a:ext uri="{FF2B5EF4-FFF2-40B4-BE49-F238E27FC236}">
                <a16:creationId xmlns:a16="http://schemas.microsoft.com/office/drawing/2014/main" id="{00252352-155D-284C-8F06-EFBD34030D8E}"/>
              </a:ext>
            </a:extLst>
          </p:cNvPr>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101190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a:t>
            </a:r>
          </a:p>
        </p:txBody>
      </p:sp>
      <p:sp>
        <p:nvSpPr>
          <p:cNvPr id="3" name="Content Placeholder 2"/>
          <p:cNvSpPr>
            <a:spLocks noGrp="1"/>
          </p:cNvSpPr>
          <p:nvPr>
            <p:ph idx="1"/>
          </p:nvPr>
        </p:nvSpPr>
        <p:spPr/>
        <p:txBody>
          <a:bodyPr/>
          <a:lstStyle/>
          <a:p>
            <a:r>
              <a:rPr lang="en-US" dirty="0"/>
              <a:t>If we kept the CD Audio encoding format</a:t>
            </a:r>
          </a:p>
          <a:p>
            <a:pPr lvl="1"/>
            <a:r>
              <a:rPr lang="en-US" dirty="0"/>
              <a:t>Could hold </a:t>
            </a:r>
            <a:r>
              <a:rPr lang="en-US" b="1" dirty="0"/>
              <a:t>one</a:t>
            </a:r>
            <a:r>
              <a:rPr lang="en-US" dirty="0"/>
              <a:t> song on the 1998 </a:t>
            </a:r>
            <a:r>
              <a:rPr lang="en-US" dirty="0" err="1"/>
              <a:t>MpMan</a:t>
            </a:r>
            <a:endParaRPr lang="en-US" dirty="0"/>
          </a:p>
          <a:p>
            <a:pPr lvl="1"/>
            <a:r>
              <a:rPr lang="en-US" dirty="0"/>
              <a:t>(maybe 2 on the 64MB version)</a:t>
            </a:r>
          </a:p>
          <a:p>
            <a:endParaRPr lang="en-US" dirty="0"/>
          </a:p>
          <a:p>
            <a:r>
              <a:rPr lang="en-US" dirty="0"/>
              <a:t>For solid-state audio to be viable</a:t>
            </a:r>
          </a:p>
          <a:p>
            <a:pPr lvl="1"/>
            <a:r>
              <a:rPr lang="en-US" dirty="0"/>
              <a:t>Needed more compact encoding for music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Date Placeholder 4"/>
          <p:cNvSpPr>
            <a:spLocks noGrp="1"/>
          </p:cNvSpPr>
          <p:nvPr>
            <p:ph type="dt" sz="half" idx="10"/>
          </p:nvPr>
        </p:nvSpPr>
        <p:spPr/>
        <p:txBody>
          <a:bodyPr/>
          <a:lstStyle/>
          <a:p>
            <a:r>
              <a:rPr lang="en-US"/>
              <a:t>ESE150 Spring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sp>
        <p:nvSpPr>
          <p:cNvPr id="3" name="Content Placeholder 2"/>
          <p:cNvSpPr>
            <a:spLocks noGrp="1"/>
          </p:cNvSpPr>
          <p:nvPr>
            <p:ph idx="1"/>
          </p:nvPr>
        </p:nvSpPr>
        <p:spPr/>
        <p:txBody>
          <a:bodyPr/>
          <a:lstStyle/>
          <a:p>
            <a:r>
              <a:rPr lang="en-US" dirty="0"/>
              <a:t>Can use </a:t>
            </a:r>
            <a:r>
              <a:rPr lang="en-US" dirty="0" err="1"/>
              <a:t>pyschoacoustics</a:t>
            </a:r>
            <a:r>
              <a:rPr lang="en-US" dirty="0"/>
              <a:t> to compress audio</a:t>
            </a:r>
          </a:p>
          <a:p>
            <a:pPr lvl="1"/>
            <a:r>
              <a:rPr lang="en-US" dirty="0"/>
              <a:t>Eliminate portions of signal that human’s don’t notice</a:t>
            </a:r>
          </a:p>
          <a:p>
            <a:r>
              <a:rPr lang="en-US" dirty="0"/>
              <a:t>Optimization</a:t>
            </a:r>
          </a:p>
          <a:p>
            <a:pPr lvl="1"/>
            <a:r>
              <a:rPr lang="en-US" dirty="0"/>
              <a:t>Identify Design Space (knobs) </a:t>
            </a:r>
          </a:p>
          <a:p>
            <a:pPr lvl="1"/>
            <a:r>
              <a:rPr lang="en-US" dirty="0"/>
              <a:t>Identify Costs and Constraints</a:t>
            </a:r>
          </a:p>
          <a:p>
            <a:pPr lvl="1"/>
            <a:r>
              <a:rPr lang="en-US" dirty="0"/>
              <a:t>Formulate quantitatively</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5" name="Date Placeholder 4"/>
          <p:cNvSpPr>
            <a:spLocks noGrp="1"/>
          </p:cNvSpPr>
          <p:nvPr>
            <p:ph type="dt" sz="half" idx="10"/>
          </p:nvPr>
        </p:nvSpPr>
        <p:spPr/>
        <p:txBody>
          <a:bodyPr/>
          <a:lstStyle/>
          <a:p>
            <a:r>
              <a:rPr lang="en-US"/>
              <a:t>ESE150 Spring 2023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a:t>
            </a:r>
          </a:p>
        </p:txBody>
      </p:sp>
      <p:sp>
        <p:nvSpPr>
          <p:cNvPr id="3" name="Content Placeholder 2"/>
          <p:cNvSpPr>
            <a:spLocks noGrp="1"/>
          </p:cNvSpPr>
          <p:nvPr>
            <p:ph idx="1"/>
          </p:nvPr>
        </p:nvSpPr>
        <p:spPr/>
        <p:txBody>
          <a:bodyPr>
            <a:normAutofit/>
          </a:bodyPr>
          <a:lstStyle/>
          <a:p>
            <a:r>
              <a:rPr lang="en-US" dirty="0"/>
              <a:t>Feedback including Lab</a:t>
            </a:r>
          </a:p>
          <a:p>
            <a:r>
              <a:rPr lang="en-US" dirty="0"/>
              <a:t>Lab 5 writeup today</a:t>
            </a:r>
          </a:p>
          <a:p>
            <a:r>
              <a:rPr lang="en-US" dirty="0"/>
              <a:t>Lab 6 start on today</a:t>
            </a:r>
          </a:p>
          <a:p>
            <a:pPr lvl="1"/>
            <a:r>
              <a:rPr lang="en-US" dirty="0"/>
              <a:t>On syllabus</a:t>
            </a:r>
          </a:p>
          <a:p>
            <a:pPr lvl="1"/>
            <a:r>
              <a:rPr lang="en-US" dirty="0"/>
              <a:t>Start of 2 week lab</a:t>
            </a:r>
          </a:p>
          <a:p>
            <a:pPr lvl="2"/>
            <a:r>
              <a:rPr lang="en-US" dirty="0"/>
              <a:t>Simplified version compression algorithm</a:t>
            </a:r>
          </a:p>
          <a:p>
            <a:r>
              <a:rPr lang="en-US" dirty="0"/>
              <a:t>Midterm Wednesday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
        <p:nvSpPr>
          <p:cNvPr id="5" name="Date Placeholder 4"/>
          <p:cNvSpPr>
            <a:spLocks noGrp="1"/>
          </p:cNvSpPr>
          <p:nvPr>
            <p:ph type="dt" sz="half" idx="10"/>
          </p:nvPr>
        </p:nvSpPr>
        <p:spPr/>
        <p:txBody>
          <a:bodyPr/>
          <a:lstStyle/>
          <a:p>
            <a:r>
              <a:rPr lang="en-US"/>
              <a:t>ESE150 Spring 2023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490489"/>
            <a:ext cx="8686800" cy="771623"/>
          </a:xfrm>
          <a:noFill/>
          <a:ln>
            <a:noFill/>
          </a:ln>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hangingPunct="0">
              <a:buNone/>
            </a:pPr>
            <a:r>
              <a:rPr lang="en-US" sz="4400" kern="1200" dirty="0"/>
              <a:t>References</a:t>
            </a:r>
          </a:p>
        </p:txBody>
      </p:sp>
      <p:sp>
        <p:nvSpPr>
          <p:cNvPr id="3" name="Text Placeholder 2"/>
          <p:cNvSpPr txBox="1">
            <a:spLocks noGrp="1"/>
          </p:cNvSpPr>
          <p:nvPr>
            <p:ph idx="1"/>
          </p:nvPr>
        </p:nvSpPr>
        <p:spPr>
          <a:xfrm>
            <a:off x="304800" y="1554162"/>
            <a:ext cx="8686800" cy="4067909"/>
          </a:xfrm>
          <a:noFill/>
          <a:ln>
            <a:noFill/>
          </a:ln>
        </p:spPr>
        <p:txBody>
          <a:bodyPr wrap="square" lIns="90000" tIns="46800" rIns="90000" bIns="46800"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598"/>
              </a:spcBef>
              <a:spcAft>
                <a:spcPts val="0"/>
              </a:spcAft>
            </a:pPr>
            <a:r>
              <a:rPr lang="en-US" sz="2400" dirty="0">
                <a:latin typeface="+mj-lt"/>
              </a:rPr>
              <a:t>Tutorials on Psychoacoustic Coding (in increasing order of abstraction and generality)</a:t>
            </a:r>
          </a:p>
          <a:p>
            <a:pPr marL="432000" lvl="1" indent="0" hangingPunct="0">
              <a:lnSpc>
                <a:spcPct val="90000"/>
              </a:lnSpc>
              <a:spcBef>
                <a:spcPts val="598"/>
              </a:spcBef>
              <a:spcAft>
                <a:spcPts val="0"/>
              </a:spcAft>
              <a:buNone/>
            </a:pPr>
            <a:r>
              <a:rPr lang="en-US" sz="1600" dirty="0">
                <a:latin typeface="+mj-lt"/>
              </a:rPr>
              <a:t>D. Pan, M. </a:t>
            </a:r>
            <a:r>
              <a:rPr lang="en-US" sz="1600" dirty="0" err="1">
                <a:latin typeface="+mj-lt"/>
              </a:rPr>
              <a:t>Inc</a:t>
            </a:r>
            <a:r>
              <a:rPr lang="en-US" sz="1600" dirty="0">
                <a:latin typeface="+mj-lt"/>
              </a:rPr>
              <a:t>, and I. L. Schaumburg. A tutorial on MPEG/audio compression. IEEE multimedia, 2(2):60–74, 1995.</a:t>
            </a:r>
          </a:p>
          <a:p>
            <a:pPr marL="432000" lvl="1" indent="0" hangingPunct="0">
              <a:lnSpc>
                <a:spcPct val="90000"/>
              </a:lnSpc>
              <a:spcBef>
                <a:spcPts val="598"/>
              </a:spcBef>
              <a:spcAft>
                <a:spcPts val="0"/>
              </a:spcAft>
              <a:buNone/>
            </a:pPr>
            <a:r>
              <a:rPr lang="en-US" sz="1600" dirty="0" err="1">
                <a:latin typeface="+mj-lt"/>
              </a:rPr>
              <a:t>Nikil</a:t>
            </a:r>
            <a:r>
              <a:rPr lang="en-US" sz="1600" dirty="0">
                <a:latin typeface="+mj-lt"/>
              </a:rPr>
              <a:t> </a:t>
            </a:r>
            <a:r>
              <a:rPr lang="en-US" sz="1600" dirty="0" err="1">
                <a:latin typeface="+mj-lt"/>
              </a:rPr>
              <a:t>Jayant</a:t>
            </a:r>
            <a:r>
              <a:rPr lang="en-US" sz="1600" dirty="0">
                <a:latin typeface="+mj-lt"/>
              </a:rPr>
              <a:t>, James Johnston, and Robert </a:t>
            </a:r>
            <a:r>
              <a:rPr lang="en-US" sz="1600" dirty="0" err="1">
                <a:latin typeface="+mj-lt"/>
              </a:rPr>
              <a:t>Safranek</a:t>
            </a:r>
            <a:r>
              <a:rPr lang="en-US" sz="1600" dirty="0">
                <a:latin typeface="+mj-lt"/>
              </a:rPr>
              <a:t>. Signal compression based on models of human perception. Proceedings of the IEEE, 81(10):1385–1422, 1993.</a:t>
            </a:r>
          </a:p>
          <a:p>
            <a:pPr marL="432000" lvl="1" indent="0" hangingPunct="0">
              <a:lnSpc>
                <a:spcPct val="90000"/>
              </a:lnSpc>
              <a:spcBef>
                <a:spcPts val="598"/>
              </a:spcBef>
              <a:spcAft>
                <a:spcPts val="0"/>
              </a:spcAft>
              <a:buNone/>
            </a:pPr>
            <a:r>
              <a:rPr lang="en-US" sz="1600" dirty="0">
                <a:latin typeface="+mj-lt"/>
              </a:rPr>
              <a:t>V. K. </a:t>
            </a:r>
            <a:r>
              <a:rPr lang="en-US" sz="1600" dirty="0" err="1">
                <a:latin typeface="+mj-lt"/>
              </a:rPr>
              <a:t>Goyal</a:t>
            </a:r>
            <a:r>
              <a:rPr lang="en-US" sz="1600" dirty="0">
                <a:latin typeface="+mj-lt"/>
              </a:rPr>
              <a:t>. Theoretical foundations of transform coding. IEEE Signal Processing Magazine, 18(5):9–21, 2001.</a:t>
            </a:r>
          </a:p>
          <a:p>
            <a:pPr marL="0" lvl="0" indent="0" rtl="0" hangingPunct="0">
              <a:lnSpc>
                <a:spcPct val="90000"/>
              </a:lnSpc>
              <a:spcBef>
                <a:spcPts val="598"/>
              </a:spcBef>
              <a:spcAft>
                <a:spcPts val="0"/>
              </a:spcAft>
            </a:pPr>
            <a:r>
              <a:rPr lang="en-US" sz="2400" dirty="0">
                <a:latin typeface="+mj-lt"/>
              </a:rPr>
              <a:t>Lightweight Overview of MP3</a:t>
            </a:r>
          </a:p>
          <a:p>
            <a:pPr marL="432000" lvl="1" indent="0" hangingPunct="0">
              <a:lnSpc>
                <a:spcPct val="90000"/>
              </a:lnSpc>
              <a:spcBef>
                <a:spcPts val="598"/>
              </a:spcBef>
              <a:spcAft>
                <a:spcPts val="0"/>
              </a:spcAft>
              <a:buNone/>
            </a:pPr>
            <a:r>
              <a:rPr lang="en-US" sz="1600" dirty="0" err="1">
                <a:latin typeface="+mj-lt"/>
              </a:rPr>
              <a:t>Rassol</a:t>
            </a:r>
            <a:r>
              <a:rPr lang="en-US" sz="1600" dirty="0">
                <a:latin typeface="+mj-lt"/>
              </a:rPr>
              <a:t> </a:t>
            </a:r>
            <a:r>
              <a:rPr lang="en-US" sz="1600" dirty="0" err="1">
                <a:latin typeface="+mj-lt"/>
              </a:rPr>
              <a:t>Raissi</a:t>
            </a:r>
            <a:r>
              <a:rPr lang="en-US" sz="1600" dirty="0">
                <a:latin typeface="+mj-lt"/>
              </a:rPr>
              <a:t>. The theory behind mp3. Technical report, MP3’ Tech, December 2002.</a:t>
            </a:r>
          </a:p>
          <a:p>
            <a:pPr marL="0" lvl="0" indent="0" rtl="0" hangingPunct="0">
              <a:lnSpc>
                <a:spcPct val="90000"/>
              </a:lnSpc>
              <a:spcBef>
                <a:spcPts val="598"/>
              </a:spcBef>
              <a:spcAft>
                <a:spcPts val="0"/>
              </a:spcAft>
            </a:pPr>
            <a:r>
              <a:rPr lang="en-US" sz="2400" dirty="0">
                <a:latin typeface="+mj-lt"/>
              </a:rPr>
              <a:t>Scientific Basis of MP3 Coding Standard</a:t>
            </a:r>
          </a:p>
          <a:p>
            <a:pPr marL="432000" lvl="1" indent="0" hangingPunct="0">
              <a:lnSpc>
                <a:spcPct val="90000"/>
              </a:lnSpc>
              <a:spcBef>
                <a:spcPts val="598"/>
              </a:spcBef>
              <a:spcAft>
                <a:spcPts val="0"/>
              </a:spcAft>
              <a:buNone/>
            </a:pPr>
            <a:r>
              <a:rPr lang="en-US" sz="1600" dirty="0">
                <a:latin typeface="+mj-lt"/>
              </a:rPr>
              <a:t>J. D. Johnston. Transform coding of audio signals using perceptual noise criteria. IEEE Journal on selected areas in communications, 6(2):314–323, 1988.</a:t>
            </a:r>
          </a:p>
        </p:txBody>
      </p:sp>
      <p:sp>
        <p:nvSpPr>
          <p:cNvPr id="6" name="Slide Number Placeholder 3"/>
          <p:cNvSpPr>
            <a:spLocks noGrp="1"/>
          </p:cNvSpPr>
          <p:nvPr>
            <p:ph type="sldNum" sz="quarter" idx="12"/>
          </p:nvPr>
        </p:nvSpPr>
        <p:spPr/>
        <p:txBody>
          <a:bodyPr/>
          <a:lstStyle/>
          <a:p>
            <a:fld id="{31D3D9A1-E930-4D0D-8D24-5E6C30CA37A3}" type="slidenum">
              <a:rPr lang="en-US" smtClean="0"/>
              <a:pPr/>
              <a:t>62</a:t>
            </a:fld>
            <a:endParaRPr lang="en-US"/>
          </a:p>
        </p:txBody>
      </p:sp>
      <p:sp>
        <p:nvSpPr>
          <p:cNvPr id="5" name="Date Placeholder 4"/>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94666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a:xfrm>
            <a:off x="304800" y="1554162"/>
            <a:ext cx="8686800" cy="5021616"/>
          </a:xfrm>
        </p:spPr>
        <p:txBody>
          <a:bodyPr>
            <a:normAutofit/>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a:p>
            <a:r>
              <a:rPr lang="en-US" dirty="0">
                <a:solidFill>
                  <a:srgbClr val="0000FF"/>
                </a:solidFill>
              </a:rPr>
              <a:t>Held 6 songs (MP3)</a:t>
            </a:r>
          </a:p>
          <a:p>
            <a:r>
              <a:rPr lang="en-US" dirty="0"/>
              <a:t>(12 on 64MB version)</a:t>
            </a:r>
          </a:p>
          <a:p>
            <a:r>
              <a:rPr lang="en-US" dirty="0"/>
              <a:t>3 years before Apple iPod</a:t>
            </a:r>
          </a:p>
          <a:p>
            <a:pPr lvl="1"/>
            <a:r>
              <a:rPr lang="en-US" dirty="0"/>
              <a:t>October 2001</a:t>
            </a:r>
          </a:p>
          <a:p>
            <a:pPr lvl="1"/>
            <a:r>
              <a:rPr lang="en-US" dirty="0"/>
              <a:t>Initially hard disk</a:t>
            </a:r>
          </a:p>
          <a:p>
            <a:r>
              <a:rPr lang="en-US" dirty="0"/>
              <a:t>Diamond Rio later 1998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Teaser</a:t>
            </a:r>
          </a:p>
          <a:p>
            <a:r>
              <a:rPr lang="en-US" sz="2400" dirty="0"/>
              <a:t>Where are we?</a:t>
            </a:r>
          </a:p>
          <a:p>
            <a:r>
              <a:rPr lang="en-US" sz="2400" dirty="0" err="1"/>
              <a:t>Preclass</a:t>
            </a:r>
            <a:endParaRPr lang="en-US" sz="2400" dirty="0"/>
          </a:p>
          <a:p>
            <a:r>
              <a:rPr lang="en-US" sz="2400" dirty="0"/>
              <a:t>How do we take advantage of psychoacoustics in MP3</a:t>
            </a:r>
            <a:br>
              <a:rPr lang="en-US" sz="2400" dirty="0"/>
            </a:br>
            <a:r>
              <a:rPr lang="en-US" sz="2400" dirty="0"/>
              <a:t>Achieve this 6—12x reduction from CD Audio</a:t>
            </a:r>
          </a:p>
          <a:p>
            <a:pPr lvl="1"/>
            <a:r>
              <a:rPr lang="en-US" sz="1600" b="1" dirty="0"/>
              <a:t>Review Tricks</a:t>
            </a:r>
          </a:p>
          <a:p>
            <a:pPr lvl="1"/>
            <a:r>
              <a:rPr lang="en-US" sz="1600" b="1" dirty="0"/>
              <a:t>Formulate Optimization</a:t>
            </a:r>
          </a:p>
          <a:p>
            <a:pPr lvl="1"/>
            <a:r>
              <a:rPr lang="en-US" sz="1600" b="1" dirty="0">
                <a:solidFill>
                  <a:schemeClr val="bg1">
                    <a:lumMod val="65000"/>
                  </a:schemeClr>
                </a:solidFill>
              </a:rPr>
              <a:t>Adaptation (Monday 3/13)</a:t>
            </a:r>
          </a:p>
          <a:p>
            <a:r>
              <a:rPr lang="en-US" sz="2400" dirty="0"/>
              <a:t>Next Lab</a:t>
            </a:r>
          </a:p>
          <a:p>
            <a:r>
              <a:rPr lang="en-US" sz="2400" dirty="0"/>
              <a:t>References</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Date Placeholder 4"/>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152469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2034" name="Rectangle 2"/>
          <p:cNvSpPr>
            <a:spLocks noGrp="1" noChangeArrowheads="1"/>
          </p:cNvSpPr>
          <p:nvPr>
            <p:ph type="title"/>
          </p:nvPr>
        </p:nvSpPr>
        <p:spPr/>
        <p:txBody>
          <a:bodyPr/>
          <a:lstStyle/>
          <a:p>
            <a:r>
              <a:rPr lang="en-US" dirty="0"/>
              <a:t>Course Map – Week 7</a:t>
            </a:r>
          </a:p>
        </p:txBody>
      </p:sp>
      <p:sp>
        <p:nvSpPr>
          <p:cNvPr id="7" name="Slide Number Placeholder 5"/>
          <p:cNvSpPr>
            <a:spLocks noGrp="1"/>
          </p:cNvSpPr>
          <p:nvPr>
            <p:ph type="sldNum" sz="quarter" idx="12"/>
          </p:nvPr>
        </p:nvSpPr>
        <p:spPr/>
        <p:txBody>
          <a:bodyPr/>
          <a:lstStyle/>
          <a:p>
            <a:fld id="{3DB5F412-9866-D249-BF71-6D9420ED886F}" type="slidenum">
              <a:rPr lang="en-US"/>
              <a:pPr/>
              <a:t>9</a:t>
            </a:fld>
            <a:endParaRPr lang="en-US"/>
          </a:p>
        </p:txBody>
      </p:sp>
      <p:pic>
        <p:nvPicPr>
          <p:cNvPr id="177154" name="Picture 2" descr="http://cdn.scratch.mit.edu/static/site/projects/thumbnails/32/25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5">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cxnSp>
        <p:nvCxnSpPr>
          <p:cNvPr id="84" name="Straight Connector 8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4874135" y="18288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92" name="TextBox 91"/>
          <p:cNvSpPr txBox="1"/>
          <p:nvPr/>
        </p:nvSpPr>
        <p:spPr>
          <a:xfrm>
            <a:off x="5026535" y="53340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54" name="Rectangle 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55" name="Straight Arrow Connector 54"/>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57" name="Group 56"/>
          <p:cNvGrpSpPr/>
          <p:nvPr/>
        </p:nvGrpSpPr>
        <p:grpSpPr>
          <a:xfrm>
            <a:off x="5153736" y="3170178"/>
            <a:ext cx="541209" cy="411444"/>
            <a:chOff x="1373452" y="3446002"/>
            <a:chExt cx="718983" cy="546593"/>
          </a:xfrm>
        </p:grpSpPr>
        <p:sp>
          <p:nvSpPr>
            <p:cNvPr id="58" name="Oval 5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373452" y="3461059"/>
              <a:ext cx="718983" cy="531536"/>
            </a:xfrm>
            <a:prstGeom prst="rect">
              <a:avLst/>
            </a:prstGeom>
            <a:noFill/>
          </p:spPr>
          <p:txBody>
            <a:bodyPr wrap="none" rtlCol="0">
              <a:spAutoFit/>
            </a:bodyPr>
            <a:lstStyle/>
            <a:p>
              <a:r>
                <a:rPr lang="en-US" sz="2000" dirty="0">
                  <a:latin typeface="+mj-lt"/>
                </a:rPr>
                <a:t>5,6</a:t>
              </a:r>
            </a:p>
          </p:txBody>
        </p:sp>
      </p:grpSp>
      <p:sp>
        <p:nvSpPr>
          <p:cNvPr id="60" name="Date Placeholder 59"/>
          <p:cNvSpPr>
            <a:spLocks noGrp="1"/>
          </p:cNvSpPr>
          <p:nvPr>
            <p:ph type="dt" sz="half" idx="10"/>
          </p:nvPr>
        </p:nvSpPr>
        <p:spPr/>
        <p:txBody>
          <a:bodyPr/>
          <a:lstStyle/>
          <a:p>
            <a:r>
              <a:rPr lang="en-US"/>
              <a:t>ESE150 Spring 2023</a:t>
            </a:r>
          </a:p>
        </p:txBody>
      </p:sp>
    </p:spTree>
    <p:extLst>
      <p:ext uri="{BB962C8B-B14F-4D97-AF65-F5344CB8AC3E}">
        <p14:creationId xmlns:p14="http://schemas.microsoft.com/office/powerpoint/2010/main" val="3947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5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55"/>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6"/>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39809</TotalTime>
  <Words>3234</Words>
  <Application>Microsoft Macintosh PowerPoint</Application>
  <PresentationFormat>On-screen Show (4:3)</PresentationFormat>
  <Paragraphs>663</Paragraphs>
  <Slides>62</Slides>
  <Notes>4</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StarSymbol</vt:lpstr>
      <vt:lpstr>Arial</vt:lpstr>
      <vt:lpstr>Calibri</vt:lpstr>
      <vt:lpstr>Cambria Math</vt:lpstr>
      <vt:lpstr>Courier New</vt:lpstr>
      <vt:lpstr>Times New Roman</vt:lpstr>
      <vt:lpstr>Wingdings 2</vt:lpstr>
      <vt:lpstr>ESE 578–</vt:lpstr>
      <vt:lpstr>PowerPoint Presentation</vt:lpstr>
      <vt:lpstr>First MP3 Player</vt:lpstr>
      <vt:lpstr>Flash Scaling</vt:lpstr>
      <vt:lpstr>Flash Scaling</vt:lpstr>
      <vt:lpstr>PCM and CD Audio</vt:lpstr>
      <vt:lpstr>Observe</vt:lpstr>
      <vt:lpstr>First MP3 Player</vt:lpstr>
      <vt:lpstr>Lecture Topics</vt:lpstr>
      <vt:lpstr>Course Map – Week 7</vt:lpstr>
      <vt:lpstr>What we did in Lab…</vt:lpstr>
      <vt:lpstr>Compare to Lab</vt:lpstr>
      <vt:lpstr>MP3 Encoding Process</vt:lpstr>
      <vt:lpstr>Preclass</vt:lpstr>
      <vt:lpstr>Preclass 1</vt:lpstr>
      <vt:lpstr>Preclass 2</vt:lpstr>
      <vt:lpstr>Preclass 3</vt:lpstr>
      <vt:lpstr>Preclass 4</vt:lpstr>
      <vt:lpstr>Tricks for Compression</vt:lpstr>
      <vt:lpstr>Background</vt:lpstr>
      <vt:lpstr>The MPEG-1 Standard</vt:lpstr>
      <vt:lpstr>The MPEG-1 Standard</vt:lpstr>
      <vt:lpstr>The MPEG-1 Standard</vt:lpstr>
      <vt:lpstr>They kept on going: MPEG-1, 2, 4, 7</vt:lpstr>
      <vt:lpstr>Some Knowledge of Digital Audio Formats</vt:lpstr>
      <vt:lpstr>Some Terminology</vt:lpstr>
      <vt:lpstr>Big Picture: Why Care</vt:lpstr>
      <vt:lpstr>Big Picture: Why Care</vt:lpstr>
      <vt:lpstr>Midterm – Wednesday in lecture</vt:lpstr>
      <vt:lpstr>Optimizing Encoding</vt:lpstr>
      <vt:lpstr>Goal</vt:lpstr>
      <vt:lpstr>Knobs we can turn</vt:lpstr>
      <vt:lpstr>Bands vary in importance</vt:lpstr>
      <vt:lpstr>Knobs we can turn</vt:lpstr>
      <vt:lpstr>Quantifying Bit cost</vt:lpstr>
      <vt:lpstr>Preclass 5</vt:lpstr>
      <vt:lpstr>Opportunities/Challenges</vt:lpstr>
      <vt:lpstr>Suggest</vt:lpstr>
      <vt:lpstr>Optimization Problem</vt:lpstr>
      <vt:lpstr>Optimization Problem</vt:lpstr>
      <vt:lpstr>Optimization Problem</vt:lpstr>
      <vt:lpstr>Quantifying Bit cost</vt:lpstr>
      <vt:lpstr>Goodness/Sound Quality</vt:lpstr>
      <vt:lpstr>Optimization Problem</vt:lpstr>
      <vt:lpstr>Problem Formulation</vt:lpstr>
      <vt:lpstr>Formulation vs. Solution</vt:lpstr>
      <vt:lpstr>Approach</vt:lpstr>
      <vt:lpstr>Example</vt:lpstr>
      <vt:lpstr>Approach</vt:lpstr>
      <vt:lpstr>Moves</vt:lpstr>
      <vt:lpstr>Example Weight Function W(f)</vt:lpstr>
      <vt:lpstr>Greedy Incremental Frequency Selection</vt:lpstr>
      <vt:lpstr>Approach</vt:lpstr>
      <vt:lpstr>Approach</vt:lpstr>
      <vt:lpstr>Approach</vt:lpstr>
      <vt:lpstr>Approach</vt:lpstr>
      <vt:lpstr>Approach</vt:lpstr>
      <vt:lpstr>Approach</vt:lpstr>
      <vt:lpstr>Approach</vt:lpstr>
      <vt:lpstr>Next Time (Monday 3/13)</vt:lpstr>
      <vt:lpstr>Big Ideas</vt:lpstr>
      <vt:lpstr>Coming Up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690</cp:revision>
  <cp:lastPrinted>2023-02-27T15:43:06Z</cp:lastPrinted>
  <dcterms:created xsi:type="dcterms:W3CDTF">2018-02-17T17:57:28Z</dcterms:created>
  <dcterms:modified xsi:type="dcterms:W3CDTF">2023-02-27T15:43:09Z</dcterms:modified>
</cp:coreProperties>
</file>