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handoutMasterIdLst>
    <p:handoutMasterId r:id="rId50"/>
  </p:handoutMasterIdLst>
  <p:sldIdLst>
    <p:sldId id="307" r:id="rId2"/>
    <p:sldId id="308" r:id="rId3"/>
    <p:sldId id="404" r:id="rId4"/>
    <p:sldId id="408" r:id="rId5"/>
    <p:sldId id="378" r:id="rId6"/>
    <p:sldId id="446" r:id="rId7"/>
    <p:sldId id="447" r:id="rId8"/>
    <p:sldId id="416" r:id="rId9"/>
    <p:sldId id="411" r:id="rId10"/>
    <p:sldId id="415" r:id="rId11"/>
    <p:sldId id="414" r:id="rId12"/>
    <p:sldId id="439" r:id="rId13"/>
    <p:sldId id="468" r:id="rId14"/>
    <p:sldId id="472" r:id="rId15"/>
    <p:sldId id="473" r:id="rId16"/>
    <p:sldId id="456" r:id="rId17"/>
    <p:sldId id="475" r:id="rId18"/>
    <p:sldId id="418" r:id="rId19"/>
    <p:sldId id="442" r:id="rId20"/>
    <p:sldId id="443" r:id="rId21"/>
    <p:sldId id="438" r:id="rId22"/>
    <p:sldId id="444" r:id="rId23"/>
    <p:sldId id="427" r:id="rId24"/>
    <p:sldId id="428" r:id="rId25"/>
    <p:sldId id="476" r:id="rId26"/>
    <p:sldId id="430" r:id="rId27"/>
    <p:sldId id="477" r:id="rId28"/>
    <p:sldId id="478" r:id="rId29"/>
    <p:sldId id="479" r:id="rId30"/>
    <p:sldId id="480" r:id="rId31"/>
    <p:sldId id="484" r:id="rId32"/>
    <p:sldId id="431" r:id="rId33"/>
    <p:sldId id="466" r:id="rId34"/>
    <p:sldId id="481" r:id="rId35"/>
    <p:sldId id="482" r:id="rId36"/>
    <p:sldId id="483" r:id="rId37"/>
    <p:sldId id="421" r:id="rId38"/>
    <p:sldId id="417" r:id="rId39"/>
    <p:sldId id="464" r:id="rId40"/>
    <p:sldId id="467" r:id="rId41"/>
    <p:sldId id="407" r:id="rId42"/>
    <p:sldId id="377" r:id="rId43"/>
    <p:sldId id="465" r:id="rId44"/>
    <p:sldId id="422" r:id="rId45"/>
    <p:sldId id="424" r:id="rId46"/>
    <p:sldId id="423" r:id="rId47"/>
    <p:sldId id="379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F6700"/>
    <a:srgbClr val="0000FF"/>
    <a:srgbClr val="FF93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2" autoAdjust="0"/>
    <p:restoredTop sz="84862" autoAdjust="0"/>
  </p:normalViewPr>
  <p:slideViewPr>
    <p:cSldViewPr snapToGrid="0">
      <p:cViewPr varScale="1">
        <p:scale>
          <a:sx n="95" d="100"/>
          <a:sy n="95" d="100"/>
        </p:scale>
        <p:origin x="18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3/11/23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3/11/23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/>
          <a:lstStyle/>
          <a:p>
            <a:pPr lvl="0"/>
            <a:fld id="{7B0D7AA0-0038-43EF-8504-7B3ABA59E987}" type="slidenum">
              <a:rPr/>
              <a:pPr lvl="0"/>
              <a:t>47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3950" y="4343314"/>
            <a:ext cx="5030100" cy="411462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ESE1500 Spring 2023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38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38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38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38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3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image" Target="../media/image38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147786" y="0"/>
            <a:ext cx="4543377" cy="531812"/>
          </a:xfrm>
        </p:spPr>
        <p:txBody>
          <a:bodyPr/>
          <a:lstStyle/>
          <a:p>
            <a:pPr algn="r"/>
            <a:r>
              <a:rPr lang="en-US" sz="1400" b="1">
                <a:solidFill>
                  <a:schemeClr val="bg1"/>
                </a:solidFill>
              </a:rPr>
              <a:t>ESE1500 Spring 2023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#12 – Psychoacoustic Compression Algorithm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734DCE-0881-634A-A866-CCC799D47A10}"/>
              </a:ext>
            </a:extLst>
          </p:cNvPr>
          <p:cNvSpPr txBox="1"/>
          <p:nvPr/>
        </p:nvSpPr>
        <p:spPr>
          <a:xfrm>
            <a:off x="3345038" y="5708650"/>
            <a:ext cx="578555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/>
              <a:t>Based on slides © 2009—2023 </a:t>
            </a:r>
            <a:r>
              <a:rPr lang="en-US" sz="1400" b="1" dirty="0" err="1"/>
              <a:t>DeHon</a:t>
            </a:r>
            <a:r>
              <a:rPr lang="en-US" sz="1400" b="1" dirty="0"/>
              <a:t>, </a:t>
            </a:r>
            <a:r>
              <a:rPr lang="en-US" sz="1400" b="1" dirty="0" err="1"/>
              <a:t>Koditschek</a:t>
            </a:r>
            <a:endParaRPr lang="en-US" sz="1400" b="1" dirty="0"/>
          </a:p>
          <a:p>
            <a:pPr algn="r"/>
            <a:r>
              <a:rPr lang="en-US" sz="1400" b="1" dirty="0"/>
              <a:t>Additional Material © 2014 Farmer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fit in the resource constraints (128Kb/s) while maximizing goodness (sound quality)?</a:t>
            </a:r>
          </a:p>
          <a:p>
            <a:endParaRPr lang="en-US" dirty="0"/>
          </a:p>
          <a:p>
            <a:r>
              <a:rPr lang="en-US" dirty="0"/>
              <a:t>Quantify bits used:</a:t>
            </a:r>
          </a:p>
          <a:p>
            <a:pPr lvl="1"/>
            <a:r>
              <a:rPr lang="en-US" dirty="0"/>
              <a:t>Cannot exceed 128Kb/s</a:t>
            </a:r>
          </a:p>
          <a:p>
            <a:pPr lvl="1"/>
            <a:r>
              <a:rPr lang="en-US" dirty="0"/>
              <a:t>= 1,704 b / 26ms frame / channel</a:t>
            </a:r>
          </a:p>
          <a:p>
            <a:endParaRPr lang="en-US" dirty="0"/>
          </a:p>
          <a:p>
            <a:r>
              <a:rPr lang="en-US" dirty="0"/>
              <a:t>Quantify goodness: minimize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/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50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/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blipFill>
                <a:blip r:embed="rId3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5943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Goodness/Sound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91837"/>
            <a:ext cx="9076010" cy="4846638"/>
          </a:xfrm>
        </p:spPr>
        <p:txBody>
          <a:bodyPr>
            <a:normAutofit/>
          </a:bodyPr>
          <a:lstStyle/>
          <a:p>
            <a:r>
              <a:rPr lang="en-US" dirty="0"/>
              <a:t>Error(Amp) = |</a:t>
            </a:r>
            <a:r>
              <a:rPr lang="en-US" dirty="0" err="1"/>
              <a:t>Orig</a:t>
            </a:r>
            <a:r>
              <a:rPr lang="en-US" dirty="0"/>
              <a:t> Amplitude – Encoded|</a:t>
            </a:r>
          </a:p>
          <a:p>
            <a:pPr lvl="1"/>
            <a:r>
              <a:rPr lang="en-US" dirty="0"/>
              <a:t>Whole </a:t>
            </a:r>
            <a:r>
              <a:rPr lang="en-US" dirty="0" err="1"/>
              <a:t>OrigAmplitude</a:t>
            </a:r>
            <a:r>
              <a:rPr lang="en-US" dirty="0"/>
              <a:t> if dropped</a:t>
            </a:r>
          </a:p>
          <a:p>
            <a:pPr lvl="1"/>
            <a:r>
              <a:rPr lang="en-US" dirty="0"/>
              <a:t>|</a:t>
            </a:r>
            <a:r>
              <a:rPr lang="en-US" dirty="0" err="1"/>
              <a:t>Orig</a:t>
            </a:r>
            <a:r>
              <a:rPr lang="en-US" dirty="0"/>
              <a:t> Amplitude-Quantize(</a:t>
            </a:r>
            <a:r>
              <a:rPr lang="en-US" dirty="0" err="1"/>
              <a:t>OrigAmplitude,bits</a:t>
            </a:r>
            <a:r>
              <a:rPr lang="en-US" dirty="0"/>
              <a:t>)| if quantized</a:t>
            </a:r>
          </a:p>
          <a:p>
            <a:endParaRPr lang="en-US" dirty="0"/>
          </a:p>
          <a:p>
            <a:r>
              <a:rPr lang="en-US" dirty="0" err="1"/>
              <a:t>W(freq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0 if below hearing threshold</a:t>
            </a:r>
          </a:p>
          <a:p>
            <a:pPr lvl="1"/>
            <a:r>
              <a:rPr lang="en-US" dirty="0"/>
              <a:t>0 if masked</a:t>
            </a:r>
          </a:p>
          <a:p>
            <a:pPr lvl="1"/>
            <a:r>
              <a:rPr lang="en-US" dirty="0"/>
              <a:t>Value between 0 and 5 if partially masked in critical band</a:t>
            </a:r>
          </a:p>
          <a:p>
            <a:pPr lvl="1"/>
            <a:r>
              <a:rPr lang="en-US" dirty="0"/>
              <a:t>Really depend on what</a:t>
            </a:r>
            <a:br>
              <a:rPr lang="en-US" dirty="0"/>
            </a:br>
            <a:r>
              <a:rPr lang="en-US" dirty="0"/>
              <a:t>already encoded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1A2A33E-0039-A849-B8E5-F0E0608B3866}"/>
                  </a:ext>
                </a:extLst>
              </p:cNvPr>
              <p:cNvSpPr txBox="1"/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1A2A33E-0039-A849-B8E5-F0E0608B38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blipFill>
                <a:blip r:embed="rId2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17DDA-BF80-2B46-AC46-963518F5B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Weight Function W(f)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76E27-796A-0E4D-9767-5519D9343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W(f)=</a:t>
            </a:r>
            <a:r>
              <a:rPr lang="en-US" dirty="0" err="1">
                <a:solidFill>
                  <a:schemeClr val="tx1"/>
                </a:solidFill>
              </a:rPr>
              <a:t>CBWeight</a:t>
            </a:r>
            <a:r>
              <a:rPr lang="en-US" dirty="0">
                <a:solidFill>
                  <a:schemeClr val="tx1"/>
                </a:solidFill>
              </a:rPr>
              <a:t>*Mask</a:t>
            </a:r>
          </a:p>
          <a:p>
            <a:r>
              <a:rPr lang="en-US" dirty="0">
                <a:solidFill>
                  <a:schemeClr val="tx1"/>
                </a:solidFill>
              </a:rPr>
              <a:t>Mask = 0 if </a:t>
            </a:r>
            <a:r>
              <a:rPr lang="en-US" dirty="0" err="1">
                <a:solidFill>
                  <a:schemeClr val="tx1"/>
                </a:solidFill>
              </a:rPr>
              <a:t>MaxAmp-FreqAmp</a:t>
            </a:r>
            <a:r>
              <a:rPr lang="en-US" dirty="0">
                <a:solidFill>
                  <a:schemeClr val="tx1"/>
                </a:solidFill>
              </a:rPr>
              <a:t>&gt;3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        </a:t>
            </a:r>
            <a:r>
              <a:rPr lang="en-US" sz="2800" b="1" dirty="0">
                <a:solidFill>
                  <a:schemeClr val="tx1"/>
                </a:solidFill>
              </a:rPr>
              <a:t>  1 otherwise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7B7D3-22FE-724B-AFA6-35AC2359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7B002C-FFD5-F447-AC30-DC628454D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66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C3E24-AFDD-324F-BFA9-1A75D5ECD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 Incremental Encoding Algorithm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44D42-9C44-614D-8E44-44D484E47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E6FA1-65AE-2B46-A209-68C546DC6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B9BA2-F381-CF4E-8D1A-BBD45DB28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49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5D5A67-D3BA-1E92-575C-3DF4D2098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4E275C0-D7B4-0EEE-94B8-C49599A8C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Simplified example with 4 critical bands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B83E9B-D2BF-2724-2BF1-A2B4C145E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BB1A6-94B1-7195-7BE5-1876AFE95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D93C37-A17C-6595-60E3-E87A6E8F8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486" y="3225656"/>
            <a:ext cx="5868940" cy="2078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038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/>
              <a:t>Incremental moves </a:t>
            </a:r>
            <a:br>
              <a:rPr lang="en-US" dirty="0"/>
            </a:br>
            <a:r>
              <a:rPr lang="en-US" dirty="0"/>
              <a:t>to improve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F29CF9A4-312F-4C47-A93E-667E706B96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264" y="4043967"/>
            <a:ext cx="6655871" cy="235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57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2B0BC-3E3B-5D4D-9F51-CA069EF18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6D71C-84EB-874A-B831-D5DAA71D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 frequency to encode</a:t>
            </a:r>
          </a:p>
          <a:p>
            <a:pPr lvl="1"/>
            <a:r>
              <a:rPr lang="en-US" dirty="0"/>
              <a:t>Look at first</a:t>
            </a:r>
          </a:p>
          <a:p>
            <a:r>
              <a:rPr lang="en-US" dirty="0"/>
              <a:t>Assign more bits to a band for quantization</a:t>
            </a:r>
          </a:p>
          <a:p>
            <a:pPr lvl="1"/>
            <a:r>
              <a:rPr lang="en-US" dirty="0"/>
              <a:t>Add in second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6426A-DF3E-F245-B5B4-131AD4297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12BCB-E552-2E45-B9FA-CD2AC925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74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C4E6C-0692-054E-8C81-83557114E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Greedy Incremental Frequency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43EF7-4098-FE48-804E-44B29EF7D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 encoded</a:t>
            </a:r>
          </a:p>
          <a:p>
            <a:r>
              <a:rPr lang="en-US" dirty="0"/>
              <a:t>Start with bits=0</a:t>
            </a:r>
          </a:p>
          <a:p>
            <a:r>
              <a:rPr lang="en-US" dirty="0"/>
              <a:t>While 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frequency with maximum current error</a:t>
            </a:r>
          </a:p>
          <a:p>
            <a:pPr lvl="1"/>
            <a:r>
              <a:rPr lang="en-US" dirty="0"/>
              <a:t>Identify bits required to encode frequency (</a:t>
            </a:r>
            <a:r>
              <a:rPr lang="en-US" dirty="0" err="1"/>
              <a:t>encode_bits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bits+encode_bits</a:t>
            </a:r>
            <a:r>
              <a:rPr lang="en-US" dirty="0"/>
              <a:t>&lt;</a:t>
            </a:r>
            <a:r>
              <a:rPr lang="en-US" dirty="0" err="1"/>
              <a:t>bitbudget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Add frequency to encoding</a:t>
            </a:r>
          </a:p>
          <a:p>
            <a:pPr lvl="2"/>
            <a:r>
              <a:rPr lang="en-US" dirty="0"/>
              <a:t>Update bits (bits+=</a:t>
            </a:r>
            <a:r>
              <a:rPr lang="en-US" dirty="0" err="1"/>
              <a:t>encode_bits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Else break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F2A91-B93A-D143-BC24-AD61A6796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EDFC9-3383-CC42-A9A6-ADBEF488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91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F29CF9A4-312F-4C47-A93E-667E706B96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264" y="4043967"/>
            <a:ext cx="6655871" cy="235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988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96851" y="175764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851" y="175764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9149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0207AFE-7E66-D14C-AAAC-6C9E883586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74" y="2779441"/>
            <a:ext cx="6182013" cy="37208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86C29D8-051F-7F48-AB6D-B26187D2191C}"/>
              </a:ext>
            </a:extLst>
          </p:cNvPr>
          <p:cNvSpPr txBox="1"/>
          <p:nvPr/>
        </p:nvSpPr>
        <p:spPr>
          <a:xfrm>
            <a:off x="7564582" y="3879273"/>
            <a:ext cx="1345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0</a:t>
            </a:r>
          </a:p>
          <a:p>
            <a:r>
              <a:rPr lang="en-US" dirty="0"/>
              <a:t>Error = 190</a:t>
            </a:r>
          </a:p>
        </p:txBody>
      </p:sp>
    </p:spTree>
    <p:extLst>
      <p:ext uri="{BB962C8B-B14F-4D97-AF65-F5344CB8AC3E}">
        <p14:creationId xmlns:p14="http://schemas.microsoft.com/office/powerpoint/2010/main" val="220827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/>
              <a:t>Review </a:t>
            </a:r>
          </a:p>
          <a:p>
            <a:r>
              <a:rPr lang="en-US" sz="2400" dirty="0"/>
              <a:t>Exploiting psychoacoustics in MP3</a:t>
            </a:r>
          </a:p>
          <a:p>
            <a:pPr lvl="1"/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Review Tricks</a:t>
            </a:r>
          </a:p>
          <a:p>
            <a:pPr lvl="1"/>
            <a:r>
              <a:rPr lang="en-US" sz="1600" b="1" dirty="0">
                <a:solidFill>
                  <a:schemeClr val="bg1">
                    <a:lumMod val="65000"/>
                  </a:schemeClr>
                </a:solidFill>
              </a:rPr>
              <a:t>Formulate Optimization</a:t>
            </a:r>
          </a:p>
          <a:p>
            <a:pPr lvl="1"/>
            <a:r>
              <a:rPr lang="en-US" sz="1600" b="1" dirty="0"/>
              <a:t>Algorithm for Adaptation</a:t>
            </a:r>
          </a:p>
          <a:p>
            <a:pPr lvl="2"/>
            <a:r>
              <a:rPr lang="en-US" b="1" dirty="0"/>
              <a:t>Basic (part 2)</a:t>
            </a:r>
          </a:p>
          <a:p>
            <a:pPr lvl="2"/>
            <a:r>
              <a:rPr lang="en-US" b="1" dirty="0"/>
              <a:t>Refinements (part 3)</a:t>
            </a:r>
            <a:endParaRPr lang="en-US" dirty="0"/>
          </a:p>
          <a:p>
            <a:r>
              <a:rPr lang="en-US" sz="2400" dirty="0"/>
              <a:t>References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/>
              <a:t>While(bits&lt;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Largest Error reduction component: Error(</a:t>
            </a:r>
            <a:r>
              <a:rPr lang="en-US" dirty="0" err="1"/>
              <a:t>freq</a:t>
            </a:r>
            <a:r>
              <a:rPr lang="en-US" dirty="0"/>
              <a:t>)×W(</a:t>
            </a:r>
            <a:r>
              <a:rPr lang="en-US" dirty="0" err="1"/>
              <a:t>freq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F29CF9A4-312F-4C47-A93E-667E706B96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33" y="4043967"/>
            <a:ext cx="6655871" cy="23568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E2FE978-D8DA-AF48-9396-47C698BE1CBD}"/>
              </a:ext>
            </a:extLst>
          </p:cNvPr>
          <p:cNvSpPr txBox="1"/>
          <p:nvPr/>
        </p:nvSpPr>
        <p:spPr>
          <a:xfrm>
            <a:off x="7564582" y="3879273"/>
            <a:ext cx="1345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0</a:t>
            </a:r>
          </a:p>
          <a:p>
            <a:r>
              <a:rPr lang="en-US" dirty="0"/>
              <a:t>Error = 190</a:t>
            </a:r>
          </a:p>
        </p:txBody>
      </p:sp>
    </p:spTree>
    <p:extLst>
      <p:ext uri="{BB962C8B-B14F-4D97-AF65-F5344CB8AC3E}">
        <p14:creationId xmlns:p14="http://schemas.microsoft.com/office/powerpoint/2010/main" val="1728790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/>
              <a:t>While(bits&lt;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Largest Error component: </a:t>
            </a:r>
            <a:r>
              <a:rPr lang="en-US" dirty="0" err="1"/>
              <a:t>Error(freq)×W(freq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do to reduce error?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F29CF9A4-312F-4C47-A93E-667E706B96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33" y="4043967"/>
            <a:ext cx="6655871" cy="23568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E2FE978-D8DA-AF48-9396-47C698BE1CBD}"/>
              </a:ext>
            </a:extLst>
          </p:cNvPr>
          <p:cNvSpPr txBox="1"/>
          <p:nvPr/>
        </p:nvSpPr>
        <p:spPr>
          <a:xfrm>
            <a:off x="7564582" y="3879273"/>
            <a:ext cx="1345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0</a:t>
            </a:r>
          </a:p>
          <a:p>
            <a:r>
              <a:rPr lang="en-US" dirty="0"/>
              <a:t>Error = 190</a:t>
            </a:r>
          </a:p>
        </p:txBody>
      </p:sp>
    </p:spTree>
    <p:extLst>
      <p:ext uri="{BB962C8B-B14F-4D97-AF65-F5344CB8AC3E}">
        <p14:creationId xmlns:p14="http://schemas.microsoft.com/office/powerpoint/2010/main" val="3159777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6BD301-2F6D-0147-A9F4-8EEABE03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5F25C21-FE1D-FA4B-8BE6-7A686304D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EE2FE978-D8DA-AF48-9396-47C698BE1CBD}"/>
              </a:ext>
            </a:extLst>
          </p:cNvPr>
          <p:cNvSpPr txBox="1"/>
          <p:nvPr/>
        </p:nvSpPr>
        <p:spPr>
          <a:xfrm>
            <a:off x="7564582" y="3879273"/>
            <a:ext cx="148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3+6=9</a:t>
            </a:r>
          </a:p>
          <a:p>
            <a:r>
              <a:rPr lang="en-US" dirty="0"/>
              <a:t>Error = 125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DE9CC2-B813-584F-A4AE-07542EAD89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3200400"/>
            <a:ext cx="567182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6452"/>
            <a:ext cx="8686800" cy="4846638"/>
          </a:xfrm>
        </p:spPr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/>
              <a:t>While(bits&lt;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Largest Error component: </a:t>
            </a:r>
            <a:r>
              <a:rPr lang="en-US" dirty="0" err="1"/>
              <a:t>Error(freq)×W(freq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do to reduce error?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81E9AA0-4B21-2345-9B06-B6B0D7D8997A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81E9AA0-4B21-2345-9B06-B6B0D7D89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644959-FB0C-8946-9E91-0737FA9CB57D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644959-FB0C-8946-9E91-0737FA9CB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60015458-C7EB-5143-84F3-C9CA947416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794" y="4047846"/>
            <a:ext cx="6564169" cy="232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0587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4793CB6-FE8C-494C-BCA4-FD7310D02D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21" y="3094204"/>
            <a:ext cx="5860023" cy="33065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707BB52-7488-E448-BAF9-334E5BEA79F3}"/>
              </a:ext>
            </a:extLst>
          </p:cNvPr>
          <p:cNvSpPr txBox="1"/>
          <p:nvPr/>
        </p:nvSpPr>
        <p:spPr>
          <a:xfrm>
            <a:off x="7564582" y="3879273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18</a:t>
            </a:r>
          </a:p>
          <a:p>
            <a:r>
              <a:rPr lang="en-US" dirty="0"/>
              <a:t>Error =  60</a:t>
            </a:r>
          </a:p>
        </p:txBody>
      </p:sp>
    </p:spTree>
    <p:extLst>
      <p:ext uri="{BB962C8B-B14F-4D97-AF65-F5344CB8AC3E}">
        <p14:creationId xmlns:p14="http://schemas.microsoft.com/office/powerpoint/2010/main" val="1741608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/>
              <a:t>While(bits&lt;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Largest Error component: </a:t>
            </a:r>
            <a:r>
              <a:rPr lang="en-US" dirty="0" err="1"/>
              <a:t>Error(freq)×W(freq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do to reduce error?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C70E450F-7B0C-1F44-BAB5-99AC02FF9F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418" y="4101468"/>
            <a:ext cx="6791164" cy="240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206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/>
              <a:t>(still using 3b/band)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CF6F7AE-89ED-594F-B583-42812D775E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99" y="3405931"/>
            <a:ext cx="5307573" cy="29948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1AFFE52-B4D4-AA4F-8581-5D77AF0EB543}"/>
              </a:ext>
            </a:extLst>
          </p:cNvPr>
          <p:cNvSpPr txBox="1"/>
          <p:nvPr/>
        </p:nvSpPr>
        <p:spPr>
          <a:xfrm>
            <a:off x="7564582" y="3879273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27</a:t>
            </a:r>
          </a:p>
          <a:p>
            <a:r>
              <a:rPr lang="en-US" dirty="0"/>
              <a:t>Error =  18</a:t>
            </a:r>
          </a:p>
        </p:txBody>
      </p:sp>
    </p:spTree>
    <p:extLst>
      <p:ext uri="{BB962C8B-B14F-4D97-AF65-F5344CB8AC3E}">
        <p14:creationId xmlns:p14="http://schemas.microsoft.com/office/powerpoint/2010/main" val="29494079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902" y="1141258"/>
            <a:ext cx="8686800" cy="4846638"/>
          </a:xfrm>
        </p:spPr>
        <p:txBody>
          <a:bodyPr/>
          <a:lstStyle/>
          <a:p>
            <a:r>
              <a:rPr lang="en-US" dirty="0"/>
              <a:t>Start with nothing</a:t>
            </a:r>
          </a:p>
          <a:p>
            <a:r>
              <a:rPr lang="en-US" dirty="0"/>
              <a:t>Start with </a:t>
            </a:r>
            <a:r>
              <a:rPr lang="en-US" dirty="0" err="1"/>
              <a:t>bitbudget</a:t>
            </a:r>
            <a:endParaRPr lang="en-US" dirty="0"/>
          </a:p>
          <a:p>
            <a:r>
              <a:rPr lang="en-US" dirty="0"/>
              <a:t>While(bits&lt;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Largest Error component: Error(</a:t>
            </a:r>
            <a:r>
              <a:rPr lang="en-US" dirty="0" err="1"/>
              <a:t>freq</a:t>
            </a:r>
            <a:r>
              <a:rPr lang="en-US" dirty="0"/>
              <a:t>)×W(</a:t>
            </a:r>
            <a:r>
              <a:rPr lang="en-US" dirty="0" err="1"/>
              <a:t>freq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do to reduce error?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34" t="-139080" b="-18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75483" y="1617227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83" y="1617227"/>
                <a:ext cx="4170219" cy="1094146"/>
              </a:xfrm>
              <a:prstGeom prst="rect">
                <a:avLst/>
              </a:prstGeom>
              <a:blipFill>
                <a:blip r:embed="rId3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CF6F7AE-89ED-594F-B583-42812D775E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99" y="3405931"/>
            <a:ext cx="5307573" cy="29948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1AFFE52-B4D4-AA4F-8581-5D77AF0EB543}"/>
              </a:ext>
            </a:extLst>
          </p:cNvPr>
          <p:cNvSpPr txBox="1"/>
          <p:nvPr/>
        </p:nvSpPr>
        <p:spPr>
          <a:xfrm>
            <a:off x="7564582" y="3879273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27</a:t>
            </a:r>
          </a:p>
          <a:p>
            <a:r>
              <a:rPr lang="en-US" dirty="0"/>
              <a:t>Error =  18</a:t>
            </a:r>
          </a:p>
        </p:txBody>
      </p:sp>
    </p:spTree>
    <p:extLst>
      <p:ext uri="{BB962C8B-B14F-4D97-AF65-F5344CB8AC3E}">
        <p14:creationId xmlns:p14="http://schemas.microsoft.com/office/powerpoint/2010/main" val="13815954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902" y="1524460"/>
            <a:ext cx="8686800" cy="4463436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34" t="-139080" b="-18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75483" y="1617227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83" y="1617227"/>
                <a:ext cx="4170219" cy="1094146"/>
              </a:xfrm>
              <a:prstGeom prst="rect">
                <a:avLst/>
              </a:prstGeom>
              <a:blipFill>
                <a:blip r:embed="rId3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1AFFE52-B4D4-AA4F-8581-5D77AF0EB543}"/>
              </a:ext>
            </a:extLst>
          </p:cNvPr>
          <p:cNvSpPr txBox="1"/>
          <p:nvPr/>
        </p:nvSpPr>
        <p:spPr>
          <a:xfrm>
            <a:off x="7564582" y="3879273"/>
            <a:ext cx="1152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36</a:t>
            </a:r>
          </a:p>
          <a:p>
            <a:r>
              <a:rPr lang="en-US" dirty="0"/>
              <a:t>Error =  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061E00-3B41-09D6-B7B6-5592DB90EC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25" y="3003107"/>
            <a:ext cx="5778699" cy="32607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2361C1-2E3B-6EA7-87C2-09B946DBE8E4}"/>
              </a:ext>
            </a:extLst>
          </p:cNvPr>
          <p:cNvSpPr txBox="1"/>
          <p:nvPr/>
        </p:nvSpPr>
        <p:spPr>
          <a:xfrm>
            <a:off x="1143000" y="1855694"/>
            <a:ext cx="269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(still with 3b in all bands)</a:t>
            </a:r>
          </a:p>
        </p:txBody>
      </p:sp>
    </p:spTree>
    <p:extLst>
      <p:ext uri="{BB962C8B-B14F-4D97-AF65-F5344CB8AC3E}">
        <p14:creationId xmlns:p14="http://schemas.microsoft.com/office/powerpoint/2010/main" val="103852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902" y="1524460"/>
            <a:ext cx="8686800" cy="4463436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34" t="-139080" b="-18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75483" y="1617227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83" y="1617227"/>
                <a:ext cx="4170219" cy="1094146"/>
              </a:xfrm>
              <a:prstGeom prst="rect">
                <a:avLst/>
              </a:prstGeom>
              <a:blipFill>
                <a:blip r:embed="rId3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1AFFE52-B4D4-AA4F-8581-5D77AF0EB543}"/>
              </a:ext>
            </a:extLst>
          </p:cNvPr>
          <p:cNvSpPr txBox="1"/>
          <p:nvPr/>
        </p:nvSpPr>
        <p:spPr>
          <a:xfrm>
            <a:off x="7564582" y="3879273"/>
            <a:ext cx="1152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</a:t>
            </a:r>
            <a:r>
              <a:rPr lang="en-US" dirty="0">
                <a:solidFill>
                  <a:srgbClr val="FF6700"/>
                </a:solidFill>
              </a:rPr>
              <a:t>?</a:t>
            </a:r>
          </a:p>
          <a:p>
            <a:r>
              <a:rPr lang="en-US" dirty="0"/>
              <a:t>Error =  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061E00-3B41-09D6-B7B6-5592DB90EC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25" y="3003107"/>
            <a:ext cx="5778699" cy="32607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2361C1-2E3B-6EA7-87C2-09B946DBE8E4}"/>
              </a:ext>
            </a:extLst>
          </p:cNvPr>
          <p:cNvSpPr txBox="1"/>
          <p:nvPr/>
        </p:nvSpPr>
        <p:spPr>
          <a:xfrm>
            <a:off x="836471" y="1863674"/>
            <a:ext cx="3161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700"/>
                </a:solidFill>
              </a:rPr>
              <a:t>With 2b in bands 0 and 3?</a:t>
            </a:r>
          </a:p>
        </p:txBody>
      </p:sp>
    </p:spTree>
    <p:extLst>
      <p:ext uri="{BB962C8B-B14F-4D97-AF65-F5344CB8AC3E}">
        <p14:creationId xmlns:p14="http://schemas.microsoft.com/office/powerpoint/2010/main" val="251985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and </a:t>
            </a:r>
            <a:r>
              <a:rPr lang="en-US" dirty="0" err="1"/>
              <a:t>Preclass</a:t>
            </a:r>
            <a:r>
              <a:rPr lang="en-US" dirty="0"/>
              <a:t> Setup/Reminder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  <p:extLst>
      <p:ext uri="{BB962C8B-B14F-4D97-AF65-F5344CB8AC3E}">
        <p14:creationId xmlns:p14="http://schemas.microsoft.com/office/powerpoint/2010/main" val="4578496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902" y="1524460"/>
            <a:ext cx="8686800" cy="4463436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C9C4E8-32BE-5B48-8B35-A915BBBBA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34" t="-139080" b="-18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/>
              <p:nvPr/>
            </p:nvSpPr>
            <p:spPr>
              <a:xfrm>
                <a:off x="4675483" y="1617227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D93EF4-7734-214D-B237-CEF118866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83" y="1617227"/>
                <a:ext cx="4170219" cy="1094146"/>
              </a:xfrm>
              <a:prstGeom prst="rect">
                <a:avLst/>
              </a:prstGeom>
              <a:blipFill>
                <a:blip r:embed="rId3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1AFFE52-B4D4-AA4F-8581-5D77AF0EB543}"/>
              </a:ext>
            </a:extLst>
          </p:cNvPr>
          <p:cNvSpPr txBox="1"/>
          <p:nvPr/>
        </p:nvSpPr>
        <p:spPr>
          <a:xfrm>
            <a:off x="7564582" y="3879273"/>
            <a:ext cx="1152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Bits = 34</a:t>
            </a:r>
          </a:p>
          <a:p>
            <a:r>
              <a:rPr lang="en-US" dirty="0"/>
              <a:t>Error =  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061E00-3B41-09D6-B7B6-5592DB90EC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25" y="3003107"/>
            <a:ext cx="5778699" cy="32607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2361C1-2E3B-6EA7-87C2-09B946DBE8E4}"/>
              </a:ext>
            </a:extLst>
          </p:cNvPr>
          <p:cNvSpPr txBox="1"/>
          <p:nvPr/>
        </p:nvSpPr>
        <p:spPr>
          <a:xfrm>
            <a:off x="529496" y="1876686"/>
            <a:ext cx="37753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With 2b in bands 0 and 3:</a:t>
            </a:r>
          </a:p>
          <a:p>
            <a:r>
              <a:rPr lang="en-US" dirty="0"/>
              <a:t>  (lucky here 2b captures </a:t>
            </a:r>
            <a:r>
              <a:rPr lang="en-US" dirty="0" err="1"/>
              <a:t>maskees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993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C3E24-AFDD-324F-BFA9-1A75D5ECD4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Refine Encoding Algorithms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44D42-9C44-614D-8E44-44D484E47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E6FA1-65AE-2B46-A209-68C546DC6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2B9BA2-F381-CF4E-8D1A-BBD45DB28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59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 Quantization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keep simple,</a:t>
            </a:r>
            <a:br>
              <a:rPr lang="en-US" dirty="0"/>
            </a:br>
            <a:r>
              <a:rPr lang="en-US" dirty="0"/>
              <a:t>assumed fixed quant.</a:t>
            </a:r>
          </a:p>
          <a:p>
            <a:r>
              <a:rPr lang="en-US" dirty="0"/>
              <a:t>Incrementally assign</a:t>
            </a:r>
            <a:br>
              <a:rPr lang="en-US" dirty="0"/>
            </a:br>
            <a:r>
              <a:rPr lang="en-US" dirty="0"/>
              <a:t>bits</a:t>
            </a:r>
          </a:p>
          <a:p>
            <a:r>
              <a:rPr lang="en-US" dirty="0"/>
              <a:t>While(bits&lt;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Largest Error component: </a:t>
            </a:r>
            <a:r>
              <a:rPr lang="en-US" dirty="0" err="1"/>
              <a:t>Error(freq)×W(freq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Assign more bits to that frequency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Go from 0 bits to 1 bit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1 bit to 2 bits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336289-A7E7-C046-B8D2-FDC445346858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336289-A7E7-C046-B8D2-FDC445346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3"/>
                <a:stretch>
                  <a:fillRect l="-6250" t="-137931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C6331B-9E59-B64A-AD09-857E050877D5}"/>
                  </a:ext>
                </a:extLst>
              </p:cNvPr>
              <p:cNvSpPr txBox="1"/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C6331B-9E59-B64A-AD09-857E05087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00058"/>
                <a:ext cx="4170219" cy="1094146"/>
              </a:xfrm>
              <a:prstGeom prst="rect">
                <a:avLst/>
              </a:prstGeom>
              <a:blipFill>
                <a:blip r:embed="rId4"/>
                <a:stretch>
                  <a:fillRect l="-18845" t="-136364" b="-185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33013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 Quantization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Largest Error component: </a:t>
            </a:r>
            <a:r>
              <a:rPr lang="en-US" dirty="0" err="1"/>
              <a:t>Error(freq)×W(freq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Assign more bits to that frequency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Go from 0 bits to 1 bit</a:t>
            </a:r>
          </a:p>
          <a:p>
            <a:pPr lvl="3"/>
            <a:r>
              <a:rPr lang="en-US" dirty="0">
                <a:solidFill>
                  <a:schemeClr val="tx1"/>
                </a:solidFill>
              </a:rPr>
              <a:t>1 bit to 2 bits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336289-A7E7-C046-B8D2-FDC445346858}"/>
                  </a:ext>
                </a:extLst>
              </p:cNvPr>
              <p:cNvSpPr txBox="1"/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B336289-A7E7-C046-B8D2-FDC445346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975" y="594185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34" t="-139080" b="-18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C6331B-9E59-B64A-AD09-857E050877D5}"/>
                  </a:ext>
                </a:extLst>
              </p:cNvPr>
              <p:cNvSpPr txBox="1"/>
              <p:nvPr/>
            </p:nvSpPr>
            <p:spPr>
              <a:xfrm>
                <a:off x="4760259" y="2825575"/>
                <a:ext cx="4065494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C6331B-9E59-B64A-AD09-857E05087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259" y="2825575"/>
                <a:ext cx="4065494" cy="1094146"/>
              </a:xfrm>
              <a:prstGeom prst="rect">
                <a:avLst/>
              </a:prstGeom>
              <a:blipFill>
                <a:blip r:embed="rId3"/>
                <a:stretch>
                  <a:fillRect l="-20807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3679A6A0-D29C-B146-ABF5-9B0CCE033D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01" y="3797336"/>
            <a:ext cx="1838885" cy="20432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AF86B1-7540-8447-9BD6-C83687C73AE4}"/>
              </a:ext>
            </a:extLst>
          </p:cNvPr>
          <p:cNvSpPr txBox="1"/>
          <p:nvPr/>
        </p:nvSpPr>
        <p:spPr>
          <a:xfrm>
            <a:off x="941503" y="6031468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0b -- error=7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D71FEAD-6C05-B146-B67F-E5D71DD5CC25}"/>
              </a:ext>
            </a:extLst>
          </p:cNvPr>
          <p:cNvGrpSpPr/>
          <p:nvPr/>
        </p:nvGrpSpPr>
        <p:grpSpPr>
          <a:xfrm>
            <a:off x="3232737" y="3761151"/>
            <a:ext cx="2316134" cy="2700842"/>
            <a:chOff x="3291618" y="3992348"/>
            <a:chExt cx="2316134" cy="270084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196CADC-116F-874C-BC16-DAA6B013D7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1618" y="3992348"/>
              <a:ext cx="1818714" cy="20207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1B9DDF7-2F2E-CF46-AE69-CBB6F06CFA2E}"/>
                </a:ext>
              </a:extLst>
            </p:cNvPr>
            <p:cNvSpPr txBox="1"/>
            <p:nvPr/>
          </p:nvSpPr>
          <p:spPr>
            <a:xfrm>
              <a:off x="3493071" y="6046859"/>
              <a:ext cx="21146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1b quant -- error=1</a:t>
              </a:r>
            </a:p>
            <a:p>
              <a:r>
                <a:rPr lang="en-US" dirty="0"/>
                <a:t>(1+6) encode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5621DC1-B69C-9C4A-A7BD-7E70AEADB36B}"/>
              </a:ext>
            </a:extLst>
          </p:cNvPr>
          <p:cNvGrpSpPr/>
          <p:nvPr/>
        </p:nvGrpSpPr>
        <p:grpSpPr>
          <a:xfrm>
            <a:off x="6001220" y="3797336"/>
            <a:ext cx="2297383" cy="2725849"/>
            <a:chOff x="6011558" y="3988264"/>
            <a:chExt cx="2297383" cy="272584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89856DF-8897-E54B-B284-5D6954B00B3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1558" y="3988264"/>
              <a:ext cx="1838884" cy="204320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07359E-AAE0-0849-B5E5-FC0216041886}"/>
                </a:ext>
              </a:extLst>
            </p:cNvPr>
            <p:cNvSpPr txBox="1"/>
            <p:nvPr/>
          </p:nvSpPr>
          <p:spPr>
            <a:xfrm>
              <a:off x="6194260" y="6067782"/>
              <a:ext cx="21146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3b quant -- error=0</a:t>
              </a:r>
            </a:p>
            <a:p>
              <a:r>
                <a:rPr lang="en-US" dirty="0"/>
                <a:t>(3+9) encode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10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C4E6C-0692-054E-8C81-83557114E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Greedy Incremental Frequency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43EF7-4098-FE48-804E-44B29EF7D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 encoded</a:t>
            </a:r>
          </a:p>
          <a:p>
            <a:r>
              <a:rPr lang="en-US" dirty="0"/>
              <a:t>Start with bits=0</a:t>
            </a:r>
          </a:p>
          <a:p>
            <a:r>
              <a:rPr lang="en-US" dirty="0"/>
              <a:t>While 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frequency with maximum current error</a:t>
            </a:r>
          </a:p>
          <a:p>
            <a:pPr lvl="1"/>
            <a:r>
              <a:rPr lang="en-US" dirty="0"/>
              <a:t>Identify bits required to encode frequency (</a:t>
            </a:r>
            <a:r>
              <a:rPr lang="en-US" dirty="0" err="1"/>
              <a:t>encode_bits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bits+encode_bits</a:t>
            </a:r>
            <a:r>
              <a:rPr lang="en-US" dirty="0"/>
              <a:t>&lt;</a:t>
            </a:r>
            <a:r>
              <a:rPr lang="en-US" dirty="0" err="1"/>
              <a:t>bitbudget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Add frequency to encoding</a:t>
            </a:r>
          </a:p>
          <a:p>
            <a:pPr lvl="2"/>
            <a:r>
              <a:rPr lang="en-US" dirty="0"/>
              <a:t>Update bits (bits+=</a:t>
            </a:r>
            <a:r>
              <a:rPr lang="en-US" dirty="0" err="1"/>
              <a:t>encode_bits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Else break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F2A91-B93A-D143-BC24-AD61A6796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EDFC9-3383-CC42-A9A6-ADBEF488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850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C4E6C-0692-054E-8C81-83557114E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116" y="540543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Greedy Incremental Frequency Selection</a:t>
            </a:r>
            <a:br>
              <a:rPr lang="en-US" dirty="0"/>
            </a:br>
            <a:r>
              <a:rPr lang="en-US" dirty="0"/>
              <a:t>(recover Huffman)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43EF7-4098-FE48-804E-44B29EF7D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nothing encoded</a:t>
            </a:r>
          </a:p>
          <a:p>
            <a:r>
              <a:rPr lang="en-US" dirty="0"/>
              <a:t>Start with bits=0</a:t>
            </a:r>
          </a:p>
          <a:p>
            <a:r>
              <a:rPr lang="en-US" dirty="0"/>
              <a:t>While 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frequency with maximum current error</a:t>
            </a:r>
          </a:p>
          <a:p>
            <a:pPr lvl="1"/>
            <a:r>
              <a:rPr lang="en-US" dirty="0"/>
              <a:t>Identify bits required to encode frequency (</a:t>
            </a:r>
            <a:r>
              <a:rPr lang="en-US" dirty="0" err="1"/>
              <a:t>encode_bits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bits+encode_bits</a:t>
            </a:r>
            <a:r>
              <a:rPr lang="en-US" dirty="0"/>
              <a:t>&lt;</a:t>
            </a:r>
            <a:r>
              <a:rPr lang="en-US" dirty="0" err="1"/>
              <a:t>bitbudget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Add frequency to encoding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Re-Huffman encode and update </a:t>
            </a:r>
            <a:r>
              <a:rPr lang="en-US" dirty="0" err="1">
                <a:solidFill>
                  <a:srgbClr val="0000FF"/>
                </a:solidFill>
              </a:rPr>
              <a:t>bitbudget</a:t>
            </a:r>
            <a:endParaRPr lang="en-US" dirty="0"/>
          </a:p>
          <a:p>
            <a:pPr lvl="1"/>
            <a:r>
              <a:rPr lang="en-US" dirty="0"/>
              <a:t>Else break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F2A91-B93A-D143-BC24-AD61A6796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EDFC9-3383-CC42-A9A6-ADBEF488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892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C4E6C-0692-054E-8C81-83557114E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116" y="540543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Greedy Incremental Frequency Selection</a:t>
            </a:r>
            <a:br>
              <a:rPr lang="en-US" dirty="0"/>
            </a:br>
            <a:r>
              <a:rPr lang="en-US" dirty="0"/>
              <a:t>(recover Huffman)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43EF7-4098-FE48-804E-44B29EF7D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 with nothing encoded</a:t>
            </a:r>
          </a:p>
          <a:p>
            <a:r>
              <a:rPr lang="en-US" dirty="0"/>
              <a:t>Start with bits=0</a:t>
            </a:r>
          </a:p>
          <a:p>
            <a:r>
              <a:rPr lang="en-US" dirty="0"/>
              <a:t>While (bits&lt;</a:t>
            </a:r>
            <a:r>
              <a:rPr lang="en-US" dirty="0" err="1"/>
              <a:t>bitbudget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Identify frequency with maximum current error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Allocate some bits to reduce error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Add frequency or Add quantization bits to band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Pick one to most reduce the error</a:t>
            </a:r>
            <a:endParaRPr lang="en-US" dirty="0"/>
          </a:p>
          <a:p>
            <a:pPr lvl="2"/>
            <a:r>
              <a:rPr lang="en-US" dirty="0">
                <a:solidFill>
                  <a:srgbClr val="0000FF"/>
                </a:solidFill>
              </a:rPr>
              <a:t>Re-Huffman encode and update </a:t>
            </a:r>
            <a:r>
              <a:rPr lang="en-US" dirty="0" err="1">
                <a:solidFill>
                  <a:srgbClr val="0000FF"/>
                </a:solidFill>
              </a:rPr>
              <a:t>bitbudget</a:t>
            </a:r>
            <a:endParaRPr lang="en-US" dirty="0"/>
          </a:p>
          <a:p>
            <a:pPr lvl="1"/>
            <a:r>
              <a:rPr lang="en-US" dirty="0"/>
              <a:t>If (</a:t>
            </a:r>
            <a:r>
              <a:rPr lang="en-US" dirty="0" err="1"/>
              <a:t>Huffman_encoded_bits</a:t>
            </a:r>
            <a:r>
              <a:rPr lang="en-US" dirty="0"/>
              <a:t>&lt;</a:t>
            </a:r>
            <a:r>
              <a:rPr lang="en-US" dirty="0" err="1"/>
              <a:t>bitbudget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Add frequency to encoding</a:t>
            </a:r>
          </a:p>
          <a:p>
            <a:pPr lvl="1"/>
            <a:r>
              <a:rPr lang="en-US" dirty="0"/>
              <a:t>Else break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F2A91-B93A-D143-BC24-AD61A6796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EDFC9-3383-CC42-A9A6-ADBEF488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225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Adaptive Refinement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Rediscovering where to allocate everything every time may be laborious</a:t>
            </a:r>
          </a:p>
          <a:p>
            <a:pPr lvl="1"/>
            <a:r>
              <a:rPr lang="en-US" dirty="0"/>
              <a:t>Often same frequencies persist for more than 26ms</a:t>
            </a:r>
          </a:p>
          <a:p>
            <a:r>
              <a:rPr lang="en-US" dirty="0"/>
              <a:t>Maybe we can get close and adjust?</a:t>
            </a:r>
          </a:p>
          <a:p>
            <a:pPr lvl="1"/>
            <a:r>
              <a:rPr lang="en-US" dirty="0"/>
              <a:t>Use critical band allocation from previous frames as a starting point guess</a:t>
            </a:r>
          </a:p>
          <a:p>
            <a:pPr lvl="2"/>
            <a:r>
              <a:rPr lang="en-US" sz="2400" dirty="0"/>
              <a:t>bits, frequencies, quantization </a:t>
            </a:r>
          </a:p>
          <a:p>
            <a:pPr lvl="1"/>
            <a:r>
              <a:rPr lang="en-US" dirty="0"/>
              <a:t>Try initial encoding with that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(Adaptive)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budget guess</a:t>
            </a:r>
          </a:p>
          <a:p>
            <a:pPr lvl="1"/>
            <a:r>
              <a:rPr lang="en-US" dirty="0"/>
              <a:t>Quantization in bands</a:t>
            </a:r>
          </a:p>
          <a:p>
            <a:pPr lvl="1"/>
            <a:r>
              <a:rPr lang="en-US" dirty="0"/>
              <a:t>Frequencies to keep in each band</a:t>
            </a:r>
          </a:p>
          <a:p>
            <a:r>
              <a:rPr lang="en-US" dirty="0"/>
              <a:t>Encode, compress</a:t>
            </a:r>
          </a:p>
          <a:p>
            <a:endParaRPr lang="en-US" dirty="0"/>
          </a:p>
          <a:p>
            <a:r>
              <a:rPr lang="en-US" dirty="0">
                <a:solidFill>
                  <a:srgbClr val="FF6700"/>
                </a:solidFill>
              </a:rPr>
              <a:t>What can we do if takes up &lt; 1704 bits?</a:t>
            </a:r>
          </a:p>
          <a:p>
            <a:r>
              <a:rPr lang="en-US" dirty="0">
                <a:solidFill>
                  <a:srgbClr val="FF6700"/>
                </a:solidFill>
              </a:rPr>
              <a:t>What can we do if takes up &gt; 1704 bits?</a:t>
            </a:r>
          </a:p>
          <a:p>
            <a:endParaRPr lang="en-US" dirty="0">
              <a:solidFill>
                <a:srgbClr val="FF67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A2FD7-1B47-484B-AEF7-D27F44E4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 with Adaptive Fine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0B5D7-0188-E246-ADD1-4B71F7683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1554162"/>
            <a:ext cx="8884024" cy="48466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&lt;previous slide&gt;</a:t>
            </a:r>
          </a:p>
          <a:p>
            <a:r>
              <a:rPr lang="en-US" dirty="0" err="1"/>
              <a:t>FrameBits</a:t>
            </a:r>
            <a:r>
              <a:rPr lang="en-US" dirty="0"/>
              <a:t>=Huffman(</a:t>
            </a:r>
            <a:r>
              <a:rPr lang="en-US" dirty="0" err="1"/>
              <a:t>FrameFreq</a:t>
            </a:r>
            <a:r>
              <a:rPr lang="en-US" dirty="0"/>
              <a:t>)</a:t>
            </a:r>
          </a:p>
          <a:p>
            <a:r>
              <a:rPr lang="en-US" dirty="0"/>
              <a:t>While ((</a:t>
            </a:r>
            <a:r>
              <a:rPr lang="en-US" dirty="0" err="1"/>
              <a:t>FrameBits</a:t>
            </a:r>
            <a:r>
              <a:rPr lang="en-US" dirty="0"/>
              <a:t>&gt;1704) | (</a:t>
            </a:r>
            <a:r>
              <a:rPr lang="en-US" dirty="0" err="1"/>
              <a:t>FrameBits</a:t>
            </a:r>
            <a:r>
              <a:rPr lang="en-US" dirty="0"/>
              <a:t>&lt;(1704-26))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FrameBits</a:t>
            </a:r>
            <a:r>
              <a:rPr lang="en-US" dirty="0"/>
              <a:t>&gt;1704)</a:t>
            </a:r>
          </a:p>
          <a:p>
            <a:pPr lvl="2"/>
            <a:r>
              <a:rPr lang="en-US" dirty="0" err="1"/>
              <a:t>NumFreqs</a:t>
            </a:r>
            <a:r>
              <a:rPr lang="en-US" dirty="0"/>
              <a:t>—</a:t>
            </a:r>
          </a:p>
          <a:p>
            <a:pPr lvl="2"/>
            <a:r>
              <a:rPr lang="en-US" dirty="0" err="1"/>
              <a:t>FrameFreq</a:t>
            </a:r>
            <a:r>
              <a:rPr lang="en-US" dirty="0" err="1">
                <a:sym typeface="Wingdings" pitchFamily="2" charset="2"/>
              </a:rPr>
              <a:t>RemoveLeastImportant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  <a:endParaRPr lang="en-US" dirty="0"/>
          </a:p>
          <a:p>
            <a:pPr lvl="1"/>
            <a:r>
              <a:rPr lang="en-US" dirty="0"/>
              <a:t>Else if (</a:t>
            </a:r>
            <a:r>
              <a:rPr lang="en-US" dirty="0" err="1"/>
              <a:t>FrameBits</a:t>
            </a:r>
            <a:r>
              <a:rPr lang="en-US" dirty="0"/>
              <a:t>&lt;(1704-26))</a:t>
            </a:r>
          </a:p>
          <a:p>
            <a:pPr lvl="2"/>
            <a:r>
              <a:rPr lang="en-US" dirty="0" err="1"/>
              <a:t>NumFreqs</a:t>
            </a:r>
            <a:r>
              <a:rPr lang="en-US" dirty="0"/>
              <a:t>++</a:t>
            </a:r>
          </a:p>
          <a:p>
            <a:pPr lvl="2"/>
            <a:r>
              <a:rPr lang="en-US" dirty="0" err="1"/>
              <a:t>FrameFreq</a:t>
            </a:r>
            <a:r>
              <a:rPr lang="en-US" dirty="0" err="1">
                <a:sym typeface="Wingdings" pitchFamily="2" charset="2"/>
              </a:rPr>
              <a:t>AddNextImportant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lvl="1"/>
            <a:r>
              <a:rPr lang="en-US" dirty="0" err="1">
                <a:sym typeface="Wingdings" pitchFamily="2" charset="2"/>
              </a:rPr>
              <a:t>FrameBits</a:t>
            </a:r>
            <a:r>
              <a:rPr lang="en-US" dirty="0">
                <a:sym typeface="Wingdings" pitchFamily="2" charset="2"/>
              </a:rPr>
              <a:t>=Huffman(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FEC90-7D7E-1441-9DDC-4F1FB5DA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14448-74EF-EA47-A787-3E3E334E1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63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Knobs we can turn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Amplitude quantization</a:t>
            </a:r>
          </a:p>
          <a:p>
            <a:pPr lvl="1"/>
            <a:r>
              <a:rPr lang="en-US" dirty="0"/>
              <a:t>Per band</a:t>
            </a:r>
          </a:p>
          <a:p>
            <a:r>
              <a:rPr lang="en-US" dirty="0"/>
              <a:t>Frequency quantization</a:t>
            </a:r>
          </a:p>
          <a:p>
            <a:pPr lvl="1"/>
            <a:r>
              <a:rPr lang="en-US" dirty="0"/>
              <a:t>Per band</a:t>
            </a:r>
          </a:p>
          <a:p>
            <a:r>
              <a:rPr lang="en-US" dirty="0"/>
              <a:t>Frequencies kept </a:t>
            </a:r>
          </a:p>
          <a:p>
            <a:pPr lvl="1"/>
            <a:r>
              <a:rPr lang="en-US" dirty="0"/>
              <a:t>Per band</a:t>
            </a:r>
          </a:p>
          <a:p>
            <a:endParaRPr lang="en-US" dirty="0"/>
          </a:p>
          <a:p>
            <a:r>
              <a:rPr lang="en-US" dirty="0"/>
              <a:t>…and can perform lossless compression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A2FD7-1B47-484B-AEF7-D27F44E4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 with Adaptive Fine Tuning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0B5D7-0188-E246-ADD1-4B71F7683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" y="1554162"/>
            <a:ext cx="8884024" cy="48466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&lt;previous slide&gt;</a:t>
            </a:r>
          </a:p>
          <a:p>
            <a:r>
              <a:rPr lang="en-US" dirty="0" err="1"/>
              <a:t>FrameBits</a:t>
            </a:r>
            <a:r>
              <a:rPr lang="en-US" dirty="0"/>
              <a:t>=Huffman(</a:t>
            </a:r>
            <a:r>
              <a:rPr lang="en-US" dirty="0" err="1"/>
              <a:t>FrameFreq</a:t>
            </a:r>
            <a:r>
              <a:rPr lang="en-US" dirty="0"/>
              <a:t>)</a:t>
            </a:r>
          </a:p>
          <a:p>
            <a:r>
              <a:rPr lang="en-US" dirty="0"/>
              <a:t>While ((</a:t>
            </a:r>
            <a:r>
              <a:rPr lang="en-US" dirty="0" err="1"/>
              <a:t>FrameBits</a:t>
            </a:r>
            <a:r>
              <a:rPr lang="en-US" dirty="0"/>
              <a:t>&gt;1704) | (</a:t>
            </a:r>
            <a:r>
              <a:rPr lang="en-US" dirty="0" err="1"/>
              <a:t>FrameBits</a:t>
            </a:r>
            <a:r>
              <a:rPr lang="en-US" dirty="0"/>
              <a:t>&lt;(1704-26))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FrameBits</a:t>
            </a:r>
            <a:r>
              <a:rPr lang="en-US" dirty="0"/>
              <a:t>&gt;1704)</a:t>
            </a:r>
          </a:p>
          <a:p>
            <a:pPr lvl="2"/>
            <a:r>
              <a:rPr lang="en-US" dirty="0" err="1"/>
              <a:t>NumFreqs</a:t>
            </a:r>
            <a:r>
              <a:rPr lang="en-US" dirty="0"/>
              <a:t>—</a:t>
            </a:r>
          </a:p>
          <a:p>
            <a:pPr lvl="2"/>
            <a:r>
              <a:rPr lang="en-US" dirty="0" err="1"/>
              <a:t>FrameFreq</a:t>
            </a:r>
            <a:r>
              <a:rPr lang="en-US" dirty="0" err="1">
                <a:sym typeface="Wingdings" pitchFamily="2" charset="2"/>
              </a:rPr>
              <a:t>RemoveLeastImportant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  <a:endParaRPr lang="en-US" dirty="0"/>
          </a:p>
          <a:p>
            <a:pPr lvl="1"/>
            <a:r>
              <a:rPr lang="en-US" dirty="0"/>
              <a:t>Else if (</a:t>
            </a:r>
            <a:r>
              <a:rPr lang="en-US" dirty="0" err="1"/>
              <a:t>FrameBits</a:t>
            </a:r>
            <a:r>
              <a:rPr lang="en-US" dirty="0"/>
              <a:t>&lt;(1704-26))</a:t>
            </a:r>
          </a:p>
          <a:p>
            <a:pPr lvl="2"/>
            <a:r>
              <a:rPr lang="en-US" dirty="0" err="1"/>
              <a:t>NumFreqs</a:t>
            </a:r>
            <a:r>
              <a:rPr lang="en-US" dirty="0"/>
              <a:t>++</a:t>
            </a:r>
          </a:p>
          <a:p>
            <a:pPr lvl="2"/>
            <a:r>
              <a:rPr lang="en-US" dirty="0" err="1"/>
              <a:t>FrameFreq</a:t>
            </a:r>
            <a:r>
              <a:rPr lang="en-US" dirty="0" err="1">
                <a:sym typeface="Wingdings" pitchFamily="2" charset="2"/>
              </a:rPr>
              <a:t>AddNextImportant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lvl="1"/>
            <a:r>
              <a:rPr lang="en-US" dirty="0" err="1">
                <a:sym typeface="Wingdings" pitchFamily="2" charset="2"/>
              </a:rPr>
              <a:t>FrameBits</a:t>
            </a:r>
            <a:r>
              <a:rPr lang="en-US" dirty="0">
                <a:sym typeface="Wingdings" pitchFamily="2" charset="2"/>
              </a:rPr>
              <a:t>=Huffman(</a:t>
            </a:r>
            <a:r>
              <a:rPr lang="en-US" dirty="0" err="1">
                <a:sym typeface="Wingdings" pitchFamily="2" charset="2"/>
              </a:rPr>
              <a:t>FrameFreq</a:t>
            </a:r>
            <a:r>
              <a:rPr lang="en-US" dirty="0">
                <a:sym typeface="Wingdings" pitchFamily="2" charset="2"/>
              </a:rPr>
              <a:t>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FEC90-7D7E-1441-9DDC-4F1FB5DA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14448-74EF-EA47-A787-3E3E334E1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33620E-CF56-A749-B60F-A1D543D3D59E}"/>
              </a:ext>
            </a:extLst>
          </p:cNvPr>
          <p:cNvSpPr txBox="1"/>
          <p:nvPr/>
        </p:nvSpPr>
        <p:spPr>
          <a:xfrm>
            <a:off x="3996437" y="1295400"/>
            <a:ext cx="5147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Could add/subtract more than one </a:t>
            </a:r>
            <a:r>
              <a:rPr lang="en-US" dirty="0" err="1">
                <a:solidFill>
                  <a:srgbClr val="0000FF"/>
                </a:solidFill>
              </a:rPr>
              <a:t>freq</a:t>
            </a:r>
            <a:r>
              <a:rPr lang="en-US" dirty="0">
                <a:solidFill>
                  <a:srgbClr val="0000FF"/>
                </a:solidFill>
              </a:rPr>
              <a:t> at a time.</a:t>
            </a:r>
          </a:p>
          <a:p>
            <a:r>
              <a:rPr lang="en-US" dirty="0">
                <a:solidFill>
                  <a:srgbClr val="0000FF"/>
                </a:solidFill>
              </a:rPr>
              <a:t>Could keep track of high and low encodings.</a:t>
            </a:r>
          </a:p>
        </p:txBody>
      </p:sp>
    </p:spTree>
    <p:extLst>
      <p:ext uri="{BB962C8B-B14F-4D97-AF65-F5344CB8AC3E}">
        <p14:creationId xmlns:p14="http://schemas.microsoft.com/office/powerpoint/2010/main" val="33055800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Roundup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PERCEPTUAL CODING &amp; MP3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  <p:extLst>
      <p:ext uri="{BB962C8B-B14F-4D97-AF65-F5344CB8AC3E}">
        <p14:creationId xmlns:p14="http://schemas.microsoft.com/office/powerpoint/2010/main" val="4578496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MP3 Flow Chart (Encoding/Decoding)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412" y="1538832"/>
            <a:ext cx="6557413" cy="2260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469" y="4400522"/>
            <a:ext cx="7083743" cy="2011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71802" y="1381279"/>
            <a:ext cx="322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Basic MP3 Encoding Scheme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97930" y="4215856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MP3 Decoding Scheme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14220" y="5765219"/>
            <a:ext cx="4070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00B050"/>
                </a:solidFill>
              </a:rPr>
              <a:t>Notice: Psychoacoustics is embedded</a:t>
            </a:r>
          </a:p>
          <a:p>
            <a:pPr algn="ctr"/>
            <a:r>
              <a:rPr lang="en-US" i="1" dirty="0">
                <a:solidFill>
                  <a:srgbClr val="00B050"/>
                </a:solidFill>
              </a:rPr>
              <a:t>Your brain is involved in decoding!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38645" y="3180528"/>
            <a:ext cx="3344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>
                <a:solidFill>
                  <a:srgbClr val="00B050"/>
                </a:solidFill>
              </a:rPr>
              <a:t>We use psychoacoustic </a:t>
            </a:r>
          </a:p>
          <a:p>
            <a:pPr algn="r"/>
            <a:r>
              <a:rPr lang="en-US" i="1" dirty="0">
                <a:solidFill>
                  <a:srgbClr val="00B050"/>
                </a:solidFill>
              </a:rPr>
              <a:t>model to control quantization!</a:t>
            </a:r>
          </a:p>
          <a:p>
            <a:pPr algn="r"/>
            <a:r>
              <a:rPr lang="en-US" i="1" dirty="0">
                <a:solidFill>
                  <a:srgbClr val="00B050"/>
                </a:solidFill>
              </a:rPr>
              <a:t>(how we achieve compression)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723" y="1537234"/>
            <a:ext cx="2937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 type of DFT is performed</a:t>
            </a: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1628587" y="1906566"/>
            <a:ext cx="213276" cy="1051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15762" y="1906566"/>
            <a:ext cx="226101" cy="12546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60477" y="1928530"/>
            <a:ext cx="27879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Data is 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stored in 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frequency domain rep.</a:t>
            </a:r>
          </a:p>
          <a:p>
            <a:pPr algn="ctr"/>
            <a:r>
              <a:rPr lang="en-US" i="1" dirty="0">
                <a:solidFill>
                  <a:srgbClr val="FF0000"/>
                </a:solidFill>
              </a:rPr>
              <a:t>Even Huffman coded too!</a:t>
            </a:r>
          </a:p>
          <a:p>
            <a:pPr algn="ctr"/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  <p:extLst>
      <p:ext uri="{BB962C8B-B14F-4D97-AF65-F5344CB8AC3E}">
        <p14:creationId xmlns:p14="http://schemas.microsoft.com/office/powerpoint/2010/main" val="54680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7" grpId="0"/>
      <p:bldP spid="9" grpId="0"/>
      <p:bldP spid="1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C5524-942F-7E46-8356-3C8287BAE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C52D6-293A-4E41-BC5C-A1F3D9506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Lecture 11 &amp; 12 (last time, this time)</a:t>
            </a:r>
          </a:p>
          <a:p>
            <a:pPr lvl="1"/>
            <a:r>
              <a:rPr lang="en-US" dirty="0"/>
              <a:t>Help understand more what real MP3 encoding looks like</a:t>
            </a:r>
          </a:p>
          <a:p>
            <a:pPr lvl="1"/>
            <a:r>
              <a:rPr lang="en-US" dirty="0"/>
              <a:t>Thinking about fixed rate</a:t>
            </a:r>
          </a:p>
          <a:p>
            <a:pPr lvl="2"/>
            <a:r>
              <a:rPr lang="en-US" dirty="0"/>
              <a:t>And adaptation for variable rate encoding from Huffman</a:t>
            </a:r>
          </a:p>
          <a:p>
            <a:pPr lvl="1"/>
            <a:r>
              <a:rPr lang="en-US" dirty="0"/>
              <a:t>Formulating masking explicitly</a:t>
            </a:r>
          </a:p>
          <a:p>
            <a:pPr lvl="2"/>
            <a:r>
              <a:rPr lang="en-US" dirty="0"/>
              <a:t>But simplistic</a:t>
            </a:r>
          </a:p>
          <a:p>
            <a:pPr lvl="1"/>
            <a:r>
              <a:rPr lang="en-US" dirty="0"/>
              <a:t>Illustrating Optimization Approaches</a:t>
            </a:r>
          </a:p>
          <a:p>
            <a:r>
              <a:rPr lang="en-US" dirty="0"/>
              <a:t>Lab 6</a:t>
            </a:r>
          </a:p>
          <a:p>
            <a:pPr lvl="1"/>
            <a:r>
              <a:rPr lang="en-US" dirty="0"/>
              <a:t>Capture spirit of reducing frequencies</a:t>
            </a:r>
          </a:p>
          <a:p>
            <a:pPr lvl="1"/>
            <a:r>
              <a:rPr lang="en-US" dirty="0"/>
              <a:t>Simplified – only taking loudest fraction in each band</a:t>
            </a:r>
          </a:p>
          <a:p>
            <a:pPr lvl="2"/>
            <a:r>
              <a:rPr lang="en-US" dirty="0"/>
              <a:t>Rather than being rigorous about masking</a:t>
            </a:r>
          </a:p>
          <a:p>
            <a:pPr lvl="2"/>
            <a:r>
              <a:rPr lang="en-US" dirty="0"/>
              <a:t>Or trying to hit some fixed rate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74789-76E4-C048-B085-32007EEC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96F22D-7607-A34E-A36C-359E964EF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6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</a:t>
            </a:r>
            <a:r>
              <a:rPr lang="en-US" dirty="0" err="1"/>
              <a:t>pyschoacoustics</a:t>
            </a:r>
            <a:r>
              <a:rPr lang="en-US" dirty="0"/>
              <a:t> to compress audio</a:t>
            </a:r>
          </a:p>
          <a:p>
            <a:pPr lvl="1"/>
            <a:r>
              <a:rPr lang="en-US" dirty="0"/>
              <a:t>Eliminate portions of signal that human’s don’t notice</a:t>
            </a:r>
          </a:p>
          <a:p>
            <a:r>
              <a:rPr lang="en-US" dirty="0"/>
              <a:t>Optimization</a:t>
            </a:r>
          </a:p>
          <a:p>
            <a:pPr lvl="1"/>
            <a:r>
              <a:rPr lang="en-US" dirty="0"/>
              <a:t>Identify Design Space (knobs) </a:t>
            </a:r>
          </a:p>
          <a:p>
            <a:pPr lvl="1"/>
            <a:r>
              <a:rPr lang="en-US" dirty="0"/>
              <a:t>Identify Costs and Constraints</a:t>
            </a:r>
          </a:p>
          <a:p>
            <a:pPr lvl="1"/>
            <a:r>
              <a:rPr lang="en-US" dirty="0"/>
              <a:t>Formulate quantitatively</a:t>
            </a:r>
          </a:p>
          <a:p>
            <a:pPr lvl="1"/>
            <a:r>
              <a:rPr lang="en-US" dirty="0"/>
              <a:t>Algorithms to approach</a:t>
            </a:r>
          </a:p>
          <a:p>
            <a:pPr lvl="1"/>
            <a:r>
              <a:rPr lang="en-US" dirty="0"/>
              <a:t>Iterative/adaptive approach</a:t>
            </a:r>
          </a:p>
          <a:p>
            <a:pPr lvl="2"/>
            <a:r>
              <a:rPr lang="en-US" dirty="0"/>
              <a:t>Deal with effects that aren’t completely predictable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Optimization –</a:t>
            </a:r>
          </a:p>
          <a:p>
            <a:pPr lvl="1"/>
            <a:r>
              <a:rPr lang="en-US" dirty="0"/>
              <a:t>continuous mathematical optimization ESE2040, ESE5040, ESE6050</a:t>
            </a:r>
          </a:p>
          <a:p>
            <a:pPr lvl="1"/>
            <a:r>
              <a:rPr lang="en-US" dirty="0"/>
              <a:t>discrete optimization CIS1210, CIS3200</a:t>
            </a:r>
          </a:p>
          <a:p>
            <a:r>
              <a:rPr lang="en-US" dirty="0"/>
              <a:t>Signal processing – ESE2240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Feedback </a:t>
            </a:r>
          </a:p>
          <a:p>
            <a:pPr lvl="1"/>
            <a:r>
              <a:rPr lang="en-US" dirty="0"/>
              <a:t>including first part of lab 6 from Monday before break</a:t>
            </a:r>
          </a:p>
          <a:p>
            <a:r>
              <a:rPr lang="en-US" dirty="0"/>
              <a:t>Lab 6 continue today </a:t>
            </a:r>
          </a:p>
          <a:p>
            <a:pPr lvl="1"/>
            <a:r>
              <a:rPr lang="en-US" dirty="0"/>
              <a:t>2 week lab</a:t>
            </a:r>
          </a:p>
          <a:p>
            <a:pPr lvl="1"/>
            <a:r>
              <a:rPr lang="en-US" dirty="0"/>
              <a:t>Brings together first half of course</a:t>
            </a:r>
          </a:p>
          <a:p>
            <a:pPr lvl="1"/>
            <a:r>
              <a:rPr lang="en-US" dirty="0"/>
              <a:t>Formal report due next Monday</a:t>
            </a:r>
          </a:p>
          <a:p>
            <a:r>
              <a:rPr lang="en-US" dirty="0"/>
              <a:t>On to logic on Wednesday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04800" y="490489"/>
            <a:ext cx="8686800" cy="771623"/>
          </a:xfrm>
          <a:noFill/>
          <a:ln>
            <a:noFill/>
          </a:ln>
        </p:spPr>
        <p:txBody>
          <a:bodyPr wrap="square" lIns="90000" tIns="46800" rIns="90000" bIns="46800" anchorCtr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rtl="0" hangingPunct="0">
              <a:buNone/>
            </a:pPr>
            <a:r>
              <a:rPr lang="en-US" sz="4400" kern="1200" dirty="0"/>
              <a:t>References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idx="1"/>
          </p:nvPr>
        </p:nvSpPr>
        <p:spPr>
          <a:xfrm>
            <a:off x="304800" y="1554162"/>
            <a:ext cx="8686800" cy="4067909"/>
          </a:xfrm>
          <a:noFill/>
          <a:ln>
            <a:noFill/>
          </a:ln>
        </p:spPr>
        <p:txBody>
          <a:bodyPr wrap="square" lIns="90000" tIns="46800" rIns="90000" bIns="46800" anchor="t" anchorCtr="0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 spc="0">
                <a:ln>
                  <a:noFill/>
                </a:ln>
                <a:latin typeface="Liberation Sans" pitchFamily="18"/>
                <a:ea typeface="DejaVu Sans" pitchFamily="2"/>
                <a:cs typeface="Lohit Hindi" pitchFamily="2"/>
              </a:defRPr>
            </a:lvl9pPr>
          </a:lstStyle>
          <a:p>
            <a:pPr marL="0" lvl="0" indent="0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US" sz="2400" dirty="0">
                <a:latin typeface="+mj-lt"/>
              </a:rPr>
              <a:t>Tutorials on Psychoacoustic Coding (in increasing order of abstraction and generality)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>
                <a:latin typeface="+mj-lt"/>
              </a:rPr>
              <a:t>D. Pan, M. </a:t>
            </a:r>
            <a:r>
              <a:rPr lang="en-US" sz="1600" dirty="0" err="1">
                <a:latin typeface="+mj-lt"/>
              </a:rPr>
              <a:t>Inc</a:t>
            </a:r>
            <a:r>
              <a:rPr lang="en-US" sz="1600" dirty="0">
                <a:latin typeface="+mj-lt"/>
              </a:rPr>
              <a:t>, and I. L. Schaumburg. A tutorial on MPEG/audio compression. IEEE multimedia, 2(2):60–74, 1995.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 err="1">
                <a:latin typeface="+mj-lt"/>
              </a:rPr>
              <a:t>Nikil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Jayant</a:t>
            </a:r>
            <a:r>
              <a:rPr lang="en-US" sz="1600" dirty="0">
                <a:latin typeface="+mj-lt"/>
              </a:rPr>
              <a:t>, James Johnston, and Robert </a:t>
            </a:r>
            <a:r>
              <a:rPr lang="en-US" sz="1600" dirty="0" err="1">
                <a:latin typeface="+mj-lt"/>
              </a:rPr>
              <a:t>Safranek</a:t>
            </a:r>
            <a:r>
              <a:rPr lang="en-US" sz="1600" dirty="0">
                <a:latin typeface="+mj-lt"/>
              </a:rPr>
              <a:t>. Signal compression based on models of human perception. Proceedings of the IEEE, 81(10):1385–1422, 1993.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>
                <a:latin typeface="+mj-lt"/>
              </a:rPr>
              <a:t>V. K. </a:t>
            </a:r>
            <a:r>
              <a:rPr lang="en-US" sz="1600" dirty="0" err="1">
                <a:latin typeface="+mj-lt"/>
              </a:rPr>
              <a:t>Goyal</a:t>
            </a:r>
            <a:r>
              <a:rPr lang="en-US" sz="1600" dirty="0">
                <a:latin typeface="+mj-lt"/>
              </a:rPr>
              <a:t>. Theoretical foundations of transform coding. IEEE Signal Processing Magazine, 18(5):9–21, 2001.</a:t>
            </a:r>
          </a:p>
          <a:p>
            <a:pPr marL="0" lvl="0" indent="0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US" sz="2400" dirty="0">
                <a:latin typeface="+mj-lt"/>
              </a:rPr>
              <a:t>Lightweight Overview of MP3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 err="1">
                <a:latin typeface="+mj-lt"/>
              </a:rPr>
              <a:t>Rassol</a:t>
            </a:r>
            <a:r>
              <a:rPr lang="en-US" sz="1600" dirty="0">
                <a:latin typeface="+mj-lt"/>
              </a:rPr>
              <a:t> </a:t>
            </a:r>
            <a:r>
              <a:rPr lang="en-US" sz="1600" dirty="0" err="1">
                <a:latin typeface="+mj-lt"/>
              </a:rPr>
              <a:t>Raissi</a:t>
            </a:r>
            <a:r>
              <a:rPr lang="en-US" sz="1600" dirty="0">
                <a:latin typeface="+mj-lt"/>
              </a:rPr>
              <a:t>. The theory behind mp3. Technical report, MP3’ Tech, December 2002.</a:t>
            </a:r>
          </a:p>
          <a:p>
            <a:pPr marL="0" lvl="0" indent="0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</a:pPr>
            <a:r>
              <a:rPr lang="en-US" sz="2400" dirty="0">
                <a:latin typeface="+mj-lt"/>
              </a:rPr>
              <a:t>Scientific Basis of MP3 Coding Standard</a:t>
            </a:r>
          </a:p>
          <a:p>
            <a:pPr marL="432000" lvl="1" indent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None/>
            </a:pPr>
            <a:r>
              <a:rPr lang="en-US" sz="1600" dirty="0">
                <a:latin typeface="+mj-lt"/>
              </a:rPr>
              <a:t>J. D. Johnston. Transform coding of audio signals using perceptual noise criteria. IEEE Journal on selected areas in communications, 6(2):314–323, 1988.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D9A1-E930-4D0D-8D24-5E6C30CA37A3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  <p:extLst>
      <p:ext uri="{BB962C8B-B14F-4D97-AF65-F5344CB8AC3E}">
        <p14:creationId xmlns:p14="http://schemas.microsoft.com/office/powerpoint/2010/main" val="94666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MP3 Encoding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MP3 files broken into “Frames”</a:t>
            </a:r>
          </a:p>
          <a:p>
            <a:pPr lvl="1"/>
            <a:r>
              <a:rPr lang="en-US" dirty="0"/>
              <a:t>Each frame stores 1152 Audio Samples</a:t>
            </a:r>
          </a:p>
          <a:p>
            <a:pPr lvl="1"/>
            <a:r>
              <a:rPr lang="en-US" dirty="0"/>
              <a:t>Lasts for 26 </a:t>
            </a:r>
            <a:r>
              <a:rPr lang="en-US" dirty="0" err="1"/>
              <a:t>ms</a:t>
            </a:r>
            <a:endParaRPr lang="en-US" dirty="0"/>
          </a:p>
          <a:p>
            <a:pPr lvl="1"/>
            <a:r>
              <a:rPr lang="en-US" dirty="0"/>
              <a:t>Frame also divided further into 2 “</a:t>
            </a:r>
            <a:r>
              <a:rPr lang="en-US" dirty="0" err="1"/>
              <a:t>granuels</a:t>
            </a:r>
            <a:r>
              <a:rPr lang="en-US" dirty="0"/>
              <a:t>”</a:t>
            </a:r>
          </a:p>
          <a:p>
            <a:pPr lvl="2"/>
            <a:r>
              <a:rPr lang="en-US" dirty="0"/>
              <a:t>Each </a:t>
            </a:r>
            <a:r>
              <a:rPr lang="en-US" dirty="0" err="1"/>
              <a:t>granuel</a:t>
            </a:r>
            <a:r>
              <a:rPr lang="en-US" dirty="0"/>
              <a:t> contains 576 samples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  <p:extLst>
      <p:ext uri="{BB962C8B-B14F-4D97-AF65-F5344CB8AC3E}">
        <p14:creationId xmlns:p14="http://schemas.microsoft.com/office/powerpoint/2010/main" val="151959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BB18-FE34-CB46-A3A5-B70C656F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PCM </a:t>
            </a:r>
            <a:r>
              <a:rPr lang="en-US" dirty="0">
                <a:sym typeface="Wingdings" pitchFamily="2" charset="2"/>
              </a:rPr>
              <a:t> MP3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5ABED-471F-0743-AFAF-AB3F0E153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44,300 samples/s</a:t>
            </a:r>
          </a:p>
          <a:p>
            <a:r>
              <a:rPr lang="en-US" b="0" dirty="0"/>
              <a:t>16b</a:t>
            </a:r>
          </a:p>
          <a:p>
            <a:r>
              <a:rPr lang="en-US" b="0" dirty="0"/>
              <a:t>26ms window (frame)</a:t>
            </a:r>
          </a:p>
          <a:p>
            <a:r>
              <a:rPr lang="en-US" b="0" dirty="0">
                <a:solidFill>
                  <a:schemeClr val="tx1"/>
                </a:solidFill>
                <a:sym typeface="Wingdings" pitchFamily="2" charset="2"/>
              </a:rPr>
              <a:t> 18,429 bits/frame</a:t>
            </a:r>
            <a:endParaRPr lang="en-US" b="0" dirty="0">
              <a:solidFill>
                <a:schemeClr val="tx1"/>
              </a:solidFill>
            </a:endParaRPr>
          </a:p>
          <a:p>
            <a:r>
              <a:rPr lang="en-US" b="0" dirty="0"/>
              <a:t>MP3: 128Kb/s stereo </a:t>
            </a:r>
            <a:r>
              <a:rPr lang="en-US" b="0" dirty="0">
                <a:sym typeface="Wingdings" pitchFamily="2" charset="2"/>
              </a:rPr>
              <a:t> 64Kb/s per audio channel</a:t>
            </a:r>
          </a:p>
          <a:p>
            <a:r>
              <a:rPr lang="en-US" b="0" dirty="0">
                <a:sym typeface="Wingdings" pitchFamily="2" charset="2"/>
              </a:rPr>
              <a:t> 1704 bits/frame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CFF00-8ADE-8A4F-8837-8DCF0892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68D9C5-DDE1-9B49-B8AB-821E1657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fit in the resource constraints (128Kb/s) while maximizing goodness (sound quality)?</a:t>
            </a:r>
          </a:p>
          <a:p>
            <a:endParaRPr lang="en-US" dirty="0"/>
          </a:p>
          <a:p>
            <a:r>
              <a:rPr lang="en-US" dirty="0"/>
              <a:t>Quantify bits used:</a:t>
            </a:r>
          </a:p>
          <a:p>
            <a:pPr lvl="1"/>
            <a:r>
              <a:rPr lang="en-US" dirty="0"/>
              <a:t>Cannot exceed 128Kb/s</a:t>
            </a:r>
          </a:p>
          <a:p>
            <a:pPr lvl="1"/>
            <a:r>
              <a:rPr lang="en-US" dirty="0"/>
              <a:t>= 1,704 b / 26ms frame / channel</a:t>
            </a:r>
          </a:p>
          <a:p>
            <a:endParaRPr lang="en-US" dirty="0"/>
          </a:p>
          <a:p>
            <a:r>
              <a:rPr lang="en-US" dirty="0"/>
              <a:t>Quantify goodness: minimize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/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𝑎𝑛𝑑𝑠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𝑓𝑟𝑒𝑞𝑠</m:t>
                              </m:r>
                            </m:sub>
                            <m:sup/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𝐵𝑖𝑡𝑠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122BE94-078A-DB45-B05D-9758A17C3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175" y="2881927"/>
                <a:ext cx="4866825" cy="1094146"/>
              </a:xfrm>
              <a:prstGeom prst="rect">
                <a:avLst/>
              </a:prstGeom>
              <a:blipFill>
                <a:blip r:embed="rId2"/>
                <a:stretch>
                  <a:fillRect l="-6250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/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𝑓𝑟𝑒𝑞𝑠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𝐸𝑟𝑟𝑜𝑟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580100F-5ABF-F344-9A58-B84E5078C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890" y="5292543"/>
                <a:ext cx="4170219" cy="1094146"/>
              </a:xfrm>
              <a:prstGeom prst="rect">
                <a:avLst/>
              </a:prstGeom>
              <a:blipFill>
                <a:blip r:embed="rId3"/>
                <a:stretch>
                  <a:fillRect l="-19149" t="-139080" b="-1885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899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want to do something smarter than </a:t>
            </a:r>
          </a:p>
          <a:p>
            <a:pPr lvl="1"/>
            <a:r>
              <a:rPr lang="en-US" dirty="0"/>
              <a:t>Allocating fixed number of frequencies per band</a:t>
            </a:r>
          </a:p>
          <a:p>
            <a:pPr lvl="1"/>
            <a:r>
              <a:rPr lang="en-US" dirty="0"/>
              <a:t>Allocating fixed quantization to a band</a:t>
            </a:r>
          </a:p>
          <a:p>
            <a:r>
              <a:rPr lang="en-US" dirty="0"/>
              <a:t>Like to adapt our encoding to the data</a:t>
            </a:r>
          </a:p>
          <a:p>
            <a:pPr lvl="1"/>
            <a:r>
              <a:rPr lang="en-US" dirty="0"/>
              <a:t>If more Huffman compressible, we get more frequencies</a:t>
            </a:r>
          </a:p>
          <a:p>
            <a:pPr lvl="1"/>
            <a:r>
              <a:rPr lang="en-US" dirty="0"/>
              <a:t>If fewer frequencies suffice for one band,</a:t>
            </a:r>
          </a:p>
          <a:p>
            <a:pPr lvl="2"/>
            <a:r>
              <a:rPr lang="en-US" dirty="0"/>
              <a:t>Allow more frequencies for another</a:t>
            </a:r>
          </a:p>
          <a:p>
            <a:pPr lvl="2"/>
            <a:r>
              <a:rPr lang="en-US" dirty="0"/>
              <a:t>…or allocate less quantization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182781-D784-2946-8E01-25494646C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473" y="4479321"/>
            <a:ext cx="2864427" cy="1921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fit in the resource constraints (128Kb/s) while maximizing goodness (sound quality)?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Optimization problems central to engineering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ESE1500 Spring 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54415</TotalTime>
  <Words>1969</Words>
  <Application>Microsoft Macintosh PowerPoint</Application>
  <PresentationFormat>On-screen Show (4:3)</PresentationFormat>
  <Paragraphs>461</Paragraphs>
  <Slides>47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StarSymbol</vt:lpstr>
      <vt:lpstr>Arial</vt:lpstr>
      <vt:lpstr>Calibri</vt:lpstr>
      <vt:lpstr>Cambria Math</vt:lpstr>
      <vt:lpstr>Courier New</vt:lpstr>
      <vt:lpstr>Wingdings 2</vt:lpstr>
      <vt:lpstr>ESE 578–</vt:lpstr>
      <vt:lpstr>PowerPoint Presentation</vt:lpstr>
      <vt:lpstr>Lecture Topics</vt:lpstr>
      <vt:lpstr>Review and Preclass Setup/Reminder</vt:lpstr>
      <vt:lpstr>Knobs we can turn</vt:lpstr>
      <vt:lpstr>MP3 Encoding Process</vt:lpstr>
      <vt:lpstr>PCM  MP3</vt:lpstr>
      <vt:lpstr>Optimization Problem</vt:lpstr>
      <vt:lpstr>Seen</vt:lpstr>
      <vt:lpstr>Optimization Problem</vt:lpstr>
      <vt:lpstr>Optimization Problem</vt:lpstr>
      <vt:lpstr>Goodness/Sound Quality</vt:lpstr>
      <vt:lpstr>Example Weight Function W(f)</vt:lpstr>
      <vt:lpstr>Basic Incremental Encoding Algorithm</vt:lpstr>
      <vt:lpstr>Example</vt:lpstr>
      <vt:lpstr>Approach</vt:lpstr>
      <vt:lpstr>Moves</vt:lpstr>
      <vt:lpstr>Greedy Incremental Frequency Selection</vt:lpstr>
      <vt:lpstr>Approach</vt:lpstr>
      <vt:lpstr>Approach</vt:lpstr>
      <vt:lpstr>Approach</vt:lpstr>
      <vt:lpstr>Approach</vt:lpstr>
      <vt:lpstr>Approach</vt:lpstr>
      <vt:lpstr>Approach</vt:lpstr>
      <vt:lpstr>Approach</vt:lpstr>
      <vt:lpstr>Approach</vt:lpstr>
      <vt:lpstr>Approach</vt:lpstr>
      <vt:lpstr>Approach</vt:lpstr>
      <vt:lpstr>Approach</vt:lpstr>
      <vt:lpstr>Approach</vt:lpstr>
      <vt:lpstr>Approach</vt:lpstr>
      <vt:lpstr>Refine Encoding Algorithms</vt:lpstr>
      <vt:lpstr>Also Quantization</vt:lpstr>
      <vt:lpstr>Also Quantization</vt:lpstr>
      <vt:lpstr>Greedy Incremental Frequency Selection</vt:lpstr>
      <vt:lpstr>Greedy Incremental Frequency Selection (recover Huffman)</vt:lpstr>
      <vt:lpstr>Greedy Incremental Frequency Selection (recover Huffman)</vt:lpstr>
      <vt:lpstr>Adaptive Refinement</vt:lpstr>
      <vt:lpstr>Approach (Adaptive)</vt:lpstr>
      <vt:lpstr>Finish with Adaptive Fine Tuning</vt:lpstr>
      <vt:lpstr>Finish with Adaptive Fine Tuning</vt:lpstr>
      <vt:lpstr>PERCEPTUAL CODING &amp; MP3</vt:lpstr>
      <vt:lpstr>MP3 Flow Chart (Encoding/Decoding)</vt:lpstr>
      <vt:lpstr>Compare to Lab</vt:lpstr>
      <vt:lpstr>Big Ideas</vt:lpstr>
      <vt:lpstr>Learn More</vt:lpstr>
      <vt:lpstr>Coming Up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679</cp:revision>
  <cp:lastPrinted>2022-02-23T14:11:11Z</cp:lastPrinted>
  <dcterms:created xsi:type="dcterms:W3CDTF">2018-02-17T17:57:28Z</dcterms:created>
  <dcterms:modified xsi:type="dcterms:W3CDTF">2023-03-12T18:50:13Z</dcterms:modified>
</cp:coreProperties>
</file>