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510" r:id="rId22"/>
    <p:sldId id="445" r:id="rId23"/>
    <p:sldId id="504" r:id="rId24"/>
    <p:sldId id="506" r:id="rId25"/>
    <p:sldId id="507" r:id="rId26"/>
    <p:sldId id="509" r:id="rId27"/>
    <p:sldId id="505" r:id="rId28"/>
    <p:sldId id="446" r:id="rId29"/>
    <p:sldId id="447" r:id="rId30"/>
    <p:sldId id="499" r:id="rId31"/>
    <p:sldId id="500" r:id="rId32"/>
    <p:sldId id="514" r:id="rId33"/>
    <p:sldId id="516" r:id="rId34"/>
    <p:sldId id="491" r:id="rId35"/>
    <p:sldId id="492" r:id="rId36"/>
    <p:sldId id="493" r:id="rId37"/>
    <p:sldId id="494" r:id="rId38"/>
    <p:sldId id="495" r:id="rId39"/>
    <p:sldId id="501" r:id="rId40"/>
    <p:sldId id="485" r:id="rId41"/>
    <p:sldId id="496" r:id="rId42"/>
    <p:sldId id="497" r:id="rId43"/>
    <p:sldId id="498" r:id="rId44"/>
    <p:sldId id="463" r:id="rId45"/>
    <p:sldId id="423" r:id="rId46"/>
    <p:sldId id="422" r:id="rId47"/>
    <p:sldId id="424" r:id="rId48"/>
    <p:sldId id="48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100"/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65" autoAdjust="0"/>
    <p:restoredTop sz="84832" autoAdjust="0"/>
  </p:normalViewPr>
  <p:slideViewPr>
    <p:cSldViewPr snapToGrid="0">
      <p:cViewPr varScale="1">
        <p:scale>
          <a:sx n="95" d="100"/>
          <a:sy n="95" d="100"/>
        </p:scale>
        <p:origin x="6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Background: 4004 die photo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ESE1500 Spring 2023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1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jpeg"/><Relationship Id="rId5" Type="http://schemas.openxmlformats.org/officeDocument/2006/relationships/image" Target="../media/image15.wmf"/><Relationship Id="rId10" Type="http://schemas.openxmlformats.org/officeDocument/2006/relationships/image" Target="../media/image17.jpeg"/><Relationship Id="rId4" Type="http://schemas.openxmlformats.org/officeDocument/2006/relationships/image" Target="../media/image9.gif"/><Relationship Id="rId9" Type="http://schemas.openxmlformats.org/officeDocument/2006/relationships/image" Target="../media/image16.jpe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ESE1500 Spring 2023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#13 – Combinational  Logic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2009--2023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</a:t>
            </a:r>
          </a:p>
          <a:p>
            <a:pPr lvl="1"/>
            <a:r>
              <a:rPr lang="en-US" dirty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FFD6825-B032-A04F-ABE7-AADDA0FB3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765" y="1135062"/>
            <a:ext cx="1365069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fillin</a:t>
            </a:r>
            <a:r>
              <a:rPr lang="en-US" dirty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9D07709-E4E8-1241-9B6E-DEAA24489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any Boolean Function from AND, OR, NOT</a:t>
            </a:r>
          </a:p>
          <a:p>
            <a:pPr lvl="1"/>
            <a:r>
              <a:rPr lang="en-US" dirty="0"/>
              <a:t>(actually from NAND)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ESE1500 Spring 2023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Model: Combinational Logic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n-input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78367F-B54C-6E45-A89F-6890F89C0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</a:t>
            </a:r>
            <a:r>
              <a:rPr lang="en-US" dirty="0" err="1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-input OR from OR2?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38374-E763-DB49-852A-434DE854B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create an expression that is true for a specific input case?</a:t>
            </a:r>
          </a:p>
          <a:p>
            <a:pPr lvl="1"/>
            <a:r>
              <a:rPr lang="en-US" dirty="0"/>
              <a:t>E.g. have a function of 4 inputs: a, b, c, d</a:t>
            </a:r>
          </a:p>
          <a:p>
            <a:pPr lvl="2"/>
            <a:r>
              <a:rPr lang="en-US" dirty="0"/>
              <a:t>Want identify case a=0, b=1, c=1, d=0</a:t>
            </a:r>
          </a:p>
          <a:p>
            <a:r>
              <a:rPr lang="en-US" dirty="0">
                <a:solidFill>
                  <a:srgbClr val="FF8100"/>
                </a:solidFill>
              </a:rPr>
              <a:t>How many potential values for a, </a:t>
            </a:r>
            <a:r>
              <a:rPr lang="en-US" dirty="0" err="1">
                <a:solidFill>
                  <a:srgbClr val="FF8100"/>
                </a:solidFill>
              </a:rPr>
              <a:t>b</a:t>
            </a:r>
            <a:r>
              <a:rPr lang="en-US" dirty="0">
                <a:solidFill>
                  <a:srgbClr val="FF8100"/>
                </a:solidFill>
              </a:rPr>
              <a:t>, </a:t>
            </a:r>
            <a:r>
              <a:rPr lang="en-US" dirty="0" err="1">
                <a:solidFill>
                  <a:srgbClr val="FF8100"/>
                </a:solidFill>
              </a:rPr>
              <a:t>c</a:t>
            </a:r>
            <a:r>
              <a:rPr lang="en-US" dirty="0">
                <a:solidFill>
                  <a:srgbClr val="FF8100"/>
                </a:solidFill>
              </a:rPr>
              <a:t>, </a:t>
            </a:r>
            <a:r>
              <a:rPr lang="en-US" dirty="0" err="1">
                <a:solidFill>
                  <a:srgbClr val="FF8100"/>
                </a:solidFill>
              </a:rPr>
              <a:t>d</a:t>
            </a:r>
            <a:r>
              <a:rPr lang="en-US" dirty="0">
                <a:solidFill>
                  <a:srgbClr val="FF81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8100"/>
                </a:solidFill>
              </a:rPr>
              <a:t>Rows in our truth table</a:t>
            </a:r>
          </a:p>
          <a:p>
            <a:r>
              <a:rPr lang="en-US" dirty="0">
                <a:solidFill>
                  <a:srgbClr val="FF8100"/>
                </a:solidFill>
              </a:rPr>
              <a:t>How create an expression (in and and not) that is true for the  a=0, b=1, c=1, d=0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Output Digital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have logic to identify each input case where output is a 1:</a:t>
            </a:r>
          </a:p>
          <a:p>
            <a:r>
              <a:rPr lang="en-US" dirty="0">
                <a:solidFill>
                  <a:srgbClr val="FF6600"/>
                </a:solidFill>
              </a:rPr>
              <a:t>How implement entire function?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F(a,b,c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Output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if your Digital Function needs multiple output bits?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That is:  how extend to handle multiple outputs?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Combinational Logic as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 with truth table</a:t>
            </a:r>
          </a:p>
          <a:p>
            <a:r>
              <a:rPr lang="en-US" dirty="0"/>
              <a:t>Single output {0, 1}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For each input case 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OR together the output of all such AND functions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/>
              <a:t>Multiple outputs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ESE1500 Spring 2023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solution won’t typically be the smallest or fastest…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DFT</a:t>
            </a:r>
          </a:p>
          <a:p>
            <a:r>
              <a:rPr lang="en-US" dirty="0"/>
              <a:t>Identify Masking</a:t>
            </a:r>
          </a:p>
          <a:p>
            <a:r>
              <a:rPr lang="en-US" dirty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Huffman Decode</a:t>
            </a:r>
          </a:p>
          <a:p>
            <a:r>
              <a:rPr lang="en-US" dirty="0"/>
              <a:t>IDFT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E07E4-CE43-404F-9039-5686D7FF09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Arithmetic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D76B3-2CD9-1449-B415-B9B3DE690C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24519-33B5-DE4C-A330-24010C1E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5A459-115B-8D4A-9047-C2D3A856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87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(combinational)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D958-38A1-D045-8B70-593FBFBA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Binary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4BB46-5963-4A4F-9A12-DE4FF6E7C9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/>
                  <a:t>Binary number: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i="1" dirty="0">
                    <a:latin typeface="Cambria Math" panose="02040503050406030204" pitchFamily="18" charset="0"/>
                  </a:rPr>
                  <a:t>E.g. , </a:t>
                </a:r>
                <a:r>
                  <a:rPr lang="en-US" dirty="0">
                    <a:latin typeface="Cambria Math" panose="02040503050406030204" pitchFamily="18" charset="0"/>
                  </a:rPr>
                  <a:t>01101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n=5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4</a:t>
                </a:r>
                <a:r>
                  <a:rPr lang="en-US" dirty="0">
                    <a:latin typeface="Cambria Math" panose="02040503050406030204" pitchFamily="18" charset="0"/>
                  </a:rPr>
                  <a:t>=0,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3</a:t>
                </a:r>
                <a:r>
                  <a:rPr lang="en-US" dirty="0">
                    <a:latin typeface="Cambria Math" panose="02040503050406030204" pitchFamily="18" charset="0"/>
                  </a:rPr>
                  <a:t>=1,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</a:rPr>
                  <a:t>=1,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</a:rPr>
                  <a:t>=0,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0</a:t>
                </a:r>
                <a:r>
                  <a:rPr lang="en-US" dirty="0">
                    <a:latin typeface="Cambria Math" panose="02040503050406030204" pitchFamily="18" charset="0"/>
                  </a:rPr>
                  <a:t>=1</a:t>
                </a:r>
              </a:p>
              <a:p>
                <a:endParaRPr lang="en-US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𝒗𝒂𝒍𝒖𝒆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b="0" dirty="0">
                    <a:solidFill>
                      <a:srgbClr val="FF8F00"/>
                    </a:solidFill>
                  </a:rPr>
                  <a:t>What value 01101?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4BB46-5963-4A4F-9A12-DE4FF6E7C9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85" t="-1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B65BC-3B9C-FF4D-B693-1061922F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64893-9332-1148-9F22-F9BA0F67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2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A89E-2A40-814A-B7C5-278508E4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1DAC8-3488-6049-8FFC-AE6A8B0DB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two binary digits, what do we get?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0 + 0 =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0 + 1 =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+ 0 =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+ 1 = </a:t>
            </a:r>
          </a:p>
          <a:p>
            <a:pPr lvl="1"/>
            <a:endParaRPr lang="en-US" dirty="0">
              <a:solidFill>
                <a:srgbClr val="FF8F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 </a:t>
            </a:r>
            <a:r>
              <a:rPr lang="en-US" b="0" dirty="0">
                <a:solidFill>
                  <a:schemeClr val="tx1"/>
                </a:solidFill>
              </a:rPr>
              <a:t>May get two-bit result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74393-FCE7-D646-A3FC-CFC4D186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A4E7F-7EB9-B64B-93A8-D23289AD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A89E-2A40-814A-B7C5-278508E4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1DAC8-3488-6049-8FFC-AE6A8B0DB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three binary digits, what’s largest binary result?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+ 1 + 1 = </a:t>
            </a:r>
          </a:p>
          <a:p>
            <a:pPr lvl="1"/>
            <a:endParaRPr lang="en-US" dirty="0">
              <a:solidFill>
                <a:srgbClr val="FF8F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</a:t>
            </a:r>
            <a:r>
              <a:rPr lang="en-US" b="0" dirty="0">
                <a:solidFill>
                  <a:schemeClr val="tx1"/>
                </a:solidFill>
              </a:rPr>
              <a:t> Also get two-bit result adding 3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74393-FCE7-D646-A3FC-CFC4D186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A4E7F-7EB9-B64B-93A8-D23289AD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It’s just another gate we can define</a:t>
            </a:r>
          </a:p>
          <a:p>
            <a:pPr lvl="1"/>
            <a:r>
              <a:rPr lang="en-US" dirty="0"/>
              <a:t>Can produce truth table and logic (Lab)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37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ESE1500 Spring 2023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54B55-0E47-904C-9350-FD6DA67B0A96}" type="slidenum">
              <a:rPr lang="en-US" smtClean="0">
                <a:latin typeface="Times New Roman" pitchFamily="1" charset="0"/>
              </a:rPr>
              <a:pPr/>
              <a:t>27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97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Bit-Level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1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16764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>
                    <a:ea typeface="ＭＳ Ｐゴシック" pitchFamily="1" charset="-128"/>
                    <a:cs typeface="ＭＳ Ｐゴシック" pitchFamily="1" charset="-128"/>
                  </a:rPr>
                  <a:t>Addition                S = A + 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>
                  <a:ea typeface="ＭＳ Ｐゴシック" pitchFamily="1" charset="-128"/>
                  <a:cs typeface="ＭＳ Ｐゴシック" pitchFamily="1" charset="-128"/>
                </a:endParaRPr>
              </a:p>
              <a:p>
                <a:pPr lvl="1"/>
                <a:r>
                  <a:rPr lang="en-US" dirty="0"/>
                  <a:t>Base 2 example</a:t>
                </a:r>
              </a:p>
              <a:p>
                <a:pPr lvl="1"/>
                <a:r>
                  <a:rPr lang="en-US" dirty="0">
                    <a:solidFill>
                      <a:srgbClr val="FF6600"/>
                    </a:solidFill>
                  </a:rPr>
                  <a:t>Work together</a:t>
                </a:r>
              </a:p>
            </p:txBody>
          </p:sp>
        </mc:Choice>
        <mc:Fallback xmlns="">
          <p:sp>
            <p:nvSpPr>
              <p:cNvPr id="2971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1676400"/>
              </a:xfrm>
              <a:blipFill>
                <a:blip r:embed="rId2"/>
                <a:stretch>
                  <a:fillRect l="-489" t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A96B99C-B75D-1B42-8520-33C2476E6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65487"/>
              </p:ext>
            </p:extLst>
          </p:nvPr>
        </p:nvGraphicFramePr>
        <p:xfrm>
          <a:off x="1638300" y="415956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5446256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406723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515038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874671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601088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644709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054784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652330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458803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4523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96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29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8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9872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2F4827-46EA-E147-805D-5049BAE6D0C7}"/>
              </a:ext>
            </a:extLst>
          </p:cNvPr>
          <p:cNvSpPr txBox="1"/>
          <p:nvPr/>
        </p:nvSpPr>
        <p:spPr>
          <a:xfrm>
            <a:off x="7421394" y="41595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D54213-E515-4641-8668-3B31733594E6}"/>
              </a:ext>
            </a:extLst>
          </p:cNvPr>
          <p:cNvSpPr txBox="1"/>
          <p:nvPr/>
        </p:nvSpPr>
        <p:spPr>
          <a:xfrm>
            <a:off x="7440706" y="52878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28DA89-D41B-AA42-A7C9-A36E2EF39DA1}"/>
              </a:ext>
            </a:extLst>
          </p:cNvPr>
          <p:cNvSpPr txBox="1"/>
          <p:nvPr/>
        </p:nvSpPr>
        <p:spPr>
          <a:xfrm>
            <a:off x="6801112" y="41452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2837E0-055D-9047-9847-9E6EBB7DC9FF}"/>
              </a:ext>
            </a:extLst>
          </p:cNvPr>
          <p:cNvSpPr txBox="1"/>
          <p:nvPr/>
        </p:nvSpPr>
        <p:spPr>
          <a:xfrm>
            <a:off x="6801112" y="52878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6DF57E-B7CA-044D-B6E5-849B6F338109}"/>
              </a:ext>
            </a:extLst>
          </p:cNvPr>
          <p:cNvSpPr txBox="1"/>
          <p:nvPr/>
        </p:nvSpPr>
        <p:spPr>
          <a:xfrm>
            <a:off x="6180830" y="41452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2D4391-9B40-264A-83A5-BE93C0242AA8}"/>
              </a:ext>
            </a:extLst>
          </p:cNvPr>
          <p:cNvSpPr txBox="1"/>
          <p:nvPr/>
        </p:nvSpPr>
        <p:spPr>
          <a:xfrm>
            <a:off x="6180830" y="52922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43E56B-6FB2-4D48-9607-971B0E47DBA5}"/>
              </a:ext>
            </a:extLst>
          </p:cNvPr>
          <p:cNvSpPr txBox="1"/>
          <p:nvPr/>
        </p:nvSpPr>
        <p:spPr>
          <a:xfrm>
            <a:off x="5557783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1D072E-4C74-2843-896D-8F485F8A6AA8}"/>
              </a:ext>
            </a:extLst>
          </p:cNvPr>
          <p:cNvSpPr txBox="1"/>
          <p:nvPr/>
        </p:nvSpPr>
        <p:spPr>
          <a:xfrm>
            <a:off x="5557783" y="529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1526E6-91DA-4144-879B-CEB30C2573F6}"/>
              </a:ext>
            </a:extLst>
          </p:cNvPr>
          <p:cNvSpPr txBox="1"/>
          <p:nvPr/>
        </p:nvSpPr>
        <p:spPr>
          <a:xfrm>
            <a:off x="4937501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15D7EB-494F-1144-96AE-5837546E8DAB}"/>
              </a:ext>
            </a:extLst>
          </p:cNvPr>
          <p:cNvSpPr txBox="1"/>
          <p:nvPr/>
        </p:nvSpPr>
        <p:spPr>
          <a:xfrm>
            <a:off x="4937501" y="52807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1729FE-D561-8242-888E-DFEEAA1826E2}"/>
              </a:ext>
            </a:extLst>
          </p:cNvPr>
          <p:cNvSpPr txBox="1"/>
          <p:nvPr/>
        </p:nvSpPr>
        <p:spPr>
          <a:xfrm>
            <a:off x="4373394" y="4140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99FC86-A034-E24C-8E5F-BAE5F6F9831E}"/>
              </a:ext>
            </a:extLst>
          </p:cNvPr>
          <p:cNvSpPr txBox="1"/>
          <p:nvPr/>
        </p:nvSpPr>
        <p:spPr>
          <a:xfrm>
            <a:off x="4386055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AC46BD-5626-6843-934E-84CC0D23C958}"/>
              </a:ext>
            </a:extLst>
          </p:cNvPr>
          <p:cNvSpPr txBox="1"/>
          <p:nvPr/>
        </p:nvSpPr>
        <p:spPr>
          <a:xfrm>
            <a:off x="3720877" y="41160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595098A-7CE8-C240-8B21-93F52B613152}"/>
              </a:ext>
            </a:extLst>
          </p:cNvPr>
          <p:cNvSpPr txBox="1"/>
          <p:nvPr/>
        </p:nvSpPr>
        <p:spPr>
          <a:xfrm>
            <a:off x="3740691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1CF3C95-1C7D-C54A-9920-60D74D52CFB7}"/>
              </a:ext>
            </a:extLst>
          </p:cNvPr>
          <p:cNvSpPr txBox="1"/>
          <p:nvPr/>
        </p:nvSpPr>
        <p:spPr>
          <a:xfrm>
            <a:off x="3130065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5AF1C3-7097-5B48-BB52-14117A6ED656}"/>
              </a:ext>
            </a:extLst>
          </p:cNvPr>
          <p:cNvSpPr txBox="1"/>
          <p:nvPr/>
        </p:nvSpPr>
        <p:spPr>
          <a:xfrm>
            <a:off x="3107988" y="5263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54AF7B8-5C9F-BB44-AA74-E53DDDC90B57}"/>
              </a:ext>
            </a:extLst>
          </p:cNvPr>
          <p:cNvSpPr txBox="1"/>
          <p:nvPr/>
        </p:nvSpPr>
        <p:spPr>
          <a:xfrm>
            <a:off x="2565958" y="41274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EFF2359-3E2C-314C-BCEB-0241B0369F09}"/>
              </a:ext>
            </a:extLst>
          </p:cNvPr>
          <p:cNvSpPr txBox="1"/>
          <p:nvPr/>
        </p:nvSpPr>
        <p:spPr>
          <a:xfrm>
            <a:off x="2543881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821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Can produce truth table and logic (Lab)</a:t>
            </a:r>
          </a:p>
          <a:p>
            <a:r>
              <a:rPr lang="en-US" dirty="0"/>
              <a:t>Natural primitive for bit-level </a:t>
            </a:r>
            <a:br>
              <a:rPr lang="en-US" dirty="0"/>
            </a:br>
            <a:r>
              <a:rPr lang="en-US" dirty="0"/>
              <a:t>addition with carry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Full Adders</a:t>
            </a:r>
          </a:p>
          <a:p>
            <a:pPr lvl="1"/>
            <a:r>
              <a:rPr lang="en-US" dirty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7E0397-A738-444C-BA2C-FA553A67D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67" y="2861013"/>
            <a:ext cx="4528705" cy="31900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build a machine to perform these operations?</a:t>
            </a:r>
          </a:p>
          <a:p>
            <a:pPr lvl="1"/>
            <a:r>
              <a:rPr lang="en-US" dirty="0"/>
              <a:t>From Digital Samples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compressed digital data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Digital Samples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Down to bottom</a:t>
            </a:r>
          </a:p>
          <a:p>
            <a:pPr lvl="1"/>
            <a:r>
              <a:rPr lang="en-US" dirty="0">
                <a:sym typeface="Wingdings"/>
              </a:rPr>
              <a:t>If we can build </a:t>
            </a:r>
            <a:r>
              <a:rPr lang="en-US" b="1" dirty="0">
                <a:sym typeface="Wingdings"/>
              </a:rPr>
              <a:t>one</a:t>
            </a:r>
            <a:r>
              <a:rPr lang="en-US" dirty="0">
                <a:sym typeface="Wingdings"/>
              </a:rPr>
              <a:t> kind of primitive element (maybe 2),</a:t>
            </a:r>
          </a:p>
          <a:p>
            <a:pPr lvl="2"/>
            <a:r>
              <a:rPr lang="en-US" dirty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>
                <a:sym typeface="Wingdings"/>
              </a:rPr>
              <a:t>can build a machine to perform </a:t>
            </a:r>
            <a:r>
              <a:rPr lang="en-US" i="1" dirty="0">
                <a:sym typeface="Wingdings"/>
              </a:rPr>
              <a:t>any</a:t>
            </a:r>
            <a:r>
              <a:rPr lang="en-US" dirty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E8B9E8-7F6B-7441-9E3A-5E70E3B15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9043640-011C-2047-B757-DC413DF61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F0BD5-00F7-C54E-9320-B3942BC5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13103-DC4A-6944-97DE-1ADBD475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5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FEAC7C-904C-F249-A12A-2AB9A29C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3C0FE5-CC02-0D46-8B2A-427DE98D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</a:t>
            </a:r>
          </a:p>
          <a:p>
            <a:pPr lvl="1"/>
            <a:r>
              <a:rPr lang="en-US" dirty="0"/>
              <a:t>Defines the rate of the computation</a:t>
            </a:r>
          </a:p>
          <a:p>
            <a:pPr lvl="1"/>
            <a:r>
              <a:rPr lang="en-US" dirty="0"/>
              <a:t>Typically a square wave</a:t>
            </a:r>
          </a:p>
          <a:p>
            <a:pPr lvl="1"/>
            <a:r>
              <a:rPr lang="en-US" dirty="0"/>
              <a:t>Rising clock edge defines beginning of new cycle</a:t>
            </a:r>
          </a:p>
          <a:p>
            <a:endParaRPr lang="en-US" dirty="0"/>
          </a:p>
          <a:p>
            <a:r>
              <a:rPr lang="en-US" dirty="0"/>
              <a:t>State Element – Flip-Flop (FF) or Register</a:t>
            </a:r>
          </a:p>
          <a:p>
            <a:pPr lvl="1"/>
            <a:r>
              <a:rPr lang="en-US" dirty="0"/>
              <a:t>Returns the value it was given </a:t>
            </a:r>
            <a:br>
              <a:rPr lang="en-US" dirty="0"/>
            </a:br>
            <a:r>
              <a:rPr lang="en-US" dirty="0"/>
              <a:t>on previous cycle = </a:t>
            </a:r>
            <a:br>
              <a:rPr lang="en-US" dirty="0"/>
            </a:br>
            <a:r>
              <a:rPr lang="en-US" dirty="0"/>
              <a:t>before the last rising clock edge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C6EE1-6012-0F45-82F2-249B9690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11825-2AA4-F54B-8840-51C1F596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0BDC8-8786-A949-9C95-A7917BF3B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867" y="1574367"/>
            <a:ext cx="5780229" cy="3729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78BCD-92A1-0647-B247-366767DA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591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DDE5-449C-E33A-8CAB-E8EE364C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Example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4BAA3C5-7238-9137-244D-A6D640CBA9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84" y="2112543"/>
            <a:ext cx="6212031" cy="131645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FABC3-6F7E-A6A8-D5A1-7DAA5278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A862B-FDF3-6F8F-BEBB-3E2747FF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8D08E9D-8DF2-5C8C-A9A9-DF4563805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01286"/>
              </p:ext>
            </p:extLst>
          </p:nvPr>
        </p:nvGraphicFramePr>
        <p:xfrm>
          <a:off x="1542184" y="372334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315937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316076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827876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2459432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01723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227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43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19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21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1113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8AD8068-0A70-98A3-0F62-ED914838EB9A}"/>
              </a:ext>
            </a:extLst>
          </p:cNvPr>
          <p:cNvSpPr txBox="1"/>
          <p:nvPr/>
        </p:nvSpPr>
        <p:spPr>
          <a:xfrm>
            <a:off x="4433731" y="44657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6B0B8-251D-AE19-ECA4-DEB2F1E8ACBC}"/>
              </a:ext>
            </a:extLst>
          </p:cNvPr>
          <p:cNvSpPr txBox="1"/>
          <p:nvPr/>
        </p:nvSpPr>
        <p:spPr>
          <a:xfrm>
            <a:off x="5620870" y="44769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E4EBD5-A180-3E5C-A850-E5A04D7D9254}"/>
              </a:ext>
            </a:extLst>
          </p:cNvPr>
          <p:cNvSpPr txBox="1"/>
          <p:nvPr/>
        </p:nvSpPr>
        <p:spPr>
          <a:xfrm>
            <a:off x="6808009" y="44657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C39268-D406-8405-A81A-BC3B6D611FC6}"/>
              </a:ext>
            </a:extLst>
          </p:cNvPr>
          <p:cNvSpPr txBox="1"/>
          <p:nvPr/>
        </p:nvSpPr>
        <p:spPr>
          <a:xfrm>
            <a:off x="6808009" y="4846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D39060-B3DF-CD26-8323-6CB8B236EF48}"/>
              </a:ext>
            </a:extLst>
          </p:cNvPr>
          <p:cNvSpPr txBox="1"/>
          <p:nvPr/>
        </p:nvSpPr>
        <p:spPr>
          <a:xfrm>
            <a:off x="5620870" y="4846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E96A27-0947-AF73-28C0-A402E39B7484}"/>
              </a:ext>
            </a:extLst>
          </p:cNvPr>
          <p:cNvSpPr txBox="1"/>
          <p:nvPr/>
        </p:nvSpPr>
        <p:spPr>
          <a:xfrm>
            <a:off x="6808009" y="52268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3C3C5B-05E5-6757-6FEA-2FE70E33AEAE}"/>
              </a:ext>
            </a:extLst>
          </p:cNvPr>
          <p:cNvSpPr txBox="1"/>
          <p:nvPr/>
        </p:nvSpPr>
        <p:spPr>
          <a:xfrm>
            <a:off x="4433731" y="48771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895935-F79C-6F3B-02B4-D523055E18F1}"/>
              </a:ext>
            </a:extLst>
          </p:cNvPr>
          <p:cNvSpPr txBox="1"/>
          <p:nvPr/>
        </p:nvSpPr>
        <p:spPr>
          <a:xfrm>
            <a:off x="5620870" y="52465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7303ED-ECF8-2417-2267-36EF122B1F82}"/>
              </a:ext>
            </a:extLst>
          </p:cNvPr>
          <p:cNvSpPr txBox="1"/>
          <p:nvPr/>
        </p:nvSpPr>
        <p:spPr>
          <a:xfrm>
            <a:off x="4433731" y="52465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688CDB-8B0E-0B3A-1C53-786B2F770572}"/>
              </a:ext>
            </a:extLst>
          </p:cNvPr>
          <p:cNvSpPr txBox="1"/>
          <p:nvPr/>
        </p:nvSpPr>
        <p:spPr>
          <a:xfrm>
            <a:off x="1963271" y="6091518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8100"/>
                </a:solidFill>
              </a:rPr>
              <a:t>Fill in values</a:t>
            </a:r>
          </a:p>
        </p:txBody>
      </p:sp>
    </p:spTree>
    <p:extLst>
      <p:ext uri="{BB962C8B-B14F-4D97-AF65-F5344CB8AC3E}">
        <p14:creationId xmlns:p14="http://schemas.microsoft.com/office/powerpoint/2010/main" val="32270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DDE5-449C-E33A-8CAB-E8EE364C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FABC3-6F7E-A6A8-D5A1-7DAA5278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A862B-FDF3-6F8F-BEBB-3E2747FF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8D08E9D-8DF2-5C8C-A9A9-DF4563805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970002"/>
              </p:ext>
            </p:extLst>
          </p:nvPr>
        </p:nvGraphicFramePr>
        <p:xfrm>
          <a:off x="1542184" y="372334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315937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316076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827876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2459432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01723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227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43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19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21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1113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16B0B8-251D-AE19-ECA4-DEB2F1E8ACBC}"/>
              </a:ext>
            </a:extLst>
          </p:cNvPr>
          <p:cNvSpPr txBox="1"/>
          <p:nvPr/>
        </p:nvSpPr>
        <p:spPr>
          <a:xfrm>
            <a:off x="5620870" y="44769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E4EBD5-A180-3E5C-A850-E5A04D7D9254}"/>
              </a:ext>
            </a:extLst>
          </p:cNvPr>
          <p:cNvSpPr txBox="1"/>
          <p:nvPr/>
        </p:nvSpPr>
        <p:spPr>
          <a:xfrm>
            <a:off x="6808009" y="44657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C39268-D406-8405-A81A-BC3B6D611FC6}"/>
              </a:ext>
            </a:extLst>
          </p:cNvPr>
          <p:cNvSpPr txBox="1"/>
          <p:nvPr/>
        </p:nvSpPr>
        <p:spPr>
          <a:xfrm>
            <a:off x="6808009" y="4846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D39060-B3DF-CD26-8323-6CB8B236EF48}"/>
              </a:ext>
            </a:extLst>
          </p:cNvPr>
          <p:cNvSpPr txBox="1"/>
          <p:nvPr/>
        </p:nvSpPr>
        <p:spPr>
          <a:xfrm>
            <a:off x="5620870" y="4846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E96A27-0947-AF73-28C0-A402E39B7484}"/>
              </a:ext>
            </a:extLst>
          </p:cNvPr>
          <p:cNvSpPr txBox="1"/>
          <p:nvPr/>
        </p:nvSpPr>
        <p:spPr>
          <a:xfrm>
            <a:off x="6808009" y="52268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895935-F79C-6F3B-02B4-D523055E18F1}"/>
              </a:ext>
            </a:extLst>
          </p:cNvPr>
          <p:cNvSpPr txBox="1"/>
          <p:nvPr/>
        </p:nvSpPr>
        <p:spPr>
          <a:xfrm>
            <a:off x="5620870" y="52465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688CDB-8B0E-0B3A-1C53-786B2F770572}"/>
              </a:ext>
            </a:extLst>
          </p:cNvPr>
          <p:cNvSpPr txBox="1"/>
          <p:nvPr/>
        </p:nvSpPr>
        <p:spPr>
          <a:xfrm>
            <a:off x="1963271" y="6091518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8100"/>
                </a:solidFill>
              </a:rPr>
              <a:t>Fill in values</a:t>
            </a: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B86BEC12-929F-42E1-D01A-634EB7BB6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217" y="1979773"/>
            <a:ext cx="5899910" cy="1482865"/>
          </a:xfrm>
        </p:spPr>
      </p:pic>
    </p:spTree>
    <p:extLst>
      <p:ext uri="{BB962C8B-B14F-4D97-AF65-F5344CB8AC3E}">
        <p14:creationId xmlns:p14="http://schemas.microsoft.com/office/powerpoint/2010/main" val="109439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0F09-7395-E148-B176-628656C1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8E51-4F1C-9E47-868C-E268D76A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a sequence of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EE44C-7B1B-A74B-839E-7468F5D7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B6F58-0402-BE40-8F35-32D568CE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FF862-66D3-AF41-9767-B14762A860B0}"/>
              </a:ext>
            </a:extLst>
          </p:cNvPr>
          <p:cNvSpPr/>
          <p:nvPr/>
        </p:nvSpPr>
        <p:spPr>
          <a:xfrm>
            <a:off x="955963" y="2108353"/>
            <a:ext cx="4572000" cy="14834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a=0</a:t>
            </a:r>
          </a:p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while (true)</a:t>
            </a:r>
          </a:p>
          <a:p>
            <a:pPr marL="742950" lvl="1" indent="-28575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"/>
            </a:pPr>
            <a:r>
              <a:rPr lang="en-US" sz="2400" dirty="0">
                <a:solidFill>
                  <a:prstClr val="black"/>
                </a:solidFill>
              </a:rPr>
              <a:t>a=</a:t>
            </a:r>
            <a:r>
              <a:rPr lang="en-US" sz="2400" dirty="0" err="1">
                <a:solidFill>
                  <a:prstClr val="black"/>
                </a:solidFill>
              </a:rPr>
              <a:t>a+getInput</a:t>
            </a:r>
            <a:r>
              <a:rPr lang="en-US" sz="2400" dirty="0">
                <a:solidFill>
                  <a:prstClr val="black"/>
                </a:solidFill>
              </a:rPr>
              <a:t>();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/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blipFill>
                <a:blip r:embed="rId2"/>
                <a:stretch>
                  <a:fillRect l="-19784" t="-107813" r="-360" b="-17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3E1924-3FA7-E345-BCA4-44A5A3646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85734"/>
              </p:ext>
            </p:extLst>
          </p:nvPr>
        </p:nvGraphicFramePr>
        <p:xfrm>
          <a:off x="5527963" y="2494121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25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38A8-EEC0-5843-ABF5-30DA171A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C3D51-B605-9541-A5E8-8CD2A0A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an Adder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8FA7-BF6E-3C41-B3B4-83EFBFAC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B9C63-2A08-1E4D-A873-25A9ECC9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9DD329-FCBD-3F4B-BAAE-012474B34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1" y="3006436"/>
            <a:ext cx="3773375" cy="3369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F77AFD-E1AB-0047-852F-DF53B978E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4" y="3006436"/>
            <a:ext cx="3738424" cy="263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61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FEFD-597B-1042-BD55-A1A73F64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4748-5A6A-0344-A8D5-3A652488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4267200" cy="4846638"/>
          </a:xfrm>
        </p:spPr>
        <p:txBody>
          <a:bodyPr/>
          <a:lstStyle/>
          <a:p>
            <a:r>
              <a:rPr lang="en-US" dirty="0"/>
              <a:t>Store running sum </a:t>
            </a:r>
            <a:br>
              <a:rPr lang="en-US" dirty="0"/>
            </a:br>
            <a:r>
              <a:rPr lang="en-US" dirty="0"/>
              <a:t>as state in registers</a:t>
            </a:r>
          </a:p>
          <a:p>
            <a:r>
              <a:rPr lang="en-US" dirty="0"/>
              <a:t>Sum up new values provided on successive cycles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F538-A85C-4D4D-AC32-5CCE49FF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665AF-8F2C-7A4C-9A8C-4328F8C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1D9B59-19DC-C748-AFF0-17019269B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6" y="969818"/>
            <a:ext cx="3434623" cy="52491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97F16C-4A25-D846-8C36-65367A7D9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48930"/>
              </p:ext>
            </p:extLst>
          </p:nvPr>
        </p:nvGraphicFramePr>
        <p:xfrm>
          <a:off x="678872" y="3877425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741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28" y="2653169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390523"/>
            <a:ext cx="4343400" cy="4724400"/>
          </a:xfrm>
        </p:spPr>
        <p:txBody>
          <a:bodyPr/>
          <a:lstStyle/>
          <a:p>
            <a:r>
              <a:rPr lang="en-US" dirty="0"/>
              <a:t>Wrap register outputs</a:t>
            </a:r>
            <a:br>
              <a:rPr lang="en-US" dirty="0"/>
            </a:br>
            <a:r>
              <a:rPr lang="en-US" dirty="0"/>
              <a:t>back to inputs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B47935-50BD-B24F-B0C1-6AE03304F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4" y="1390523"/>
            <a:ext cx="3434623" cy="524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150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262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8F00"/>
                </a:solidFill>
              </a:rPr>
              <a:t>Why want more?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7C1A466-1A54-0448-94EB-60B0E6E138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8954218"/>
              </p:ext>
            </p:extLst>
          </p:nvPr>
        </p:nvGraphicFramePr>
        <p:xfrm>
          <a:off x="304800" y="1690255"/>
          <a:ext cx="340821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109">
                  <a:extLst>
                    <a:ext uri="{9D8B030D-6E8A-4147-A177-3AD203B41FA5}">
                      <a16:colId xmlns:a16="http://schemas.microsoft.com/office/drawing/2014/main" val="3999042071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1874970031"/>
                    </a:ext>
                  </a:extLst>
                </a:gridCol>
              </a:tblGrid>
              <a:tr h="2807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7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4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76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93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359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35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79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67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78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3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85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5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Combinational Logic</a:t>
            </a:r>
          </a:p>
          <a:p>
            <a:r>
              <a:rPr lang="en-US" sz="2400" dirty="0"/>
              <a:t>Arithmetic (Part 2)</a:t>
            </a:r>
          </a:p>
          <a:p>
            <a:r>
              <a:rPr lang="en-US" sz="2400" dirty="0"/>
              <a:t>Accumulator (Part 3)</a:t>
            </a:r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4A899A-D795-B24F-B44E-DCA094D29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207539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407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0C020A-F8FA-1E49-815C-DA03D5792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56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A4B84C-9318-9B4C-B004-4BEBAB6A0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427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454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092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a=0</a:t>
            </a:r>
          </a:p>
          <a:p>
            <a:r>
              <a:rPr lang="en-US" dirty="0">
                <a:solidFill>
                  <a:schemeClr val="tx1"/>
                </a:solidFill>
              </a:rPr>
              <a:t>while (true)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a=</a:t>
            </a:r>
            <a:r>
              <a:rPr lang="en-US" dirty="0" err="1">
                <a:solidFill>
                  <a:schemeClr val="tx1"/>
                </a:solidFill>
              </a:rPr>
              <a:t>a+getInput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B939-0C47-A54F-BFF4-41CF2EA42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/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blipFill>
                <a:blip r:embed="rId3"/>
                <a:stretch>
                  <a:fillRect l="-19495" t="-108661" r="-722" b="-171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8022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Lab (Monday)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Lab 7 posted on web</a:t>
            </a:r>
          </a:p>
          <a:p>
            <a:r>
              <a:rPr lang="en-US" dirty="0"/>
              <a:t>Program an FPGA in Verilog</a:t>
            </a:r>
          </a:p>
          <a:p>
            <a:pPr lvl="1"/>
            <a:r>
              <a:rPr lang="en-US" dirty="0"/>
              <a:t>Build an adder</a:t>
            </a:r>
          </a:p>
          <a:p>
            <a:pPr lvl="1"/>
            <a:r>
              <a:rPr lang="en-US" dirty="0"/>
              <a:t>Build an accumulator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(and, or, not) gates</a:t>
            </a:r>
          </a:p>
          <a:p>
            <a:r>
              <a:rPr lang="en-US" dirty="0"/>
              <a:t>Can store previous values </a:t>
            </a:r>
          </a:p>
          <a:p>
            <a:pPr lvl="1"/>
            <a:r>
              <a:rPr lang="en-US" dirty="0"/>
              <a:t>Flip-flops or registers</a:t>
            </a:r>
          </a:p>
          <a:p>
            <a:r>
              <a:rPr lang="en-US" dirty="0"/>
              <a:t>Enough to perform math we need for audio processing (…and much more…)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CIS2400 – do a bit more logic</a:t>
            </a:r>
          </a:p>
          <a:p>
            <a:r>
              <a:rPr lang="en-US" dirty="0"/>
              <a:t>ESE3700 – how to implement gates, latches, and memories from transistors</a:t>
            </a:r>
          </a:p>
          <a:p>
            <a:r>
              <a:rPr lang="en-US" dirty="0"/>
              <a:t>ESE5320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</a:t>
            </a:r>
          </a:p>
          <a:p>
            <a:r>
              <a:rPr lang="en-US" dirty="0"/>
              <a:t>Monday Lecture: Sequential Logic</a:t>
            </a:r>
          </a:p>
          <a:p>
            <a:r>
              <a:rPr lang="en-US" dirty="0"/>
              <a:t>Formal Lab Report Due Monday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File-</a:t>
            </a:r>
          </a:p>
          <a:p>
            <a:r>
              <a:rPr lang="en-US" sz="2000" b="1" dirty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13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396742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9B937E-2C8C-E043-8BC1-BB33D947D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47879</TotalTime>
  <Words>1768</Words>
  <Application>Microsoft Macintosh PowerPoint</Application>
  <PresentationFormat>On-screen Show (4:3)</PresentationFormat>
  <Paragraphs>628</Paragraphs>
  <Slides>48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Cambria Math</vt:lpstr>
      <vt:lpstr>Courier New</vt:lpstr>
      <vt:lpstr>Times New Roman</vt:lpstr>
      <vt:lpstr>Wingdings 2</vt:lpstr>
      <vt:lpstr>ESE 578–</vt:lpstr>
      <vt:lpstr>PowerPoint Presentation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Case</vt:lpstr>
      <vt:lpstr>Single Output Digital Function</vt:lpstr>
      <vt:lpstr>Multiple Output Function</vt:lpstr>
      <vt:lpstr>Combinational Logic as Gates</vt:lpstr>
      <vt:lpstr>Conclude</vt:lpstr>
      <vt:lpstr>Arithmetic</vt:lpstr>
      <vt:lpstr>Arithmetic </vt:lpstr>
      <vt:lpstr>Positional Binary Numbers</vt:lpstr>
      <vt:lpstr>Addition</vt:lpstr>
      <vt:lpstr>Addition</vt:lpstr>
      <vt:lpstr>Full Adder</vt:lpstr>
      <vt:lpstr>Example: Bit-Level Addition</vt:lpstr>
      <vt:lpstr>Full Adder</vt:lpstr>
      <vt:lpstr>N-Bit Adder</vt:lpstr>
      <vt:lpstr>Accumulator</vt:lpstr>
      <vt:lpstr>Register</vt:lpstr>
      <vt:lpstr>Register Example</vt:lpstr>
      <vt:lpstr>Logic Example</vt:lpstr>
      <vt:lpstr>Accumulator 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Next Lab (Monday)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699</cp:revision>
  <cp:lastPrinted>2023-03-14T21:43:23Z</cp:lastPrinted>
  <dcterms:created xsi:type="dcterms:W3CDTF">2018-03-13T01:14:07Z</dcterms:created>
  <dcterms:modified xsi:type="dcterms:W3CDTF">2023-03-14T21:43:40Z</dcterms:modified>
</cp:coreProperties>
</file>