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307" r:id="rId2"/>
    <p:sldId id="308" r:id="rId3"/>
    <p:sldId id="427" r:id="rId4"/>
    <p:sldId id="397" r:id="rId5"/>
    <p:sldId id="430" r:id="rId6"/>
    <p:sldId id="441" r:id="rId7"/>
    <p:sldId id="445" r:id="rId8"/>
    <p:sldId id="444" r:id="rId9"/>
    <p:sldId id="506" r:id="rId10"/>
    <p:sldId id="512" r:id="rId11"/>
    <p:sldId id="516" r:id="rId12"/>
    <p:sldId id="495" r:id="rId13"/>
    <p:sldId id="449" r:id="rId14"/>
    <p:sldId id="519" r:id="rId15"/>
    <p:sldId id="507" r:id="rId16"/>
    <p:sldId id="473" r:id="rId17"/>
    <p:sldId id="475" r:id="rId18"/>
    <p:sldId id="472" r:id="rId19"/>
    <p:sldId id="487" r:id="rId20"/>
    <p:sldId id="478" r:id="rId21"/>
    <p:sldId id="479" r:id="rId22"/>
    <p:sldId id="520" r:id="rId23"/>
    <p:sldId id="477" r:id="rId24"/>
    <p:sldId id="476" r:id="rId25"/>
    <p:sldId id="517" r:id="rId26"/>
    <p:sldId id="464" r:id="rId27"/>
    <p:sldId id="465" r:id="rId28"/>
    <p:sldId id="453" r:id="rId29"/>
    <p:sldId id="469" r:id="rId30"/>
    <p:sldId id="466" r:id="rId31"/>
    <p:sldId id="499" r:id="rId32"/>
    <p:sldId id="500" r:id="rId33"/>
    <p:sldId id="501" r:id="rId34"/>
    <p:sldId id="502" r:id="rId35"/>
    <p:sldId id="503" r:id="rId36"/>
    <p:sldId id="486" r:id="rId37"/>
    <p:sldId id="467" r:id="rId38"/>
    <p:sldId id="471" r:id="rId39"/>
    <p:sldId id="468" r:id="rId40"/>
    <p:sldId id="422" r:id="rId41"/>
    <p:sldId id="424" r:id="rId42"/>
    <p:sldId id="48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400"/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65" autoAdjust="0"/>
    <p:restoredTop sz="84909" autoAdjust="0"/>
  </p:normalViewPr>
  <p:slideViewPr>
    <p:cSldViewPr snapToGrid="0">
      <p:cViewPr varScale="1">
        <p:scale>
          <a:sx n="95" d="100"/>
          <a:sy n="95" d="100"/>
        </p:scale>
        <p:origin x="6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ESE1500 Spring 2023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45.pd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tx1"/>
                </a:solidFill>
                <a:latin typeface="+mj-lt"/>
              </a:rPr>
              <a:t>ESE1500 Spring 2023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#14 – Sequential Logic, FPGAs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2009--2023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F00"/>
                </a:solidFill>
              </a:rPr>
              <a:t>How build 4-input mux from 2-input </a:t>
            </a:r>
            <a:r>
              <a:rPr lang="en-US" dirty="0" err="1">
                <a:solidFill>
                  <a:srgbClr val="FF8F00"/>
                </a:solidFill>
              </a:rPr>
              <a:t>muxes</a:t>
            </a:r>
            <a:r>
              <a:rPr lang="en-US" dirty="0">
                <a:solidFill>
                  <a:srgbClr val="FF8F00"/>
                </a:solidFill>
              </a:rPr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62D314-DE57-7841-B997-17B546B41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703" y="2493819"/>
            <a:ext cx="2161745" cy="373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2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FEAC7C-904C-F249-A12A-2AB9A29C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3C0FE5-CC02-0D46-8B2A-427DE98D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</a:t>
            </a:r>
          </a:p>
          <a:p>
            <a:pPr lvl="1"/>
            <a:r>
              <a:rPr lang="en-US" dirty="0"/>
              <a:t>Defines the rate of the computation</a:t>
            </a:r>
          </a:p>
          <a:p>
            <a:pPr lvl="1"/>
            <a:r>
              <a:rPr lang="en-US" dirty="0"/>
              <a:t>Typically a square wave</a:t>
            </a:r>
          </a:p>
          <a:p>
            <a:pPr lvl="1"/>
            <a:r>
              <a:rPr lang="en-US" dirty="0"/>
              <a:t>Rising clock edge defines beginning of new cycle</a:t>
            </a:r>
          </a:p>
          <a:p>
            <a:endParaRPr lang="en-US" dirty="0"/>
          </a:p>
          <a:p>
            <a:r>
              <a:rPr lang="en-US" dirty="0"/>
              <a:t>State Element – Flip-Flop (FF) or Register</a:t>
            </a:r>
          </a:p>
          <a:p>
            <a:pPr lvl="1"/>
            <a:r>
              <a:rPr lang="en-US" dirty="0"/>
              <a:t>Returns the value it was given </a:t>
            </a:r>
            <a:br>
              <a:rPr lang="en-US" dirty="0"/>
            </a:br>
            <a:r>
              <a:rPr lang="en-US" dirty="0"/>
              <a:t>on previous cycle = </a:t>
            </a:r>
            <a:br>
              <a:rPr lang="en-US" dirty="0"/>
            </a:br>
            <a:r>
              <a:rPr lang="en-US" dirty="0"/>
              <a:t>before the last rising clock edge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CC6EE1-6012-0F45-82F2-249B9690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11825-2AA4-F54B-8840-51C1F596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60BDC8-8786-A949-9C95-A7917BF3B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867" y="1574367"/>
            <a:ext cx="5780229" cy="3729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78BCD-92A1-0647-B247-366767DAB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591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Revisited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77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Programmable Logic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AC611B9-C23A-3044-A9F7-A6281D8DE3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B4AFA-B614-C34F-8382-57673AB0E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510BE-9CB5-6D4A-8246-E46A3649C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Demonstrated can build any combinational logic function from AND, OR, NOT gates.</a:t>
            </a:r>
          </a:p>
          <a:p>
            <a:r>
              <a:rPr lang="en-US" dirty="0">
                <a:solidFill>
                  <a:schemeClr val="tx1"/>
                </a:solidFill>
              </a:rPr>
              <a:t>…but, it’s a </a:t>
            </a:r>
            <a:r>
              <a:rPr lang="en-US" b="0" i="1" dirty="0">
                <a:solidFill>
                  <a:schemeClr val="tx1"/>
                </a:solidFill>
              </a:rPr>
              <a:t>different</a:t>
            </a:r>
            <a:r>
              <a:rPr lang="en-US" dirty="0">
                <a:solidFill>
                  <a:schemeClr val="tx1"/>
                </a:solidFill>
              </a:rPr>
              <a:t> circuit for each logic function.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 we build one circuit that can act as </a:t>
            </a:r>
            <a:r>
              <a:rPr lang="en-US" b="0" i="1" dirty="0">
                <a:solidFill>
                  <a:schemeClr val="tx1"/>
                </a:solidFill>
              </a:rPr>
              <a:t>any</a:t>
            </a:r>
            <a:r>
              <a:rPr lang="en-US" dirty="0">
                <a:solidFill>
                  <a:schemeClr val="tx1"/>
                </a:solidFill>
              </a:rPr>
              <a:t> logic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0727A-3657-9F4B-890D-C8B35C41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41ECE9-02F2-A642-A43B-489902AE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2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F00"/>
                </a:solidFill>
              </a:rPr>
              <a:t>What function of s0, s1 is this circuit configuration computing?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B74193-74D6-DE40-A777-30374B8E5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38" y="2744932"/>
            <a:ext cx="2856923" cy="330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64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Mux</a:t>
            </a:r>
            <a:r>
              <a:rPr lang="en-US" dirty="0"/>
              <a:t> can be a programmable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Programmable Gate</a:t>
            </a:r>
          </a:p>
          <a:p>
            <a:pPr lvl="1"/>
            <a:r>
              <a:rPr lang="en-US" dirty="0"/>
              <a:t>Can be programmed to act as any gate</a:t>
            </a:r>
          </a:p>
          <a:p>
            <a:pPr lvl="1"/>
            <a:r>
              <a:rPr lang="en-US" dirty="0"/>
              <a:t>Use  state (e.g. FF) to “program” truth table of a gate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0561" y="4336260"/>
          <a:ext cx="38100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FD929D6-3675-2A42-824E-60D371631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OR 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program to behave as OR2?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4787" y="3379919"/>
            <a:ext cx="5717504" cy="29355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FF86E0-9152-414F-AE41-F0B5EB5142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84" y="3624157"/>
            <a:ext cx="2031219" cy="244705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Look-Up Table (LUT)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generalize to any number of inputs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2E1221-F9C2-B54C-A185-7DC619979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64" y="3364229"/>
            <a:ext cx="2332967" cy="29024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FD355-45C8-7E46-B3BE-D36C6AEA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81C8A-43FE-684B-BCE1-2E18C3691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can build gates</a:t>
            </a:r>
          </a:p>
          <a:p>
            <a:r>
              <a:rPr lang="en-US" dirty="0"/>
              <a:t>…still need to connect the gates together.</a:t>
            </a:r>
          </a:p>
          <a:p>
            <a:r>
              <a:rPr lang="en-US" dirty="0"/>
              <a:t>Select which gate outputs become inputs to other gates.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3EFAB-89E6-B243-91EF-EB79BBC8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83313-6126-D44C-A9E3-7C9CE1FD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576E0-9778-D24A-A402-81F01A5E3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45" y="3396939"/>
            <a:ext cx="3456118" cy="2890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E2108D-21A8-2146-A338-0B1BB650C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74" y="3792840"/>
            <a:ext cx="3313834" cy="233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9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Part 1:</a:t>
            </a:r>
          </a:p>
          <a:p>
            <a:pPr lvl="1"/>
            <a:r>
              <a:rPr lang="en-US" sz="2000" dirty="0"/>
              <a:t>Review: Combinational Logic</a:t>
            </a:r>
          </a:p>
          <a:p>
            <a:pPr lvl="1"/>
            <a:r>
              <a:rPr lang="en-US" sz="2000" dirty="0"/>
              <a:t>FPGAs</a:t>
            </a:r>
          </a:p>
          <a:p>
            <a:r>
              <a:rPr lang="en-US" sz="2400" dirty="0"/>
              <a:t>Part 2: </a:t>
            </a:r>
            <a:r>
              <a:rPr lang="en-US" sz="2000" b="0" dirty="0"/>
              <a:t>(as time permits)</a:t>
            </a:r>
          </a:p>
          <a:p>
            <a:pPr lvl="1"/>
            <a:r>
              <a:rPr lang="en-US" sz="2000" dirty="0"/>
              <a:t>Finite-State Machines (FSM)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Mux</a:t>
            </a:r>
            <a:r>
              <a:rPr lang="en-US" dirty="0"/>
              <a:t> can be Programmable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E58C-0FCA-9243-92FA-5E7F842B0E04}"/>
              </a:ext>
            </a:extLst>
          </p:cNvPr>
          <p:cNvSpPr txBox="1"/>
          <p:nvPr/>
        </p:nvSpPr>
        <p:spPr>
          <a:xfrm>
            <a:off x="554182" y="2092036"/>
            <a:ext cx="43298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Trick: </a:t>
            </a:r>
            <a:r>
              <a:rPr lang="en-US" sz="3200" dirty="0"/>
              <a:t>Use multiplexer </a:t>
            </a:r>
          </a:p>
          <a:p>
            <a:r>
              <a:rPr lang="en-US" sz="3200" dirty="0"/>
              <a:t>   to </a:t>
            </a:r>
            <a:r>
              <a:rPr lang="en-US" sz="3200" dirty="0" err="1"/>
              <a:t>programmably</a:t>
            </a:r>
            <a:endParaRPr lang="en-US" sz="3200" dirty="0"/>
          </a:p>
          <a:p>
            <a:r>
              <a:rPr lang="en-US" sz="3200" dirty="0"/>
              <a:t>   select gate input.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EAB8419-32CB-4941-A9D8-B1E0C4447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18" y="1307269"/>
            <a:ext cx="2687782" cy="4937667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6B142BB-1D6C-EA46-A8E7-63DE0EA0D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41" y="2701636"/>
            <a:ext cx="7406518" cy="2232963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Programmable Gates and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8507" y="1428600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Preclass</a:t>
            </a:r>
            <a:r>
              <a:rPr lang="en-US" dirty="0"/>
              <a:t> 5: </a:t>
            </a:r>
          </a:p>
          <a:p>
            <a:r>
              <a:rPr lang="en-US" dirty="0">
                <a:solidFill>
                  <a:srgbClr val="FF8F00"/>
                </a:solidFill>
              </a:rPr>
              <a:t>    How program (fill in yellow programmable cells) to implement a full adder?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C66FE6-A714-2542-BC04-F6382DF12B7C}"/>
              </a:ext>
            </a:extLst>
          </p:cNvPr>
          <p:cNvSpPr txBox="1"/>
          <p:nvPr/>
        </p:nvSpPr>
        <p:spPr>
          <a:xfrm>
            <a:off x="983673" y="6031468"/>
            <a:ext cx="3053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Note: Work on Google Docs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A5E7542-07EE-36B5-A0A3-F5A7823A2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4" y="2428179"/>
            <a:ext cx="8903578" cy="2834817"/>
          </a:xfrm>
        </p:spPr>
      </p:pic>
    </p:spTree>
    <p:extLst>
      <p:ext uri="{BB962C8B-B14F-4D97-AF65-F5344CB8AC3E}">
        <p14:creationId xmlns:p14="http://schemas.microsoft.com/office/powerpoint/2010/main" val="1895957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Programmable Gates</a:t>
            </a:r>
          </a:p>
          <a:p>
            <a:pPr lvl="1"/>
            <a:r>
              <a:rPr lang="en-US" dirty="0"/>
              <a:t>Can “program” by setting state bits</a:t>
            </a:r>
          </a:p>
          <a:p>
            <a:pPr lvl="1"/>
            <a:r>
              <a:rPr lang="en-US" dirty="0" err="1"/>
              <a:t>LUTs</a:t>
            </a:r>
            <a:r>
              <a:rPr lang="en-US" dirty="0"/>
              <a:t> that can be programmed to be any gate</a:t>
            </a:r>
          </a:p>
          <a:p>
            <a:pPr lvl="2"/>
            <a:r>
              <a:rPr lang="en-US" dirty="0"/>
              <a:t>With optional Flip-Flops to use for state</a:t>
            </a:r>
          </a:p>
          <a:p>
            <a:pPr lvl="1"/>
            <a:r>
              <a:rPr lang="en-US" dirty="0"/>
              <a:t>Programmable interconnect to “wire” the gates together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Field-Programmable Gate Array (FPGA)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ESE1500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2" y="2438400"/>
            <a:ext cx="8949558" cy="3528451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4869D-5E03-254C-B59C-40FB892D7E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Finite State Machines (FSMs)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4C893-196E-FD40-B4DD-7F27B9D1B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FABC3-708C-9F45-9E9A-5884C2B3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F41A9-4D7A-8745-8B99-415605C0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13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Sequencing and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trying to control things</a:t>
            </a:r>
          </a:p>
          <a:p>
            <a:pPr lvl="1"/>
            <a:r>
              <a:rPr lang="en-US" dirty="0"/>
              <a:t>E.g. Perform a sequence of operations</a:t>
            </a:r>
          </a:p>
          <a:p>
            <a:r>
              <a:rPr lang="en-US" dirty="0"/>
              <a:t>Robot</a:t>
            </a:r>
          </a:p>
          <a:p>
            <a:pPr lvl="1"/>
            <a:r>
              <a:rPr lang="en-US" dirty="0"/>
              <a:t>Open-gripper</a:t>
            </a:r>
          </a:p>
          <a:p>
            <a:pPr lvl="1"/>
            <a:r>
              <a:rPr lang="en-US" dirty="0"/>
              <a:t>Move-forward</a:t>
            </a:r>
          </a:p>
          <a:p>
            <a:pPr lvl="1"/>
            <a:r>
              <a:rPr lang="en-US" dirty="0"/>
              <a:t>Close-gripper</a:t>
            </a:r>
          </a:p>
          <a:p>
            <a:pPr lvl="1"/>
            <a:r>
              <a:rPr lang="en-US" dirty="0"/>
              <a:t>Lift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8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for Conditional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when need to behave differently based on something in the past</a:t>
            </a:r>
          </a:p>
          <a:p>
            <a:pPr lvl="1"/>
            <a:r>
              <a:rPr lang="en-US" dirty="0"/>
              <a:t>Remember if elevator going up or down</a:t>
            </a:r>
          </a:p>
          <a:p>
            <a:pPr lvl="1"/>
            <a:r>
              <a:rPr lang="en-US" dirty="0"/>
              <a:t>Remember/count coins from consumer</a:t>
            </a:r>
          </a:p>
          <a:p>
            <a:pPr lvl="1"/>
            <a:r>
              <a:rPr lang="en-US" dirty="0"/>
              <a:t>Remember some mode set by user</a:t>
            </a:r>
          </a:p>
          <a:p>
            <a:pPr lvl="2"/>
            <a:r>
              <a:rPr lang="en-US" dirty="0"/>
              <a:t>Displaying in Centigrade or Fahrenheit</a:t>
            </a:r>
          </a:p>
          <a:p>
            <a:pPr lvl="2"/>
            <a:endParaRPr lang="en-US" dirty="0"/>
          </a:p>
          <a:p>
            <a:r>
              <a:rPr lang="en-US" dirty="0"/>
              <a:t>Idea</a:t>
            </a:r>
          </a:p>
          <a:p>
            <a:pPr lvl="1"/>
            <a:r>
              <a:rPr lang="en-US" dirty="0"/>
              <a:t>Store state</a:t>
            </a:r>
          </a:p>
          <a:p>
            <a:pPr lvl="1"/>
            <a:r>
              <a:rPr lang="en-US" dirty="0"/>
              <a:t>Use as input to logic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8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Finite-State Machine (FSM)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429"/>
            <a:ext cx="8686800" cy="4846638"/>
          </a:xfrm>
        </p:spPr>
        <p:txBody>
          <a:bodyPr/>
          <a:lstStyle/>
          <a:p>
            <a:r>
              <a:rPr lang="en-US" dirty="0"/>
              <a:t>Sequential model of computation</a:t>
            </a:r>
          </a:p>
          <a:p>
            <a:r>
              <a:rPr lang="en-US" dirty="0"/>
              <a:t>State (in registers) + combinational logic</a:t>
            </a:r>
          </a:p>
          <a:p>
            <a:r>
              <a:rPr lang="en-US" dirty="0"/>
              <a:t>Compute outputs and next state</a:t>
            </a:r>
            <a:br>
              <a:rPr lang="en-US" dirty="0"/>
            </a:br>
            <a:r>
              <a:rPr lang="en-US" dirty="0"/>
              <a:t>          from inputs and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224112" y="3028699"/>
            <a:ext cx="3680213" cy="342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2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Vending Machine</a:t>
            </a:r>
          </a:p>
          <a:p>
            <a:pPr lvl="1"/>
            <a:r>
              <a:rPr lang="en-US" dirty="0"/>
              <a:t>Only input quarters</a:t>
            </a:r>
          </a:p>
          <a:p>
            <a:pPr lvl="1"/>
            <a:r>
              <a:rPr lang="en-US" dirty="0"/>
              <a:t>Only vend one item (output signal to indicate vending)</a:t>
            </a:r>
          </a:p>
          <a:p>
            <a:pPr lvl="1"/>
            <a:r>
              <a:rPr lang="en-US" dirty="0"/>
              <a:t>Item costs 2 quarters</a:t>
            </a:r>
          </a:p>
          <a:p>
            <a:pPr lvl="1"/>
            <a:r>
              <a:rPr lang="en-US" dirty="0"/>
              <a:t>Coin Return request and control</a:t>
            </a:r>
          </a:p>
          <a:p>
            <a:pPr lvl="1"/>
            <a:endParaRPr lang="en-US" dirty="0"/>
          </a:p>
          <a:p>
            <a:r>
              <a:rPr lang="en-US" dirty="0"/>
              <a:t>Two states:  waiting, one-quarter (one)</a:t>
            </a:r>
          </a:p>
          <a:p>
            <a:r>
              <a:rPr lang="en-US" dirty="0"/>
              <a:t>Two inputs: quarter, coin-return (</a:t>
            </a:r>
            <a:r>
              <a:rPr lang="en-US" dirty="0" err="1"/>
              <a:t>creturn</a:t>
            </a:r>
            <a:r>
              <a:rPr lang="en-US" dirty="0"/>
              <a:t>)</a:t>
            </a:r>
          </a:p>
          <a:p>
            <a:r>
              <a:rPr lang="en-US" dirty="0"/>
              <a:t>Two outputs: vend, return-quarter (</a:t>
            </a:r>
            <a:r>
              <a:rPr lang="en-US" dirty="0" err="1"/>
              <a:t>qreturn</a:t>
            </a:r>
            <a:r>
              <a:rPr lang="en-US" dirty="0"/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8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3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545874" y="354482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64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13016" y="4224896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0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4585114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3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005973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225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357749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599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076" y="139974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F00"/>
                </a:solidFill>
              </a:rPr>
              <a:t>Complete together</a:t>
            </a: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962A27AF-3FA9-754B-9AA4-6B5DEA3E6C19}"/>
              </a:ext>
            </a:extLst>
          </p:cNvPr>
          <p:cNvSpPr/>
          <p:nvPr/>
        </p:nvSpPr>
        <p:spPr>
          <a:xfrm>
            <a:off x="8609076" y="5782572"/>
            <a:ext cx="428278" cy="24688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49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Table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vend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8000"/>
                          </a:solidFill>
                        </a:rPr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61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(true)</a:t>
            </a:r>
          </a:p>
          <a:p>
            <a:r>
              <a:rPr lang="en-US" dirty="0"/>
              <a:t>   switch (state) {</a:t>
            </a:r>
          </a:p>
          <a:p>
            <a:r>
              <a:rPr lang="en-US" dirty="0"/>
              <a:t>       case waiting:</a:t>
            </a:r>
          </a:p>
          <a:p>
            <a:r>
              <a:rPr lang="en-US" dirty="0"/>
              <a:t>             if (quarter &amp;&amp; !</a:t>
            </a:r>
            <a:r>
              <a:rPr lang="en-US" dirty="0" err="1"/>
              <a:t>creturn</a:t>
            </a:r>
            <a:r>
              <a:rPr lang="en-US" dirty="0"/>
              <a:t>)       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=quarter &amp;&amp; 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vend=0;</a:t>
            </a:r>
          </a:p>
          <a:p>
            <a:r>
              <a:rPr lang="en-US" dirty="0"/>
              <a:t>             break;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3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Switch-Statement Model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     case one:</a:t>
            </a:r>
          </a:p>
          <a:p>
            <a:r>
              <a:rPr lang="en-US" dirty="0"/>
              <a:t>             if ((quarter &amp;&amp; !</a:t>
            </a:r>
            <a:r>
              <a:rPr lang="en-US" dirty="0" err="1"/>
              <a:t>creturn</a:t>
            </a:r>
            <a:r>
              <a:rPr lang="en-US" dirty="0"/>
              <a:t>)||</a:t>
            </a:r>
          </a:p>
          <a:p>
            <a:r>
              <a:rPr lang="en-US" dirty="0"/>
              <a:t>                 (!</a:t>
            </a:r>
            <a:r>
              <a:rPr lang="en-US" dirty="0" err="1"/>
              <a:t>quarter&amp;&amp;creturn</a:t>
            </a:r>
            <a:r>
              <a:rPr lang="en-US" dirty="0"/>
              <a:t>))</a:t>
            </a:r>
          </a:p>
          <a:p>
            <a:r>
              <a:rPr lang="en-US" dirty="0"/>
              <a:t>                  state=waiting;</a:t>
            </a:r>
          </a:p>
          <a:p>
            <a:r>
              <a:rPr lang="en-US" dirty="0"/>
              <a:t>             else</a:t>
            </a:r>
          </a:p>
          <a:p>
            <a:r>
              <a:rPr lang="en-US" dirty="0"/>
              <a:t>                  state=one;</a:t>
            </a:r>
          </a:p>
          <a:p>
            <a:r>
              <a:rPr lang="en-US" dirty="0"/>
              <a:t>             </a:t>
            </a:r>
            <a:r>
              <a:rPr lang="en-US" dirty="0" err="1"/>
              <a:t>qreturn</a:t>
            </a:r>
            <a:r>
              <a:rPr lang="en-US" dirty="0"/>
              <a:t>=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vend=quarter&amp;&amp; !</a:t>
            </a:r>
            <a:r>
              <a:rPr lang="en-US" dirty="0" err="1"/>
              <a:t>creturn</a:t>
            </a:r>
            <a:r>
              <a:rPr lang="en-US" dirty="0"/>
              <a:t>;</a:t>
            </a:r>
          </a:p>
          <a:p>
            <a:r>
              <a:rPr lang="en-US" dirty="0"/>
              <a:t>             break;</a:t>
            </a:r>
          </a:p>
          <a:p>
            <a:r>
              <a:rPr lang="en-US" dirty="0"/>
              <a:t>   } // switch</a:t>
            </a:r>
          </a:p>
          <a:p>
            <a:r>
              <a:rPr lang="en-US" dirty="0"/>
              <a:t>} //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14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Graph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83023" y="2366568"/>
            <a:ext cx="1298813" cy="12265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waiting</a:t>
            </a:r>
          </a:p>
        </p:txBody>
      </p:sp>
      <p:sp>
        <p:nvSpPr>
          <p:cNvPr id="7" name="Oval 6"/>
          <p:cNvSpPr/>
          <p:nvPr/>
        </p:nvSpPr>
        <p:spPr>
          <a:xfrm>
            <a:off x="3962250" y="4380478"/>
            <a:ext cx="1348450" cy="1204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</a:t>
            </a:r>
          </a:p>
        </p:txBody>
      </p:sp>
      <p:cxnSp>
        <p:nvCxnSpPr>
          <p:cNvPr id="11" name="Straight Arrow Connector 10"/>
          <p:cNvCxnSpPr>
            <a:stCxn id="6" idx="4"/>
            <a:endCxn id="7" idx="0"/>
          </p:cNvCxnSpPr>
          <p:nvPr/>
        </p:nvCxnSpPr>
        <p:spPr>
          <a:xfrm rot="16200000" flipH="1">
            <a:off x="4240786" y="3984788"/>
            <a:ext cx="787333" cy="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6"/>
            <a:endCxn id="6" idx="6"/>
          </p:cNvCxnSpPr>
          <p:nvPr/>
        </p:nvCxnSpPr>
        <p:spPr>
          <a:xfrm flipH="1" flipV="1">
            <a:off x="5281836" y="2979857"/>
            <a:ext cx="28864" cy="2002645"/>
          </a:xfrm>
          <a:prstGeom prst="curvedConnector3">
            <a:avLst>
              <a:gd name="adj1" fmla="val -28918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H="1" flipV="1">
            <a:off x="3962249" y="2973523"/>
            <a:ext cx="28864" cy="2002645"/>
          </a:xfrm>
          <a:prstGeom prst="curvedConnector3">
            <a:avLst>
              <a:gd name="adj1" fmla="val 350778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6" idx="5"/>
            <a:endCxn id="6" idx="0"/>
          </p:cNvCxnSpPr>
          <p:nvPr/>
        </p:nvCxnSpPr>
        <p:spPr>
          <a:xfrm rot="5400000" flipH="1">
            <a:off x="4338555" y="2660444"/>
            <a:ext cx="1046949" cy="459199"/>
          </a:xfrm>
          <a:prstGeom prst="curvedConnector5">
            <a:avLst>
              <a:gd name="adj1" fmla="val -21835"/>
              <a:gd name="adj2" fmla="val -236770"/>
              <a:gd name="adj3" fmla="val 12183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21225" y="3694157"/>
            <a:ext cx="2199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9406" y="3607575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vend=1,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00111" y="3615672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74242" y="512451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89117" y="5118186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err="1"/>
              <a:t>quarter&amp;!creturn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  <p:cxnSp>
        <p:nvCxnSpPr>
          <p:cNvPr id="56" name="Curved Connector 55"/>
          <p:cNvCxnSpPr>
            <a:stCxn id="7" idx="3"/>
            <a:endCxn id="7" idx="1"/>
          </p:cNvCxnSpPr>
          <p:nvPr/>
        </p:nvCxnSpPr>
        <p:spPr>
          <a:xfrm rot="5400000" flipH="1">
            <a:off x="3734031" y="4982502"/>
            <a:ext cx="851390" cy="1588"/>
          </a:xfrm>
          <a:prstGeom prst="curvedConnector5">
            <a:avLst>
              <a:gd name="adj1" fmla="val -26850"/>
              <a:gd name="adj2" fmla="val 86874937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7" idx="5"/>
            <a:endCxn id="7" idx="7"/>
          </p:cNvCxnSpPr>
          <p:nvPr/>
        </p:nvCxnSpPr>
        <p:spPr>
          <a:xfrm rot="5400000" flipH="1">
            <a:off x="4687529" y="4982502"/>
            <a:ext cx="851390" cy="1588"/>
          </a:xfrm>
          <a:prstGeom prst="curvedConnector5">
            <a:avLst>
              <a:gd name="adj1" fmla="val -26850"/>
              <a:gd name="adj2" fmla="val -37691625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6" idx="3"/>
            <a:endCxn id="6" idx="1"/>
          </p:cNvCxnSpPr>
          <p:nvPr/>
        </p:nvCxnSpPr>
        <p:spPr>
          <a:xfrm rot="5400000" flipH="1">
            <a:off x="3739569" y="2979857"/>
            <a:ext cx="867321" cy="1588"/>
          </a:xfrm>
          <a:prstGeom prst="curvedConnector5">
            <a:avLst>
              <a:gd name="adj1" fmla="val -26357"/>
              <a:gd name="adj2" fmla="val 66940239"/>
              <a:gd name="adj3" fmla="val 1263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4005" y="1978714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quarter&amp;creturn</a:t>
            </a:r>
            <a:r>
              <a:rPr lang="en-US" dirty="0"/>
              <a:t>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1157" y="188579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!quarter/</a:t>
            </a:r>
          </a:p>
          <a:p>
            <a:r>
              <a:rPr lang="en-US" dirty="0"/>
              <a:t>   vend=0, </a:t>
            </a:r>
            <a:r>
              <a:rPr lang="en-US" dirty="0" err="1"/>
              <a:t>qreturn</a:t>
            </a:r>
            <a:r>
              <a:rPr lang="en-US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205279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from:</a:t>
            </a:r>
          </a:p>
          <a:p>
            <a:pPr lvl="1"/>
            <a:r>
              <a:rPr lang="en-US" dirty="0"/>
              <a:t> and, or, not gates</a:t>
            </a:r>
          </a:p>
          <a:p>
            <a:r>
              <a:rPr lang="en-US" dirty="0"/>
              <a:t>Can implement any FSM from:</a:t>
            </a:r>
          </a:p>
          <a:p>
            <a:pPr lvl="1"/>
            <a:r>
              <a:rPr lang="en-US" dirty="0"/>
              <a:t> and, or, not gates and registers</a:t>
            </a:r>
          </a:p>
          <a:p>
            <a:r>
              <a:rPr lang="en-US" dirty="0"/>
              <a:t>Can build a single chip that can be programmed to behave as any collection of gates</a:t>
            </a:r>
          </a:p>
          <a:p>
            <a:pPr lvl="1"/>
            <a:r>
              <a:rPr lang="en-US" dirty="0"/>
              <a:t>As long as don’t need more gates than it provides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CIS2400 – do a bit more logic</a:t>
            </a:r>
          </a:p>
          <a:p>
            <a:r>
              <a:rPr lang="en-US" dirty="0"/>
              <a:t>ESE3700 – how to implement gates, latches, and memories from transistors</a:t>
            </a:r>
          </a:p>
          <a:p>
            <a:r>
              <a:rPr lang="en-US" dirty="0"/>
              <a:t>CIS4710 – implement processor (next time) using Verilog mapped to FPGAs</a:t>
            </a:r>
          </a:p>
          <a:p>
            <a:r>
              <a:rPr lang="en-US" dirty="0"/>
              <a:t>ESE5320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</a:t>
            </a:r>
          </a:p>
          <a:p>
            <a:r>
              <a:rPr lang="en-US" dirty="0"/>
              <a:t>Lab 6 Report/formal writeup due today</a:t>
            </a:r>
          </a:p>
          <a:p>
            <a:r>
              <a:rPr lang="en-US" dirty="0"/>
              <a:t>Lab 7 this afternoon</a:t>
            </a:r>
          </a:p>
          <a:p>
            <a:pPr lvl="1"/>
            <a:r>
              <a:rPr lang="en-US" dirty="0"/>
              <a:t>Prelab (with canvas/quiz </a:t>
            </a:r>
            <a:r>
              <a:rPr lang="en-US" dirty="0" err="1"/>
              <a:t>turnin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Implement Full Adder, 4-bit adder, 8b-accumulator on FPGA using Verilog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 Gate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MUX</a:t>
            </a:r>
          </a:p>
          <a:p>
            <a:pPr lvl="1"/>
            <a:r>
              <a:rPr lang="en-US" dirty="0"/>
              <a:t>When S=0, output=i0</a:t>
            </a:r>
          </a:p>
          <a:p>
            <a:pPr lvl="1"/>
            <a:r>
              <a:rPr lang="en-US" dirty="0"/>
              <a:t>When S=1, output=i1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0889" y="30056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Mux2(S,i0,i1)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41444" y="3810000"/>
            <a:ext cx="1454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Truth Table?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AF2E91-01BD-4141-B82A-40A6B2F7B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44" y="762144"/>
            <a:ext cx="1326701" cy="210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D220FF-78C1-7749-9562-55DE8B0E8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B5436-7B67-2E40-8A78-E30838E8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8400"/>
                </a:solidFill>
              </a:rPr>
              <a:t>How build 4-input mux from 2-input </a:t>
            </a:r>
            <a:r>
              <a:rPr lang="en-US" dirty="0" err="1">
                <a:solidFill>
                  <a:srgbClr val="FF8400"/>
                </a:solidFill>
              </a:rPr>
              <a:t>muxes</a:t>
            </a:r>
            <a:r>
              <a:rPr lang="en-US" dirty="0">
                <a:solidFill>
                  <a:srgbClr val="FF8400"/>
                </a:solidFill>
              </a:rPr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C140-437E-8344-9CE1-6F87C244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301C4-9A90-A441-A828-E5B5ACB2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5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38306</TotalTime>
  <Words>1614</Words>
  <Application>Microsoft Macintosh PowerPoint</Application>
  <PresentationFormat>On-screen Show (4:3)</PresentationFormat>
  <Paragraphs>671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Courier New</vt:lpstr>
      <vt:lpstr>Wingdings 2</vt:lpstr>
      <vt:lpstr>ESE 578–</vt:lpstr>
      <vt:lpstr>PowerPoint Presentation</vt:lpstr>
      <vt:lpstr>Lecture Topics</vt:lpstr>
      <vt:lpstr>Course Map – Week 8</vt:lpstr>
      <vt:lpstr>Combinational Logic</vt:lpstr>
      <vt:lpstr>Gate</vt:lpstr>
      <vt:lpstr>Conclude</vt:lpstr>
      <vt:lpstr>Arithmetic </vt:lpstr>
      <vt:lpstr>Multiplexer Gate</vt:lpstr>
      <vt:lpstr>Preclass 2</vt:lpstr>
      <vt:lpstr>Preclass 2</vt:lpstr>
      <vt:lpstr>Register</vt:lpstr>
      <vt:lpstr>Accumulator Revisited</vt:lpstr>
      <vt:lpstr>Programmable Logic</vt:lpstr>
      <vt:lpstr>Programmable Logic</vt:lpstr>
      <vt:lpstr>Preclass 3</vt:lpstr>
      <vt:lpstr>Mux can be a programmable Gate</vt:lpstr>
      <vt:lpstr>Example: OR (preclass 4)</vt:lpstr>
      <vt:lpstr>Look-Up Table (LUT)</vt:lpstr>
      <vt:lpstr>Connecting Gates</vt:lpstr>
      <vt:lpstr>Mux can be Programmable Interconnect</vt:lpstr>
      <vt:lpstr>Programmable Blocks</vt:lpstr>
      <vt:lpstr>Programmable Gates and Interconnect</vt:lpstr>
      <vt:lpstr>Field-Programmable Gate Array (FPGA)</vt:lpstr>
      <vt:lpstr>Field-Programmable Gate Array (FPGA)</vt:lpstr>
      <vt:lpstr>Finite State Machines (FSMs)</vt:lpstr>
      <vt:lpstr>State for Sequencing and Control</vt:lpstr>
      <vt:lpstr>State for Conditional Control</vt:lpstr>
      <vt:lpstr>Finite-State Machine (FSM)</vt:lpstr>
      <vt:lpstr>FSM Example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Truth Table Model</vt:lpstr>
      <vt:lpstr>Switch-Statement Model</vt:lpstr>
      <vt:lpstr>Switch-Statement Model (cont.)</vt:lpstr>
      <vt:lpstr>FSM Graph Model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692</cp:revision>
  <cp:lastPrinted>2023-03-19T19:32:57Z</cp:lastPrinted>
  <dcterms:created xsi:type="dcterms:W3CDTF">2018-03-13T01:14:07Z</dcterms:created>
  <dcterms:modified xsi:type="dcterms:W3CDTF">2023-03-20T15:41:12Z</dcterms:modified>
</cp:coreProperties>
</file>