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307" r:id="rId2"/>
    <p:sldId id="482" r:id="rId3"/>
    <p:sldId id="428" r:id="rId4"/>
    <p:sldId id="483" r:id="rId5"/>
    <p:sldId id="308" r:id="rId6"/>
    <p:sldId id="309" r:id="rId7"/>
    <p:sldId id="427" r:id="rId8"/>
    <p:sldId id="397" r:id="rId9"/>
    <p:sldId id="486" r:id="rId10"/>
    <p:sldId id="487" r:id="rId11"/>
    <p:sldId id="485" r:id="rId12"/>
    <p:sldId id="488" r:id="rId13"/>
    <p:sldId id="489" r:id="rId14"/>
    <p:sldId id="548" r:id="rId15"/>
    <p:sldId id="484" r:id="rId16"/>
    <p:sldId id="490" r:id="rId17"/>
    <p:sldId id="496" r:id="rId18"/>
    <p:sldId id="495" r:id="rId19"/>
    <p:sldId id="497" r:id="rId20"/>
    <p:sldId id="498" r:id="rId21"/>
    <p:sldId id="595" r:id="rId22"/>
    <p:sldId id="590" r:id="rId23"/>
    <p:sldId id="505" r:id="rId24"/>
    <p:sldId id="507" r:id="rId25"/>
    <p:sldId id="508" r:id="rId26"/>
    <p:sldId id="589" r:id="rId27"/>
    <p:sldId id="511" r:id="rId28"/>
    <p:sldId id="512" r:id="rId29"/>
    <p:sldId id="513" r:id="rId30"/>
    <p:sldId id="514" r:id="rId31"/>
    <p:sldId id="515" r:id="rId32"/>
    <p:sldId id="516" r:id="rId33"/>
    <p:sldId id="591" r:id="rId34"/>
    <p:sldId id="517" r:id="rId35"/>
    <p:sldId id="519" r:id="rId36"/>
    <p:sldId id="553" r:id="rId37"/>
    <p:sldId id="554" r:id="rId38"/>
    <p:sldId id="555" r:id="rId39"/>
    <p:sldId id="556" r:id="rId40"/>
    <p:sldId id="557" r:id="rId41"/>
    <p:sldId id="558" r:id="rId42"/>
    <p:sldId id="559" r:id="rId43"/>
    <p:sldId id="560" r:id="rId44"/>
    <p:sldId id="561" r:id="rId45"/>
    <p:sldId id="562" r:id="rId46"/>
    <p:sldId id="563" r:id="rId47"/>
    <p:sldId id="564" r:id="rId48"/>
    <p:sldId id="572" r:id="rId49"/>
    <p:sldId id="573" r:id="rId50"/>
    <p:sldId id="520" r:id="rId51"/>
    <p:sldId id="521" r:id="rId52"/>
    <p:sldId id="423" r:id="rId53"/>
    <p:sldId id="422" r:id="rId54"/>
    <p:sldId id="424" r:id="rId55"/>
    <p:sldId id="592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D30A0"/>
    <a:srgbClr val="FF8D00"/>
    <a:srgbClr val="FF9C00"/>
    <a:srgbClr val="0000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 autoAdjust="0"/>
    <p:restoredTop sz="84832" autoAdjust="0"/>
  </p:normalViewPr>
  <p:slideViewPr>
    <p:cSldViewPr snapToGrid="0">
      <p:cViewPr varScale="1">
        <p:scale>
          <a:sx n="95" d="100"/>
          <a:sy n="95" d="100"/>
        </p:scale>
        <p:origin x="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3/21/23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3/21/23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7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6E971-13E2-2D4E-9C67-0D89E84E473A}" type="slidenum">
              <a:rPr lang="en-US"/>
              <a:pPr/>
              <a:t>16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C78636-C265-4D4E-B265-D1211328BE1D}" type="slidenum">
              <a:rPr lang="en-US"/>
              <a:pPr/>
              <a:t>17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1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ESE1500 Spring 2023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jpeg"/><Relationship Id="rId5" Type="http://schemas.openxmlformats.org/officeDocument/2006/relationships/image" Target="../media/image16.wmf"/><Relationship Id="rId10" Type="http://schemas.openxmlformats.org/officeDocument/2006/relationships/image" Target="../media/image18.jpeg"/><Relationship Id="rId4" Type="http://schemas.openxmlformats.org/officeDocument/2006/relationships/image" Target="../media/image9.gif"/><Relationship Id="rId9" Type="http://schemas.openxmlformats.org/officeDocument/2006/relationships/image" Target="../media/image17.jpe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w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df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00623" y="5646117"/>
            <a:ext cx="4543377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ESE1500 Spring 2023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#15 – Minimal Processor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5403273" y="6326188"/>
            <a:ext cx="3740727" cy="531812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Based on slides © 2009--2023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DeHon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Element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Latch or Register is a state element</a:t>
            </a:r>
          </a:p>
          <a:p>
            <a:r>
              <a:rPr lang="en-US" dirty="0"/>
              <a:t>Allows circuit to </a:t>
            </a:r>
            <a:r>
              <a:rPr lang="en-US" i="1" dirty="0"/>
              <a:t>remember</a:t>
            </a:r>
            <a:r>
              <a:rPr lang="en-US" dirty="0"/>
              <a:t> a value</a:t>
            </a:r>
          </a:p>
          <a:p>
            <a:r>
              <a:rPr lang="en-US" dirty="0"/>
              <a:t>Build computations that </a:t>
            </a:r>
          </a:p>
          <a:p>
            <a:pPr lvl="1"/>
            <a:r>
              <a:rPr lang="en-US" dirty="0"/>
              <a:t>Depend on past inputs</a:t>
            </a:r>
          </a:p>
          <a:p>
            <a:pPr lvl="1"/>
            <a:r>
              <a:rPr lang="en-US" dirty="0"/>
              <a:t>Reuse hardware in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15B0E-8CBC-2833-CE9C-FC93E3B75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91" y="4318376"/>
            <a:ext cx="1833418" cy="19709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can be a programmable Gate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</a:t>
            </a:r>
          </a:p>
          <a:p>
            <a:pPr lvl="1"/>
            <a:r>
              <a:rPr lang="en-US" dirty="0"/>
              <a:t>Can be programmed to act as any gate</a:t>
            </a:r>
          </a:p>
          <a:p>
            <a:pPr lvl="1"/>
            <a:r>
              <a:rPr lang="en-US" dirty="0"/>
              <a:t>Use  state (e.g. FF) to “program” truth table of a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lut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50937" y="3192604"/>
            <a:ext cx="2376750" cy="29569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0561" y="4336260"/>
          <a:ext cx="38100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</a:t>
                      </a:r>
                      <a:r>
                        <a:rPr lang="en-US" baseline="0" dirty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Input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any combinational logic function out of a collection</a:t>
            </a:r>
          </a:p>
          <a:p>
            <a:pPr lvl="1"/>
            <a:r>
              <a:rPr lang="en-US" dirty="0"/>
              <a:t>AND, OR, NOT gates</a:t>
            </a:r>
          </a:p>
          <a:p>
            <a:pPr lvl="1"/>
            <a:r>
              <a:rPr lang="en-US" dirty="0"/>
              <a:t>Or Programmable MUX gates</a:t>
            </a:r>
          </a:p>
          <a:p>
            <a:pPr lvl="2"/>
            <a:r>
              <a:rPr lang="en-US" dirty="0"/>
              <a:t>Can program as AND, OR, NOT…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Function?</a:t>
            </a:r>
          </a:p>
          <a:p>
            <a:pPr lvl="1"/>
            <a:r>
              <a:rPr lang="en-US" dirty="0"/>
              <a:t>o1=</a:t>
            </a:r>
            <a:r>
              <a:rPr lang="en-US" dirty="0" err="1"/>
              <a:t>a&amp;b</a:t>
            </a:r>
            <a:r>
              <a:rPr lang="en-US" dirty="0"/>
              <a:t> | </a:t>
            </a:r>
            <a:r>
              <a:rPr lang="en-US" dirty="0" err="1"/>
              <a:t>b&amp;c</a:t>
            </a:r>
            <a:r>
              <a:rPr lang="en-US" dirty="0"/>
              <a:t> | </a:t>
            </a:r>
            <a:r>
              <a:rPr lang="en-US" dirty="0" err="1"/>
              <a:t>a&amp;c</a:t>
            </a:r>
            <a:r>
              <a:rPr lang="en-US" dirty="0"/>
              <a:t>; </a:t>
            </a:r>
          </a:p>
          <a:p>
            <a:pPr lvl="1"/>
            <a:r>
              <a:rPr lang="en-US" dirty="0"/>
              <a:t>o2=</a:t>
            </a:r>
            <a:r>
              <a:rPr lang="en-US" dirty="0" err="1"/>
              <a:t>a^b^c</a:t>
            </a:r>
            <a:r>
              <a:rPr lang="en-US" dirty="0"/>
              <a:t>; </a:t>
            </a:r>
          </a:p>
          <a:p>
            <a:r>
              <a:rPr lang="en-US" dirty="0">
                <a:solidFill>
                  <a:srgbClr val="FF6600"/>
                </a:solidFill>
              </a:rPr>
              <a:t>How many gates?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in Gates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6072E-2563-C549-8570-86B66328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382" y="1822146"/>
            <a:ext cx="3052618" cy="44785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C996F6-609C-5C4F-84B1-5B07F1090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B8386-C517-EF46-92FC-D12268186C20}" type="slidenum">
              <a:rPr lang="en-US"/>
              <a:pPr/>
              <a:t>16</a:t>
            </a:fld>
            <a:endParaRPr lang="en-US"/>
          </a:p>
        </p:txBody>
      </p:sp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Access Memory (RAM)</a:t>
            </a: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7772400" cy="4114800"/>
          </a:xfrm>
        </p:spPr>
        <p:txBody>
          <a:bodyPr/>
          <a:lstStyle/>
          <a:p>
            <a:r>
              <a:rPr lang="en-US" dirty="0"/>
              <a:t>A Memory:</a:t>
            </a:r>
          </a:p>
          <a:p>
            <a:pPr lvl="1"/>
            <a:r>
              <a:rPr lang="en-US" dirty="0"/>
              <a:t>Series of locations (slots)</a:t>
            </a:r>
          </a:p>
          <a:p>
            <a:pPr lvl="1"/>
            <a:r>
              <a:rPr lang="en-US" dirty="0"/>
              <a:t>Can write values a slot (specified by address, WA)</a:t>
            </a:r>
          </a:p>
          <a:p>
            <a:pPr lvl="1"/>
            <a:r>
              <a:rPr lang="en-US" dirty="0"/>
              <a:t>Read values from (by address, RA)</a:t>
            </a:r>
          </a:p>
          <a:p>
            <a:pPr lvl="1"/>
            <a:r>
              <a:rPr lang="en-US" dirty="0"/>
              <a:t>Return last value written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43FD24-6FF4-B442-A0EF-134B84CA70F0}"/>
              </a:ext>
            </a:extLst>
          </p:cNvPr>
          <p:cNvSpPr txBox="1"/>
          <p:nvPr/>
        </p:nvSpPr>
        <p:spPr>
          <a:xfrm>
            <a:off x="304800" y="517128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Notation:</a:t>
            </a:r>
          </a:p>
          <a:p>
            <a:r>
              <a:rPr lang="en-US" dirty="0">
                <a:solidFill>
                  <a:srgbClr val="0000FF"/>
                </a:solidFill>
              </a:rPr>
              <a:t>   slash on wire</a:t>
            </a:r>
          </a:p>
          <a:p>
            <a:r>
              <a:rPr lang="en-US" dirty="0">
                <a:solidFill>
                  <a:srgbClr val="0000FF"/>
                </a:solidFill>
              </a:rPr>
              <a:t>    means multiple bits wide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063D4-1FCC-1B46-946A-D96719152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7" y="3429000"/>
            <a:ext cx="2954655" cy="2870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2A89-68D3-2441-9637-63DCCB0846D6}" type="slidenum">
              <a:rPr lang="en-US"/>
              <a:pPr/>
              <a:t>17</a:t>
            </a:fld>
            <a:endParaRPr lang="en-US"/>
          </a:p>
        </p:txBody>
      </p:sp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Engineering Property</a:t>
            </a:r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Store state compactly in memory</a:t>
            </a:r>
          </a:p>
          <a:p>
            <a:pPr marL="1009650" lvl="1" indent="-609600">
              <a:buNone/>
            </a:pPr>
            <a:endParaRPr lang="en-US" dirty="0"/>
          </a:p>
          <a:p>
            <a:pPr marL="609600" indent="-609600"/>
            <a:r>
              <a:rPr lang="en-US" dirty="0" err="1"/>
              <a:t>A(memory</a:t>
            </a:r>
            <a:r>
              <a:rPr lang="en-US" dirty="0"/>
              <a:t> cell) small</a:t>
            </a:r>
          </a:p>
          <a:p>
            <a:pPr marL="1009650" lvl="1" indent="-609600"/>
            <a:r>
              <a:rPr lang="en-US" dirty="0" err="1"/>
              <a:t>A(mem</a:t>
            </a:r>
            <a:r>
              <a:rPr lang="en-US" dirty="0"/>
              <a:t>) &lt; </a:t>
            </a:r>
            <a:r>
              <a:rPr lang="en-US" dirty="0" err="1"/>
              <a:t>A(gate</a:t>
            </a:r>
            <a:r>
              <a:rPr lang="en-US" dirty="0"/>
              <a:t>)</a:t>
            </a:r>
          </a:p>
          <a:p>
            <a:pPr marL="609600" indent="-609600"/>
            <a:endParaRPr lang="en-US" dirty="0"/>
          </a:p>
          <a:p>
            <a:pPr marL="609600" indent="-609600"/>
            <a:r>
              <a:rPr lang="en-US" dirty="0"/>
              <a:t>Depends on few </a:t>
            </a:r>
            <a:br>
              <a:rPr lang="en-US" dirty="0"/>
            </a:br>
            <a:r>
              <a:rPr lang="en-US" dirty="0"/>
              <a:t>inputs/outputs</a:t>
            </a:r>
          </a:p>
          <a:p>
            <a:pPr marL="1009650" lvl="1" indent="-609600"/>
            <a:r>
              <a:rPr lang="en-US" dirty="0"/>
              <a:t>Memory cells share</a:t>
            </a:r>
            <a:br>
              <a:rPr lang="en-US" dirty="0"/>
            </a:br>
            <a:r>
              <a:rPr lang="en-US" dirty="0"/>
              <a:t>inputs and outputs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E1F7E-B141-DD4A-BF4D-27427B35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45" y="2584632"/>
            <a:ext cx="3823857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One-Gate Processor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 </a:t>
            </a:r>
            <a:r>
              <a:rPr lang="en-US" i="1" dirty="0"/>
              <a:t>logical</a:t>
            </a:r>
            <a:r>
              <a:rPr lang="en-US" dirty="0"/>
              <a:t> (simulated) register and gate outputs in memory</a:t>
            </a:r>
          </a:p>
          <a:p>
            <a:r>
              <a:rPr lang="en-US" dirty="0"/>
              <a:t>Compute one gate at a time</a:t>
            </a:r>
          </a:p>
          <a:p>
            <a:pPr lvl="1"/>
            <a:r>
              <a:rPr lang="en-US" dirty="0"/>
              <a:t>Using a single </a:t>
            </a:r>
            <a:r>
              <a:rPr lang="en-US" b="1" i="1" dirty="0"/>
              <a:t>physical</a:t>
            </a:r>
            <a:r>
              <a:rPr lang="en-US" dirty="0"/>
              <a:t> gate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Far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2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134100" y="1544573"/>
            <a:ext cx="300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336493"/>
          </a:xfrm>
        </p:spPr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values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4A0246-4E39-9148-88DB-AA3D1D38C5DB}"/>
              </a:ext>
            </a:extLst>
          </p:cNvPr>
          <p:cNvGrpSpPr/>
          <p:nvPr/>
        </p:nvGrpSpPr>
        <p:grpSpPr>
          <a:xfrm>
            <a:off x="5458773" y="1202809"/>
            <a:ext cx="1440791" cy="1567182"/>
            <a:chOff x="5458773" y="1202809"/>
            <a:chExt cx="1440791" cy="1567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D17C8-F955-4E41-B550-D4D47359E217}"/>
                </a:ext>
              </a:extLst>
            </p:cNvPr>
            <p:cNvSpPr txBox="1"/>
            <p:nvPr/>
          </p:nvSpPr>
          <p:spPr>
            <a:xfrm>
              <a:off x="5458773" y="120280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Memory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9DB240-B937-2C4C-B573-708F6636095C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5967887" y="1572141"/>
              <a:ext cx="931677" cy="119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799F7E-AD24-7D47-BF56-861CD243DF04}"/>
              </a:ext>
            </a:extLst>
          </p:cNvPr>
          <p:cNvGrpSpPr/>
          <p:nvPr/>
        </p:nvGrpSpPr>
        <p:grpSpPr>
          <a:xfrm>
            <a:off x="3040356" y="5771562"/>
            <a:ext cx="3873062" cy="434500"/>
            <a:chOff x="3040356" y="5771562"/>
            <a:chExt cx="3873062" cy="4345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61CD22-47FD-D446-9EF2-AE5A51B2B58C}"/>
                </a:ext>
              </a:extLst>
            </p:cNvPr>
            <p:cNvSpPr txBox="1"/>
            <p:nvPr/>
          </p:nvSpPr>
          <p:spPr>
            <a:xfrm>
              <a:off x="3040356" y="583673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Physical, Programmable Gate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7FC577-C360-B34D-9D08-5B1ACACAFBD1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6289964" y="5771562"/>
              <a:ext cx="623454" cy="249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467234"/>
          </a:xfrm>
        </p:spPr>
        <p:txBody>
          <a:bodyPr>
            <a:normAutofit lnSpcReduction="10000"/>
          </a:bodyPr>
          <a:lstStyle/>
          <a:p>
            <a:pPr marL="514350" indent="-514350">
              <a:buNone/>
            </a:pPr>
            <a:r>
              <a:rPr lang="en-US" dirty="0"/>
              <a:t>Why two memories?</a:t>
            </a:r>
          </a:p>
          <a:p>
            <a:r>
              <a:rPr lang="en-US" dirty="0"/>
              <a:t>2-input gate requires two</a:t>
            </a:r>
            <a:br>
              <a:rPr lang="en-US" dirty="0"/>
            </a:br>
            <a:r>
              <a:rPr lang="en-US" dirty="0"/>
              <a:t>binary inputs</a:t>
            </a:r>
          </a:p>
          <a:p>
            <a:r>
              <a:rPr lang="en-US" dirty="0"/>
              <a:t>Want to supply both – two values</a:t>
            </a:r>
          </a:p>
          <a:p>
            <a:r>
              <a:rPr lang="en-US" dirty="0"/>
              <a:t>Simple memory only allows </a:t>
            </a:r>
            <a:br>
              <a:rPr lang="en-US" dirty="0"/>
            </a:br>
            <a:r>
              <a:rPr lang="en-US" dirty="0"/>
              <a:t>one read per cycle</a:t>
            </a:r>
          </a:p>
          <a:p>
            <a:r>
              <a:rPr lang="en-US" dirty="0"/>
              <a:t>Two memories to supply </a:t>
            </a:r>
            <a:br>
              <a:rPr lang="en-US" dirty="0"/>
            </a:br>
            <a:r>
              <a:rPr lang="en-US" dirty="0"/>
              <a:t>two values</a:t>
            </a:r>
          </a:p>
          <a:p>
            <a:r>
              <a:rPr lang="en-US" dirty="0"/>
              <a:t>Write into both, so both have</a:t>
            </a:r>
            <a:br>
              <a:rPr lang="en-US" dirty="0"/>
            </a:br>
            <a:r>
              <a:rPr lang="en-US" dirty="0"/>
              <a:t>same set of values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4A0246-4E39-9148-88DB-AA3D1D38C5DB}"/>
              </a:ext>
            </a:extLst>
          </p:cNvPr>
          <p:cNvGrpSpPr/>
          <p:nvPr/>
        </p:nvGrpSpPr>
        <p:grpSpPr>
          <a:xfrm>
            <a:off x="5458773" y="1202809"/>
            <a:ext cx="1440791" cy="1567182"/>
            <a:chOff x="5458773" y="1202809"/>
            <a:chExt cx="1440791" cy="1567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FD17C8-F955-4E41-B550-D4D47359E217}"/>
                </a:ext>
              </a:extLst>
            </p:cNvPr>
            <p:cNvSpPr txBox="1"/>
            <p:nvPr/>
          </p:nvSpPr>
          <p:spPr>
            <a:xfrm>
              <a:off x="5458773" y="1202809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Memory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C9DB240-B937-2C4C-B573-708F6636095C}"/>
                </a:ext>
              </a:extLst>
            </p:cNvPr>
            <p:cNvCxnSpPr>
              <a:stCxn id="6" idx="2"/>
            </p:cNvCxnSpPr>
            <p:nvPr/>
          </p:nvCxnSpPr>
          <p:spPr>
            <a:xfrm>
              <a:off x="5967887" y="1572141"/>
              <a:ext cx="931677" cy="11978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799F7E-AD24-7D47-BF56-861CD243DF04}"/>
              </a:ext>
            </a:extLst>
          </p:cNvPr>
          <p:cNvGrpSpPr/>
          <p:nvPr/>
        </p:nvGrpSpPr>
        <p:grpSpPr>
          <a:xfrm>
            <a:off x="3040356" y="5771562"/>
            <a:ext cx="3873062" cy="434500"/>
            <a:chOff x="3040356" y="5771562"/>
            <a:chExt cx="3873062" cy="4345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61CD22-47FD-D446-9EF2-AE5A51B2B58C}"/>
                </a:ext>
              </a:extLst>
            </p:cNvPr>
            <p:cNvSpPr txBox="1"/>
            <p:nvPr/>
          </p:nvSpPr>
          <p:spPr>
            <a:xfrm>
              <a:off x="3040356" y="5836730"/>
              <a:ext cx="3249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Physical, Programmable Gate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7FC577-C360-B34D-9D08-5B1ACACAFBD1}"/>
                </a:ext>
              </a:extLst>
            </p:cNvPr>
            <p:cNvCxnSpPr>
              <a:stCxn id="11" idx="3"/>
            </p:cNvCxnSpPr>
            <p:nvPr/>
          </p:nvCxnSpPr>
          <p:spPr>
            <a:xfrm flipV="1">
              <a:off x="6289964" y="5771562"/>
              <a:ext cx="623454" cy="2498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322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778" y="1165249"/>
            <a:ext cx="3124200" cy="665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74ACB7-64B5-DB4B-82C7-D03AD3893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794204"/>
            <a:ext cx="2825239" cy="4144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BB5382-3F0A-5445-84D5-A394CAD06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54" y="1953478"/>
            <a:ext cx="2451677" cy="41449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B95BD-0200-C246-B68D-819F7EB56C38}"/>
              </a:ext>
            </a:extLst>
          </p:cNvPr>
          <p:cNvSpPr txBox="1"/>
          <p:nvPr/>
        </p:nvSpPr>
        <p:spPr>
          <a:xfrm>
            <a:off x="3158463" y="1625282"/>
            <a:ext cx="331853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a=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(0); </a:t>
            </a:r>
          </a:p>
          <a:p>
            <a:r>
              <a:rPr lang="en-US" sz="2400" dirty="0">
                <a:latin typeface="Courier" pitchFamily="2" charset="0"/>
              </a:rPr>
              <a:t>b=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(1);</a:t>
            </a:r>
          </a:p>
          <a:p>
            <a:r>
              <a:rPr lang="en-US" sz="2400" dirty="0">
                <a:latin typeface="Courier" pitchFamily="2" charset="0"/>
              </a:rPr>
              <a:t>c=</a:t>
            </a:r>
            <a:r>
              <a:rPr lang="en-US" sz="2400" dirty="0" err="1">
                <a:latin typeface="Courier" pitchFamily="2" charset="0"/>
              </a:rPr>
              <a:t>getInput</a:t>
            </a:r>
            <a:r>
              <a:rPr lang="en-US" sz="2400" dirty="0">
                <a:latin typeface="Courier" pitchFamily="2" charset="0"/>
              </a:rPr>
              <a:t>(2);</a:t>
            </a:r>
          </a:p>
          <a:p>
            <a:r>
              <a:rPr lang="en-US" sz="2400" dirty="0">
                <a:latin typeface="Courier" pitchFamily="2" charset="0"/>
              </a:rPr>
              <a:t>t1=</a:t>
            </a:r>
            <a:r>
              <a:rPr lang="en-US" sz="2400" dirty="0" err="1">
                <a:latin typeface="Courier" pitchFamily="2" charset="0"/>
              </a:rPr>
              <a:t>a&amp;b</a:t>
            </a:r>
            <a:r>
              <a:rPr lang="en-US" sz="2400" dirty="0">
                <a:latin typeface="Courier" pitchFamily="2" charset="0"/>
              </a:rPr>
              <a:t>;   // 1</a:t>
            </a:r>
          </a:p>
          <a:p>
            <a:r>
              <a:rPr lang="en-US" sz="2400" dirty="0">
                <a:latin typeface="Courier" pitchFamily="2" charset="0"/>
              </a:rPr>
              <a:t>t2=</a:t>
            </a:r>
            <a:r>
              <a:rPr lang="en-US" sz="2400" dirty="0" err="1">
                <a:latin typeface="Courier" pitchFamily="2" charset="0"/>
              </a:rPr>
              <a:t>b&amp;c</a:t>
            </a:r>
            <a:r>
              <a:rPr lang="en-US" sz="2400" dirty="0">
                <a:latin typeface="Courier" pitchFamily="2" charset="0"/>
              </a:rPr>
              <a:t>;   // 2</a:t>
            </a:r>
          </a:p>
          <a:p>
            <a:r>
              <a:rPr lang="en-US" sz="2400" dirty="0">
                <a:latin typeface="Courier" pitchFamily="2" charset="0"/>
              </a:rPr>
              <a:t>t1=t1|t2; // 3</a:t>
            </a:r>
          </a:p>
          <a:p>
            <a:r>
              <a:rPr lang="en-US" sz="2400" dirty="0">
                <a:latin typeface="Courier" pitchFamily="2" charset="0"/>
              </a:rPr>
              <a:t>t2=</a:t>
            </a:r>
            <a:r>
              <a:rPr lang="en-US" sz="2400" dirty="0" err="1">
                <a:latin typeface="Courier" pitchFamily="2" charset="0"/>
              </a:rPr>
              <a:t>a&amp;c</a:t>
            </a:r>
            <a:r>
              <a:rPr lang="en-US" sz="2400" dirty="0">
                <a:latin typeface="Courier" pitchFamily="2" charset="0"/>
              </a:rPr>
              <a:t>;   // 4</a:t>
            </a:r>
          </a:p>
          <a:p>
            <a:r>
              <a:rPr lang="en-US" sz="2400" dirty="0">
                <a:latin typeface="Courier" pitchFamily="2" charset="0"/>
              </a:rPr>
              <a:t>o1=t1|t2; // 5</a:t>
            </a:r>
          </a:p>
          <a:p>
            <a:r>
              <a:rPr lang="en-US" sz="2400" dirty="0">
                <a:latin typeface="Courier" pitchFamily="2" charset="0"/>
              </a:rPr>
              <a:t>t1=</a:t>
            </a:r>
            <a:r>
              <a:rPr lang="en-US" sz="2400" dirty="0" err="1">
                <a:latin typeface="Courier" pitchFamily="2" charset="0"/>
              </a:rPr>
              <a:t>a^b</a:t>
            </a:r>
            <a:r>
              <a:rPr lang="en-US" sz="2400" dirty="0">
                <a:latin typeface="Courier" pitchFamily="2" charset="0"/>
              </a:rPr>
              <a:t>;   // 6</a:t>
            </a:r>
          </a:p>
          <a:p>
            <a:r>
              <a:rPr lang="en-US" sz="2400" dirty="0">
                <a:latin typeface="Courier" pitchFamily="2" charset="0"/>
              </a:rPr>
              <a:t>o2=t1^c;  // 7</a:t>
            </a:r>
          </a:p>
          <a:p>
            <a:r>
              <a:rPr lang="en-US" sz="2400" dirty="0" err="1">
                <a:latin typeface="Courier" pitchFamily="2" charset="0"/>
              </a:rPr>
              <a:t>putOutput</a:t>
            </a:r>
            <a:r>
              <a:rPr lang="en-US" sz="2400" dirty="0">
                <a:latin typeface="Courier" pitchFamily="2" charset="0"/>
              </a:rPr>
              <a:t>(1,o2); </a:t>
            </a:r>
          </a:p>
          <a:p>
            <a:r>
              <a:rPr lang="en-US" sz="2400" dirty="0" err="1">
                <a:latin typeface="Courier" pitchFamily="2" charset="0"/>
              </a:rPr>
              <a:t>putOutput</a:t>
            </a:r>
            <a:r>
              <a:rPr lang="en-US" sz="2400" dirty="0">
                <a:latin typeface="Courier" pitchFamily="2" charset="0"/>
              </a:rPr>
              <a:t>(0,o1);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1D7A0-30FD-7E44-BF17-D2ED090C1E99}"/>
              </a:ext>
            </a:extLst>
          </p:cNvPr>
          <p:cNvSpPr txBox="1"/>
          <p:nvPr/>
        </p:nvSpPr>
        <p:spPr>
          <a:xfrm>
            <a:off x="83127" y="3325091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6AB8C-23DC-EA45-B73C-060E7F71784C}"/>
              </a:ext>
            </a:extLst>
          </p:cNvPr>
          <p:cNvSpPr txBox="1"/>
          <p:nvPr/>
        </p:nvSpPr>
        <p:spPr>
          <a:xfrm>
            <a:off x="614623" y="3325091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D5061E-7709-4340-A795-74399A3464C7}"/>
              </a:ext>
            </a:extLst>
          </p:cNvPr>
          <p:cNvSpPr txBox="1"/>
          <p:nvPr/>
        </p:nvSpPr>
        <p:spPr>
          <a:xfrm>
            <a:off x="416306" y="4447442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1B06BE-93B7-664C-B7BF-F754788E9CD6}"/>
              </a:ext>
            </a:extLst>
          </p:cNvPr>
          <p:cNvSpPr txBox="1"/>
          <p:nvPr/>
        </p:nvSpPr>
        <p:spPr>
          <a:xfrm>
            <a:off x="1495746" y="3866665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579B7B-D2CF-1145-A85D-9999BA96DE5C}"/>
              </a:ext>
            </a:extLst>
          </p:cNvPr>
          <p:cNvSpPr txBox="1"/>
          <p:nvPr/>
        </p:nvSpPr>
        <p:spPr>
          <a:xfrm>
            <a:off x="1056885" y="5569794"/>
            <a:ext cx="5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DB7D7F-CBB2-4B4F-9CB2-4439F1129ABF}"/>
              </a:ext>
            </a:extLst>
          </p:cNvPr>
          <p:cNvSpPr txBox="1"/>
          <p:nvPr/>
        </p:nvSpPr>
        <p:spPr>
          <a:xfrm>
            <a:off x="2710049" y="4415125"/>
            <a:ext cx="3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9A4120-69AA-8141-817F-E0F5A3395A7D}"/>
              </a:ext>
            </a:extLst>
          </p:cNvPr>
          <p:cNvSpPr txBox="1"/>
          <p:nvPr/>
        </p:nvSpPr>
        <p:spPr>
          <a:xfrm>
            <a:off x="1920088" y="5630036"/>
            <a:ext cx="5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29610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/>
      <p:bldP spid="12" grpId="1"/>
      <p:bldP spid="17" grpId="0"/>
      <p:bldP spid="17" grpId="1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8C5BDC-3BF3-8849-A4CB-A114C8E2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233"/>
            <a:ext cx="7493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 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555" y="1298222"/>
            <a:ext cx="3493534" cy="744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333" y="6138333"/>
            <a:ext cx="22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description?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131734"/>
            <a:ext cx="98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Missing </a:t>
            </a:r>
          </a:p>
          <a:p>
            <a:r>
              <a:rPr lang="en-US" dirty="0">
                <a:solidFill>
                  <a:srgbClr val="FF6600"/>
                </a:solidFill>
              </a:rPr>
              <a:t>C step?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7265C9-286A-FD45-8DE4-5671FD1F9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17" y="2283534"/>
            <a:ext cx="1640421" cy="277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 err="1"/>
              <a:t>sequentialize</a:t>
            </a:r>
            <a:r>
              <a:rPr lang="en-US" dirty="0"/>
              <a:t> operations,</a:t>
            </a:r>
            <a:br>
              <a:rPr lang="en-US" dirty="0"/>
            </a:br>
            <a:r>
              <a:rPr lang="en-US" dirty="0"/>
              <a:t>reusing the single gate</a:t>
            </a:r>
          </a:p>
          <a:p>
            <a:endParaRPr lang="en-US" dirty="0"/>
          </a:p>
          <a:p>
            <a:r>
              <a:rPr lang="en-US" dirty="0"/>
              <a:t>As long as we can specify the </a:t>
            </a:r>
            <a:br>
              <a:rPr lang="en-US" dirty="0"/>
            </a:br>
            <a:r>
              <a:rPr lang="en-US" dirty="0"/>
              <a:t>operation to be performed</a:t>
            </a:r>
          </a:p>
          <a:p>
            <a:endParaRPr lang="en-US" dirty="0"/>
          </a:p>
          <a:p>
            <a:r>
              <a:rPr lang="en-US" dirty="0">
                <a:solidFill>
                  <a:srgbClr val="FF6600"/>
                </a:solidFill>
              </a:rPr>
              <a:t>What are we specifying?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(break it down, what information need?)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392D6C-9020-CD4A-A389-80443D143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875" y="1905020"/>
            <a:ext cx="2451677" cy="4144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984536" cy="4846638"/>
          </a:xfrm>
        </p:spPr>
        <p:txBody>
          <a:bodyPr/>
          <a:lstStyle/>
          <a:p>
            <a:r>
              <a:rPr lang="en-US" dirty="0"/>
              <a:t>Call this specification an </a:t>
            </a:r>
            <a:r>
              <a:rPr lang="en-US" i="1" dirty="0"/>
              <a:t>instruction</a:t>
            </a:r>
          </a:p>
          <a:p>
            <a:r>
              <a:rPr lang="en-US" dirty="0"/>
              <a:t>Instructs the programmable, </a:t>
            </a:r>
            <a:br>
              <a:rPr lang="en-US" dirty="0"/>
            </a:br>
            <a:r>
              <a:rPr lang="en-US" dirty="0"/>
              <a:t>reusable operators on what to perform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AA1EB-6245-A64D-A18B-F6AE50D6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27" y="3977481"/>
            <a:ext cx="1372631" cy="2320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7008B7-7574-F248-9239-068D408C1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36" y="1333817"/>
            <a:ext cx="3614307" cy="48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3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a multiplexer to bring in inputs</a:t>
            </a:r>
          </a:p>
          <a:p>
            <a:r>
              <a:rPr lang="en-US" dirty="0"/>
              <a:t>Allow as option to write into data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3694E-012C-C64F-BA56-E944A0E87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95" y="1745673"/>
            <a:ext cx="4276405" cy="4655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Structure: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Add way to load a designated output register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0165CD-F73D-F849-8AAA-21034E00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1262010"/>
            <a:ext cx="3186546" cy="508519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Expanded Control =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Group the full control into instruction</a:t>
            </a:r>
          </a:p>
          <a:p>
            <a:r>
              <a:rPr lang="en-US" dirty="0"/>
              <a:t>Set of bits that tells the structure what to 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98A21F-8A18-7D4F-90F8-C9C12F68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build a machine to perform these operations?</a:t>
            </a:r>
          </a:p>
          <a:p>
            <a:pPr lvl="1"/>
            <a:r>
              <a:rPr lang="en-US" dirty="0"/>
              <a:t>From Digital Samples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compressed digital data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Digital Samples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With simple gates and registers</a:t>
            </a:r>
          </a:p>
          <a:p>
            <a:pPr lvl="1"/>
            <a:r>
              <a:rPr lang="en-US" dirty="0">
                <a:sym typeface="Wingdings"/>
              </a:rPr>
              <a:t>can build a machine to perform </a:t>
            </a:r>
            <a:r>
              <a:rPr lang="en-US" i="1" dirty="0">
                <a:sym typeface="Wingdings"/>
              </a:rPr>
              <a:t>any</a:t>
            </a:r>
            <a:r>
              <a:rPr lang="en-US" dirty="0">
                <a:sym typeface="Wingdings"/>
              </a:rPr>
              <a:t> digital computation</a:t>
            </a:r>
          </a:p>
          <a:p>
            <a:pPr lvl="1"/>
            <a:r>
              <a:rPr lang="en-US" dirty="0">
                <a:sym typeface="Wingdings"/>
              </a:rPr>
              <a:t>…</a:t>
            </a:r>
            <a:r>
              <a:rPr lang="en-US" b="1" dirty="0">
                <a:sym typeface="Wingdings"/>
              </a:rPr>
              <a:t>if</a:t>
            </a:r>
            <a:r>
              <a:rPr lang="en-US" dirty="0">
                <a:sym typeface="Wingdings"/>
              </a:rPr>
              <a:t> we have </a:t>
            </a:r>
            <a:r>
              <a:rPr lang="en-US" i="1" dirty="0">
                <a:sym typeface="Wingdings"/>
              </a:rPr>
              <a:t>enough</a:t>
            </a:r>
            <a:r>
              <a:rPr lang="en-US" dirty="0">
                <a:sym typeface="Wingdings"/>
              </a:rPr>
              <a:t> of them.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 Instruction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F82F4C-7E84-EA47-B9EF-D88A7B51F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8" y="1287592"/>
            <a:ext cx="5846497" cy="51132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064" y="1368778"/>
            <a:ext cx="3029936" cy="645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5C4F6-ACBA-9C47-869F-3FCA022A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85" y="3062038"/>
            <a:ext cx="3190814" cy="32851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1FCDA3D-37A8-404A-8598-1C6727976503}"/>
              </a:ext>
            </a:extLst>
          </p:cNvPr>
          <p:cNvSpPr/>
          <p:nvPr/>
        </p:nvSpPr>
        <p:spPr>
          <a:xfrm>
            <a:off x="3865418" y="5743956"/>
            <a:ext cx="2248646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CD007F-48E4-544F-A242-1351B84F1C02}"/>
              </a:ext>
            </a:extLst>
          </p:cNvPr>
          <p:cNvSpPr txBox="1"/>
          <p:nvPr/>
        </p:nvSpPr>
        <p:spPr>
          <a:xfrm>
            <a:off x="6345570" y="3134808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13E80-13F0-214B-8DC8-4BA4DC544020}"/>
              </a:ext>
            </a:extLst>
          </p:cNvPr>
          <p:cNvSpPr txBox="1"/>
          <p:nvPr/>
        </p:nvSpPr>
        <p:spPr>
          <a:xfrm>
            <a:off x="6591935" y="3142332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F57CE2-4960-5641-8F89-373AE4990A05}"/>
              </a:ext>
            </a:extLst>
          </p:cNvPr>
          <p:cNvCxnSpPr/>
          <p:nvPr/>
        </p:nvCxnSpPr>
        <p:spPr>
          <a:xfrm>
            <a:off x="6591935" y="3429000"/>
            <a:ext cx="190116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Instructions are just a set of bits</a:t>
            </a:r>
          </a:p>
          <a:p>
            <a:r>
              <a:rPr lang="en-US" dirty="0"/>
              <a:t>Type – 2 bits</a:t>
            </a:r>
          </a:p>
          <a:p>
            <a:r>
              <a:rPr lang="en-US" dirty="0" err="1"/>
              <a:t>GateOp</a:t>
            </a:r>
            <a:r>
              <a:rPr lang="en-US" dirty="0"/>
              <a:t> – 4 bits</a:t>
            </a:r>
          </a:p>
          <a:p>
            <a:r>
              <a:rPr lang="en-US" dirty="0"/>
              <a:t>In1 – 3 bits</a:t>
            </a:r>
          </a:p>
          <a:p>
            <a:pPr lvl="1"/>
            <a:r>
              <a:rPr lang="en-US" dirty="0"/>
              <a:t>Assume 8 slots</a:t>
            </a:r>
          </a:p>
          <a:p>
            <a:r>
              <a:rPr lang="en-US" dirty="0"/>
              <a:t>In2 – 3 bits</a:t>
            </a:r>
          </a:p>
          <a:p>
            <a:r>
              <a:rPr lang="en-US" dirty="0"/>
              <a:t>Out – 3 bits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8" y="479361"/>
            <a:ext cx="4840111" cy="865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DFAF4-D647-6343-9D08-6CC6DEB73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1249860"/>
            <a:ext cx="4950947" cy="509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313406-5B40-CB4F-91EC-961E3A353E8C}"/>
              </a:ext>
            </a:extLst>
          </p:cNvPr>
          <p:cNvSpPr txBox="1"/>
          <p:nvPr/>
        </p:nvSpPr>
        <p:spPr>
          <a:xfrm>
            <a:off x="4715600" y="1539979"/>
            <a:ext cx="1095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EBED3D-80D5-2F4F-8DAD-37B220C77E37}"/>
              </a:ext>
            </a:extLst>
          </p:cNvPr>
          <p:cNvSpPr txBox="1"/>
          <p:nvPr/>
        </p:nvSpPr>
        <p:spPr>
          <a:xfrm>
            <a:off x="4961965" y="1547503"/>
            <a:ext cx="1095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Bits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Fillin</a:t>
            </a:r>
            <a:r>
              <a:rPr lang="en-US" dirty="0">
                <a:solidFill>
                  <a:srgbClr val="FF6600"/>
                </a:solidFill>
              </a:rPr>
              <a:t> Missing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889" y="1594139"/>
            <a:ext cx="4840111" cy="865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22" y="2336422"/>
            <a:ext cx="7969250" cy="684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CEFBD-BCEB-174D-9B9D-90D631953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9144000" cy="223883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 Write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Note write enable</a:t>
            </a:r>
          </a:p>
          <a:p>
            <a:pPr lvl="1"/>
            <a:r>
              <a:rPr lang="en-US" dirty="0"/>
              <a:t>Fed back for next cycle</a:t>
            </a:r>
          </a:p>
          <a:p>
            <a:pPr lvl="1"/>
            <a:r>
              <a:rPr lang="en-US" dirty="0"/>
              <a:t>Also address, value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CAA88346-E997-FC4F-872C-4B9FC06D73C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84555" y="3076737"/>
            <a:ext cx="4717474" cy="1154800"/>
          </a:xfrm>
          <a:prstGeom prst="curved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33CB5-F50D-AD4F-8E18-B83A26B43EF6}"/>
              </a:ext>
            </a:extLst>
          </p:cNvPr>
          <p:cNvSpPr/>
          <p:nvPr/>
        </p:nvSpPr>
        <p:spPr>
          <a:xfrm>
            <a:off x="4862945" y="6040582"/>
            <a:ext cx="457200" cy="195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5CA04-AD60-2D4B-9209-F52EAB79DC06}"/>
              </a:ext>
            </a:extLst>
          </p:cNvPr>
          <p:cNvSpPr/>
          <p:nvPr/>
        </p:nvSpPr>
        <p:spPr>
          <a:xfrm>
            <a:off x="6220690" y="1139024"/>
            <a:ext cx="969818" cy="1563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434881-6EBF-B94A-B54E-E77965FC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61" y="3654137"/>
            <a:ext cx="1369517" cy="2315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F95035-BE51-C243-ABD2-B7B58252C539}"/>
              </a:ext>
            </a:extLst>
          </p:cNvPr>
          <p:cNvSpPr txBox="1"/>
          <p:nvPr/>
        </p:nvSpPr>
        <p:spPr>
          <a:xfrm>
            <a:off x="4896112" y="1379951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8E41B-EB0B-5A45-9892-1630EDEC6954}"/>
              </a:ext>
            </a:extLst>
          </p:cNvPr>
          <p:cNvSpPr txBox="1"/>
          <p:nvPr/>
        </p:nvSpPr>
        <p:spPr>
          <a:xfrm>
            <a:off x="5142477" y="1387475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</p:spTree>
    <p:extLst>
      <p:ext uri="{BB962C8B-B14F-4D97-AF65-F5344CB8AC3E}">
        <p14:creationId xmlns:p14="http://schemas.microsoft.com/office/powerpoint/2010/main" val="4216488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 Sequence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773311" cy="4846638"/>
          </a:xfrm>
        </p:spPr>
        <p:txBody>
          <a:bodyPr/>
          <a:lstStyle/>
          <a:p>
            <a:r>
              <a:rPr lang="en-US" dirty="0"/>
              <a:t>How provide the sequence of instructions?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E60D-6CD0-0341-8BA7-9B3866997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26" y="1139024"/>
            <a:ext cx="4950947" cy="5097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E0184A-3E09-934D-AD33-F5A6A736E21B}"/>
              </a:ext>
            </a:extLst>
          </p:cNvPr>
          <p:cNvSpPr txBox="1"/>
          <p:nvPr/>
        </p:nvSpPr>
        <p:spPr>
          <a:xfrm>
            <a:off x="4920182" y="1387475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B050"/>
                </a:solidFill>
              </a:rPr>
              <a:t>In0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75BF30-FC50-164E-B534-A5178FE1BAF2}"/>
              </a:ext>
            </a:extLst>
          </p:cNvPr>
          <p:cNvSpPr txBox="1"/>
          <p:nvPr/>
        </p:nvSpPr>
        <p:spPr>
          <a:xfrm>
            <a:off x="5166547" y="1394999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DD30A0"/>
                </a:solidFill>
              </a:rPr>
              <a:t>In1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Instruction </a:t>
            </a:r>
            <a:br>
              <a:rPr lang="en-US" dirty="0"/>
            </a:br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Add Memory to hold set of Instructions</a:t>
            </a:r>
          </a:p>
          <a:p>
            <a:pPr lvl="1"/>
            <a:r>
              <a:rPr lang="en-US" dirty="0"/>
              <a:t>Note contents match table on p. 2 of </a:t>
            </a:r>
            <a:r>
              <a:rPr lang="en-US" dirty="0" err="1"/>
              <a:t>preclass</a:t>
            </a:r>
            <a:endParaRPr lang="en-US" dirty="0"/>
          </a:p>
          <a:p>
            <a:r>
              <a:rPr lang="en-US" dirty="0"/>
              <a:t>Counter to sequence instructions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D5EF85-F78F-5A4A-98DA-9B3AEB13C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9750"/>
            <a:ext cx="5105400" cy="5778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F82FB8-4314-FA4D-86B2-E374B975ADD4}"/>
              </a:ext>
            </a:extLst>
          </p:cNvPr>
          <p:cNvCxnSpPr/>
          <p:nvPr/>
        </p:nvCxnSpPr>
        <p:spPr>
          <a:xfrm flipV="1">
            <a:off x="3733800" y="2189018"/>
            <a:ext cx="727364" cy="13854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74091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(also compute next PC by adding 1)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6F65C-833B-C54E-85C6-785E253523DA}"/>
              </a:ext>
            </a:extLst>
          </p:cNvPr>
          <p:cNvSpPr txBox="1"/>
          <p:nvPr/>
        </p:nvSpPr>
        <p:spPr>
          <a:xfrm>
            <a:off x="4292012" y="135849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009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19EA7-D87B-9A43-B9CC-867B870C992D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3A0236-263D-E84B-ABA9-314B8B3049B1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13259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8DD8BA-CC4D-5E48-B0E9-F3137FBB9EB5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781EC8-A1CE-E745-8F6C-37858C257B34}"/>
              </a:ext>
            </a:extLst>
          </p:cNvPr>
          <p:cNvSpPr txBox="1"/>
          <p:nvPr/>
        </p:nvSpPr>
        <p:spPr>
          <a:xfrm>
            <a:off x="7081375" y="395545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26FE6F-8078-8842-9465-45094A90E1A6}"/>
              </a:ext>
            </a:extLst>
          </p:cNvPr>
          <p:cNvSpPr txBox="1"/>
          <p:nvPr/>
        </p:nvSpPr>
        <p:spPr>
          <a:xfrm>
            <a:off x="6778061" y="572029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D02607-24E1-6B44-92E1-ABDF2E3FB30B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7776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 and Universality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only have a small number of gates?</a:t>
            </a:r>
          </a:p>
          <a:p>
            <a:r>
              <a:rPr lang="en-US" dirty="0"/>
              <a:t>OR … how many physical gates do we really need?</a:t>
            </a:r>
          </a:p>
          <a:p>
            <a:pPr lvl="1"/>
            <a:r>
              <a:rPr lang="en-US" dirty="0"/>
              <a:t>How do we perform computation with minimal hardware?</a:t>
            </a:r>
          </a:p>
          <a:p>
            <a:pPr lvl="1"/>
            <a:endParaRPr lang="en-US" dirty="0"/>
          </a:p>
          <a:p>
            <a:r>
              <a:rPr lang="en-US" dirty="0"/>
              <a:t>How do we change the computation performed by our hardware?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Start at PC=0</a:t>
            </a:r>
          </a:p>
          <a:p>
            <a:r>
              <a:rPr lang="en-US" dirty="0"/>
              <a:t>Read Instr. Mem at 0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 Back</a:t>
            </a:r>
          </a:p>
          <a:p>
            <a:r>
              <a:rPr lang="en-US" dirty="0"/>
              <a:t>Update PC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000000000000000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33269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5C24C-F3EC-834B-A620-FE79E4E66EE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99CCD8-1BAB-4E47-B24E-525E5B9BDBEC}"/>
              </a:ext>
            </a:extLst>
          </p:cNvPr>
          <p:cNvSpPr txBox="1"/>
          <p:nvPr/>
        </p:nvSpPr>
        <p:spPr>
          <a:xfrm>
            <a:off x="4292012" y="1372345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5726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81661D-243F-B049-88FF-4F1B0C142DC4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563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PC=1</a:t>
            </a:r>
          </a:p>
          <a:p>
            <a:r>
              <a:rPr lang="en-US" dirty="0"/>
              <a:t>Read Instr. Mem at 1</a:t>
            </a:r>
          </a:p>
          <a:p>
            <a:r>
              <a:rPr lang="en-US" dirty="0"/>
              <a:t>Decode</a:t>
            </a:r>
          </a:p>
          <a:p>
            <a:r>
              <a:rPr lang="en-US" dirty="0"/>
              <a:t>From Input</a:t>
            </a:r>
          </a:p>
          <a:p>
            <a:r>
              <a:rPr lang="en-US" dirty="0"/>
              <a:t>Writeback and update PC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000000001000001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2642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8E1F06-51B6-DE40-AFAF-3B07ED4F03E1}"/>
              </a:ext>
            </a:extLst>
          </p:cNvPr>
          <p:cNvSpPr txBox="1"/>
          <p:nvPr/>
        </p:nvSpPr>
        <p:spPr>
          <a:xfrm>
            <a:off x="4292012" y="1386200"/>
            <a:ext cx="35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07465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PC=2</a:t>
            </a:r>
          </a:p>
          <a:p>
            <a:r>
              <a:rPr lang="en-US" dirty="0"/>
              <a:t>Another read</a:t>
            </a:r>
          </a:p>
          <a:p>
            <a:r>
              <a:rPr lang="en-US" dirty="0"/>
              <a:t>Writeback,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000000010000010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71E31-A748-BB46-AD2C-4741A4012C7F}"/>
              </a:ext>
            </a:extLst>
          </p:cNvPr>
          <p:cNvSpPr txBox="1"/>
          <p:nvPr/>
        </p:nvSpPr>
        <p:spPr>
          <a:xfrm>
            <a:off x="7169806" y="38859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4F62D-F206-654E-B675-7865C0F578F2}"/>
              </a:ext>
            </a:extLst>
          </p:cNvPr>
          <p:cNvSpPr txBox="1"/>
          <p:nvPr/>
        </p:nvSpPr>
        <p:spPr>
          <a:xfrm>
            <a:off x="6871326" y="571323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878765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93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Animate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PC=3</a:t>
            </a:r>
          </a:p>
          <a:p>
            <a:r>
              <a:rPr lang="en-US" dirty="0"/>
              <a:t>Writeback and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preclass_processor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97300" y="709083"/>
            <a:ext cx="5105400" cy="5778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12D3D-837B-B549-B7B7-C72CF8589F33}"/>
              </a:ext>
            </a:extLst>
          </p:cNvPr>
          <p:cNvSpPr txBox="1"/>
          <p:nvPr/>
        </p:nvSpPr>
        <p:spPr>
          <a:xfrm>
            <a:off x="3395494" y="1622778"/>
            <a:ext cx="35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20E6-DF17-CF46-89FB-E729DB63EEBA}"/>
              </a:ext>
            </a:extLst>
          </p:cNvPr>
          <p:cNvSpPr txBox="1"/>
          <p:nvPr/>
        </p:nvSpPr>
        <p:spPr>
          <a:xfrm>
            <a:off x="4572000" y="2355273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010001000001011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37EBD-78E2-C742-8626-4B2EA186C070}"/>
              </a:ext>
            </a:extLst>
          </p:cNvPr>
          <p:cNvSpPr txBox="1"/>
          <p:nvPr/>
        </p:nvSpPr>
        <p:spPr>
          <a:xfrm>
            <a:off x="4308764" y="429401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7FA2A-2971-304E-B79D-7CC2137F78BF}"/>
              </a:ext>
            </a:extLst>
          </p:cNvPr>
          <p:cNvSpPr txBox="1"/>
          <p:nvPr/>
        </p:nvSpPr>
        <p:spPr>
          <a:xfrm>
            <a:off x="5028121" y="379833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83AE3-FB36-B948-8441-DE9A8687A5F2}"/>
              </a:ext>
            </a:extLst>
          </p:cNvPr>
          <p:cNvSpPr txBox="1"/>
          <p:nvPr/>
        </p:nvSpPr>
        <p:spPr>
          <a:xfrm>
            <a:off x="5860266" y="2583083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0A83C3-07FA-0E41-9A05-14BA6EA0B9E1}"/>
              </a:ext>
            </a:extLst>
          </p:cNvPr>
          <p:cNvSpPr txBox="1"/>
          <p:nvPr/>
        </p:nvSpPr>
        <p:spPr>
          <a:xfrm>
            <a:off x="5814648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C2071C-CC67-3F4D-8412-FD4391E6A9C4}"/>
              </a:ext>
            </a:extLst>
          </p:cNvPr>
          <p:cNvSpPr txBox="1"/>
          <p:nvPr/>
        </p:nvSpPr>
        <p:spPr>
          <a:xfrm>
            <a:off x="5321564" y="5351016"/>
            <a:ext cx="552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2F0D1-51CA-1C49-A5D5-B01D0E852A34}"/>
              </a:ext>
            </a:extLst>
          </p:cNvPr>
          <p:cNvSpPr txBox="1"/>
          <p:nvPr/>
        </p:nvSpPr>
        <p:spPr>
          <a:xfrm>
            <a:off x="5165111" y="45088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B89E9-EEDE-AB4E-B68A-91EBF1F44159}"/>
              </a:ext>
            </a:extLst>
          </p:cNvPr>
          <p:cNvSpPr txBox="1"/>
          <p:nvPr/>
        </p:nvSpPr>
        <p:spPr>
          <a:xfrm>
            <a:off x="5193324" y="48924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3C90-7879-224A-9AAD-40CED7C0A901}"/>
              </a:ext>
            </a:extLst>
          </p:cNvPr>
          <p:cNvSpPr txBox="1"/>
          <p:nvPr/>
        </p:nvSpPr>
        <p:spPr>
          <a:xfrm>
            <a:off x="6350000" y="231169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288C31-2C44-0442-86A1-11F57A0E94F3}"/>
              </a:ext>
            </a:extLst>
          </p:cNvPr>
          <p:cNvSpPr txBox="1"/>
          <p:nvPr/>
        </p:nvSpPr>
        <p:spPr>
          <a:xfrm>
            <a:off x="6385523" y="-6384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D8B403-E768-3741-8EAE-2C0A31A06F6F}"/>
              </a:ext>
            </a:extLst>
          </p:cNvPr>
          <p:cNvSpPr txBox="1"/>
          <p:nvPr/>
        </p:nvSpPr>
        <p:spPr>
          <a:xfrm>
            <a:off x="6808725" y="23343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28CB52-D5F3-8B43-8E7C-62D3692D271D}"/>
              </a:ext>
            </a:extLst>
          </p:cNvPr>
          <p:cNvSpPr txBox="1"/>
          <p:nvPr/>
        </p:nvSpPr>
        <p:spPr>
          <a:xfrm>
            <a:off x="6572846" y="754057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DEC2A7-8165-A64F-8A95-9E82C2F20448}"/>
              </a:ext>
            </a:extLst>
          </p:cNvPr>
          <p:cNvSpPr txBox="1"/>
          <p:nvPr/>
        </p:nvSpPr>
        <p:spPr>
          <a:xfrm>
            <a:off x="8735482" y="345977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8E5CD2-0F34-AB4B-A4BA-BDC4A16C5373}"/>
              </a:ext>
            </a:extLst>
          </p:cNvPr>
          <p:cNvSpPr txBox="1"/>
          <p:nvPr/>
        </p:nvSpPr>
        <p:spPr>
          <a:xfrm>
            <a:off x="8763104" y="362905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34CD52-DAA7-164A-A835-5E376135DD82}"/>
              </a:ext>
            </a:extLst>
          </p:cNvPr>
          <p:cNvSpPr txBox="1"/>
          <p:nvPr/>
        </p:nvSpPr>
        <p:spPr>
          <a:xfrm>
            <a:off x="6808725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8579A8-0E38-8340-AC27-9F07B8F87B97}"/>
              </a:ext>
            </a:extLst>
          </p:cNvPr>
          <p:cNvSpPr txBox="1"/>
          <p:nvPr/>
        </p:nvSpPr>
        <p:spPr>
          <a:xfrm>
            <a:off x="6338196" y="250367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A5BF6E-E87D-7B4D-8E9C-9C25F1F643C4}"/>
              </a:ext>
            </a:extLst>
          </p:cNvPr>
          <p:cNvSpPr txBox="1"/>
          <p:nvPr/>
        </p:nvSpPr>
        <p:spPr>
          <a:xfrm>
            <a:off x="8763104" y="382199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120EE3-E1E0-984A-A989-7EF31A57A88D}"/>
              </a:ext>
            </a:extLst>
          </p:cNvPr>
          <p:cNvSpPr txBox="1"/>
          <p:nvPr/>
        </p:nvSpPr>
        <p:spPr>
          <a:xfrm>
            <a:off x="6796921" y="2650245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AF4410-D481-EA43-A078-335B1EEF62F5}"/>
              </a:ext>
            </a:extLst>
          </p:cNvPr>
          <p:cNvSpPr txBox="1"/>
          <p:nvPr/>
        </p:nvSpPr>
        <p:spPr>
          <a:xfrm flipH="1">
            <a:off x="6341435" y="2650245"/>
            <a:ext cx="401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42B525-BD8E-644E-B290-67D7FB30EE9D}"/>
              </a:ext>
            </a:extLst>
          </p:cNvPr>
          <p:cNvSpPr txBox="1"/>
          <p:nvPr/>
        </p:nvSpPr>
        <p:spPr>
          <a:xfrm>
            <a:off x="6874298" y="36527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484052-11DB-704F-8BEB-DA758BF22213}"/>
              </a:ext>
            </a:extLst>
          </p:cNvPr>
          <p:cNvSpPr txBox="1"/>
          <p:nvPr/>
        </p:nvSpPr>
        <p:spPr>
          <a:xfrm>
            <a:off x="6357860" y="353064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311CA-F413-AA48-8E6D-BE762AFA29E7}"/>
              </a:ext>
            </a:extLst>
          </p:cNvPr>
          <p:cNvSpPr txBox="1"/>
          <p:nvPr/>
        </p:nvSpPr>
        <p:spPr>
          <a:xfrm>
            <a:off x="6808924" y="3975839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930FA5-71FC-1443-A34A-9888195E14B1}"/>
              </a:ext>
            </a:extLst>
          </p:cNvPr>
          <p:cNvSpPr txBox="1"/>
          <p:nvPr/>
        </p:nvSpPr>
        <p:spPr>
          <a:xfrm>
            <a:off x="6636676" y="5761333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062134-CA30-A348-9E31-E2E19F1CC9FD}"/>
              </a:ext>
            </a:extLst>
          </p:cNvPr>
          <p:cNvSpPr txBox="1"/>
          <p:nvPr/>
        </p:nvSpPr>
        <p:spPr>
          <a:xfrm>
            <a:off x="6420280" y="2769934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a&amp;b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6176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989" y="1692050"/>
            <a:ext cx="3977666" cy="4543649"/>
          </a:xfrm>
        </p:spPr>
        <p:txBody>
          <a:bodyPr>
            <a:normAutofit fontScale="92500"/>
          </a:bodyPr>
          <a:lstStyle/>
          <a:p>
            <a:r>
              <a:rPr lang="en-US" dirty="0"/>
              <a:t>Continue this sequence</a:t>
            </a:r>
          </a:p>
          <a:p>
            <a:pPr lvl="1"/>
            <a:r>
              <a:rPr lang="en-US" dirty="0"/>
              <a:t>Given PC</a:t>
            </a:r>
          </a:p>
          <a:p>
            <a:pPr lvl="1"/>
            <a:r>
              <a:rPr lang="en-US" dirty="0"/>
              <a:t>Read from Instruction Memory</a:t>
            </a:r>
          </a:p>
          <a:p>
            <a:pPr lvl="1"/>
            <a:r>
              <a:rPr lang="en-US" dirty="0"/>
              <a:t>Instruction bits control the </a:t>
            </a:r>
            <a:r>
              <a:rPr lang="en-US" dirty="0" err="1"/>
              <a:t>datapath</a:t>
            </a:r>
            <a:r>
              <a:rPr lang="en-US" dirty="0"/>
              <a:t> (memories, function, </a:t>
            </a:r>
            <a:r>
              <a:rPr lang="en-US" dirty="0" err="1"/>
              <a:t>muxes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Read from data memory</a:t>
            </a:r>
          </a:p>
          <a:p>
            <a:pPr lvl="2"/>
            <a:r>
              <a:rPr lang="en-US" dirty="0"/>
              <a:t>Perform operation</a:t>
            </a:r>
          </a:p>
          <a:p>
            <a:pPr lvl="1"/>
            <a:r>
              <a:rPr lang="en-US" dirty="0"/>
              <a:t>Write results back to memory; update 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49428-6539-7842-8921-BB5B49676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5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/>
              <a:t>Repeat: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Read gate values from memory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operation on gate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result back to memory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A44E3C-905A-9848-B026-3D52BA14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4" y="1732291"/>
            <a:ext cx="2451677" cy="41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63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Setup</a:t>
            </a:r>
          </a:p>
          <a:p>
            <a:r>
              <a:rPr lang="en-US" sz="2400" dirty="0"/>
              <a:t>Where are we?</a:t>
            </a:r>
          </a:p>
          <a:p>
            <a:r>
              <a:rPr lang="en-US" sz="2400" dirty="0"/>
              <a:t>Review</a:t>
            </a:r>
          </a:p>
          <a:p>
            <a:r>
              <a:rPr lang="en-US" sz="2400" dirty="0"/>
              <a:t>Memory</a:t>
            </a:r>
          </a:p>
          <a:p>
            <a:r>
              <a:rPr lang="en-US" sz="2400" dirty="0"/>
              <a:t>One-gate processor </a:t>
            </a:r>
          </a:p>
          <a:p>
            <a:pPr lvl="1"/>
            <a:r>
              <a:rPr lang="en-US" sz="2000" dirty="0"/>
              <a:t>Simplified warm-up of idea and key components</a:t>
            </a:r>
          </a:p>
          <a:p>
            <a:r>
              <a:rPr lang="en-US" sz="2400" dirty="0"/>
              <a:t>Next Lab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</a:t>
            </a:r>
            <a:br>
              <a:rPr lang="en-US" dirty="0"/>
            </a:br>
            <a:r>
              <a:rPr lang="en-US" dirty="0"/>
              <a:t>Processor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87222"/>
            <a:ext cx="3773311" cy="4213578"/>
          </a:xfrm>
        </p:spPr>
        <p:txBody>
          <a:bodyPr/>
          <a:lstStyle/>
          <a:p>
            <a:r>
              <a:rPr lang="en-US" dirty="0"/>
              <a:t>Can change computation simply be changing contents of instruction memory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31E415-A97D-564A-991E-B7FC4D628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65578"/>
          </a:xfrm>
        </p:spPr>
        <p:txBody>
          <a:bodyPr>
            <a:normAutofit/>
          </a:bodyPr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36888"/>
            <a:ext cx="3773311" cy="49290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Single active compute element (programmable gate)</a:t>
            </a:r>
          </a:p>
          <a:p>
            <a:r>
              <a:rPr lang="en-US" dirty="0"/>
              <a:t>Sequence in time</a:t>
            </a:r>
          </a:p>
          <a:p>
            <a:r>
              <a:rPr lang="en-US" dirty="0"/>
              <a:t>Store state in memory</a:t>
            </a:r>
          </a:p>
          <a:p>
            <a:r>
              <a:rPr lang="en-US" dirty="0"/>
              <a:t>Use Instruction memory to select and sequence operations</a:t>
            </a:r>
          </a:p>
          <a:p>
            <a:r>
              <a:rPr lang="en-US" dirty="0"/>
              <a:t>Can compute a large number of gates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0F68BD-1258-AD4F-9D02-EC99896F5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622300"/>
            <a:ext cx="5105400" cy="57785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9C5FB13-ECF8-8F4A-9ED3-4ECC9E9CAEF5}"/>
              </a:ext>
            </a:extLst>
          </p:cNvPr>
          <p:cNvSpPr/>
          <p:nvPr/>
        </p:nvSpPr>
        <p:spPr>
          <a:xfrm>
            <a:off x="6242178" y="3706539"/>
            <a:ext cx="623455" cy="789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8F2791-2BBF-3842-BCD8-6A5E0DA3EA85}"/>
              </a:ext>
            </a:extLst>
          </p:cNvPr>
          <p:cNvSpPr/>
          <p:nvPr/>
        </p:nvSpPr>
        <p:spPr>
          <a:xfrm>
            <a:off x="6339513" y="2005990"/>
            <a:ext cx="1052240" cy="18732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DD4E53-BF76-BB42-BFE6-669E6E5C831C}"/>
              </a:ext>
            </a:extLst>
          </p:cNvPr>
          <p:cNvSpPr/>
          <p:nvPr/>
        </p:nvSpPr>
        <p:spPr>
          <a:xfrm>
            <a:off x="4175446" y="457200"/>
            <a:ext cx="2066732" cy="2038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 at Instruction-Level code for ARM</a:t>
            </a:r>
          </a:p>
          <a:p>
            <a:r>
              <a:rPr lang="en-US" dirty="0"/>
              <a:t>Understand performance from instruction-level code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implement large computations on small hardware by reusing hardware in time</a:t>
            </a:r>
          </a:p>
          <a:p>
            <a:pPr lvl="1"/>
            <a:r>
              <a:rPr lang="en-US" dirty="0"/>
              <a:t>Storing computational state in memory</a:t>
            </a:r>
          </a:p>
          <a:p>
            <a:r>
              <a:rPr lang="en-US" dirty="0"/>
              <a:t>Can store program control in instruction memory</a:t>
            </a:r>
          </a:p>
          <a:p>
            <a:pPr lvl="1"/>
            <a:r>
              <a:rPr lang="en-US" dirty="0"/>
              <a:t>Change program by reprogramming memory</a:t>
            </a:r>
          </a:p>
          <a:p>
            <a:pPr lvl="1"/>
            <a:r>
              <a:rPr lang="en-US" dirty="0"/>
              <a:t>Universal machine: Stored-Program Processor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CIS2400 – processor organization and assembly</a:t>
            </a:r>
          </a:p>
          <a:p>
            <a:r>
              <a:rPr lang="en-US" dirty="0"/>
              <a:t>CIS4710 – implement and optimize processors</a:t>
            </a:r>
          </a:p>
          <a:p>
            <a:pPr lvl="1"/>
            <a:r>
              <a:rPr lang="en-US" dirty="0"/>
              <a:t>Including FPGA mapping in </a:t>
            </a:r>
            <a:r>
              <a:rPr lang="en-US" dirty="0" err="1"/>
              <a:t>Verilog</a:t>
            </a:r>
            <a:endParaRPr lang="en-US" dirty="0"/>
          </a:p>
          <a:p>
            <a:r>
              <a:rPr lang="en-US" dirty="0"/>
              <a:t>ESE3700 – implement memories (and gates) using transistors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D285-5A36-574C-92EE-71904B9BC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8855-71EE-E748-86FB-D843EED99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  <a:p>
            <a:pPr lvl="1"/>
            <a:r>
              <a:rPr lang="en-US" dirty="0"/>
              <a:t>Including Lab from Monday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6E0AC-3725-7245-8196-E2219108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FAB50-4EF5-0A41-87AC-92ECD6A6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65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6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29189" y="3170178"/>
            <a:ext cx="651243" cy="411444"/>
            <a:chOff x="1340843" y="3446002"/>
            <a:chExt cx="86516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340843" y="3461059"/>
              <a:ext cx="865161" cy="531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36825" y="4800600"/>
            <a:ext cx="450957" cy="411444"/>
            <a:chOff x="1407375" y="3446002"/>
            <a:chExt cx="599085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5" y="3461059"/>
              <a:ext cx="59908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64928" y="4556854"/>
            <a:ext cx="469950" cy="411444"/>
            <a:chOff x="1407375" y="3446002"/>
            <a:chExt cx="624316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759601" y="6446556"/>
            <a:ext cx="469950" cy="411444"/>
            <a:chOff x="1407375" y="3446002"/>
            <a:chExt cx="624316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9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7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447800" y="35052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5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6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56"/>
          <p:cNvGrpSpPr/>
          <p:nvPr/>
        </p:nvGrpSpPr>
        <p:grpSpPr>
          <a:xfrm>
            <a:off x="5153736" y="3170178"/>
            <a:ext cx="541209" cy="411444"/>
            <a:chOff x="1373452" y="3446002"/>
            <a:chExt cx="718983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73452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pic>
        <p:nvPicPr>
          <p:cNvPr id="57" name="Picture 56" descr="lecture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5205961" y="1703316"/>
            <a:ext cx="1956147" cy="751094"/>
          </a:xfrm>
          <a:prstGeom prst="rect">
            <a:avLst/>
          </a:prstGeom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07279" y="1221099"/>
            <a:ext cx="1836721" cy="159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ESE1500 Spring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20889" y="3005668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Mux2(S,i0,i1)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40000</TotalTime>
  <Words>1734</Words>
  <Application>Microsoft Macintosh PowerPoint</Application>
  <PresentationFormat>On-screen Show (4:3)</PresentationFormat>
  <Paragraphs>694</Paragraphs>
  <Slides>55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Courier</vt:lpstr>
      <vt:lpstr>Courier New</vt:lpstr>
      <vt:lpstr>Wingdings 2</vt:lpstr>
      <vt:lpstr>ESE 578–</vt:lpstr>
      <vt:lpstr>PowerPoint Presentation</vt:lpstr>
      <vt:lpstr>So Far</vt:lpstr>
      <vt:lpstr>How Process</vt:lpstr>
      <vt:lpstr>Economy and Universality</vt:lpstr>
      <vt:lpstr>Lecture Topics</vt:lpstr>
      <vt:lpstr>Course Map</vt:lpstr>
      <vt:lpstr>Course Map – Week 9</vt:lpstr>
      <vt:lpstr>Quick Reminder</vt:lpstr>
      <vt:lpstr>Multiplexer Gate</vt:lpstr>
      <vt:lpstr>State Element</vt:lpstr>
      <vt:lpstr>Mux can be a programmable Gate</vt:lpstr>
      <vt:lpstr>Universality</vt:lpstr>
      <vt:lpstr>Preclass 1</vt:lpstr>
      <vt:lpstr>Preclass 1 in Gates</vt:lpstr>
      <vt:lpstr>Memory</vt:lpstr>
      <vt:lpstr>Random Access Memory (RAM)</vt:lpstr>
      <vt:lpstr>Key Engineering Property</vt:lpstr>
      <vt:lpstr>One-Gate Processor</vt:lpstr>
      <vt:lpstr>Idea</vt:lpstr>
      <vt:lpstr>Basic Idiom</vt:lpstr>
      <vt:lpstr>Two Memories</vt:lpstr>
      <vt:lpstr>Operation</vt:lpstr>
      <vt:lpstr>Operation Sequence</vt:lpstr>
      <vt:lpstr>Observe</vt:lpstr>
      <vt:lpstr>Instruction</vt:lpstr>
      <vt:lpstr>Instruction</vt:lpstr>
      <vt:lpstr>Expanding the Structure: Input</vt:lpstr>
      <vt:lpstr>Expanding the Structure: Output</vt:lpstr>
      <vt:lpstr>Expanded Control = Instruction</vt:lpstr>
      <vt:lpstr>Fillin missing Instruction</vt:lpstr>
      <vt:lpstr>Instruction Bits</vt:lpstr>
      <vt:lpstr>Instruction Bits Example</vt:lpstr>
      <vt:lpstr>Note Write</vt:lpstr>
      <vt:lpstr>Instruction Sequence Control</vt:lpstr>
      <vt:lpstr>Instruction  Memory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Animate</vt:lpstr>
      <vt:lpstr>Processor</vt:lpstr>
      <vt:lpstr>Basic Idiom</vt:lpstr>
      <vt:lpstr>Universal Processor</vt:lpstr>
      <vt:lpstr>Review</vt:lpstr>
      <vt:lpstr>Next Lab</vt:lpstr>
      <vt:lpstr>Big Ideas</vt:lpstr>
      <vt:lpstr>Learn More</vt:lpstr>
      <vt:lpstr>Reminders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716</cp:revision>
  <cp:lastPrinted>2023-03-21T14:15:53Z</cp:lastPrinted>
  <dcterms:created xsi:type="dcterms:W3CDTF">2018-03-20T12:08:27Z</dcterms:created>
  <dcterms:modified xsi:type="dcterms:W3CDTF">2023-03-21T14:15:55Z</dcterms:modified>
</cp:coreProperties>
</file>