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07" r:id="rId2"/>
    <p:sldId id="509" r:id="rId3"/>
    <p:sldId id="515" r:id="rId4"/>
    <p:sldId id="504" r:id="rId5"/>
    <p:sldId id="448" r:id="rId6"/>
    <p:sldId id="450" r:id="rId7"/>
    <p:sldId id="527" r:id="rId8"/>
    <p:sldId id="462" r:id="rId9"/>
    <p:sldId id="467" r:id="rId10"/>
    <p:sldId id="468" r:id="rId11"/>
    <p:sldId id="469" r:id="rId12"/>
    <p:sldId id="470" r:id="rId13"/>
    <p:sldId id="471" r:id="rId14"/>
    <p:sldId id="464" r:id="rId15"/>
    <p:sldId id="519" r:id="rId16"/>
    <p:sldId id="517" r:id="rId17"/>
    <p:sldId id="455" r:id="rId18"/>
    <p:sldId id="454" r:id="rId19"/>
    <p:sldId id="521" r:id="rId20"/>
    <p:sldId id="522" r:id="rId21"/>
    <p:sldId id="524" r:id="rId22"/>
    <p:sldId id="525" r:id="rId23"/>
    <p:sldId id="533" r:id="rId24"/>
    <p:sldId id="523" r:id="rId25"/>
    <p:sldId id="528" r:id="rId26"/>
    <p:sldId id="479" r:id="rId27"/>
    <p:sldId id="526" r:id="rId28"/>
    <p:sldId id="339" r:id="rId29"/>
    <p:sldId id="534" r:id="rId30"/>
    <p:sldId id="512" r:id="rId31"/>
    <p:sldId id="510" r:id="rId32"/>
    <p:sldId id="52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9F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0" autoAdjust="0"/>
    <p:restoredTop sz="84877" autoAdjust="0"/>
  </p:normalViewPr>
  <p:slideViewPr>
    <p:cSldViewPr snapToGrid="0">
      <p:cViewPr varScale="1">
        <p:scale>
          <a:sx n="94" d="100"/>
          <a:sy n="94" d="100"/>
        </p:scale>
        <p:origin x="19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42DF6-8809-4540-AA1E-532D20592B3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6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7908-3088-47C0-A63D-A2DC5DDFAE1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05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914B1-77D5-4E87-B6C4-4923E62115F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028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99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7E1B-C426-42E8-BF68-A6ADAEFCD6C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0B242E-D4C7-244A-A564-E5A09FAD3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02AB-5BC6-D54F-9695-70151F38721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51D7CD7-394B-024C-B394-59AE5C65B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772EE412-ED84-7A43-B664-BE63DD6D3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67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53D6-93DC-404C-905F-F77BB3FDD501}" type="slidenum">
              <a:rPr lang="en-US"/>
              <a:pPr/>
              <a:t>30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93AF-4DCC-4724-B460-7AF0F2BA50D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AEB4-FF17-4F9B-984F-80916DC0E0C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14173-853F-47EB-92C4-4DAC163A273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9E229-4999-4DE4-8810-D630B7C1DA9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3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E652-ECFB-4313-A54B-926ED82338A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76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182C-9539-44DE-8A70-60CD40F1D57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7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6EA8E-B094-48D9-BF37-375006B2CF2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74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ESE1509 Spring 2023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5826" y="5943599"/>
            <a:ext cx="3749574" cy="688975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ESE1509 Spring 2023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#19 – Operating Systems (OS)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3044BE-7DD2-8841-A7B9-ADA1BFDA1AFE}"/>
              </a:ext>
            </a:extLst>
          </p:cNvPr>
          <p:cNvSpPr txBox="1">
            <a:spLocks/>
          </p:cNvSpPr>
          <p:nvPr/>
        </p:nvSpPr>
        <p:spPr>
          <a:xfrm>
            <a:off x="4765964" y="6435249"/>
            <a:ext cx="4378036" cy="39465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-2023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956-0A6A-4EB3-B013-429F1B5FC17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7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628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0" y="51054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Save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516459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8E99-7D20-4BE5-9DF5-2A5165A4A2C9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2390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07179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F492-B653-4A7A-BB4A-0C867E4D7C6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7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893" name="Text Box 5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21947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0329-9F54-421C-A48B-E42A5C8EDB17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7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3" name="Text Box 7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84149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Now that we can save/restore the state</a:t>
            </a:r>
          </a:p>
          <a:p>
            <a:r>
              <a:rPr lang="en-US" altLang="en-US" dirty="0"/>
              <a:t>Can share processor among processes</a:t>
            </a:r>
          </a:p>
          <a:p>
            <a:pPr lvl="1"/>
            <a:r>
              <a:rPr lang="en-US" altLang="en-US" dirty="0"/>
              <a:t>   (Restore state; run for time; save state)</a:t>
            </a:r>
          </a:p>
          <a:p>
            <a:r>
              <a:rPr lang="en-US" altLang="en-US" dirty="0"/>
              <a:t>Isolation: none of the processes need to know about each other</a:t>
            </a:r>
          </a:p>
          <a:p>
            <a:pPr lvl="1"/>
            <a:r>
              <a:rPr lang="en-US" altLang="en-US" dirty="0"/>
              <a:t>Each thinks it has the whole machine</a:t>
            </a:r>
          </a:p>
          <a:p>
            <a:pPr lvl="1"/>
            <a:r>
              <a:rPr lang="en-US" altLang="en-US" dirty="0"/>
              <a:t>Just need to restore/save state</a:t>
            </a:r>
            <a:br>
              <a:rPr lang="en-US" altLang="en-US" dirty="0"/>
            </a:br>
            <a:r>
              <a:rPr lang="en-US" altLang="en-US" dirty="0"/>
              <a:t>around epochs where the process</a:t>
            </a:r>
            <a:br>
              <a:rPr lang="en-US" altLang="en-US" dirty="0"/>
            </a:br>
            <a:r>
              <a:rPr lang="en-US" altLang="en-US" dirty="0"/>
              <a:t>gets to run on the processor</a:t>
            </a:r>
          </a:p>
          <a:p>
            <a:endParaRPr lang="en-US" dirty="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Processor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0530-BB2A-4034-A7D1-68FD4E741D2C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635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2"/>
            <a:ext cx="28956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706562"/>
            <a:ext cx="8686800" cy="48466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05158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DC55C0-9F23-854C-BFB3-9C6CC73FF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Worksheet Exercise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4C0E4-1E09-D641-9EA3-CDF8E264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B5CB-B989-8647-96FD-F84ADCBC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1A4E20-E4F5-1A4B-A226-1EA82940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12017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Worksheet: Execution Exercise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We’re going to simulate the computer and watch the processor state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02630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Execution: Getting Started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ADA9-4573-4E8E-A7EB-FB2B90FA1A3E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1737"/>
            <a:ext cx="8915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186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9653" name="Group 21"/>
          <p:cNvGrpSpPr>
            <a:grpSpLocks/>
          </p:cNvGrpSpPr>
          <p:nvPr/>
        </p:nvGrpSpPr>
        <p:grpSpPr bwMode="auto">
          <a:xfrm>
            <a:off x="2193925" y="2824165"/>
            <a:ext cx="6127750" cy="493713"/>
            <a:chOff x="1382" y="1779"/>
            <a:chExt cx="3860" cy="311"/>
          </a:xfrm>
        </p:grpSpPr>
        <p:sp>
          <p:nvSpPr>
            <p:cNvPr id="709638" name="Text Box 6"/>
            <p:cNvSpPr txBox="1">
              <a:spLocks noChangeArrowheads="1"/>
            </p:cNvSpPr>
            <p:nvPr/>
          </p:nvSpPr>
          <p:spPr bwMode="auto">
            <a:xfrm>
              <a:off x="1382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39" name="Text Box 7"/>
            <p:cNvSpPr txBox="1">
              <a:spLocks noChangeArrowheads="1"/>
            </p:cNvSpPr>
            <p:nvPr/>
          </p:nvSpPr>
          <p:spPr bwMode="auto">
            <a:xfrm>
              <a:off x="2294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709640" name="Text Box 8"/>
            <p:cNvSpPr txBox="1">
              <a:spLocks noChangeArrowheads="1"/>
            </p:cNvSpPr>
            <p:nvPr/>
          </p:nvSpPr>
          <p:spPr bwMode="auto">
            <a:xfrm>
              <a:off x="3158" y="1787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709641" name="Text Box 9"/>
            <p:cNvSpPr txBox="1">
              <a:spLocks noChangeArrowheads="1"/>
            </p:cNvSpPr>
            <p:nvPr/>
          </p:nvSpPr>
          <p:spPr bwMode="auto">
            <a:xfrm>
              <a:off x="4022" y="1779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255</a:t>
              </a:r>
            </a:p>
          </p:txBody>
        </p:sp>
        <p:sp>
          <p:nvSpPr>
            <p:cNvPr id="709642" name="Text Box 10"/>
            <p:cNvSpPr txBox="1">
              <a:spLocks noChangeArrowheads="1"/>
            </p:cNvSpPr>
            <p:nvPr/>
          </p:nvSpPr>
          <p:spPr bwMode="auto">
            <a:xfrm>
              <a:off x="4934" y="180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  <p:sp>
        <p:nvSpPr>
          <p:cNvPr id="709643" name="Text Box 11"/>
          <p:cNvSpPr txBox="1">
            <a:spLocks noChangeArrowheads="1"/>
          </p:cNvSpPr>
          <p:nvPr/>
        </p:nvSpPr>
        <p:spPr bwMode="auto">
          <a:xfrm>
            <a:off x="6526036" y="328118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9644" name="Text Box 12"/>
          <p:cNvSpPr txBox="1">
            <a:spLocks noChangeArrowheads="1"/>
          </p:cNvSpPr>
          <p:nvPr/>
        </p:nvSpPr>
        <p:spPr bwMode="auto">
          <a:xfrm>
            <a:off x="2188281" y="33376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5" name="Text Box 13"/>
          <p:cNvSpPr txBox="1">
            <a:spLocks noChangeArrowheads="1"/>
          </p:cNvSpPr>
          <p:nvPr/>
        </p:nvSpPr>
        <p:spPr bwMode="auto">
          <a:xfrm>
            <a:off x="3641725" y="3394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9646" name="Text Box 14"/>
          <p:cNvSpPr txBox="1">
            <a:spLocks noChangeArrowheads="1"/>
          </p:cNvSpPr>
          <p:nvPr/>
        </p:nvSpPr>
        <p:spPr bwMode="auto">
          <a:xfrm>
            <a:off x="50895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709647" name="Text Box 15"/>
          <p:cNvSpPr txBox="1">
            <a:spLocks noChangeArrowheads="1"/>
          </p:cNvSpPr>
          <p:nvPr/>
        </p:nvSpPr>
        <p:spPr bwMode="auto">
          <a:xfrm>
            <a:off x="79089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709648" name="Text Box 16"/>
          <p:cNvSpPr txBox="1">
            <a:spLocks noChangeArrowheads="1"/>
          </p:cNvSpPr>
          <p:nvPr/>
        </p:nvSpPr>
        <p:spPr bwMode="auto">
          <a:xfrm>
            <a:off x="5241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9" name="Text Box 17"/>
          <p:cNvSpPr txBox="1">
            <a:spLocks noChangeArrowheads="1"/>
          </p:cNvSpPr>
          <p:nvPr/>
        </p:nvSpPr>
        <p:spPr bwMode="auto">
          <a:xfrm>
            <a:off x="2193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9650" name="Text Box 18"/>
          <p:cNvSpPr txBox="1">
            <a:spLocks noChangeArrowheads="1"/>
          </p:cNvSpPr>
          <p:nvPr/>
        </p:nvSpPr>
        <p:spPr bwMode="auto">
          <a:xfrm>
            <a:off x="3647370" y="380894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709654" name="Group 22"/>
          <p:cNvGrpSpPr>
            <a:grpSpLocks/>
          </p:cNvGrpSpPr>
          <p:nvPr/>
        </p:nvGrpSpPr>
        <p:grpSpPr bwMode="auto">
          <a:xfrm>
            <a:off x="6523039" y="3829050"/>
            <a:ext cx="1874838" cy="479425"/>
            <a:chOff x="4109" y="2412"/>
            <a:chExt cx="1181" cy="302"/>
          </a:xfrm>
        </p:grpSpPr>
        <p:sp>
          <p:nvSpPr>
            <p:cNvPr id="709651" name="Text Box 19"/>
            <p:cNvSpPr txBox="1">
              <a:spLocks noChangeArrowheads="1"/>
            </p:cNvSpPr>
            <p:nvPr/>
          </p:nvSpPr>
          <p:spPr bwMode="auto">
            <a:xfrm>
              <a:off x="4109" y="24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52" name="Text Box 20"/>
            <p:cNvSpPr txBox="1">
              <a:spLocks noChangeArrowheads="1"/>
            </p:cNvSpPr>
            <p:nvPr/>
          </p:nvSpPr>
          <p:spPr bwMode="auto">
            <a:xfrm>
              <a:off x="4982" y="242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85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43" grpId="0"/>
      <p:bldP spid="709644" grpId="0"/>
      <p:bldP spid="709648" grpId="0"/>
      <p:bldP spid="7096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 Exercise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Simulate A for 12 cycles</a:t>
            </a:r>
          </a:p>
          <a:p>
            <a:pPr lvl="1"/>
            <a:r>
              <a:rPr lang="en-US" altLang="en-US" dirty="0">
                <a:solidFill>
                  <a:srgbClr val="FF9F00"/>
                </a:solidFill>
              </a:rPr>
              <a:t>Work together as class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9277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5432-7802-AE41-853D-D81DC2EC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1167-2BF1-B941-A44F-F57447EF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ran A for 6 cycles (and saved state)</a:t>
            </a:r>
          </a:p>
          <a:p>
            <a:r>
              <a:rPr lang="en-US" dirty="0"/>
              <a:t>Swap and Run B for 6 cycles</a:t>
            </a:r>
          </a:p>
          <a:p>
            <a:r>
              <a:rPr lang="en-US" dirty="0"/>
              <a:t>Swap and Run A for next 6 cycles</a:t>
            </a:r>
          </a:p>
          <a:p>
            <a:pPr lvl="1"/>
            <a:r>
              <a:rPr lang="en-US" dirty="0"/>
              <a:t>What should we get?</a:t>
            </a:r>
          </a:p>
          <a:p>
            <a:r>
              <a:rPr lang="en-US" dirty="0"/>
              <a:t>Swap and Run B for next 6 cycles</a:t>
            </a:r>
          </a:p>
          <a:p>
            <a:r>
              <a:rPr lang="en-US" dirty="0"/>
              <a:t>Swap and Run A for next 6 cycles (time permit)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AC028-8177-E348-816F-1FC008A6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E1A49-0987-4947-B1C3-D868ADF8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our phones (and computers) to do many things at once.</a:t>
            </a:r>
          </a:p>
          <a:p>
            <a:r>
              <a:rPr lang="en-US" dirty="0"/>
              <a:t>If we dedicate a processor to MP3 decoding</a:t>
            </a:r>
          </a:p>
          <a:p>
            <a:pPr lvl="1"/>
            <a:r>
              <a:rPr lang="en-US" dirty="0"/>
              <a:t>It will sit idle most of the time</a:t>
            </a:r>
          </a:p>
          <a:p>
            <a:pPr lvl="1"/>
            <a:r>
              <a:rPr lang="en-US" dirty="0"/>
              <a:t>MP3 decoding (and many other things) do not consume a modern processor</a:t>
            </a:r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>
                <a:solidFill>
                  <a:srgbClr val="0070C0"/>
                </a:solidFill>
              </a:rPr>
              <a:t>Maybe we can share the processor among tasks?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B for 6 cycles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 for +6 line?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Swap in A+6 and Simulate for 6 cycles (to 12)</a:t>
            </a:r>
          </a:p>
          <a:p>
            <a:pPr lvl="1"/>
            <a:r>
              <a:rPr lang="en-US" dirty="0"/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 for +12 line?</a:t>
            </a:r>
          </a:p>
          <a:p>
            <a:r>
              <a:rPr lang="en-US" dirty="0">
                <a:solidFill>
                  <a:srgbClr val="FF9F00"/>
                </a:solidFill>
              </a:rPr>
              <a:t>Compare to what we got on A simulation?</a:t>
            </a:r>
          </a:p>
          <a:p>
            <a:endParaRPr lang="en-US" dirty="0">
              <a:solidFill>
                <a:srgbClr val="FF9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 in B+6 and Simulate for 6 cycles (to 12)</a:t>
            </a:r>
          </a:p>
          <a:p>
            <a:pPr lvl="1"/>
            <a:r>
              <a:rPr lang="en-US" dirty="0"/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 on +12 line?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 (time permitting)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 in A+6 and Simulate for 6 cycles (to 18)</a:t>
            </a:r>
          </a:p>
          <a:p>
            <a:pPr lvl="1"/>
            <a:r>
              <a:rPr lang="en-US" dirty="0"/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 on +18 line?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28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5432-7802-AE41-853D-D81DC2EC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1167-2BF1-B941-A44F-F57447EF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ran A for 6 cycles (and saved state)</a:t>
            </a:r>
          </a:p>
          <a:p>
            <a:r>
              <a:rPr lang="en-US" dirty="0"/>
              <a:t>Swap and Run B for 6 cycles</a:t>
            </a:r>
          </a:p>
          <a:p>
            <a:r>
              <a:rPr lang="en-US" dirty="0"/>
              <a:t>Swap and Run A for next 6 cycles</a:t>
            </a:r>
          </a:p>
          <a:p>
            <a:r>
              <a:rPr lang="en-US" dirty="0"/>
              <a:t>Swap and Run B for next 6 cycles</a:t>
            </a:r>
          </a:p>
          <a:p>
            <a:r>
              <a:rPr lang="en-US" dirty="0"/>
              <a:t>Swap and Run A for next 6 cycles (time permit)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AC028-8177-E348-816F-1FC008A6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E1A49-0987-4947-B1C3-D868ADF8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B24A-4430-3F48-997E-C5102724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C77F7-65A7-FE48-A57D-F56029F83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Time Share Processor</a:t>
            </a:r>
          </a:p>
          <a:p>
            <a:r>
              <a:rPr lang="en-US" dirty="0"/>
              <a:t>Key is saving/restoring state of computation</a:t>
            </a:r>
          </a:p>
          <a:p>
            <a:r>
              <a:rPr lang="en-US" dirty="0"/>
              <a:t>Interleave computation of all the processes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630F9-3DDB-3F45-BC23-1CF8287F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C57D2-5D91-F24E-B347-23442985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98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Key Idea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399"/>
            <a:ext cx="8686800" cy="5382491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 (PC, data and instruction mem)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  <a:p>
            <a:r>
              <a:rPr lang="en-US" altLang="en-US" dirty="0"/>
              <a:t>Time-share processor </a:t>
            </a:r>
            <a:r>
              <a:rPr lang="en-US" altLang="en-US" dirty="0">
                <a:sym typeface="Wingdings" pitchFamily="2" charset="2"/>
              </a:rPr>
              <a:t> pretend have unlimited number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EB0-13A1-41BD-BC93-A6DFEDF5BF4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0533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654976-9D5D-B84F-BC63-FD5168D4D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533A-CBB0-E345-8B9B-73890E12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0A53B-0D8F-4B49-827F-85211353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C57C68-F068-3D48-B63B-5EF6E3E2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Processors</a:t>
            </a:r>
          </a:p>
        </p:txBody>
      </p:sp>
    </p:spTree>
    <p:extLst>
      <p:ext uri="{BB962C8B-B14F-4D97-AF65-F5344CB8AC3E}">
        <p14:creationId xmlns:p14="http://schemas.microsoft.com/office/powerpoint/2010/main" val="797482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19EAF1-49AE-CF49-8061-6BECF9E3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1BAF0-EFFC-D246-9B4E-1ED69D6A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00B2-725E-9D4C-9DB3-4BB3601762A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D0C546C8-CF1E-D747-BF74-2D15B0A92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733800" cy="4114800"/>
          </a:xfrm>
        </p:spPr>
        <p:txBody>
          <a:bodyPr/>
          <a:lstStyle/>
          <a:p>
            <a:r>
              <a:rPr lang="en-US" altLang="en-US" dirty="0"/>
              <a:t>Early based on </a:t>
            </a:r>
            <a:r>
              <a:rPr lang="en-US" altLang="en-US" dirty="0" err="1"/>
              <a:t>PortalPlayer</a:t>
            </a:r>
            <a:r>
              <a:rPr lang="en-US" altLang="en-US" dirty="0"/>
              <a:t> series</a:t>
            </a:r>
          </a:p>
          <a:p>
            <a:pPr lvl="1"/>
            <a:r>
              <a:rPr lang="en-US" altLang="en-US" dirty="0"/>
              <a:t>Two ARM7TDMI cores</a:t>
            </a:r>
          </a:p>
          <a:p>
            <a:pPr lvl="1"/>
            <a:r>
              <a:rPr lang="en-US" altLang="en-US" dirty="0"/>
              <a:t>80MHz each</a:t>
            </a:r>
          </a:p>
        </p:txBody>
      </p:sp>
      <p:pic>
        <p:nvPicPr>
          <p:cNvPr id="464900" name="Picture 4">
            <a:extLst>
              <a:ext uri="{FF2B5EF4-FFF2-40B4-BE49-F238E27FC236}">
                <a16:creationId xmlns:a16="http://schemas.microsoft.com/office/drawing/2014/main" id="{6D69E23E-C018-A147-A9AA-CA8F3B1C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654550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4898" name="Rectangle 2">
            <a:extLst>
              <a:ext uri="{FF2B5EF4-FFF2-40B4-BE49-F238E27FC236}">
                <a16:creationId xmlns:a16="http://schemas.microsoft.com/office/drawing/2014/main" id="{CB679186-D9E0-1F4A-AA4C-A1CDEA719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iPod Processor</a:t>
            </a:r>
          </a:p>
        </p:txBody>
      </p:sp>
    </p:spTree>
    <p:extLst>
      <p:ext uri="{BB962C8B-B14F-4D97-AF65-F5344CB8AC3E}">
        <p14:creationId xmlns:p14="http://schemas.microsoft.com/office/powerpoint/2010/main" val="3612973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A14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88mm</a:t>
            </a:r>
            <a:r>
              <a:rPr lang="en-US" baseline="30000" dirty="0"/>
              <a:t>2</a:t>
            </a:r>
            <a:r>
              <a:rPr lang="en-US" dirty="0"/>
              <a:t>, 5nm</a:t>
            </a:r>
          </a:p>
          <a:p>
            <a:r>
              <a:rPr lang="en-US" dirty="0"/>
              <a:t>11.8 Billion Tr.</a:t>
            </a:r>
          </a:p>
          <a:p>
            <a:r>
              <a:rPr lang="en-US" dirty="0"/>
              <a:t>iPhone 12 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(2.9--3GHz)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16 Neural Engines</a:t>
            </a:r>
          </a:p>
          <a:p>
            <a:pPr lvl="1"/>
            <a:r>
              <a:rPr lang="en-US" sz="2400" dirty="0"/>
              <a:t>11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92FB5-C314-FA4C-81E5-5F1AD5DB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55410"/>
            <a:ext cx="3848100" cy="462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DAA359-821C-D048-8812-3F35DA4ADD34}"/>
              </a:ext>
            </a:extLst>
          </p:cNvPr>
          <p:cNvSpPr txBox="1"/>
          <p:nvPr/>
        </p:nvSpPr>
        <p:spPr>
          <a:xfrm>
            <a:off x="2234946" y="5882670"/>
            <a:ext cx="7007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050" dirty="0"/>
              <a:t>Image from https://</a:t>
            </a:r>
            <a:r>
              <a:rPr lang="en-US" sz="1050" dirty="0" err="1"/>
              <a:t>www.extremetech.com</a:t>
            </a:r>
            <a:r>
              <a:rPr lang="en-US" sz="1050" dirty="0"/>
              <a:t>/computing/318715-comparison-of-apple-m1-a14-shows-differences-in-soc-design</a:t>
            </a:r>
          </a:p>
          <a:p>
            <a:r>
              <a:rPr lang="en-US" sz="1050" dirty="0"/>
              <a:t>       details: https://</a:t>
            </a:r>
            <a:r>
              <a:rPr lang="en-US" sz="1050" dirty="0" err="1"/>
              <a:t>www.tomshardware.com</a:t>
            </a:r>
            <a:r>
              <a:rPr lang="en-US" sz="1050" dirty="0"/>
              <a:t>/news/apple-a14-bionic-revealed</a:t>
            </a:r>
          </a:p>
          <a:p>
            <a:r>
              <a:rPr lang="en-US" sz="1050" dirty="0"/>
              <a:t>       https://</a:t>
            </a:r>
            <a:r>
              <a:rPr lang="en-US" sz="1050" dirty="0" err="1"/>
              <a:t>www.anandtech.com</a:t>
            </a:r>
            <a:r>
              <a:rPr lang="en-US" sz="1050" dirty="0"/>
              <a:t>/show/16226/apple-silicon-m1-a14-deep-dive/2</a:t>
            </a:r>
          </a:p>
        </p:txBody>
      </p:sp>
    </p:spTree>
    <p:extLst>
      <p:ext uri="{BB962C8B-B14F-4D97-AF65-F5344CB8AC3E}">
        <p14:creationId xmlns:p14="http://schemas.microsoft.com/office/powerpoint/2010/main" val="329254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r>
              <a:rPr lang="en-US" dirty="0"/>
              <a:t>Worksheet: Virtualization In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661-1052-4C73-9CD4-DE8E79021973}" type="slidenum">
              <a:rPr lang="en-US"/>
              <a:pPr/>
              <a:t>30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Virtualize</a:t>
            </a:r>
            <a:r>
              <a:rPr lang="en-US" dirty="0"/>
              <a:t>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state; save/restore from memory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Program view:</a:t>
            </a:r>
            <a:r>
              <a:rPr lang="en-US" dirty="0"/>
              <a:t> owns complete machine</a:t>
            </a:r>
          </a:p>
          <a:p>
            <a:pPr>
              <a:lnSpc>
                <a:spcPct val="90000"/>
              </a:lnSpc>
            </a:pPr>
            <a:r>
              <a:rPr lang="en-US" dirty="0"/>
              <a:t>Allows programs to share limited physical hardware (e.g. processor)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illusion of unlimited hardware</a:t>
            </a:r>
          </a:p>
          <a:p>
            <a:pPr>
              <a:lnSpc>
                <a:spcPct val="90000"/>
              </a:lnSpc>
            </a:pPr>
            <a:r>
              <a:rPr lang="en-US" b="1" dirty="0"/>
              <a:t>Operating System</a:t>
            </a:r>
            <a:r>
              <a:rPr lang="en-US" dirty="0"/>
              <a:t> is the program that manages this sharing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CIS3800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CDBD-51BC-964D-BBC9-7E424A21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58F4-9F80-C940-8CE2-9CF156828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including Lab</a:t>
            </a:r>
          </a:p>
          <a:p>
            <a:r>
              <a:rPr lang="en-US" dirty="0"/>
              <a:t>Monday</a:t>
            </a:r>
          </a:p>
          <a:p>
            <a:pPr lvl="1"/>
            <a:r>
              <a:rPr lang="en-US" dirty="0"/>
              <a:t>Networking 2 lecture</a:t>
            </a:r>
          </a:p>
          <a:p>
            <a:pPr lvl="1"/>
            <a:r>
              <a:rPr lang="en-US" dirty="0"/>
              <a:t>Networking Lab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D05B4-7AF1-3041-AB0F-23A1B0A0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B157E-7B72-3040-A4DE-EACFF9D4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1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5933" y="500650"/>
            <a:ext cx="2059511" cy="19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 descr="angry birds pajaros furiosos 2.png">
            <a:extLst>
              <a:ext uri="{FF2B5EF4-FFF2-40B4-BE49-F238E27FC236}">
                <a16:creationId xmlns:a16="http://schemas.microsoft.com/office/drawing/2014/main" id="{558489AB-9032-AD42-9136-C953D840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6328" y="235507"/>
            <a:ext cx="615011" cy="615011"/>
          </a:xfrm>
          <a:prstGeom prst="rect">
            <a:avLst/>
          </a:prstGeom>
        </p:spPr>
      </p:pic>
      <p:pic>
        <p:nvPicPr>
          <p:cNvPr id="64" name="Picture 63" descr="Chrome-logo-2011-03-16.jpg">
            <a:extLst>
              <a:ext uri="{FF2B5EF4-FFF2-40B4-BE49-F238E27FC236}">
                <a16:creationId xmlns:a16="http://schemas.microsoft.com/office/drawing/2014/main" id="{958C457A-21C8-F245-A855-C8188EA48B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0517" y="154833"/>
            <a:ext cx="555171" cy="553729"/>
          </a:xfrm>
          <a:prstGeom prst="rect">
            <a:avLst/>
          </a:prstGeom>
        </p:spPr>
      </p:pic>
      <p:pic>
        <p:nvPicPr>
          <p:cNvPr id="65" name="Content Placeholder 2">
            <a:extLst>
              <a:ext uri="{FF2B5EF4-FFF2-40B4-BE49-F238E27FC236}">
                <a16:creationId xmlns:a16="http://schemas.microsoft.com/office/drawing/2014/main" id="{F30D0CFD-5CBD-9641-8E73-08E279A401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05" y="174314"/>
            <a:ext cx="609223" cy="6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C735-2CFA-403D-A46C-9A27AE02880C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77176589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Virtualize the processor</a:t>
            </a:r>
          </a:p>
          <a:p>
            <a:pPr lvl="1"/>
            <a:r>
              <a:rPr lang="en-US" altLang="en-US" dirty="0"/>
              <a:t>Make it look like we have multiple processors</a:t>
            </a:r>
          </a:p>
          <a:p>
            <a:pPr lvl="1"/>
            <a:r>
              <a:rPr lang="en-US" altLang="en-US" dirty="0"/>
              <a:t>With each program running on its own processor</a:t>
            </a:r>
          </a:p>
          <a:p>
            <a:r>
              <a:rPr lang="en-US" altLang="en-US" dirty="0"/>
              <a:t>“Own” processor</a:t>
            </a:r>
          </a:p>
          <a:p>
            <a:pPr lvl="1"/>
            <a:r>
              <a:rPr lang="en-US" altLang="en-US" dirty="0"/>
              <a:t>Can put data in memory where it wants</a:t>
            </a:r>
          </a:p>
          <a:p>
            <a:pPr lvl="1"/>
            <a:r>
              <a:rPr lang="en-US" altLang="en-US" dirty="0"/>
              <a:t>Doesn’t have to worry about another program scribbling over its memory</a:t>
            </a:r>
          </a:p>
          <a:p>
            <a:pPr lvl="1"/>
            <a:r>
              <a:rPr lang="en-US" altLang="en-US" dirty="0"/>
              <a:t>Its state is preserved and isolated</a:t>
            </a:r>
          </a:p>
          <a:p>
            <a:pPr lvl="1"/>
            <a:r>
              <a:rPr lang="en-US" altLang="en-US" dirty="0"/>
              <a:t>Looks like it runs all the time on the processor</a:t>
            </a:r>
          </a:p>
          <a:p>
            <a:pPr lvl="2"/>
            <a:r>
              <a:rPr lang="en-US" altLang="en-US" dirty="0"/>
              <a:t>Doesn’t need to be programmed to allow other programs to run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8F73-5294-410B-AFF8-0AD25621983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5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FAD9-E448-1A4A-A051-11697962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A870-BC93-0A46-8505-DD3D67C5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Time-share single processor in time</a:t>
            </a:r>
          </a:p>
          <a:p>
            <a:pPr lvl="1"/>
            <a:r>
              <a:rPr lang="en-US" dirty="0"/>
              <a:t>Store all process state in memory</a:t>
            </a:r>
          </a:p>
          <a:p>
            <a:pPr lvl="2"/>
            <a:r>
              <a:rPr lang="en-US" dirty="0"/>
              <a:t>Process = virtual processor</a:t>
            </a:r>
          </a:p>
          <a:p>
            <a:pPr lvl="1"/>
            <a:r>
              <a:rPr lang="en-US" dirty="0"/>
              <a:t>Iterate through processes</a:t>
            </a:r>
          </a:p>
          <a:p>
            <a:pPr lvl="2"/>
            <a:r>
              <a:rPr lang="en-US" dirty="0"/>
              <a:t>Restore process state</a:t>
            </a:r>
          </a:p>
          <a:p>
            <a:pPr lvl="2"/>
            <a:r>
              <a:rPr lang="en-US" dirty="0"/>
              <a:t>Run for a number of cycles</a:t>
            </a:r>
          </a:p>
          <a:p>
            <a:pPr lvl="2"/>
            <a:r>
              <a:rPr lang="en-US" dirty="0"/>
              <a:t>Save process state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85500-DAFD-2146-9E14-67BB10F7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ESE1509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7C841-3904-8C4E-B0FA-7747B4A1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 Refined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D1BA-BDF3-422B-808B-06442AB2A98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27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ESE1509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B3BE-A9C2-439D-9B0E-DB106FA0DB82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4" y="376644"/>
            <a:ext cx="67818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809822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20664</TotalTime>
  <Words>1067</Words>
  <Application>Microsoft Macintosh PowerPoint</Application>
  <PresentationFormat>On-screen Show (4:3)</PresentationFormat>
  <Paragraphs>264</Paragraphs>
  <Slides>32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 New</vt:lpstr>
      <vt:lpstr>Wingdings 2</vt:lpstr>
      <vt:lpstr>ESE 578–</vt:lpstr>
      <vt:lpstr>PowerPoint Presentation</vt:lpstr>
      <vt:lpstr>Observation</vt:lpstr>
      <vt:lpstr>Outline</vt:lpstr>
      <vt:lpstr>Course Map – Week 10</vt:lpstr>
      <vt:lpstr>Virtualization</vt:lpstr>
      <vt:lpstr>Idea</vt:lpstr>
      <vt:lpstr>Strategy</vt:lpstr>
      <vt:lpstr>Idea Refined</vt:lpstr>
      <vt:lpstr>                   Memory Save/Restore</vt:lpstr>
      <vt:lpstr>                   Memory Save/Restore</vt:lpstr>
      <vt:lpstr>PowerPoint Presentation</vt:lpstr>
      <vt:lpstr>PowerPoint Presentation</vt:lpstr>
      <vt:lpstr>PowerPoint Presentation</vt:lpstr>
      <vt:lpstr>Sharing Processor</vt:lpstr>
      <vt:lpstr>Demonstration</vt:lpstr>
      <vt:lpstr>Worksheet: Execution Exercise</vt:lpstr>
      <vt:lpstr>Execution: Getting Started</vt:lpstr>
      <vt:lpstr>Execution Exercise</vt:lpstr>
      <vt:lpstr>Simulate Swapping</vt:lpstr>
      <vt:lpstr>Simulate Swapping</vt:lpstr>
      <vt:lpstr>Simulate Swapping</vt:lpstr>
      <vt:lpstr>Simulate Swapping</vt:lpstr>
      <vt:lpstr>Simulate Swapping (time permitting)</vt:lpstr>
      <vt:lpstr>Simulate Swapping</vt:lpstr>
      <vt:lpstr>Conclude</vt:lpstr>
      <vt:lpstr>Review: Key Idea</vt:lpstr>
      <vt:lpstr>Media Processors</vt:lpstr>
      <vt:lpstr>iPod Processor</vt:lpstr>
      <vt:lpstr>Apple A14 Bionic</vt:lpstr>
      <vt:lpstr>Big Ideas</vt:lpstr>
      <vt:lpstr>Learn More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731</cp:revision>
  <cp:lastPrinted>2022-03-28T13:22:48Z</cp:lastPrinted>
  <dcterms:created xsi:type="dcterms:W3CDTF">2018-03-28T02:50:16Z</dcterms:created>
  <dcterms:modified xsi:type="dcterms:W3CDTF">2023-03-29T20:27:02Z</dcterms:modified>
</cp:coreProperties>
</file>