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307" r:id="rId2"/>
    <p:sldId id="602" r:id="rId3"/>
    <p:sldId id="609" r:id="rId4"/>
    <p:sldId id="590" r:id="rId5"/>
    <p:sldId id="308" r:id="rId6"/>
    <p:sldId id="309" r:id="rId7"/>
    <p:sldId id="518" r:id="rId8"/>
    <p:sldId id="526" r:id="rId9"/>
    <p:sldId id="519" r:id="rId10"/>
    <p:sldId id="520" r:id="rId11"/>
    <p:sldId id="521" r:id="rId12"/>
    <p:sldId id="587" r:id="rId13"/>
    <p:sldId id="523" r:id="rId14"/>
    <p:sldId id="524" r:id="rId15"/>
    <p:sldId id="525" r:id="rId16"/>
    <p:sldId id="528" r:id="rId17"/>
    <p:sldId id="529" r:id="rId18"/>
    <p:sldId id="612" r:id="rId19"/>
    <p:sldId id="560" r:id="rId20"/>
    <p:sldId id="561" r:id="rId21"/>
    <p:sldId id="562" r:id="rId22"/>
    <p:sldId id="611" r:id="rId23"/>
    <p:sldId id="530" r:id="rId24"/>
    <p:sldId id="564" r:id="rId25"/>
    <p:sldId id="531" r:id="rId26"/>
    <p:sldId id="614" r:id="rId27"/>
    <p:sldId id="613" r:id="rId28"/>
    <p:sldId id="588" r:id="rId29"/>
    <p:sldId id="533" r:id="rId30"/>
    <p:sldId id="536" r:id="rId31"/>
    <p:sldId id="534" r:id="rId32"/>
    <p:sldId id="565" r:id="rId33"/>
    <p:sldId id="566" r:id="rId34"/>
    <p:sldId id="592" r:id="rId35"/>
    <p:sldId id="567" r:id="rId36"/>
    <p:sldId id="575" r:id="rId37"/>
    <p:sldId id="597" r:id="rId38"/>
    <p:sldId id="514" r:id="rId39"/>
    <p:sldId id="504" r:id="rId40"/>
    <p:sldId id="5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F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418" autoAdjust="0"/>
    <p:restoredTop sz="92478" autoAdjust="0"/>
  </p:normalViewPr>
  <p:slideViewPr>
    <p:cSldViewPr snapToGrid="0">
      <p:cViewPr>
        <p:scale>
          <a:sx n="106" d="100"/>
          <a:sy n="106" d="100"/>
        </p:scale>
        <p:origin x="952"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4/16/23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4/16/23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37</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845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4732-B32F-4CB5-8E5B-7881B87913FA}" type="slidenum">
              <a:rPr lang="en-US" altLang="en-US"/>
              <a:pPr/>
              <a:t>39</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Some contributions © 2018--2023 DeHon Based on slides © 2009--2017 Badler</a:t>
            </a:r>
          </a:p>
        </p:txBody>
      </p:sp>
      <p:sp>
        <p:nvSpPr>
          <p:cNvPr id="2" name="Footer Placeholder 1"/>
          <p:cNvSpPr>
            <a:spLocks noGrp="1"/>
          </p:cNvSpPr>
          <p:nvPr>
            <p:ph type="ftr" sz="quarter" idx="11"/>
          </p:nvPr>
        </p:nvSpPr>
        <p:spPr/>
        <p:txBody>
          <a:bodyPr/>
          <a:lstStyle/>
          <a:p>
            <a:r>
              <a:rPr lang="da-DK"/>
              <a:t>ESE 250 - Spring'13 DeHon, Kod &amp; Kadric</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Some contributions © 2018--2023 DeHon Based on slides © 2009--2017 Badler</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Some contributions © 2018--2023 DeHon Based on slides © 2009--2017 Badler</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Some contributions © 2018--2023 DeHon Based on slides © 2009--2017 Badler</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Some contributions © 2018--2023 DeHon Based on slides © 2009--2017 Badler</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Some contributions © 2018--2023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Some contributions © 2018--2023 DeHon Based on slides © 2009--2017 Badler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Some contributions © 2018--2023 DeHon Based on slides © 2009--2017 Badler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Some contributions © 2018--2023 DeHon Based on slides © 2009--2017 Badler</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Some contributions © 2018--2023 DeHon Based on slides © 2009--2017 Badler</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da-DK"/>
              <a:t>ESE 250 - Spring'13 DeHon, Kod &amp; Kadric</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nevtron.si/borderline/delete.gi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d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7.pdf"/></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1.pd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mbysoft.com/essays/userInterfaceDesign.html" TargetMode="External"/><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wmf"/><Relationship Id="rId10" Type="http://schemas.openxmlformats.org/officeDocument/2006/relationships/image" Target="../media/image17.jpeg"/><Relationship Id="rId4" Type="http://schemas.openxmlformats.org/officeDocument/2006/relationships/image" Target="../media/image11.gif"/><Relationship Id="rId9" Type="http://schemas.openxmlformats.org/officeDocument/2006/relationships/image" Target="../media/image16.jpeg"/><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vtron.si/borderline/archive2/intuiti.gi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dirty="0">
                <a:solidFill>
                  <a:schemeClr val="tx1"/>
                </a:solidFill>
                <a:latin typeface="+mj-lt"/>
              </a:rPr>
              <a:t>Some contributions © 2018--2023 </a:t>
            </a:r>
            <a:r>
              <a:rPr lang="en-US" sz="1400" b="1" dirty="0" err="1">
                <a:solidFill>
                  <a:schemeClr val="tx1"/>
                </a:solidFill>
                <a:latin typeface="+mj-lt"/>
              </a:rPr>
              <a:t>DeHon</a:t>
            </a:r>
            <a:r>
              <a:rPr lang="en-US" sz="1400" b="1" dirty="0">
                <a:solidFill>
                  <a:schemeClr val="tx1"/>
                </a:solidFill>
                <a:latin typeface="+mj-lt"/>
              </a:rPr>
              <a:t> Based on slides © 2009--2017 </a:t>
            </a:r>
            <a:r>
              <a:rPr lang="en-US" sz="1400" b="1" dirty="0" err="1">
                <a:solidFill>
                  <a:schemeClr val="tx1"/>
                </a:solidFill>
                <a:latin typeface="+mj-lt"/>
              </a:rPr>
              <a:t>Badler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#22 – User Interface 1</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25" y="549878"/>
            <a:ext cx="8534400" cy="1143000"/>
          </a:xfrm>
        </p:spPr>
        <p:txBody>
          <a:bodyPr>
            <a:normAutofit fontScale="90000"/>
          </a:bodyPr>
          <a:lstStyle/>
          <a:p>
            <a:pPr eaLnBrk="1" hangingPunct="1"/>
            <a:r>
              <a:rPr lang="en-US" sz="4500" dirty="0"/>
              <a:t>And Even if Intuitive and Clear, User Interface Might not be so Good…</a:t>
            </a:r>
          </a:p>
        </p:txBody>
      </p:sp>
      <p:sp>
        <p:nvSpPr>
          <p:cNvPr id="14339" name="Content Placeholder 2"/>
          <p:cNvSpPr>
            <a:spLocks noGrp="1"/>
          </p:cNvSpPr>
          <p:nvPr>
            <p:ph idx="1"/>
          </p:nvPr>
        </p:nvSpPr>
        <p:spPr/>
        <p:txBody>
          <a:bodyPr/>
          <a:lstStyle/>
          <a:p>
            <a:pPr eaLnBrk="1" hangingPunct="1"/>
            <a:endParaRPr lang="en-US"/>
          </a:p>
        </p:txBody>
      </p:sp>
      <p:pic>
        <p:nvPicPr>
          <p:cNvPr id="14340" name="Picture 2"/>
          <p:cNvPicPr>
            <a:picLocks noChangeAspect="1" noChangeArrowheads="1"/>
          </p:cNvPicPr>
          <p:nvPr/>
        </p:nvPicPr>
        <p:blipFill>
          <a:blip r:embed="rId2"/>
          <a:srcRect/>
          <a:stretch>
            <a:fillRect/>
          </a:stretch>
        </p:blipFill>
        <p:spPr bwMode="auto">
          <a:xfrm>
            <a:off x="1938423" y="1771842"/>
            <a:ext cx="4791075" cy="4554537"/>
          </a:xfrm>
          <a:prstGeom prst="rect">
            <a:avLst/>
          </a:prstGeom>
          <a:noFill/>
          <a:ln w="9525">
            <a:noFill/>
            <a:miter lim="800000"/>
            <a:headEnd/>
            <a:tailEnd/>
          </a:ln>
        </p:spPr>
      </p:pic>
      <p:sp>
        <p:nvSpPr>
          <p:cNvPr id="14341" name="TextBox 4"/>
          <p:cNvSpPr txBox="1">
            <a:spLocks noChangeArrowheads="1"/>
          </p:cNvSpPr>
          <p:nvPr/>
        </p:nvSpPr>
        <p:spPr bwMode="auto">
          <a:xfrm>
            <a:off x="2239820" y="6488113"/>
            <a:ext cx="45529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a:latin typeface="Constantia" pitchFamily="-101" charset="0"/>
                <a:hlinkClick r:id="rId3"/>
              </a:rPr>
              <a:t>http://www.nevtron.si/borderline/delete.gif</a:t>
            </a:r>
            <a:endParaRPr lang="en-US">
              <a:latin typeface="Constantia" pitchFamily="-101" charset="0"/>
            </a:endParaRPr>
          </a:p>
        </p:txBody>
      </p:sp>
      <p:sp>
        <p:nvSpPr>
          <p:cNvPr id="14342" name="Slide Number Placeholder 6"/>
          <p:cNvSpPr>
            <a:spLocks noGrp="1"/>
          </p:cNvSpPr>
          <p:nvPr>
            <p:ph type="sldNum" sz="quarter" idx="12"/>
          </p:nvPr>
        </p:nvSpPr>
        <p:spPr bwMode="auto">
          <a:noFill/>
          <a:ln>
            <a:miter lim="800000"/>
            <a:headEnd/>
            <a:tailEnd/>
          </a:ln>
        </p:spPr>
        <p:txBody>
          <a:bodyPr/>
          <a:lstStyle/>
          <a:p>
            <a:fld id="{6548FD63-6A1B-E64D-A7E1-31E7D1158D88}" type="slidenum">
              <a:rPr lang="en-US"/>
              <a:pPr/>
              <a:t>10</a:t>
            </a:fld>
            <a:endParaRPr lang="en-US"/>
          </a:p>
        </p:txBody>
      </p:sp>
      <p:sp>
        <p:nvSpPr>
          <p:cNvPr id="3" name="Date Placeholder 2">
            <a:extLst>
              <a:ext uri="{FF2B5EF4-FFF2-40B4-BE49-F238E27FC236}">
                <a16:creationId xmlns:a16="http://schemas.microsoft.com/office/drawing/2014/main" id="{B1437FAF-8817-8048-ABC5-A5FFBC832356}"/>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And it’s not just about our Workstation Interfaces…</a:t>
            </a:r>
          </a:p>
        </p:txBody>
      </p:sp>
      <p:sp>
        <p:nvSpPr>
          <p:cNvPr id="15363" name="Content Placeholder 2"/>
          <p:cNvSpPr>
            <a:spLocks noGrp="1"/>
          </p:cNvSpPr>
          <p:nvPr>
            <p:ph idx="1"/>
          </p:nvPr>
        </p:nvSpPr>
        <p:spPr/>
        <p:txBody>
          <a:bodyPr/>
          <a:lstStyle/>
          <a:p>
            <a:pPr eaLnBrk="1" hangingPunct="1"/>
            <a:endParaRPr lang="en-US"/>
          </a:p>
        </p:txBody>
      </p:sp>
      <p:pic>
        <p:nvPicPr>
          <p:cNvPr id="15364" name="Picture 2"/>
          <p:cNvPicPr>
            <a:picLocks noChangeAspect="1" noChangeArrowheads="1"/>
          </p:cNvPicPr>
          <p:nvPr/>
        </p:nvPicPr>
        <p:blipFill>
          <a:blip r:embed="rId2"/>
          <a:srcRect/>
          <a:stretch>
            <a:fillRect/>
          </a:stretch>
        </p:blipFill>
        <p:spPr bwMode="auto">
          <a:xfrm>
            <a:off x="1600200" y="1828800"/>
            <a:ext cx="5943600" cy="4457700"/>
          </a:xfrm>
          <a:prstGeom prst="rect">
            <a:avLst/>
          </a:prstGeom>
          <a:noFill/>
          <a:ln w="9525">
            <a:noFill/>
            <a:miter lim="800000"/>
            <a:headEnd/>
            <a:tailEnd/>
          </a:ln>
        </p:spPr>
      </p:pic>
      <p:sp>
        <p:nvSpPr>
          <p:cNvPr id="15365" name="TextBox 4"/>
          <p:cNvSpPr txBox="1">
            <a:spLocks noChangeArrowheads="1"/>
          </p:cNvSpPr>
          <p:nvPr/>
        </p:nvSpPr>
        <p:spPr bwMode="auto">
          <a:xfrm>
            <a:off x="796925" y="6488112"/>
            <a:ext cx="7550150" cy="36988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http://www.uselog.com/2008/11/users-fix-parking-ticket-machine-ui.html</a:t>
            </a:r>
          </a:p>
        </p:txBody>
      </p:sp>
      <p:sp>
        <p:nvSpPr>
          <p:cNvPr id="15366" name="Slide Number Placeholder 6"/>
          <p:cNvSpPr>
            <a:spLocks noGrp="1"/>
          </p:cNvSpPr>
          <p:nvPr>
            <p:ph type="sldNum" sz="quarter" idx="12"/>
          </p:nvPr>
        </p:nvSpPr>
        <p:spPr bwMode="auto">
          <a:noFill/>
          <a:ln>
            <a:miter lim="800000"/>
            <a:headEnd/>
            <a:tailEnd/>
          </a:ln>
        </p:spPr>
        <p:txBody>
          <a:bodyPr/>
          <a:lstStyle/>
          <a:p>
            <a:fld id="{9E0D79CD-E889-7145-81D9-241FE2200681}" type="slidenum">
              <a:rPr lang="en-US"/>
              <a:pPr/>
              <a:t>11</a:t>
            </a:fld>
            <a:endParaRPr lang="en-US"/>
          </a:p>
        </p:txBody>
      </p:sp>
      <p:sp>
        <p:nvSpPr>
          <p:cNvPr id="3" name="Date Placeholder 2">
            <a:extLst>
              <a:ext uri="{FF2B5EF4-FFF2-40B4-BE49-F238E27FC236}">
                <a16:creationId xmlns:a16="http://schemas.microsoft.com/office/drawing/2014/main" id="{1C5B92FB-9F3A-CA46-8437-A127CB0B8808}"/>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FC56-9C61-924A-B9B8-576A5014653D}"/>
              </a:ext>
            </a:extLst>
          </p:cNvPr>
          <p:cNvSpPr>
            <a:spLocks noGrp="1"/>
          </p:cNvSpPr>
          <p:nvPr>
            <p:ph type="title"/>
          </p:nvPr>
        </p:nvSpPr>
        <p:spPr/>
        <p:txBody>
          <a:bodyPr/>
          <a:lstStyle/>
          <a:p>
            <a:r>
              <a:rPr lang="en-US" dirty="0"/>
              <a:t>Local Example</a:t>
            </a:r>
          </a:p>
        </p:txBody>
      </p:sp>
      <p:pic>
        <p:nvPicPr>
          <p:cNvPr id="6" name="Content Placeholder 5" descr="A screen shot of a computer&#13;&#10;&#13;&#10;Description automatically generated">
            <a:extLst>
              <a:ext uri="{FF2B5EF4-FFF2-40B4-BE49-F238E27FC236}">
                <a16:creationId xmlns:a16="http://schemas.microsoft.com/office/drawing/2014/main" id="{87848F59-B6E0-C946-9FB4-213A390F8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109" y="1554163"/>
            <a:ext cx="6462182" cy="4846637"/>
          </a:xfrm>
        </p:spPr>
      </p:pic>
      <p:sp>
        <p:nvSpPr>
          <p:cNvPr id="4" name="Slide Number Placeholder 3">
            <a:extLst>
              <a:ext uri="{FF2B5EF4-FFF2-40B4-BE49-F238E27FC236}">
                <a16:creationId xmlns:a16="http://schemas.microsoft.com/office/drawing/2014/main" id="{7DA600A0-FFAA-DB41-9BD7-F6267FC27A28}"/>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3" name="Date Placeholder 2">
            <a:extLst>
              <a:ext uri="{FF2B5EF4-FFF2-40B4-BE49-F238E27FC236}">
                <a16:creationId xmlns:a16="http://schemas.microsoft.com/office/drawing/2014/main" id="{3B32E495-A8B4-3847-BD5C-CCE6A71A8F02}"/>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16818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Who’s to Blame for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13</a:t>
            </a:fld>
            <a:endParaRPr lang="en-US"/>
          </a:p>
        </p:txBody>
      </p:sp>
      <p:sp>
        <p:nvSpPr>
          <p:cNvPr id="4" name="Date Placeholder 3">
            <a:extLst>
              <a:ext uri="{FF2B5EF4-FFF2-40B4-BE49-F238E27FC236}">
                <a16:creationId xmlns:a16="http://schemas.microsoft.com/office/drawing/2014/main" id="{014D544E-094F-754B-A66A-EF1BCF43900A}"/>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BAD</a:t>
            </a:r>
          </a:p>
        </p:txBody>
      </p:sp>
      <p:sp>
        <p:nvSpPr>
          <p:cNvPr id="3" name="Content Placeholder 2"/>
          <p:cNvSpPr>
            <a:spLocks noGrp="1"/>
          </p:cNvSpPr>
          <p:nvPr>
            <p:ph idx="1"/>
          </p:nvPr>
        </p:nvSpPr>
        <p:spPr/>
        <p:txBody>
          <a:bodyPr/>
          <a:lstStyle/>
          <a:p>
            <a:r>
              <a:rPr lang="en-US" dirty="0">
                <a:solidFill>
                  <a:srgbClr val="FF6600"/>
                </a:solidFill>
              </a:rPr>
              <a:t>Examples of infuriating / bad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Date Placeholder 4">
            <a:extLst>
              <a:ext uri="{FF2B5EF4-FFF2-40B4-BE49-F238E27FC236}">
                <a16:creationId xmlns:a16="http://schemas.microsoft.com/office/drawing/2014/main" id="{9164CEDE-51B3-CD4B-9885-6F5DB14A5D80}"/>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Good</a:t>
            </a:r>
          </a:p>
        </p:txBody>
      </p:sp>
      <p:sp>
        <p:nvSpPr>
          <p:cNvPr id="3" name="Content Placeholder 2"/>
          <p:cNvSpPr>
            <a:spLocks noGrp="1"/>
          </p:cNvSpPr>
          <p:nvPr>
            <p:ph idx="1"/>
          </p:nvPr>
        </p:nvSpPr>
        <p:spPr/>
        <p:txBody>
          <a:bodyPr/>
          <a:lstStyle/>
          <a:p>
            <a:r>
              <a:rPr lang="en-US" dirty="0">
                <a:solidFill>
                  <a:srgbClr val="FF6600"/>
                </a:solidFill>
              </a:rPr>
              <a:t>Examples of pleasant/good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Date Placeholder 4">
            <a:extLst>
              <a:ext uri="{FF2B5EF4-FFF2-40B4-BE49-F238E27FC236}">
                <a16:creationId xmlns:a16="http://schemas.microsoft.com/office/drawing/2014/main" id="{210C1A88-5DDB-7846-A0F8-A00EFFEB145F}"/>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6600"/>
                </a:solidFill>
              </a:rPr>
              <a:t>Preclass</a:t>
            </a:r>
            <a:r>
              <a:rPr lang="en-US" dirty="0">
                <a:solidFill>
                  <a:srgbClr val="FF6600"/>
                </a:solidFill>
              </a:rPr>
              <a:t> 2</a:t>
            </a:r>
          </a:p>
        </p:txBody>
      </p:sp>
      <p:sp>
        <p:nvSpPr>
          <p:cNvPr id="3" name="Content Placeholder 2"/>
          <p:cNvSpPr>
            <a:spLocks noGrp="1"/>
          </p:cNvSpPr>
          <p:nvPr>
            <p:ph idx="1"/>
          </p:nvPr>
        </p:nvSpPr>
        <p:spPr/>
        <p:txBody>
          <a:bodyPr>
            <a:normAutofit fontScale="92500" lnSpcReduction="10000"/>
          </a:bodyPr>
          <a:lstStyle/>
          <a:p>
            <a:r>
              <a:rPr lang="en-US" dirty="0">
                <a:solidFill>
                  <a:srgbClr val="FF6600"/>
                </a:solidFill>
              </a:rPr>
              <a:t>Which interface easier? Why?</a:t>
            </a:r>
          </a:p>
          <a:p>
            <a:pPr lvl="1"/>
            <a:r>
              <a:rPr lang="en-US" dirty="0">
                <a:solidFill>
                  <a:srgbClr val="FF6600"/>
                </a:solidFill>
              </a:rPr>
              <a:t>Limit to vend $20, $300/day</a:t>
            </a: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pPr lvl="1"/>
            <a:endParaRPr lang="en-US" dirty="0">
              <a:solidFill>
                <a:srgbClr val="FF6600"/>
              </a:solidFill>
            </a:endParaRPr>
          </a:p>
          <a:p>
            <a:r>
              <a:rPr lang="en-US" dirty="0">
                <a:solidFill>
                  <a:srgbClr val="FF6600"/>
                </a:solidFill>
              </a:rPr>
              <a:t>How much do you use ATMs today?</a:t>
            </a:r>
          </a:p>
          <a:p>
            <a:pPr lvl="1"/>
            <a:r>
              <a:rPr lang="en-US" dirty="0">
                <a:solidFill>
                  <a:srgbClr val="FF6600"/>
                </a:solidFill>
              </a:rPr>
              <a:t>Why not?</a:t>
            </a:r>
          </a:p>
          <a:p>
            <a:pPr lvl="1"/>
            <a:r>
              <a:rPr lang="en-US" dirty="0">
                <a:solidFill>
                  <a:srgbClr val="FF6600"/>
                </a:solidFill>
              </a:rPr>
              <a:t>What’s replaced it?   What’s better?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4" descr="atm_keyboard.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017709" y="2596254"/>
            <a:ext cx="2362200" cy="2133600"/>
          </a:xfrm>
          <a:prstGeom prst="rect">
            <a:avLst/>
          </a:prstGeom>
        </p:spPr>
      </p:pic>
      <p:pic>
        <p:nvPicPr>
          <p:cNvPr id="6" name="Picture 5" descr="atm_menu.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092818" y="2596254"/>
            <a:ext cx="2362200" cy="2133600"/>
          </a:xfrm>
          <a:prstGeom prst="rect">
            <a:avLst/>
          </a:prstGeom>
        </p:spPr>
      </p:pic>
      <p:sp>
        <p:nvSpPr>
          <p:cNvPr id="7" name="Date Placeholder 6">
            <a:extLst>
              <a:ext uri="{FF2B5EF4-FFF2-40B4-BE49-F238E27FC236}">
                <a16:creationId xmlns:a16="http://schemas.microsoft.com/office/drawing/2014/main" id="{497DA45B-1F08-054D-BE7E-C191DEE435AA}"/>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Hot/Cold Water Interface</a:t>
            </a:r>
          </a:p>
        </p:txBody>
      </p:sp>
      <p:sp>
        <p:nvSpPr>
          <p:cNvPr id="5" name="Content Placeholder 4"/>
          <p:cNvSpPr>
            <a:spLocks noGrp="1"/>
          </p:cNvSpPr>
          <p:nvPr>
            <p:ph sz="half" idx="1"/>
          </p:nvPr>
        </p:nvSpPr>
        <p:spPr>
          <a:xfrm>
            <a:off x="304800" y="1600200"/>
            <a:ext cx="4191000" cy="3051707"/>
          </a:xfrm>
        </p:spPr>
        <p:txBody>
          <a:bodyPr/>
          <a:lstStyle/>
          <a:p>
            <a:r>
              <a:rPr lang="en-US" dirty="0"/>
              <a:t>Old: two knobs</a:t>
            </a:r>
          </a:p>
          <a:p>
            <a:pPr lvl="1"/>
            <a:r>
              <a:rPr lang="en-US" dirty="0"/>
              <a:t>Hot</a:t>
            </a:r>
          </a:p>
          <a:p>
            <a:pPr lvl="1"/>
            <a:r>
              <a:rPr lang="en-US" dirty="0"/>
              <a:t>Cold</a:t>
            </a:r>
          </a:p>
          <a:p>
            <a:pPr lvl="1"/>
            <a:endParaRPr lang="en-US" dirty="0"/>
          </a:p>
        </p:txBody>
      </p:sp>
      <p:sp>
        <p:nvSpPr>
          <p:cNvPr id="6" name="Content Placeholder 5"/>
          <p:cNvSpPr>
            <a:spLocks noGrp="1"/>
          </p:cNvSpPr>
          <p:nvPr>
            <p:ph sz="half" idx="2"/>
          </p:nvPr>
        </p:nvSpPr>
        <p:spPr/>
        <p:txBody>
          <a:bodyPr/>
          <a:lstStyle/>
          <a:p>
            <a:r>
              <a:rPr lang="en-US" dirty="0"/>
              <a:t>Newer: one knob</a:t>
            </a:r>
          </a:p>
          <a:p>
            <a:pPr lvl="1"/>
            <a:r>
              <a:rPr lang="en-US" dirty="0"/>
              <a:t>Tune heat</a:t>
            </a:r>
          </a:p>
          <a:p>
            <a:pPr lvl="1"/>
            <a:r>
              <a:rPr lang="en-US" dirty="0"/>
              <a:t>(maybe also volume)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8" name="Picture 7" descr="dual_knob_faucet.png"/>
          <p:cNvPicPr>
            <a:picLocks noChangeAspect="1"/>
          </p:cNvPicPr>
          <p:nvPr/>
        </p:nvPicPr>
        <p:blipFill>
          <a:blip r:embed="rId2"/>
          <a:stretch>
            <a:fillRect/>
          </a:stretch>
        </p:blipFill>
        <p:spPr>
          <a:xfrm>
            <a:off x="641683" y="3117071"/>
            <a:ext cx="4378157" cy="2918771"/>
          </a:xfrm>
          <a:prstGeom prst="rect">
            <a:avLst/>
          </a:prstGeom>
        </p:spPr>
      </p:pic>
      <p:pic>
        <p:nvPicPr>
          <p:cNvPr id="9" name="Picture 8" descr="shower_mixer.jpg"/>
          <p:cNvPicPr>
            <a:picLocks noChangeAspect="1"/>
          </p:cNvPicPr>
          <p:nvPr/>
        </p:nvPicPr>
        <p:blipFill>
          <a:blip r:embed="rId3"/>
          <a:stretch>
            <a:fillRect/>
          </a:stretch>
        </p:blipFill>
        <p:spPr>
          <a:xfrm>
            <a:off x="5735053" y="3112617"/>
            <a:ext cx="2598485" cy="3464646"/>
          </a:xfrm>
          <a:prstGeom prst="rect">
            <a:avLst/>
          </a:prstGeom>
        </p:spPr>
      </p:pic>
      <p:sp>
        <p:nvSpPr>
          <p:cNvPr id="10" name="TextBox 9"/>
          <p:cNvSpPr txBox="1"/>
          <p:nvPr/>
        </p:nvSpPr>
        <p:spPr>
          <a:xfrm>
            <a:off x="1042737" y="6229685"/>
            <a:ext cx="2160267" cy="369332"/>
          </a:xfrm>
          <a:prstGeom prst="rect">
            <a:avLst/>
          </a:prstGeom>
          <a:noFill/>
        </p:spPr>
        <p:txBody>
          <a:bodyPr wrap="none" rtlCol="0">
            <a:spAutoFit/>
          </a:bodyPr>
          <a:lstStyle/>
          <a:p>
            <a:r>
              <a:rPr lang="en-US" dirty="0">
                <a:solidFill>
                  <a:srgbClr val="FF6600"/>
                </a:solidFill>
              </a:rPr>
              <a:t>Why built this way?</a:t>
            </a:r>
          </a:p>
        </p:txBody>
      </p:sp>
      <p:sp>
        <p:nvSpPr>
          <p:cNvPr id="7" name="Date Placeholder 6">
            <a:extLst>
              <a:ext uri="{FF2B5EF4-FFF2-40B4-BE49-F238E27FC236}">
                <a16:creationId xmlns:a16="http://schemas.microsoft.com/office/drawing/2014/main" id="{5846B2CE-23AF-B64C-9958-A1ED17C8A64A}"/>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Hot/Cold Water Interface</a:t>
            </a:r>
          </a:p>
        </p:txBody>
      </p:sp>
      <p:sp>
        <p:nvSpPr>
          <p:cNvPr id="5" name="Content Placeholder 4"/>
          <p:cNvSpPr>
            <a:spLocks noGrp="1"/>
          </p:cNvSpPr>
          <p:nvPr>
            <p:ph sz="half" idx="1"/>
          </p:nvPr>
        </p:nvSpPr>
        <p:spPr>
          <a:xfrm>
            <a:off x="304800" y="1600200"/>
            <a:ext cx="4191000" cy="3051707"/>
          </a:xfrm>
        </p:spPr>
        <p:txBody>
          <a:bodyPr/>
          <a:lstStyle/>
          <a:p>
            <a:r>
              <a:rPr lang="en-US" dirty="0"/>
              <a:t>Old: two knobs</a:t>
            </a:r>
          </a:p>
          <a:p>
            <a:pPr lvl="1"/>
            <a:r>
              <a:rPr lang="en-US" dirty="0"/>
              <a:t>Hot</a:t>
            </a:r>
          </a:p>
          <a:p>
            <a:pPr lvl="1"/>
            <a:r>
              <a:rPr lang="en-US" dirty="0"/>
              <a:t>Cold</a:t>
            </a:r>
          </a:p>
          <a:p>
            <a:pPr lvl="1"/>
            <a:endParaRPr lang="en-US" dirty="0"/>
          </a:p>
        </p:txBody>
      </p:sp>
      <p:sp>
        <p:nvSpPr>
          <p:cNvPr id="6" name="Content Placeholder 5"/>
          <p:cNvSpPr>
            <a:spLocks noGrp="1"/>
          </p:cNvSpPr>
          <p:nvPr>
            <p:ph sz="half" idx="2"/>
          </p:nvPr>
        </p:nvSpPr>
        <p:spPr>
          <a:xfrm>
            <a:off x="5470002" y="1368935"/>
            <a:ext cx="4343400" cy="4724400"/>
          </a:xfrm>
        </p:spPr>
        <p:txBody>
          <a:bodyPr/>
          <a:lstStyle/>
          <a:p>
            <a:r>
              <a:rPr lang="en-US" dirty="0"/>
              <a:t>Newer: one knob</a:t>
            </a:r>
          </a:p>
          <a:p>
            <a:pPr lvl="1"/>
            <a:r>
              <a:rPr lang="en-US" dirty="0"/>
              <a:t>Tune heat</a:t>
            </a:r>
          </a:p>
          <a:p>
            <a:pPr lvl="1"/>
            <a:r>
              <a:rPr lang="en-US" dirty="0"/>
              <a:t>(maybe also volume)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8" name="Picture 7" descr="dual_knob_faucet.png"/>
          <p:cNvPicPr>
            <a:picLocks noChangeAspect="1"/>
          </p:cNvPicPr>
          <p:nvPr/>
        </p:nvPicPr>
        <p:blipFill>
          <a:blip r:embed="rId2"/>
          <a:stretch>
            <a:fillRect/>
          </a:stretch>
        </p:blipFill>
        <p:spPr>
          <a:xfrm>
            <a:off x="181234" y="3962400"/>
            <a:ext cx="2615693" cy="1743795"/>
          </a:xfrm>
          <a:prstGeom prst="rect">
            <a:avLst/>
          </a:prstGeom>
        </p:spPr>
      </p:pic>
      <p:pic>
        <p:nvPicPr>
          <p:cNvPr id="9" name="Picture 8" descr="shower_mixer.jpg"/>
          <p:cNvPicPr>
            <a:picLocks noChangeAspect="1"/>
          </p:cNvPicPr>
          <p:nvPr/>
        </p:nvPicPr>
        <p:blipFill>
          <a:blip r:embed="rId3"/>
          <a:stretch>
            <a:fillRect/>
          </a:stretch>
        </p:blipFill>
        <p:spPr>
          <a:xfrm>
            <a:off x="6283823" y="3101974"/>
            <a:ext cx="2598485" cy="3464646"/>
          </a:xfrm>
          <a:prstGeom prst="rect">
            <a:avLst/>
          </a:prstGeom>
        </p:spPr>
      </p:pic>
      <p:sp>
        <p:nvSpPr>
          <p:cNvPr id="7" name="Date Placeholder 6">
            <a:extLst>
              <a:ext uri="{FF2B5EF4-FFF2-40B4-BE49-F238E27FC236}">
                <a16:creationId xmlns:a16="http://schemas.microsoft.com/office/drawing/2014/main" id="{5846B2CE-23AF-B64C-9958-A1ED17C8A64A}"/>
              </a:ext>
            </a:extLst>
          </p:cNvPr>
          <p:cNvSpPr>
            <a:spLocks noGrp="1"/>
          </p:cNvSpPr>
          <p:nvPr>
            <p:ph type="dt" sz="half" idx="10"/>
          </p:nvPr>
        </p:nvSpPr>
        <p:spPr/>
        <p:txBody>
          <a:bodyPr/>
          <a:lstStyle/>
          <a:p>
            <a:r>
              <a:rPr lang="en-US"/>
              <a:t>Some contributions © 2018--2023 DeHon Based on slides © 2009--2017 Badler</a:t>
            </a:r>
          </a:p>
        </p:txBody>
      </p:sp>
      <p:pic>
        <p:nvPicPr>
          <p:cNvPr id="11" name="Picture 10" descr="A picture containing wall, indoor, key&#10;&#10;Description automatically generated">
            <a:extLst>
              <a:ext uri="{FF2B5EF4-FFF2-40B4-BE49-F238E27FC236}">
                <a16:creationId xmlns:a16="http://schemas.microsoft.com/office/drawing/2014/main" id="{3824EDF8-8591-6140-823F-0EE863827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235994" y="2739809"/>
            <a:ext cx="4487457" cy="3365593"/>
          </a:xfrm>
          <a:prstGeom prst="rect">
            <a:avLst/>
          </a:prstGeom>
        </p:spPr>
      </p:pic>
    </p:spTree>
    <p:extLst>
      <p:ext uri="{BB962C8B-B14F-4D97-AF65-F5344CB8AC3E}">
        <p14:creationId xmlns:p14="http://schemas.microsoft.com/office/powerpoint/2010/main" val="24013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Make common case fast</a:t>
            </a:r>
          </a:p>
        </p:txBody>
      </p:sp>
      <p:sp>
        <p:nvSpPr>
          <p:cNvPr id="7" name="Content Placeholder 6"/>
          <p:cNvSpPr>
            <a:spLocks noGrp="1"/>
          </p:cNvSpPr>
          <p:nvPr>
            <p:ph idx="1"/>
          </p:nvPr>
        </p:nvSpPr>
        <p:spPr/>
        <p:txBody>
          <a:bodyPr/>
          <a:lstStyle/>
          <a:p>
            <a:r>
              <a:rPr lang="en-US" dirty="0"/>
              <a:t>…not buried deep in menus</a:t>
            </a:r>
          </a:p>
          <a:p>
            <a:pPr lvl="1"/>
            <a:r>
              <a:rPr lang="en-US" dirty="0"/>
              <a:t>Minimize mouse clicks?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solidFill>
                  <a:srgbClr val="FF7F00"/>
                </a:solidFill>
              </a:rPr>
              <a:t>Modern examples?</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10" name="Picture 9" descr="deep_menu.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862825" y="3061155"/>
            <a:ext cx="4165600" cy="2057400"/>
          </a:xfrm>
          <a:prstGeom prst="rect">
            <a:avLst/>
          </a:prstGeom>
        </p:spPr>
      </p:pic>
      <p:sp>
        <p:nvSpPr>
          <p:cNvPr id="2" name="Date Placeholder 1">
            <a:extLst>
              <a:ext uri="{FF2B5EF4-FFF2-40B4-BE49-F238E27FC236}">
                <a16:creationId xmlns:a16="http://schemas.microsoft.com/office/drawing/2014/main" id="{9A463E7F-A8C7-0749-98B5-8FC7AE259466}"/>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6" name="Picture 5">
            <a:extLst>
              <a:ext uri="{FF2B5EF4-FFF2-40B4-BE49-F238E27FC236}">
                <a16:creationId xmlns:a16="http://schemas.microsoft.com/office/drawing/2014/main" id="{47DC34F2-4A44-8647-B064-04C8E309D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370" y="599599"/>
            <a:ext cx="1744980" cy="3371810"/>
          </a:xfrm>
          <a:prstGeom prst="rect">
            <a:avLst/>
          </a:prstGeom>
        </p:spPr>
      </p:pic>
      <p:pic>
        <p:nvPicPr>
          <p:cNvPr id="8" name="Picture 7">
            <a:extLst>
              <a:ext uri="{FF2B5EF4-FFF2-40B4-BE49-F238E27FC236}">
                <a16:creationId xmlns:a16="http://schemas.microsoft.com/office/drawing/2014/main" id="{50AD8128-92D1-214B-ABCE-A8437A7E5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23" y="3429000"/>
            <a:ext cx="4423410" cy="3317558"/>
          </a:xfrm>
          <a:prstGeom prst="rect">
            <a:avLst/>
          </a:prstGeom>
        </p:spPr>
      </p:pic>
      <p:sp>
        <p:nvSpPr>
          <p:cNvPr id="9" name="TextBox 8">
            <a:extLst>
              <a:ext uri="{FF2B5EF4-FFF2-40B4-BE49-F238E27FC236}">
                <a16:creationId xmlns:a16="http://schemas.microsoft.com/office/drawing/2014/main" id="{D7655C32-4A65-2A49-977D-3DADBE8E7DB7}"/>
              </a:ext>
            </a:extLst>
          </p:cNvPr>
          <p:cNvSpPr txBox="1"/>
          <p:nvPr/>
        </p:nvSpPr>
        <p:spPr>
          <a:xfrm>
            <a:off x="5355783" y="4081669"/>
            <a:ext cx="3788217" cy="477054"/>
          </a:xfrm>
          <a:prstGeom prst="rect">
            <a:avLst/>
          </a:prstGeom>
          <a:noFill/>
        </p:spPr>
        <p:txBody>
          <a:bodyPr wrap="none" rtlCol="0">
            <a:spAutoFit/>
          </a:bodyPr>
          <a:lstStyle/>
          <a:p>
            <a:pPr algn="r"/>
            <a:r>
              <a:rPr lang="en-US" dirty="0"/>
              <a:t>Brian Heater</a:t>
            </a:r>
          </a:p>
          <a:p>
            <a:r>
              <a:rPr lang="en-US" sz="700" dirty="0"/>
              <a:t>https://</a:t>
            </a:r>
            <a:r>
              <a:rPr lang="en-US" sz="700" dirty="0" err="1"/>
              <a:t>techcrunch.com</a:t>
            </a:r>
            <a:r>
              <a:rPr lang="en-US" sz="700" dirty="0"/>
              <a:t>/2020/11/05/a-better-look-at-apples-iphone-12-pro-max-and-iphone/</a:t>
            </a:r>
            <a:endParaRPr lang="en-US" dirty="0"/>
          </a:p>
        </p:txBody>
      </p:sp>
      <p:sp>
        <p:nvSpPr>
          <p:cNvPr id="5" name="Date Placeholder 4">
            <a:extLst>
              <a:ext uri="{FF2B5EF4-FFF2-40B4-BE49-F238E27FC236}">
                <a16:creationId xmlns:a16="http://schemas.microsoft.com/office/drawing/2014/main" id="{8DA2B08F-FC0D-0A46-81B5-AB8A1851FF93}"/>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197025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January 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extBox 4"/>
          <p:cNvSpPr txBox="1"/>
          <p:nvPr/>
        </p:nvSpPr>
        <p:spPr>
          <a:xfrm>
            <a:off x="0" y="6488668"/>
            <a:ext cx="7420270" cy="369332"/>
          </a:xfrm>
          <a:prstGeom prst="rect">
            <a:avLst/>
          </a:prstGeom>
          <a:noFill/>
        </p:spPr>
        <p:txBody>
          <a:bodyPr wrap="none" rtlCol="0">
            <a:spAutoFit/>
          </a:bodyPr>
          <a:lstStyle/>
          <a:p>
            <a:r>
              <a:rPr lang="en-US" dirty="0">
                <a:solidFill>
                  <a:schemeClr val="bg1"/>
                </a:solidFill>
              </a:rPr>
              <a:t>https://commons.wikimedia.org/wiki/File:2018_Hawaii_missile_alert.jpg</a:t>
            </a:r>
          </a:p>
        </p:txBody>
      </p:sp>
      <p:pic>
        <p:nvPicPr>
          <p:cNvPr id="10" name="Content Placeholder 9" descr="2018_Hawaii_missile_alert.jpg"/>
          <p:cNvPicPr>
            <a:picLocks noGrp="1" noChangeAspect="1"/>
          </p:cNvPicPr>
          <p:nvPr>
            <p:ph idx="1"/>
          </p:nvPr>
        </p:nvPicPr>
        <p:blipFill>
          <a:blip r:embed="rId2"/>
          <a:srcRect l="-13479" r="-13479"/>
          <a:stretch>
            <a:fillRect/>
          </a:stretch>
        </p:blipFill>
        <p:spPr/>
      </p:pic>
      <p:sp>
        <p:nvSpPr>
          <p:cNvPr id="3" name="Date Placeholder 2">
            <a:extLst>
              <a:ext uri="{FF2B5EF4-FFF2-40B4-BE49-F238E27FC236}">
                <a16:creationId xmlns:a16="http://schemas.microsoft.com/office/drawing/2014/main" id="{E5FEA856-A587-1044-BEFF-816A58BA7387}"/>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False Alarm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p:cNvSpPr txBox="1"/>
          <p:nvPr/>
        </p:nvSpPr>
        <p:spPr>
          <a:xfrm>
            <a:off x="0" y="6488668"/>
            <a:ext cx="9165866" cy="307777"/>
          </a:xfrm>
          <a:prstGeom prst="rect">
            <a:avLst/>
          </a:prstGeom>
          <a:noFill/>
        </p:spPr>
        <p:txBody>
          <a:bodyPr wrap="none" rtlCol="0">
            <a:spAutoFit/>
          </a:bodyPr>
          <a:lstStyle/>
          <a:p>
            <a:r>
              <a:rPr lang="en-US" sz="1400" dirty="0">
                <a:solidFill>
                  <a:schemeClr val="bg1"/>
                </a:solidFill>
              </a:rPr>
              <a:t>https://www.theverge.com/2018/1/16/16896368/hawaii-false-missile-alert-system-confusing-interface-poor-design</a:t>
            </a:r>
          </a:p>
        </p:txBody>
      </p:sp>
      <p:pic>
        <p:nvPicPr>
          <p:cNvPr id="8" name="Content Placeholder 7" descr="hawaii_screen.jpg"/>
          <p:cNvPicPr>
            <a:picLocks noGrp="1" noChangeAspect="1"/>
          </p:cNvPicPr>
          <p:nvPr>
            <p:ph idx="1"/>
          </p:nvPr>
        </p:nvPicPr>
        <p:blipFill>
          <a:blip r:embed="rId2"/>
          <a:srcRect l="-17213" r="-17213"/>
          <a:stretch>
            <a:fillRect/>
          </a:stretch>
        </p:blipFill>
        <p:spPr>
          <a:xfrm>
            <a:off x="-257000" y="1524572"/>
            <a:ext cx="8686800" cy="4782470"/>
          </a:xfrm>
        </p:spPr>
      </p:pic>
      <p:grpSp>
        <p:nvGrpSpPr>
          <p:cNvPr id="15" name="Group 14">
            <a:extLst>
              <a:ext uri="{FF2B5EF4-FFF2-40B4-BE49-F238E27FC236}">
                <a16:creationId xmlns:a16="http://schemas.microsoft.com/office/drawing/2014/main" id="{5DD71413-C3CE-9C41-9D23-0E2B8174A5CD}"/>
              </a:ext>
            </a:extLst>
          </p:cNvPr>
          <p:cNvGrpSpPr/>
          <p:nvPr/>
        </p:nvGrpSpPr>
        <p:grpSpPr>
          <a:xfrm>
            <a:off x="6137910" y="3707368"/>
            <a:ext cx="2970806" cy="369332"/>
            <a:chOff x="6137910" y="3707368"/>
            <a:chExt cx="2970806" cy="369332"/>
          </a:xfrm>
        </p:grpSpPr>
        <p:sp>
          <p:nvSpPr>
            <p:cNvPr id="3" name="TextBox 2">
              <a:extLst>
                <a:ext uri="{FF2B5EF4-FFF2-40B4-BE49-F238E27FC236}">
                  <a16:creationId xmlns:a16="http://schemas.microsoft.com/office/drawing/2014/main" id="{C8FB27D8-9CCE-574F-9743-5C7BB12007F3}"/>
                </a:ext>
              </a:extLst>
            </p:cNvPr>
            <p:cNvSpPr txBox="1"/>
            <p:nvPr/>
          </p:nvSpPr>
          <p:spPr>
            <a:xfrm>
              <a:off x="7462111" y="3707368"/>
              <a:ext cx="1646605" cy="369332"/>
            </a:xfrm>
            <a:prstGeom prst="rect">
              <a:avLst/>
            </a:prstGeom>
            <a:noFill/>
          </p:spPr>
          <p:txBody>
            <a:bodyPr wrap="none" rtlCol="0">
              <a:spAutoFit/>
            </a:bodyPr>
            <a:lstStyle/>
            <a:p>
              <a:r>
                <a:rPr lang="en-US" dirty="0">
                  <a:solidFill>
                    <a:srgbClr val="FF0000"/>
                  </a:solidFill>
                </a:rPr>
                <a:t>What selected</a:t>
              </a:r>
            </a:p>
          </p:txBody>
        </p:sp>
        <p:cxnSp>
          <p:nvCxnSpPr>
            <p:cNvPr id="10" name="Straight Arrow Connector 9">
              <a:extLst>
                <a:ext uri="{FF2B5EF4-FFF2-40B4-BE49-F238E27FC236}">
                  <a16:creationId xmlns:a16="http://schemas.microsoft.com/office/drawing/2014/main" id="{048C97E7-5DC9-824A-BB56-161AC5C24215}"/>
                </a:ext>
              </a:extLst>
            </p:cNvPr>
            <p:cNvCxnSpPr/>
            <p:nvPr/>
          </p:nvCxnSpPr>
          <p:spPr>
            <a:xfrm flipH="1">
              <a:off x="6137910" y="3868260"/>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9FE52B23-CF23-9E4E-A867-7CF79B55A82A}"/>
              </a:ext>
            </a:extLst>
          </p:cNvPr>
          <p:cNvGrpSpPr/>
          <p:nvPr/>
        </p:nvGrpSpPr>
        <p:grpSpPr>
          <a:xfrm>
            <a:off x="6164895" y="4320806"/>
            <a:ext cx="2942484" cy="369332"/>
            <a:chOff x="6164895" y="4320806"/>
            <a:chExt cx="2942484" cy="369332"/>
          </a:xfrm>
        </p:grpSpPr>
        <p:sp>
          <p:nvSpPr>
            <p:cNvPr id="7" name="TextBox 6">
              <a:extLst>
                <a:ext uri="{FF2B5EF4-FFF2-40B4-BE49-F238E27FC236}">
                  <a16:creationId xmlns:a16="http://schemas.microsoft.com/office/drawing/2014/main" id="{5C74177C-5910-E546-BF69-A4A5CADB3F76}"/>
                </a:ext>
              </a:extLst>
            </p:cNvPr>
            <p:cNvSpPr txBox="1"/>
            <p:nvPr/>
          </p:nvSpPr>
          <p:spPr>
            <a:xfrm>
              <a:off x="7435126" y="4320806"/>
              <a:ext cx="1672253" cy="369332"/>
            </a:xfrm>
            <a:prstGeom prst="rect">
              <a:avLst/>
            </a:prstGeom>
            <a:noFill/>
          </p:spPr>
          <p:txBody>
            <a:bodyPr wrap="none" rtlCol="0">
              <a:spAutoFit/>
            </a:bodyPr>
            <a:lstStyle/>
            <a:p>
              <a:r>
                <a:rPr lang="en-US" dirty="0">
                  <a:solidFill>
                    <a:srgbClr val="FF0000"/>
                  </a:solidFill>
                </a:rPr>
                <a:t>What intended</a:t>
              </a:r>
            </a:p>
          </p:txBody>
        </p:sp>
        <p:cxnSp>
          <p:nvCxnSpPr>
            <p:cNvPr id="11" name="Straight Arrow Connector 10">
              <a:extLst>
                <a:ext uri="{FF2B5EF4-FFF2-40B4-BE49-F238E27FC236}">
                  <a16:creationId xmlns:a16="http://schemas.microsoft.com/office/drawing/2014/main" id="{36B1668D-1682-804F-B601-ED33A5E10923}"/>
                </a:ext>
              </a:extLst>
            </p:cNvPr>
            <p:cNvCxnSpPr/>
            <p:nvPr/>
          </p:nvCxnSpPr>
          <p:spPr>
            <a:xfrm flipH="1">
              <a:off x="6164895" y="4505472"/>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4B48EB45-1695-4640-A4D5-12A4962F9782}"/>
              </a:ext>
            </a:extLst>
          </p:cNvPr>
          <p:cNvGrpSpPr/>
          <p:nvPr/>
        </p:nvGrpSpPr>
        <p:grpSpPr>
          <a:xfrm>
            <a:off x="4448432" y="1890863"/>
            <a:ext cx="4455099" cy="646331"/>
            <a:chOff x="4448432" y="1890863"/>
            <a:chExt cx="4455099" cy="646331"/>
          </a:xfrm>
        </p:grpSpPr>
        <p:sp>
          <p:nvSpPr>
            <p:cNvPr id="9" name="TextBox 8">
              <a:extLst>
                <a:ext uri="{FF2B5EF4-FFF2-40B4-BE49-F238E27FC236}">
                  <a16:creationId xmlns:a16="http://schemas.microsoft.com/office/drawing/2014/main" id="{BD57CBEE-514C-2E4A-BC18-6FB995CF12AA}"/>
                </a:ext>
              </a:extLst>
            </p:cNvPr>
            <p:cNvSpPr txBox="1"/>
            <p:nvPr/>
          </p:nvSpPr>
          <p:spPr>
            <a:xfrm>
              <a:off x="7462111" y="1890863"/>
              <a:ext cx="1441420" cy="646331"/>
            </a:xfrm>
            <a:prstGeom prst="rect">
              <a:avLst/>
            </a:prstGeom>
            <a:noFill/>
          </p:spPr>
          <p:txBody>
            <a:bodyPr wrap="none" rtlCol="0">
              <a:spAutoFit/>
            </a:bodyPr>
            <a:lstStyle/>
            <a:p>
              <a:r>
                <a:rPr lang="en-US" dirty="0">
                  <a:solidFill>
                    <a:srgbClr val="FF0000"/>
                  </a:solidFill>
                </a:rPr>
                <a:t>Added after </a:t>
              </a:r>
            </a:p>
            <a:p>
              <a:r>
                <a:rPr lang="en-US" dirty="0">
                  <a:solidFill>
                    <a:srgbClr val="FF0000"/>
                  </a:solidFill>
                </a:rPr>
                <a:t>  incident</a:t>
              </a:r>
            </a:p>
          </p:txBody>
        </p:sp>
        <p:cxnSp>
          <p:nvCxnSpPr>
            <p:cNvPr id="12" name="Straight Arrow Connector 11">
              <a:extLst>
                <a:ext uri="{FF2B5EF4-FFF2-40B4-BE49-F238E27FC236}">
                  <a16:creationId xmlns:a16="http://schemas.microsoft.com/office/drawing/2014/main" id="{ECBA5E92-F72D-CD41-A785-94DE0F2A4AE8}"/>
                </a:ext>
              </a:extLst>
            </p:cNvPr>
            <p:cNvCxnSpPr>
              <a:cxnSpLocks/>
            </p:cNvCxnSpPr>
            <p:nvPr/>
          </p:nvCxnSpPr>
          <p:spPr>
            <a:xfrm flipH="1">
              <a:off x="4448432" y="2115278"/>
              <a:ext cx="2986694"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6" name="Date Placeholder 5">
            <a:extLst>
              <a:ext uri="{FF2B5EF4-FFF2-40B4-BE49-F238E27FC236}">
                <a16:creationId xmlns:a16="http://schemas.microsoft.com/office/drawing/2014/main" id="{517387D0-9043-CF41-8350-E320DDECC3EF}"/>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B76D8-FD6C-8C47-B560-7050E4B45BE2}"/>
              </a:ext>
            </a:extLst>
          </p:cNvPr>
          <p:cNvSpPr>
            <a:spLocks noGrp="1"/>
          </p:cNvSpPr>
          <p:nvPr>
            <p:ph type="ctrTitle"/>
          </p:nvPr>
        </p:nvSpPr>
        <p:spPr/>
        <p:txBody>
          <a:bodyPr/>
          <a:lstStyle/>
          <a:p>
            <a:r>
              <a:rPr lang="en-US" dirty="0"/>
              <a:t>Issues</a:t>
            </a:r>
          </a:p>
        </p:txBody>
      </p:sp>
      <p:sp>
        <p:nvSpPr>
          <p:cNvPr id="2" name="Text Placeholder 1">
            <a:extLst>
              <a:ext uri="{FF2B5EF4-FFF2-40B4-BE49-F238E27FC236}">
                <a16:creationId xmlns:a16="http://schemas.microsoft.com/office/drawing/2014/main" id="{DC6CD345-0683-2049-B7B9-2DEB0CBFA834}"/>
              </a:ext>
            </a:extLst>
          </p:cNvPr>
          <p:cNvSpPr>
            <a:spLocks noGrp="1"/>
          </p:cNvSpPr>
          <p:nvPr>
            <p:ph type="subTitle" idx="1"/>
          </p:nvPr>
        </p:nvSpPr>
        <p:spPr/>
        <p:txBody>
          <a:bodyPr/>
          <a:lstStyle/>
          <a:p>
            <a:r>
              <a:rPr lang="en-US" dirty="0"/>
              <a:t>Part 2</a:t>
            </a:r>
          </a:p>
        </p:txBody>
      </p:sp>
      <p:sp>
        <p:nvSpPr>
          <p:cNvPr id="5" name="Date Placeholder 4">
            <a:extLst>
              <a:ext uri="{FF2B5EF4-FFF2-40B4-BE49-F238E27FC236}">
                <a16:creationId xmlns:a16="http://schemas.microsoft.com/office/drawing/2014/main" id="{E84D3CFC-88F4-C746-9E95-A4F40CC78727}"/>
              </a:ext>
            </a:extLst>
          </p:cNvPr>
          <p:cNvSpPr>
            <a:spLocks noGrp="1"/>
          </p:cNvSpPr>
          <p:nvPr>
            <p:ph type="dt" sz="half" idx="10"/>
          </p:nvPr>
        </p:nvSpPr>
        <p:spPr/>
        <p:txBody>
          <a:bodyPr/>
          <a:lstStyle/>
          <a:p>
            <a:r>
              <a:rPr lang="en-US"/>
              <a:t>Some contributions © 2018--2023 DeHon Based on slides © 2009--2017 Badler</a:t>
            </a:r>
          </a:p>
        </p:txBody>
      </p:sp>
      <p:sp>
        <p:nvSpPr>
          <p:cNvPr id="3" name="Slide Number Placeholder 2">
            <a:extLst>
              <a:ext uri="{FF2B5EF4-FFF2-40B4-BE49-F238E27FC236}">
                <a16:creationId xmlns:a16="http://schemas.microsoft.com/office/drawing/2014/main" id="{1C524166-5E19-E040-B53F-DE8A0AFC4900}"/>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91225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096962"/>
          </a:xfrm>
        </p:spPr>
        <p:txBody>
          <a:bodyPr>
            <a:normAutofit fontScale="90000"/>
          </a:bodyPr>
          <a:lstStyle/>
          <a:p>
            <a:r>
              <a:rPr lang="en-US" dirty="0">
                <a:solidFill>
                  <a:srgbClr val="FF7F00"/>
                </a:solidFill>
              </a:rPr>
              <a:t>Issues to be concerned with? </a:t>
            </a:r>
            <a:br>
              <a:rPr lang="en-US" dirty="0">
                <a:solidFill>
                  <a:srgbClr val="FF7F00"/>
                </a:solidFill>
              </a:rPr>
            </a:br>
            <a:r>
              <a:rPr lang="en-US" dirty="0">
                <a:solidFill>
                  <a:srgbClr val="FF7F00"/>
                </a:solidFill>
              </a:rPr>
              <a:t>(goals, things-to-optimize)</a:t>
            </a:r>
          </a:p>
        </p:txBody>
      </p:sp>
      <p:sp>
        <p:nvSpPr>
          <p:cNvPr id="3" name="Content Placeholder 2"/>
          <p:cNvSpPr>
            <a:spLocks noGrp="1"/>
          </p:cNvSpPr>
          <p:nvPr>
            <p:ph idx="1"/>
          </p:nvPr>
        </p:nvSpPr>
        <p:spPr>
          <a:xfrm>
            <a:off x="304800" y="1915296"/>
            <a:ext cx="8686800" cy="4485503"/>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Date Placeholder 4">
            <a:extLst>
              <a:ext uri="{FF2B5EF4-FFF2-40B4-BE49-F238E27FC236}">
                <a16:creationId xmlns:a16="http://schemas.microsoft.com/office/drawing/2014/main" id="{3E7C237D-F244-DE47-ADF7-7C8896A75B82}"/>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Time to perform task</a:t>
            </a:r>
          </a:p>
          <a:p>
            <a:r>
              <a:rPr lang="en-US" dirty="0"/>
              <a:t>Safety</a:t>
            </a:r>
          </a:p>
          <a:p>
            <a:r>
              <a:rPr lang="en-US" dirty="0"/>
              <a:t>Clarity of what happened</a:t>
            </a:r>
          </a:p>
          <a:p>
            <a:pPr lvl="1"/>
            <a:r>
              <a:rPr lang="en-US" dirty="0"/>
              <a:t>Why something didn’t happen</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a:extLst>
              <a:ext uri="{FF2B5EF4-FFF2-40B4-BE49-F238E27FC236}">
                <a16:creationId xmlns:a16="http://schemas.microsoft.com/office/drawing/2014/main" id="{B320C9CD-19DD-4343-9405-FA125BE02C98}"/>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25</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5" name="Date Placeholder 4">
            <a:extLst>
              <a:ext uri="{FF2B5EF4-FFF2-40B4-BE49-F238E27FC236}">
                <a16:creationId xmlns:a16="http://schemas.microsoft.com/office/drawing/2014/main" id="{198C761D-A0D5-9748-938E-5B7D97EB1052}"/>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951E-C292-CD4A-A414-51F149D79763}"/>
              </a:ext>
            </a:extLst>
          </p:cNvPr>
          <p:cNvSpPr>
            <a:spLocks noGrp="1"/>
          </p:cNvSpPr>
          <p:nvPr>
            <p:ph type="title"/>
          </p:nvPr>
        </p:nvSpPr>
        <p:spPr/>
        <p:txBody>
          <a:bodyPr/>
          <a:lstStyle/>
          <a:p>
            <a:r>
              <a:rPr lang="en-US" dirty="0"/>
              <a:t>Mapping: Stove burners</a:t>
            </a:r>
          </a:p>
        </p:txBody>
      </p:sp>
      <p:pic>
        <p:nvPicPr>
          <p:cNvPr id="8" name="Content Placeholder 7" descr="A picture containing indoor, oven, stove, wall&#10;&#10;Description automatically generated">
            <a:extLst>
              <a:ext uri="{FF2B5EF4-FFF2-40B4-BE49-F238E27FC236}">
                <a16:creationId xmlns:a16="http://schemas.microsoft.com/office/drawing/2014/main" id="{538900CB-54C1-6E41-9741-4396286899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903838"/>
            <a:ext cx="4579514" cy="3434636"/>
          </a:xfrm>
        </p:spPr>
      </p:pic>
      <p:sp>
        <p:nvSpPr>
          <p:cNvPr id="4" name="Date Placeholder 3">
            <a:extLst>
              <a:ext uri="{FF2B5EF4-FFF2-40B4-BE49-F238E27FC236}">
                <a16:creationId xmlns:a16="http://schemas.microsoft.com/office/drawing/2014/main" id="{C665F718-DCFF-B149-8CD7-09612289A5C4}"/>
              </a:ext>
            </a:extLst>
          </p:cNvPr>
          <p:cNvSpPr>
            <a:spLocks noGrp="1"/>
          </p:cNvSpPr>
          <p:nvPr>
            <p:ph type="dt" sz="half" idx="10"/>
          </p:nvPr>
        </p:nvSpPr>
        <p:spPr/>
        <p:txBody>
          <a:bodyPr/>
          <a:lstStyle/>
          <a:p>
            <a:r>
              <a:rPr lang="en-US"/>
              <a:t>Some contributions © 2018--2023 DeHon Based on slides © 2009--2017 Badler</a:t>
            </a:r>
          </a:p>
        </p:txBody>
      </p:sp>
      <p:sp>
        <p:nvSpPr>
          <p:cNvPr id="5" name="Slide Number Placeholder 4">
            <a:extLst>
              <a:ext uri="{FF2B5EF4-FFF2-40B4-BE49-F238E27FC236}">
                <a16:creationId xmlns:a16="http://schemas.microsoft.com/office/drawing/2014/main" id="{704A615C-3566-AA43-AE5F-2D2F49F2B067}"/>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6" name="Picture 5" descr="A picture containing wall, indoor, appliance, toilet&#10;&#10;Description automatically generated">
            <a:extLst>
              <a:ext uri="{FF2B5EF4-FFF2-40B4-BE49-F238E27FC236}">
                <a16:creationId xmlns:a16="http://schemas.microsoft.com/office/drawing/2014/main" id="{A29940AB-F0E4-5245-B479-AC88D6975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193" y="1295400"/>
            <a:ext cx="3970359" cy="2977769"/>
          </a:xfrm>
          <a:prstGeom prst="rect">
            <a:avLst/>
          </a:prstGeom>
        </p:spPr>
      </p:pic>
    </p:spTree>
    <p:extLst>
      <p:ext uri="{BB962C8B-B14F-4D97-AF65-F5344CB8AC3E}">
        <p14:creationId xmlns:p14="http://schemas.microsoft.com/office/powerpoint/2010/main" val="56403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a:p>
            <a:pPr eaLnBrk="1" hangingPunct="1">
              <a:lnSpc>
                <a:spcPct val="80000"/>
              </a:lnSpc>
            </a:pPr>
            <a:r>
              <a:rPr lang="en-US" sz="2200" b="1" dirty="0"/>
              <a:t>Consistency</a:t>
            </a:r>
            <a:r>
              <a:rPr lang="en-US" sz="2200" dirty="0"/>
              <a:t> – </a:t>
            </a:r>
            <a:r>
              <a:rPr lang="en-US" sz="2200" b="0" dirty="0"/>
              <a:t>use similar operations and use similar elements for achieving similar tasks. </a:t>
            </a:r>
          </a:p>
          <a:p>
            <a:pPr eaLnBrk="1" hangingPunct="1">
              <a:lnSpc>
                <a:spcPct val="80000"/>
              </a:lnSpc>
            </a:pPr>
            <a:r>
              <a:rPr lang="en-US" sz="2200" b="1" dirty="0"/>
              <a:t>Affordance</a:t>
            </a:r>
            <a:r>
              <a:rPr lang="en-US" sz="2200" dirty="0"/>
              <a:t> – </a:t>
            </a:r>
            <a:r>
              <a:rPr lang="en-US" sz="2200" b="0" dirty="0"/>
              <a:t>an attribute of an object that allows people to know how to use it. </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27</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2" name="TextBox 1">
            <a:extLst>
              <a:ext uri="{FF2B5EF4-FFF2-40B4-BE49-F238E27FC236}">
                <a16:creationId xmlns:a16="http://schemas.microsoft.com/office/drawing/2014/main" id="{253F6827-D30C-5A42-9A00-FC61B74530F3}"/>
              </a:ext>
            </a:extLst>
          </p:cNvPr>
          <p:cNvSpPr txBox="1"/>
          <p:nvPr/>
        </p:nvSpPr>
        <p:spPr>
          <a:xfrm>
            <a:off x="380832" y="5714272"/>
            <a:ext cx="8763168" cy="461665"/>
          </a:xfrm>
          <a:prstGeom prst="rect">
            <a:avLst/>
          </a:prstGeom>
          <a:noFill/>
        </p:spPr>
        <p:txBody>
          <a:bodyPr wrap="none" rtlCol="0">
            <a:spAutoFit/>
          </a:bodyPr>
          <a:lstStyle/>
          <a:p>
            <a:r>
              <a:rPr lang="en-US" sz="2400" i="1" dirty="0"/>
              <a:t>Add: </a:t>
            </a:r>
            <a:r>
              <a:rPr lang="en-US" sz="2400" b="1" dirty="0"/>
              <a:t>Tolerance</a:t>
            </a:r>
            <a:r>
              <a:rPr lang="en-US" sz="2400" dirty="0"/>
              <a:t> – reducing cost of mistakes, allowing recovery.</a:t>
            </a:r>
          </a:p>
        </p:txBody>
      </p:sp>
      <p:sp>
        <p:nvSpPr>
          <p:cNvPr id="5" name="Date Placeholder 4">
            <a:extLst>
              <a:ext uri="{FF2B5EF4-FFF2-40B4-BE49-F238E27FC236}">
                <a16:creationId xmlns:a16="http://schemas.microsoft.com/office/drawing/2014/main" id="{198C761D-A0D5-9748-938E-5B7D97EB1052}"/>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7887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0FC-EDE8-3A48-97CD-F08F94A1FD38}"/>
              </a:ext>
            </a:extLst>
          </p:cNvPr>
          <p:cNvSpPr>
            <a:spLocks noGrp="1"/>
          </p:cNvSpPr>
          <p:nvPr>
            <p:ph type="title"/>
          </p:nvPr>
        </p:nvSpPr>
        <p:spPr/>
        <p:txBody>
          <a:bodyPr/>
          <a:lstStyle/>
          <a:p>
            <a:r>
              <a:rPr lang="en-US" dirty="0"/>
              <a:t>Interface Design</a:t>
            </a:r>
          </a:p>
        </p:txBody>
      </p:sp>
      <p:pic>
        <p:nvPicPr>
          <p:cNvPr id="6" name="Content Placeholder 5" descr="A picture containing text&#13;&#10;&#13;&#10;Description automatically generated">
            <a:extLst>
              <a:ext uri="{FF2B5EF4-FFF2-40B4-BE49-F238E27FC236}">
                <a16:creationId xmlns:a16="http://schemas.microsoft.com/office/drawing/2014/main" id="{ECF3621C-35CC-6440-9B35-22DE0E06F9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92" y="2280069"/>
            <a:ext cx="8516589" cy="2699703"/>
          </a:xfrm>
        </p:spPr>
      </p:pic>
      <p:sp>
        <p:nvSpPr>
          <p:cNvPr id="4" name="Slide Number Placeholder 3">
            <a:extLst>
              <a:ext uri="{FF2B5EF4-FFF2-40B4-BE49-F238E27FC236}">
                <a16:creationId xmlns:a16="http://schemas.microsoft.com/office/drawing/2014/main" id="{CD14B2B7-3799-224C-9559-0DAECBD5DA3B}"/>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3" name="Date Placeholder 2">
            <a:extLst>
              <a:ext uri="{FF2B5EF4-FFF2-40B4-BE49-F238E27FC236}">
                <a16:creationId xmlns:a16="http://schemas.microsoft.com/office/drawing/2014/main" id="{A5D2F28C-1FF6-854B-BD93-A04FD8830A7E}"/>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100926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00"/>
            <a:ext cx="8229600" cy="1143000"/>
          </a:xfrm>
        </p:spPr>
        <p:txBody>
          <a:bodyPr/>
          <a:lstStyle/>
          <a:p>
            <a:pPr eaLnBrk="1" hangingPunct="1"/>
            <a:r>
              <a:rPr lang="en-US"/>
              <a:t>Constantine and Lockwood</a:t>
            </a:r>
          </a:p>
        </p:txBody>
      </p:sp>
      <p:sp>
        <p:nvSpPr>
          <p:cNvPr id="3" name="Content Placeholder 2"/>
          <p:cNvSpPr>
            <a:spLocks noGrp="1"/>
          </p:cNvSpPr>
          <p:nvPr>
            <p:ph idx="1"/>
          </p:nvPr>
        </p:nvSpPr>
        <p:spPr>
          <a:xfrm>
            <a:off x="392406" y="1522452"/>
            <a:ext cx="8229600" cy="4876800"/>
          </a:xfrm>
        </p:spPr>
        <p:txBody>
          <a:bodyPr>
            <a:normAutofit lnSpcReduction="10000"/>
          </a:bodyPr>
          <a:lstStyle/>
          <a:p>
            <a:pPr eaLnBrk="1" hangingPunct="1">
              <a:lnSpc>
                <a:spcPct val="80000"/>
              </a:lnSpc>
            </a:pPr>
            <a:r>
              <a:rPr lang="en-US" sz="1600" b="1" dirty="0"/>
              <a:t>The structure principle</a:t>
            </a:r>
            <a:r>
              <a:rPr lang="en-US" sz="1600" dirty="0"/>
              <a:t>. </a:t>
            </a:r>
            <a:r>
              <a:rPr lang="en-US" sz="1600" b="0" dirty="0"/>
              <a:t>Your design should organize the user interface purposefully, in meaningful and useful ways based on clear, consistent models that are apparent and recognizable to users, putting related things together and separating unrelated things, differentiating dissimilar things and making similar things resemble one another. The structure principle is concerned with your overall user interface architecture. </a:t>
            </a:r>
          </a:p>
          <a:p>
            <a:pPr eaLnBrk="1" hangingPunct="1">
              <a:lnSpc>
                <a:spcPct val="80000"/>
              </a:lnSpc>
            </a:pPr>
            <a:r>
              <a:rPr lang="en-US" sz="1600" b="1" dirty="0"/>
              <a:t>The simplicity principle</a:t>
            </a:r>
            <a:r>
              <a:rPr lang="en-US" sz="1600" dirty="0"/>
              <a:t>. </a:t>
            </a:r>
            <a:r>
              <a:rPr lang="en-US" sz="1600" b="0" dirty="0"/>
              <a:t>Your design should make simple, common tasks simple to do, communicating clearly and simply in the user’s own language, and providing good shortcuts that are meaningfully related to longer procedures. </a:t>
            </a:r>
          </a:p>
          <a:p>
            <a:pPr eaLnBrk="1" hangingPunct="1">
              <a:lnSpc>
                <a:spcPct val="80000"/>
              </a:lnSpc>
            </a:pPr>
            <a:r>
              <a:rPr lang="en-US" sz="1600" b="1" dirty="0"/>
              <a:t>The visibility principle</a:t>
            </a:r>
            <a:r>
              <a:rPr lang="en-US" sz="1600" dirty="0"/>
              <a:t>. </a:t>
            </a:r>
            <a:r>
              <a:rPr lang="en-US" sz="1600" b="0" dirty="0"/>
              <a:t>Your design should keep all needed options and materials for a given task visible without distracting the user with extraneous or redundant information. Good designs don’t overwhelm users with too many alternatives or confuse them with unneeded information. </a:t>
            </a:r>
          </a:p>
          <a:p>
            <a:pPr eaLnBrk="1" hangingPunct="1">
              <a:lnSpc>
                <a:spcPct val="80000"/>
              </a:lnSpc>
            </a:pPr>
            <a:r>
              <a:rPr lang="en-US" sz="1600" b="1" dirty="0"/>
              <a:t>The feedback principle</a:t>
            </a:r>
            <a:r>
              <a:rPr lang="en-US" sz="1600" dirty="0"/>
              <a:t>. </a:t>
            </a:r>
            <a:r>
              <a:rPr lang="en-US" sz="1600" b="0" dirty="0"/>
              <a:t>Your design should keep users informed of actions or interpretations, changes of state or condition, and errors or exceptions that are relevant and of interest to the user through clear, concise, and unambiguous language familiar to users. </a:t>
            </a:r>
          </a:p>
          <a:p>
            <a:pPr eaLnBrk="1" hangingPunct="1">
              <a:lnSpc>
                <a:spcPct val="80000"/>
              </a:lnSpc>
            </a:pPr>
            <a:r>
              <a:rPr lang="en-US" sz="1600" b="1" dirty="0"/>
              <a:t>The tolerance principle</a:t>
            </a:r>
            <a:r>
              <a:rPr lang="en-US" sz="1600" dirty="0"/>
              <a:t>. </a:t>
            </a:r>
            <a:r>
              <a:rPr lang="en-US" sz="1600" b="0" dirty="0"/>
              <a:t>Your design should be flexible and tolerant, reducing the cost of mistakes and misuse by allowing undoing and redoing, while also preventing errors wherever possible by tolerating varied inputs and sequences and by interpreting all reasonable actions reasonable. </a:t>
            </a:r>
          </a:p>
          <a:p>
            <a:pPr eaLnBrk="1" hangingPunct="1">
              <a:lnSpc>
                <a:spcPct val="80000"/>
              </a:lnSpc>
            </a:pPr>
            <a:r>
              <a:rPr lang="en-US" sz="1600" b="1" dirty="0"/>
              <a:t>The reuse principle</a:t>
            </a:r>
            <a:r>
              <a:rPr lang="en-US" sz="1600" dirty="0"/>
              <a:t>. </a:t>
            </a:r>
            <a:r>
              <a:rPr lang="en-US" sz="1600" b="0" dirty="0"/>
              <a:t>Your design should reuse internal and external components and behaviors, maintaining consistency with purpose rather than merely arbitrary consistency, thus reducing the need for users to rethink and remember. </a:t>
            </a:r>
          </a:p>
          <a:p>
            <a:pPr eaLnBrk="1" hangingPunct="1">
              <a:lnSpc>
                <a:spcPct val="80000"/>
              </a:lnSpc>
            </a:pPr>
            <a:endParaRPr lang="en-US" sz="1600" dirty="0"/>
          </a:p>
        </p:txBody>
      </p:sp>
      <p:sp>
        <p:nvSpPr>
          <p:cNvPr id="45060" name="Slide Number Placeholder 4"/>
          <p:cNvSpPr>
            <a:spLocks noGrp="1"/>
          </p:cNvSpPr>
          <p:nvPr>
            <p:ph type="sldNum" sz="quarter" idx="12"/>
          </p:nvPr>
        </p:nvSpPr>
        <p:spPr bwMode="auto">
          <a:noFill/>
          <a:ln>
            <a:miter lim="800000"/>
            <a:headEnd/>
            <a:tailEnd/>
          </a:ln>
        </p:spPr>
        <p:txBody>
          <a:bodyPr/>
          <a:lstStyle/>
          <a:p>
            <a:fld id="{847517B5-E046-DE4B-9687-D7AE3A9E9FB9}" type="slidenum">
              <a:rPr lang="en-US"/>
              <a:pPr/>
              <a:t>29</a:t>
            </a:fld>
            <a:endParaRPr lang="en-US"/>
          </a:p>
        </p:txBody>
      </p:sp>
      <p:sp>
        <p:nvSpPr>
          <p:cNvPr id="45061" name="Action Button: Custom 8">
            <a:hlinkClick r:id="rId2" highlightClick="1"/>
          </p:cNvPr>
          <p:cNvSpPr>
            <a:spLocks noChangeArrowheads="1"/>
          </p:cNvSpPr>
          <p:nvPr/>
        </p:nvSpPr>
        <p:spPr bwMode="auto">
          <a:xfrm>
            <a:off x="2159000" y="6473825"/>
            <a:ext cx="482600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hlinkClick r:id="rId3"/>
              </a:rPr>
              <a:t>http://www.ambysoft.com/essays/userInterfaceDesign.html</a:t>
            </a:r>
            <a:endParaRPr lang="en-US" sz="1400">
              <a:latin typeface="Constantia" pitchFamily="-101" charset="0"/>
            </a:endParaRPr>
          </a:p>
        </p:txBody>
      </p:sp>
      <p:sp>
        <p:nvSpPr>
          <p:cNvPr id="2" name="Date Placeholder 1">
            <a:extLst>
              <a:ext uri="{FF2B5EF4-FFF2-40B4-BE49-F238E27FC236}">
                <a16:creationId xmlns:a16="http://schemas.microsoft.com/office/drawing/2014/main" id="{057839AD-9E9D-3246-9324-5696C9907F3F}"/>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a:p>
            <a:r>
              <a:rPr lang="en-US" dirty="0"/>
              <a:t>Interface determines if the user </a:t>
            </a:r>
            <a:br>
              <a:rPr lang="en-US" dirty="0"/>
            </a:br>
            <a:r>
              <a:rPr lang="en-US" dirty="0"/>
              <a:t>can get job done</a:t>
            </a:r>
          </a:p>
          <a:p>
            <a:pPr lvl="1"/>
            <a:r>
              <a:rPr lang="en-US" dirty="0"/>
              <a:t>…or will walk away frustrated</a:t>
            </a:r>
          </a:p>
          <a:p>
            <a:r>
              <a:rPr lang="en-US" dirty="0"/>
              <a:t>Successful interface</a:t>
            </a:r>
          </a:p>
          <a:p>
            <a:pPr lvl="1"/>
            <a:r>
              <a:rPr lang="en-US" dirty="0"/>
              <a:t>Make it easy, pleasant to use</a:t>
            </a:r>
          </a:p>
          <a:p>
            <a:pPr lvl="1"/>
            <a:r>
              <a:rPr lang="en-US" dirty="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4">
            <a:extLst>
              <a:ext uri="{FF2B5EF4-FFF2-40B4-BE49-F238E27FC236}">
                <a16:creationId xmlns:a16="http://schemas.microsoft.com/office/drawing/2014/main" id="{3C26CDA7-1F2A-0945-B9EE-90151565B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20" y="1180366"/>
            <a:ext cx="1744980" cy="3371810"/>
          </a:xfrm>
          <a:prstGeom prst="rect">
            <a:avLst/>
          </a:prstGeom>
        </p:spPr>
      </p:pic>
      <p:pic>
        <p:nvPicPr>
          <p:cNvPr id="6" name="Picture 5">
            <a:extLst>
              <a:ext uri="{FF2B5EF4-FFF2-40B4-BE49-F238E27FC236}">
                <a16:creationId xmlns:a16="http://schemas.microsoft.com/office/drawing/2014/main" id="{EF2C8E1D-B75E-C94E-92E3-CEC05AB85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74" y="4686288"/>
            <a:ext cx="2075626" cy="1556720"/>
          </a:xfrm>
          <a:prstGeom prst="rect">
            <a:avLst/>
          </a:prstGeom>
        </p:spPr>
      </p:pic>
      <p:sp>
        <p:nvSpPr>
          <p:cNvPr id="7" name="Date Placeholder 6">
            <a:extLst>
              <a:ext uri="{FF2B5EF4-FFF2-40B4-BE49-F238E27FC236}">
                <a16:creationId xmlns:a16="http://schemas.microsoft.com/office/drawing/2014/main" id="{1780AAB4-0DA8-D14F-B9D6-7AF4B908E05A}"/>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9973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636838"/>
          </a:xfrm>
        </p:spPr>
        <p:txBody>
          <a:bodyPr>
            <a:normAutofit fontScale="90000"/>
          </a:bodyPr>
          <a:lstStyle/>
          <a:p>
            <a:pPr eaLnBrk="1" hangingPunct="1"/>
            <a:r>
              <a:rPr lang="en-US" dirty="0"/>
              <a:t>Interaction Styles</a:t>
            </a:r>
          </a:p>
        </p:txBody>
      </p:sp>
      <p:sp>
        <p:nvSpPr>
          <p:cNvPr id="66563"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24600655"/>
              </p:ext>
            </p:extLst>
          </p:nvPr>
        </p:nvGraphicFramePr>
        <p:xfrm>
          <a:off x="457200" y="1228615"/>
          <a:ext cx="8458200" cy="4563128"/>
        </p:xfrm>
        <a:graphic>
          <a:graphicData uri="http://schemas.openxmlformats.org/drawingml/2006/table">
            <a:tbl>
              <a:tblPr/>
              <a:tblGrid>
                <a:gridCol w="1447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Style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nstantia" pitchFamily="-101" charset="0"/>
                        </a:rPr>
                        <a:t>Main Disadvantages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Applications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Direct manipulation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Fast and intuitive interaction; easy to learn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Only suitable where there is a visual metaphor for tasks and objects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Video games; CAD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Menu selection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Avoids user error; little typing required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Slow for experienced user; can become complex if many menu options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Most general-purpose systems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e.g. ATM, Word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Form fill-in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Simple data entry; easy to learn; checkable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Takes up much screen space; causes problems where user options do not match the form fields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Ordering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Command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Powerful and flexible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Hard to learn; poor error management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Operating systems, command and control systems; e.g. Linux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Natural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Accessible to casual user; easily extended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Requires typing; NL understanding </a:t>
                      </a:r>
                      <a:r>
                        <a:rPr kumimoji="0" lang="en-US" sz="1400" b="0" i="0" u="none" strike="noStrike" cap="none" normalizeH="0" baseline="0" dirty="0">
                          <a:ln>
                            <a:noFill/>
                          </a:ln>
                          <a:solidFill>
                            <a:srgbClr val="0070C0"/>
                          </a:solidFill>
                          <a:effectLst/>
                          <a:latin typeface="Constantia" pitchFamily="-101" charset="0"/>
                        </a:rPr>
                        <a:t>was unreliable, improving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Information retrieval and Q/A systems;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tantia" pitchFamily="-101" charset="0"/>
                        </a:rPr>
                        <a:t>e.g. Google, </a:t>
                      </a:r>
                      <a:r>
                        <a:rPr kumimoji="0" lang="en-US" sz="1400" b="0" i="0" u="none" strike="noStrike" cap="none" normalizeH="0" baseline="0" dirty="0" err="1">
                          <a:ln>
                            <a:noFill/>
                          </a:ln>
                          <a:solidFill>
                            <a:schemeClr val="tx1"/>
                          </a:solidFill>
                          <a:effectLst/>
                          <a:latin typeface="Constantia" pitchFamily="-101" charset="0"/>
                        </a:rPr>
                        <a:t>ChatGPT</a:t>
                      </a:r>
                      <a:endParaRPr kumimoji="0" lang="en-US" sz="1400" b="0" i="0" u="none" strike="noStrike" cap="none" normalizeH="0" baseline="0" dirty="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601" name="Slide Number Placeholder 6"/>
          <p:cNvSpPr>
            <a:spLocks noGrp="1"/>
          </p:cNvSpPr>
          <p:nvPr>
            <p:ph type="sldNum" sz="quarter" idx="12"/>
          </p:nvPr>
        </p:nvSpPr>
        <p:spPr bwMode="auto">
          <a:noFill/>
          <a:ln>
            <a:miter lim="800000"/>
            <a:headEnd/>
            <a:tailEnd/>
          </a:ln>
        </p:spPr>
        <p:txBody>
          <a:bodyPr/>
          <a:lstStyle/>
          <a:p>
            <a:fld id="{4C7F37A1-E76D-A040-B236-35D7BC5D1661}" type="slidenum">
              <a:rPr lang="en-US"/>
              <a:pPr/>
              <a:t>30</a:t>
            </a:fld>
            <a:endParaRPr lang="en-US"/>
          </a:p>
        </p:txBody>
      </p:sp>
      <p:graphicFrame>
        <p:nvGraphicFramePr>
          <p:cNvPr id="5" name="Table 4">
            <a:extLst>
              <a:ext uri="{FF2B5EF4-FFF2-40B4-BE49-F238E27FC236}">
                <a16:creationId xmlns:a16="http://schemas.microsoft.com/office/drawing/2014/main" id="{EB4C73FF-E302-AB43-9D04-ADE0633DA3D9}"/>
              </a:ext>
            </a:extLst>
          </p:cNvPr>
          <p:cNvGraphicFramePr>
            <a:graphicFrameLocks noGrp="1"/>
          </p:cNvGraphicFramePr>
          <p:nvPr>
            <p:extLst>
              <p:ext uri="{D42A27DB-BD31-4B8C-83A1-F6EECF244321}">
                <p14:modId xmlns:p14="http://schemas.microsoft.com/office/powerpoint/2010/main" val="867745545"/>
              </p:ext>
            </p:extLst>
          </p:nvPr>
        </p:nvGraphicFramePr>
        <p:xfrm>
          <a:off x="457200" y="5817100"/>
          <a:ext cx="8458201" cy="1188720"/>
        </p:xfrm>
        <a:graphic>
          <a:graphicData uri="http://schemas.openxmlformats.org/drawingml/2006/table">
            <a:tbl>
              <a:tblPr bandRow="1">
                <a:tableStyleId>{5C22544A-7EE6-4342-B048-85BDC9FD1C3A}</a:tableStyleId>
              </a:tblPr>
              <a:tblGrid>
                <a:gridCol w="1501456">
                  <a:extLst>
                    <a:ext uri="{9D8B030D-6E8A-4147-A177-3AD203B41FA5}">
                      <a16:colId xmlns:a16="http://schemas.microsoft.com/office/drawing/2014/main" val="3958288146"/>
                    </a:ext>
                  </a:extLst>
                </a:gridCol>
                <a:gridCol w="2239671">
                  <a:extLst>
                    <a:ext uri="{9D8B030D-6E8A-4147-A177-3AD203B41FA5}">
                      <a16:colId xmlns:a16="http://schemas.microsoft.com/office/drawing/2014/main" val="2539218881"/>
                    </a:ext>
                  </a:extLst>
                </a:gridCol>
                <a:gridCol w="2602524">
                  <a:extLst>
                    <a:ext uri="{9D8B030D-6E8A-4147-A177-3AD203B41FA5}">
                      <a16:colId xmlns:a16="http://schemas.microsoft.com/office/drawing/2014/main" val="1179889289"/>
                    </a:ext>
                  </a:extLst>
                </a:gridCol>
                <a:gridCol w="2114550">
                  <a:extLst>
                    <a:ext uri="{9D8B030D-6E8A-4147-A177-3AD203B41FA5}">
                      <a16:colId xmlns:a16="http://schemas.microsoft.com/office/drawing/2014/main" val="3158808709"/>
                    </a:ext>
                  </a:extLst>
                </a:gridCol>
              </a:tblGrid>
              <a:tr h="370840">
                <a:tc>
                  <a:txBody>
                    <a:bodyPr/>
                    <a:lstStyle/>
                    <a:p>
                      <a:r>
                        <a:rPr lang="en-US" dirty="0">
                          <a:solidFill>
                            <a:srgbClr val="0070C0"/>
                          </a:solidFill>
                        </a:rPr>
                        <a:t>Voice </a:t>
                      </a:r>
                      <a:br>
                        <a:rPr lang="en-US" dirty="0">
                          <a:solidFill>
                            <a:srgbClr val="0070C0"/>
                          </a:solidFill>
                        </a:rPr>
                      </a:br>
                      <a:r>
                        <a:rPr lang="en-US" dirty="0">
                          <a:solidFill>
                            <a:srgbClr val="0070C0"/>
                          </a:solidFill>
                        </a:rPr>
                        <a:t>with NL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70C0"/>
                          </a:solidFill>
                        </a:rPr>
                        <a:t>Hands-free, no size constraint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70C0"/>
                          </a:solidFill>
                        </a:rPr>
                        <a:t>Some unreliability; can’t do quietly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Digital Assistants, Dialing, remote control </a:t>
                      </a:r>
                      <a:r>
                        <a:rPr kumimoji="0" lang="en-US" sz="1800" b="0" i="0" u="none" strike="noStrike" cap="none" normalizeH="0" baseline="0" dirty="0">
                          <a:ln>
                            <a:noFill/>
                          </a:ln>
                          <a:solidFill>
                            <a:srgbClr val="0070C0"/>
                          </a:solidFill>
                          <a:effectLst/>
                          <a:latin typeface="Constantia" pitchFamily="-101" charset="0"/>
                        </a:rPr>
                        <a:t>e.g. Alexa, Siri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729413"/>
                  </a:ext>
                </a:extLst>
              </a:tr>
            </a:tbl>
          </a:graphicData>
        </a:graphic>
      </p:graphicFrame>
      <p:sp>
        <p:nvSpPr>
          <p:cNvPr id="2" name="Date Placeholder 1">
            <a:extLst>
              <a:ext uri="{FF2B5EF4-FFF2-40B4-BE49-F238E27FC236}">
                <a16:creationId xmlns:a16="http://schemas.microsoft.com/office/drawing/2014/main" id="{453F4FA8-9CA9-4A47-B28C-389F52ADC414}"/>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Implementer vs. User</a:t>
            </a:r>
          </a:p>
        </p:txBody>
      </p:sp>
      <p:sp>
        <p:nvSpPr>
          <p:cNvPr id="8" name="Text Placeholder 7"/>
          <p:cNvSpPr>
            <a:spLocks noGrp="1"/>
          </p:cNvSpPr>
          <p:nvPr>
            <p:ph type="subTitle" idx="1"/>
          </p:nvPr>
        </p:nvSpPr>
        <p:spPr/>
        <p:txBody>
          <a:bodyPr/>
          <a:lstStyle/>
          <a:p>
            <a:pPr marL="0" indent="0" algn="l" rtl="0" eaLnBrk="1" latinLnBrk="0" hangingPunct="1">
              <a:spcBef>
                <a:spcPct val="20000"/>
              </a:spcBef>
              <a:buClr>
                <a:schemeClr val="accent1"/>
              </a:buClr>
              <a:buSzPct val="70000"/>
              <a:buFont typeface="Wingdings 2"/>
              <a:buNone/>
            </a:pPr>
            <a:r>
              <a:rPr lang="en-US" dirty="0"/>
              <a:t>Part 3</a:t>
            </a:r>
          </a:p>
        </p:txBody>
      </p:sp>
      <p:sp>
        <p:nvSpPr>
          <p:cNvPr id="2" name="Date Placeholder 1">
            <a:extLst>
              <a:ext uri="{FF2B5EF4-FFF2-40B4-BE49-F238E27FC236}">
                <a16:creationId xmlns:a16="http://schemas.microsoft.com/office/drawing/2014/main" id="{FC788438-2E26-644A-AA93-AFC5A8A25710}"/>
              </a:ext>
            </a:extLst>
          </p:cNvPr>
          <p:cNvSpPr>
            <a:spLocks noGrp="1"/>
          </p:cNvSpPr>
          <p:nvPr>
            <p:ph type="dt" sz="half" idx="10"/>
          </p:nvPr>
        </p:nvSpPr>
        <p:spPr/>
        <p:txBody>
          <a:bodyPr/>
          <a:lstStyle/>
          <a:p>
            <a:r>
              <a:rPr lang="en-US"/>
              <a:t>Some contributions © 2018--2023 DeHon Based on slides © 2009--2017 Badler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vs. Implementer</a:t>
            </a:r>
          </a:p>
        </p:txBody>
      </p:sp>
      <p:sp>
        <p:nvSpPr>
          <p:cNvPr id="6" name="Content Placeholder 5"/>
          <p:cNvSpPr>
            <a:spLocks noGrp="1"/>
          </p:cNvSpPr>
          <p:nvPr>
            <p:ph idx="1"/>
          </p:nvPr>
        </p:nvSpPr>
        <p:spPr/>
        <p:txBody>
          <a:bodyPr/>
          <a:lstStyle/>
          <a:p>
            <a:r>
              <a:rPr lang="en-US" dirty="0"/>
              <a:t>Thesis: </a:t>
            </a:r>
            <a:r>
              <a:rPr lang="en-US" b="0" dirty="0"/>
              <a:t>Engineer who implements something is seldom the right person to judge the goodness of the user interface</a:t>
            </a:r>
          </a:p>
          <a:p>
            <a:pPr lvl="1"/>
            <a:r>
              <a:rPr lang="en-US" dirty="0"/>
              <a:t>Knows how should work</a:t>
            </a:r>
          </a:p>
          <a:p>
            <a:pPr lvl="1"/>
            <a:r>
              <a:rPr lang="en-US" b="0" dirty="0"/>
              <a:t>Has a mental model of inner workings</a:t>
            </a:r>
          </a:p>
          <a:p>
            <a:pPr lvl="1"/>
            <a:r>
              <a:rPr lang="en-US" dirty="0"/>
              <a:t>Motivated to reduce implementation complexity</a:t>
            </a:r>
          </a:p>
          <a:p>
            <a:r>
              <a:rPr lang="en-US" b="0" dirty="0"/>
              <a:t>Contrast user</a:t>
            </a:r>
          </a:p>
          <a:p>
            <a:pPr lvl="1"/>
            <a:r>
              <a:rPr lang="en-US" dirty="0"/>
              <a:t>Doesn’t know how works – shouldn’t have to!</a:t>
            </a:r>
          </a:p>
          <a:p>
            <a:pPr lvl="1"/>
            <a:r>
              <a:rPr lang="en-US" b="0" dirty="0"/>
              <a:t>Benefit from reduced use complexity</a:t>
            </a:r>
          </a:p>
          <a:p>
            <a:pPr lvl="2"/>
            <a:r>
              <a:rPr lang="en-US" dirty="0"/>
              <a:t>Reduced cognitive load</a:t>
            </a:r>
            <a:endParaRPr lang="en-US" b="0" dirty="0"/>
          </a:p>
          <a:p>
            <a:pPr lvl="1"/>
            <a:endParaRPr lang="en-US" b="0" dirty="0"/>
          </a:p>
          <a:p>
            <a:endParaRPr lang="en-US" b="0" dirty="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2" name="Date Placeholder 1">
            <a:extLst>
              <a:ext uri="{FF2B5EF4-FFF2-40B4-BE49-F238E27FC236}">
                <a16:creationId xmlns:a16="http://schemas.microsoft.com/office/drawing/2014/main" id="{49CF1974-4AB4-624B-BF63-24E01B74FA5D}"/>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Foolproof quote</a:t>
            </a:r>
          </a:p>
        </p:txBody>
      </p:sp>
      <p:sp>
        <p:nvSpPr>
          <p:cNvPr id="3" name="Content Placeholder 2"/>
          <p:cNvSpPr>
            <a:spLocks noGrp="1"/>
          </p:cNvSpPr>
          <p:nvPr>
            <p:ph idx="1"/>
          </p:nvPr>
        </p:nvSpPr>
        <p:spPr/>
        <p:txBody>
          <a:bodyPr/>
          <a:lstStyle/>
          <a:p>
            <a:r>
              <a:rPr lang="en-US" dirty="0"/>
              <a:t>You cannot make something foolproof, </a:t>
            </a:r>
            <a:br>
              <a:rPr lang="en-US" dirty="0"/>
            </a:br>
            <a:r>
              <a:rPr lang="en-US" dirty="0"/>
              <a:t>       because fools are so ingenious!</a:t>
            </a:r>
          </a:p>
          <a:p>
            <a:pPr lvl="1"/>
            <a:r>
              <a:rPr lang="en-US" dirty="0"/>
              <a:t>George Cox</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Date Placeholder 4">
            <a:extLst>
              <a:ext uri="{FF2B5EF4-FFF2-40B4-BE49-F238E27FC236}">
                <a16:creationId xmlns:a16="http://schemas.microsoft.com/office/drawing/2014/main" id="{79BEDAEE-3891-8242-922B-B64D030089D6}"/>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B71D-065D-0944-B9B3-FD20D96E4A53}"/>
              </a:ext>
            </a:extLst>
          </p:cNvPr>
          <p:cNvSpPr>
            <a:spLocks noGrp="1"/>
          </p:cNvSpPr>
          <p:nvPr>
            <p:ph type="title"/>
          </p:nvPr>
        </p:nvSpPr>
        <p:spPr/>
        <p:txBody>
          <a:bodyPr/>
          <a:lstStyle/>
          <a:p>
            <a:r>
              <a:rPr lang="en-US" dirty="0">
                <a:solidFill>
                  <a:schemeClr val="tx1"/>
                </a:solidFill>
              </a:rPr>
              <a:t>example (Foolproof)</a:t>
            </a:r>
          </a:p>
        </p:txBody>
      </p:sp>
      <p:sp>
        <p:nvSpPr>
          <p:cNvPr id="3" name="Content Placeholder 2">
            <a:extLst>
              <a:ext uri="{FF2B5EF4-FFF2-40B4-BE49-F238E27FC236}">
                <a16:creationId xmlns:a16="http://schemas.microsoft.com/office/drawing/2014/main" id="{2F1E31B8-32AB-4642-83C3-6AABA53BA145}"/>
              </a:ext>
            </a:extLst>
          </p:cNvPr>
          <p:cNvSpPr>
            <a:spLocks noGrp="1"/>
          </p:cNvSpPr>
          <p:nvPr>
            <p:ph idx="1"/>
          </p:nvPr>
        </p:nvSpPr>
        <p:spPr/>
        <p:txBody>
          <a:bodyPr>
            <a:normAutofit fontScale="85000" lnSpcReduction="20000"/>
          </a:bodyPr>
          <a:lstStyle/>
          <a:p>
            <a:r>
              <a:rPr lang="en-US" b="0" i="1" dirty="0"/>
              <a:t>Coders: The Making of a New Tribe and the Remaking of the World</a:t>
            </a:r>
            <a:r>
              <a:rPr lang="en-US" b="0" dirty="0"/>
              <a:t> </a:t>
            </a:r>
          </a:p>
          <a:p>
            <a:pPr lvl="1"/>
            <a:r>
              <a:rPr lang="en-US" b="0" dirty="0"/>
              <a:t>Clive Thompson</a:t>
            </a:r>
          </a:p>
          <a:p>
            <a:pPr lvl="1"/>
            <a:br>
              <a:rPr lang="en-US" dirty="0"/>
            </a:br>
            <a:r>
              <a:rPr lang="en-US" b="0" dirty="0"/>
              <a:t>"It turns out a user had made a mistake. Someone out there had used the service to find their balance, as is normal. But instead of inputting their </a:t>
            </a:r>
            <a:r>
              <a:rPr lang="en-US" strike="sngStrike" dirty="0"/>
              <a:t>card</a:t>
            </a:r>
            <a:r>
              <a:rPr lang="en-US" dirty="0"/>
              <a:t> [phone]</a:t>
            </a:r>
            <a:r>
              <a:rPr lang="en-US" b="0" dirty="0"/>
              <a:t> number—which is what they were supposed to do—the user had accidentally sent in the number of the </a:t>
            </a:r>
            <a:r>
              <a:rPr lang="en-US" b="0" dirty="0" err="1"/>
              <a:t>phonebot</a:t>
            </a:r>
            <a:r>
              <a:rPr lang="en-US" b="0" dirty="0"/>
              <a:t> service itself. So the software got stuck in a loop. “The service was texting itself back and forth, back and forth, back and forth,” Guarino says. It was, he admits, ultimately his mistake, a flaw in how he’d written the code for the </a:t>
            </a:r>
            <a:r>
              <a:rPr lang="en-US" b="0" dirty="0" err="1"/>
              <a:t>textbot</a:t>
            </a:r>
            <a:r>
              <a:rPr lang="en-US" b="0" dirty="0"/>
              <a:t>. He could have easily written a rule checking to make sure that someone didn’t accidentally text the bot its own phone number. But it never occurred to him that a real live person would ever do that. “Users,” he says ruefully, “will find a way.” You might think you’ve stamped out your bugs, but they find new ones."</a:t>
            </a:r>
            <a:br>
              <a:rPr lang="en-US" dirty="0"/>
            </a:br>
            <a:endParaRPr lang="en-US" dirty="0"/>
          </a:p>
        </p:txBody>
      </p:sp>
      <p:sp>
        <p:nvSpPr>
          <p:cNvPr id="4" name="Slide Number Placeholder 3">
            <a:extLst>
              <a:ext uri="{FF2B5EF4-FFF2-40B4-BE49-F238E27FC236}">
                <a16:creationId xmlns:a16="http://schemas.microsoft.com/office/drawing/2014/main" id="{ABBC745C-B857-1C4C-8D0B-DBDCED5D72C5}"/>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5" name="Date Placeholder 4">
            <a:extLst>
              <a:ext uri="{FF2B5EF4-FFF2-40B4-BE49-F238E27FC236}">
                <a16:creationId xmlns:a16="http://schemas.microsoft.com/office/drawing/2014/main" id="{CFD18937-9115-5843-A00B-198672BF413C}"/>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1628900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a:t>
            </a:r>
          </a:p>
        </p:txBody>
      </p:sp>
      <p:sp>
        <p:nvSpPr>
          <p:cNvPr id="3" name="Content Placeholder 2"/>
          <p:cNvSpPr>
            <a:spLocks noGrp="1"/>
          </p:cNvSpPr>
          <p:nvPr>
            <p:ph idx="1"/>
          </p:nvPr>
        </p:nvSpPr>
        <p:spPr/>
        <p:txBody>
          <a:bodyPr>
            <a:normAutofit fontScale="92500" lnSpcReduction="10000"/>
          </a:bodyPr>
          <a:lstStyle/>
          <a:p>
            <a:r>
              <a:rPr lang="en-US" dirty="0"/>
              <a:t>Hard to put aside what you know and see how it will look to an uninitiated user</a:t>
            </a:r>
          </a:p>
          <a:p>
            <a:r>
              <a:rPr lang="en-US" dirty="0"/>
              <a:t>How could anyone not know?</a:t>
            </a:r>
          </a:p>
          <a:p>
            <a:pPr lvl="1"/>
            <a:r>
              <a:rPr lang="en-US" dirty="0"/>
              <a:t>When program crashes, it leaves a lock file around that needs to be cleaned up…</a:t>
            </a:r>
          </a:p>
          <a:p>
            <a:pPr lvl="2"/>
            <a:r>
              <a:rPr lang="en-US" dirty="0"/>
              <a:t>Happens to ESE150 students in </a:t>
            </a:r>
            <a:r>
              <a:rPr lang="en-US" dirty="0" err="1"/>
              <a:t>Detkin</a:t>
            </a:r>
            <a:r>
              <a:rPr lang="en-US" dirty="0"/>
              <a:t>! </a:t>
            </a:r>
          </a:p>
          <a:p>
            <a:pPr lvl="1"/>
            <a:r>
              <a:rPr lang="en-US" dirty="0"/>
              <a:t>Naming a variable “foo-bar” might be interpreted as subtraction</a:t>
            </a:r>
          </a:p>
          <a:p>
            <a:pPr lvl="1"/>
            <a:r>
              <a:rPr lang="en-US" dirty="0"/>
              <a:t>“NC” means not connected</a:t>
            </a:r>
          </a:p>
          <a:p>
            <a:pPr lvl="2"/>
            <a:r>
              <a:rPr lang="en-US" dirty="0"/>
              <a:t>(user named their next state variables NA NB NC ND)</a:t>
            </a:r>
          </a:p>
          <a:p>
            <a:r>
              <a:rPr lang="en-US" dirty="0"/>
              <a:t>Why would anyone</a:t>
            </a:r>
          </a:p>
          <a:p>
            <a:pPr lvl="1"/>
            <a:r>
              <a:rPr lang="en-US" dirty="0"/>
              <a:t>Put a ’ in a name?</a:t>
            </a:r>
          </a:p>
          <a:p>
            <a:pPr lvl="2"/>
            <a:r>
              <a:rPr lang="en-US" dirty="0"/>
              <a:t>Andre’  before international characters allow: André</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Date Placeholder 4">
            <a:extLst>
              <a:ext uri="{FF2B5EF4-FFF2-40B4-BE49-F238E27FC236}">
                <a16:creationId xmlns:a16="http://schemas.microsoft.com/office/drawing/2014/main" id="{87C55A2A-C1B0-964A-AD7B-802376529902}"/>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anyone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6" name="Content Placeholder 5"/>
          <p:cNvSpPr>
            <a:spLocks noGrp="1"/>
          </p:cNvSpPr>
          <p:nvPr>
            <p:ph idx="1"/>
          </p:nvPr>
        </p:nvSpPr>
        <p:spPr/>
        <p:txBody>
          <a:bodyPr/>
          <a:lstStyle/>
          <a:p>
            <a:r>
              <a:rPr lang="en-US" dirty="0"/>
              <a:t>https://xkcd.com/327/</a:t>
            </a:r>
          </a:p>
        </p:txBody>
      </p:sp>
      <p:pic>
        <p:nvPicPr>
          <p:cNvPr id="7" name="Picture 6" descr="exploits_of_a_mom.png"/>
          <p:cNvPicPr>
            <a:picLocks noChangeAspect="1"/>
          </p:cNvPicPr>
          <p:nvPr/>
        </p:nvPicPr>
        <p:blipFill>
          <a:blip r:embed="rId2"/>
          <a:stretch>
            <a:fillRect/>
          </a:stretch>
        </p:blipFill>
        <p:spPr>
          <a:xfrm>
            <a:off x="472487" y="2710358"/>
            <a:ext cx="8458200" cy="2603500"/>
          </a:xfrm>
          <a:prstGeom prst="rect">
            <a:avLst/>
          </a:prstGeom>
        </p:spPr>
      </p:pic>
      <p:sp>
        <p:nvSpPr>
          <p:cNvPr id="3" name="Date Placeholder 2">
            <a:extLst>
              <a:ext uri="{FF2B5EF4-FFF2-40B4-BE49-F238E27FC236}">
                <a16:creationId xmlns:a16="http://schemas.microsoft.com/office/drawing/2014/main" id="{A4E85C7A-CEED-6C4F-9D39-24754B818DBE}"/>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Some contributions © 2018--2023 DeHon Based on slides © 2009--2017 Badler</a:t>
            </a:r>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37</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normAutofit/>
          </a:bodyPr>
          <a:lstStyle/>
          <a:p>
            <a:r>
              <a:rPr lang="en-US" altLang="en-US" dirty="0"/>
              <a:t>User Interface essential</a:t>
            </a:r>
          </a:p>
          <a:p>
            <a:pPr lvl="1"/>
            <a:r>
              <a:rPr lang="en-US" altLang="en-US" dirty="0"/>
              <a:t>And worth designing carefully and deliberately</a:t>
            </a:r>
          </a:p>
          <a:p>
            <a:r>
              <a:rPr lang="en-US" altLang="en-US" dirty="0"/>
              <a:t>View should match user goals, not internal design</a:t>
            </a:r>
          </a:p>
          <a:p>
            <a:pPr lvl="1"/>
            <a:r>
              <a:rPr lang="en-US" altLang="en-US" dirty="0"/>
              <a:t>Spend computing cycles to bridge </a:t>
            </a:r>
          </a:p>
          <a:p>
            <a:pPr lvl="1"/>
            <a:r>
              <a:rPr lang="en-US" altLang="en-US" dirty="0"/>
              <a:t>Make simple, safe, intuitive</a:t>
            </a:r>
          </a:p>
          <a:p>
            <a:r>
              <a:rPr lang="en-US" altLang="en-US" dirty="0"/>
              <a:t>Implementer seldom a good judge of interface goodness</a:t>
            </a:r>
          </a:p>
          <a:p>
            <a:pPr lvl="1"/>
            <a:r>
              <a:rPr lang="en-US" altLang="en-US" dirty="0"/>
              <a:t>Knows too much about how should work</a:t>
            </a:r>
          </a:p>
          <a:p>
            <a:pPr lvl="1"/>
            <a:r>
              <a:rPr lang="en-US" altLang="en-US" dirty="0"/>
              <a:t>Conflict of goals</a:t>
            </a:r>
          </a:p>
        </p:txBody>
      </p:sp>
    </p:spTree>
    <p:extLst>
      <p:ext uri="{BB962C8B-B14F-4D97-AF65-F5344CB8AC3E}">
        <p14:creationId xmlns:p14="http://schemas.microsoft.com/office/powerpoint/2010/main" val="2375260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lnSpcReduction="10000"/>
          </a:bodyPr>
          <a:lstStyle/>
          <a:p>
            <a:r>
              <a:rPr lang="en-US" b="0" i="1" dirty="0"/>
              <a:t>The Design of Everyday Things</a:t>
            </a:r>
            <a:r>
              <a:rPr lang="en-US" dirty="0"/>
              <a:t>, </a:t>
            </a:r>
            <a:r>
              <a:rPr lang="en-US" b="0" dirty="0"/>
              <a:t>Donald Norman -- a classic book on design for usability (broader than just hardware and software)</a:t>
            </a:r>
          </a:p>
          <a:p>
            <a:r>
              <a:rPr lang="en-US" b="0" i="1" dirty="0"/>
              <a:t>The Inmates are Running the Asylum</a:t>
            </a:r>
            <a:r>
              <a:rPr lang="en-US" b="0" dirty="0"/>
              <a:t>, Alan Cooper -- a manifesto calling out computer/software industry for poor design</a:t>
            </a:r>
          </a:p>
          <a:p>
            <a:r>
              <a:rPr lang="en-US" b="0" i="1" dirty="0"/>
              <a:t>Set </a:t>
            </a:r>
            <a:r>
              <a:rPr lang="en-US" b="0" i="1" dirty="0" err="1"/>
              <a:t>Phasers</a:t>
            </a:r>
            <a:r>
              <a:rPr lang="en-US" b="0" i="1" dirty="0"/>
              <a:t> on Stun: And Other True Tales of Design, Technology, and Human Error</a:t>
            </a:r>
            <a:r>
              <a:rPr lang="en-US" b="0" dirty="0"/>
              <a:t>, Steven M. Casey -- a series of anecdotes (case-studies) on how bad design and interfaces can go wrong, perhaps even 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Date Placeholder 4">
            <a:extLst>
              <a:ext uri="{FF2B5EF4-FFF2-40B4-BE49-F238E27FC236}">
                <a16:creationId xmlns:a16="http://schemas.microsoft.com/office/drawing/2014/main" id="{83A0FDAB-12E1-A14F-B4F5-A839F9CACDE8}"/>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Some contributions © 2018--2022 DeHon Based on slides © 2009--2017 Badler</a:t>
            </a:r>
            <a:endParaRPr lang="en-US" altLang="en-US" dirty="0"/>
          </a:p>
        </p:txBody>
      </p:sp>
      <p:sp>
        <p:nvSpPr>
          <p:cNvPr id="6" name="Slide Number Placeholder 5"/>
          <p:cNvSpPr>
            <a:spLocks noGrp="1"/>
          </p:cNvSpPr>
          <p:nvPr>
            <p:ph type="sldNum" sz="quarter" idx="12"/>
          </p:nvPr>
        </p:nvSpPr>
        <p:spPr/>
        <p:txBody>
          <a:bodyPr/>
          <a:lstStyle/>
          <a:p>
            <a:fld id="{82BDB2D6-8D88-439B-8D32-BF820DDC4A20}" type="slidenum">
              <a:rPr lang="en-US" altLang="en-US"/>
              <a:pPr/>
              <a:t>39</a:t>
            </a:fld>
            <a:endParaRPr lang="en-US" altLang="en-US"/>
          </a:p>
        </p:txBody>
      </p:sp>
      <p:sp>
        <p:nvSpPr>
          <p:cNvPr id="414722" name="Rectangle 2"/>
          <p:cNvSpPr>
            <a:spLocks noGrp="1" noChangeArrowheads="1"/>
          </p:cNvSpPr>
          <p:nvPr>
            <p:ph type="title"/>
          </p:nvPr>
        </p:nvSpPr>
        <p:spPr/>
        <p:txBody>
          <a:bodyPr/>
          <a:lstStyle/>
          <a:p>
            <a:r>
              <a:rPr lang="en-US" altLang="en-US" dirty="0"/>
              <a:t>Learn More @ Penn</a:t>
            </a:r>
          </a:p>
        </p:txBody>
      </p:sp>
      <p:sp>
        <p:nvSpPr>
          <p:cNvPr id="414723" name="Rectangle 3"/>
          <p:cNvSpPr>
            <a:spLocks noGrp="1" noChangeArrowheads="1"/>
          </p:cNvSpPr>
          <p:nvPr>
            <p:ph type="body" idx="1"/>
          </p:nvPr>
        </p:nvSpPr>
        <p:spPr>
          <a:xfrm>
            <a:off x="265923" y="1372751"/>
            <a:ext cx="8686800" cy="4846638"/>
          </a:xfrm>
        </p:spPr>
        <p:txBody>
          <a:bodyPr/>
          <a:lstStyle/>
          <a:p>
            <a:r>
              <a:rPr lang="en-US" altLang="en-US" dirty="0"/>
              <a:t>Courses</a:t>
            </a:r>
          </a:p>
          <a:p>
            <a:pPr lvl="1"/>
            <a:r>
              <a:rPr lang="en-US" altLang="en-US" dirty="0"/>
              <a:t>Nothing required in CMPE program</a:t>
            </a:r>
          </a:p>
          <a:p>
            <a:pPr lvl="1"/>
            <a:r>
              <a:rPr lang="en-US" altLang="en-US" dirty="0"/>
              <a:t>ESE5430 – Human Factors Engineering</a:t>
            </a:r>
          </a:p>
          <a:p>
            <a:pPr lvl="1"/>
            <a:r>
              <a:rPr lang="en-US" altLang="en-US" dirty="0"/>
              <a:t>…maybe new HCI courses coming?...</a:t>
            </a:r>
          </a:p>
        </p:txBody>
      </p:sp>
    </p:spTree>
    <p:extLst>
      <p:ext uri="{BB962C8B-B14F-4D97-AF65-F5344CB8AC3E}">
        <p14:creationId xmlns:p14="http://schemas.microsoft.com/office/powerpoint/2010/main" val="102130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
        <p:nvSpPr>
          <p:cNvPr id="3" name="Date Placeholder 2">
            <a:extLst>
              <a:ext uri="{FF2B5EF4-FFF2-40B4-BE49-F238E27FC236}">
                <a16:creationId xmlns:a16="http://schemas.microsoft.com/office/drawing/2014/main" id="{E7B31020-5BBA-BD46-9B68-4268917FF31C}"/>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375953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CC9D-20A9-AD4D-9F69-198A3D94D4AA}"/>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11E6C1FB-BDFE-8646-8680-88ADBC9AD43A}"/>
              </a:ext>
            </a:extLst>
          </p:cNvPr>
          <p:cNvSpPr>
            <a:spLocks noGrp="1"/>
          </p:cNvSpPr>
          <p:nvPr>
            <p:ph idx="1"/>
          </p:nvPr>
        </p:nvSpPr>
        <p:spPr/>
        <p:txBody>
          <a:bodyPr/>
          <a:lstStyle/>
          <a:p>
            <a:r>
              <a:rPr lang="en-US" dirty="0"/>
              <a:t>Feedback </a:t>
            </a:r>
          </a:p>
          <a:p>
            <a:r>
              <a:rPr lang="en-US" dirty="0"/>
              <a:t>Lab 10 due today</a:t>
            </a:r>
          </a:p>
          <a:p>
            <a:r>
              <a:rPr lang="en-US" dirty="0"/>
              <a:t>Lab 11 this afternoon</a:t>
            </a:r>
          </a:p>
          <a:p>
            <a:pPr lvl="1"/>
            <a:r>
              <a:rPr lang="en-US" dirty="0"/>
              <a:t>Does have some prelab</a:t>
            </a:r>
          </a:p>
          <a:p>
            <a:pPr lvl="1"/>
            <a:r>
              <a:rPr lang="en-US" dirty="0"/>
              <a:t>Bring lab kits</a:t>
            </a:r>
          </a:p>
          <a:p>
            <a:pPr lvl="1"/>
            <a:endParaRPr lang="en-US" dirty="0"/>
          </a:p>
          <a:p>
            <a:endParaRPr lang="en-US" dirty="0"/>
          </a:p>
        </p:txBody>
      </p:sp>
      <p:sp>
        <p:nvSpPr>
          <p:cNvPr id="4" name="Slide Number Placeholder 3">
            <a:extLst>
              <a:ext uri="{FF2B5EF4-FFF2-40B4-BE49-F238E27FC236}">
                <a16:creationId xmlns:a16="http://schemas.microsoft.com/office/drawing/2014/main" id="{9D9A86D6-FEAA-7942-8F21-B0880039AE07}"/>
              </a:ext>
            </a:extLst>
          </p:cNvPr>
          <p:cNvSpPr>
            <a:spLocks noGrp="1"/>
          </p:cNvSpPr>
          <p:nvPr>
            <p:ph type="sldNum" sz="quarter" idx="12"/>
          </p:nvPr>
        </p:nvSpPr>
        <p:spPr/>
        <p:txBody>
          <a:bodyPr/>
          <a:lstStyle/>
          <a:p>
            <a:fld id="{B6F15528-21DE-4FAA-801E-634DDDAF4B2B}" type="slidenum">
              <a:rPr lang="en-US" smtClean="0"/>
              <a:pPr/>
              <a:t>40</a:t>
            </a:fld>
            <a:endParaRPr lang="en-US"/>
          </a:p>
        </p:txBody>
      </p:sp>
      <p:sp>
        <p:nvSpPr>
          <p:cNvPr id="5" name="Date Placeholder 4">
            <a:extLst>
              <a:ext uri="{FF2B5EF4-FFF2-40B4-BE49-F238E27FC236}">
                <a16:creationId xmlns:a16="http://schemas.microsoft.com/office/drawing/2014/main" id="{A0BFA677-EC5A-B743-AF12-3EEF641856FF}"/>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50066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a:p>
          <a:p>
            <a:r>
              <a:rPr lang="en-US" sz="2400" dirty="0"/>
              <a:t>User Interface</a:t>
            </a:r>
          </a:p>
          <a:p>
            <a:pPr lvl="1"/>
            <a:r>
              <a:rPr lang="en-US" sz="2000" dirty="0"/>
              <a:t>Motivation</a:t>
            </a:r>
          </a:p>
          <a:p>
            <a:pPr lvl="1"/>
            <a:r>
              <a:rPr lang="en-US" sz="2000" dirty="0"/>
              <a:t>Issues and Principles (Part 2)</a:t>
            </a:r>
          </a:p>
          <a:p>
            <a:pPr lvl="1"/>
            <a:r>
              <a:rPr lang="en-US" sz="2000" dirty="0"/>
              <a:t>Design Choices</a:t>
            </a:r>
          </a:p>
          <a:p>
            <a:pPr lvl="1"/>
            <a:r>
              <a:rPr lang="en-US" sz="2000" dirty="0"/>
              <a:t>Developer vs. User (Part 3)</a:t>
            </a:r>
          </a:p>
          <a:p>
            <a:pPr lvl="1"/>
            <a:r>
              <a:rPr lang="en-US" sz="2000" dirty="0">
                <a:solidFill>
                  <a:schemeClr val="accent2"/>
                </a:solidFill>
              </a:rPr>
              <a:t>Approaches and Prototyping</a:t>
            </a:r>
          </a:p>
          <a:p>
            <a:pPr lvl="1"/>
            <a:r>
              <a:rPr lang="en-US" sz="2000" dirty="0">
                <a:solidFill>
                  <a:schemeClr val="accent2"/>
                </a:solidFill>
              </a:rPr>
              <a:t>Advancing/Enabling Technology</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Date Placeholder 4">
            <a:extLst>
              <a:ext uri="{FF2B5EF4-FFF2-40B4-BE49-F238E27FC236}">
                <a16:creationId xmlns:a16="http://schemas.microsoft.com/office/drawing/2014/main" id="{71E81652-661D-424C-A852-49677F3C5353}"/>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152469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0" name="Picture 18" descr="http://www.mushroomsys.com/websiteContent/graphics/DAP/cloudcomput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2"/>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691379" y="3059210"/>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786931" y="5445046"/>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31" y="4556854"/>
            <a:ext cx="470000" cy="411444"/>
            <a:chOff x="1407375" y="3446002"/>
            <a:chExt cx="624381"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1"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pic>
        <p:nvPicPr>
          <p:cNvPr id="85" name="Picture 84">
            <a:extLst>
              <a:ext uri="{FF2B5EF4-FFF2-40B4-BE49-F238E27FC236}">
                <a16:creationId xmlns:a16="http://schemas.microsoft.com/office/drawing/2014/main" id="{F44A2C77-16EB-394A-BD1C-E17DFB5A16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52857" y="5134049"/>
            <a:ext cx="631013" cy="983397"/>
          </a:xfrm>
          <a:prstGeom prst="rect">
            <a:avLst/>
          </a:prstGeom>
        </p:spPr>
      </p:pic>
      <p:cxnSp>
        <p:nvCxnSpPr>
          <p:cNvPr id="87" name="Straight Arrow Connector 86">
            <a:extLst>
              <a:ext uri="{FF2B5EF4-FFF2-40B4-BE49-F238E27FC236}">
                <a16:creationId xmlns:a16="http://schemas.microsoft.com/office/drawing/2014/main" id="{34BACE6A-EDDF-A741-9002-7E04314ED154}"/>
              </a:ext>
            </a:extLst>
          </p:cNvPr>
          <p:cNvCxnSpPr/>
          <p:nvPr/>
        </p:nvCxnSpPr>
        <p:spPr>
          <a:xfrm>
            <a:off x="6322474" y="5893875"/>
            <a:ext cx="17303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E16E66B1-F568-284B-AA49-D8B5A2745C8A}"/>
              </a:ext>
            </a:extLst>
          </p:cNvPr>
          <p:cNvSpPr>
            <a:spLocks noGrp="1"/>
          </p:cNvSpPr>
          <p:nvPr>
            <p:ph type="dt" sz="half" idx="10"/>
          </p:nvPr>
        </p:nvSpPr>
        <p:spPr/>
        <p:txBody>
          <a:bodyPr/>
          <a:lstStyle/>
          <a:p>
            <a:r>
              <a:rPr lang="en-US"/>
              <a:t>Some contributions © 2018--2023 DeHon Based on slides © 2009--2017 Badler</a:t>
            </a:r>
          </a:p>
        </p:txBody>
      </p:sp>
    </p:spTree>
    <p:extLst>
      <p:ext uri="{BB962C8B-B14F-4D97-AF65-F5344CB8AC3E}">
        <p14:creationId xmlns:p14="http://schemas.microsoft.com/office/powerpoint/2010/main" val="396742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
        <p:nvSpPr>
          <p:cNvPr id="3" name="Date Placeholder 2">
            <a:extLst>
              <a:ext uri="{FF2B5EF4-FFF2-40B4-BE49-F238E27FC236}">
                <a16:creationId xmlns:a16="http://schemas.microsoft.com/office/drawing/2014/main" id="{B705B893-B344-644D-A28E-403518D5CF31}"/>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Awareness</a:t>
            </a:r>
          </a:p>
        </p:txBody>
      </p:sp>
      <p:sp>
        <p:nvSpPr>
          <p:cNvPr id="3" name="Content Placeholder 2"/>
          <p:cNvSpPr>
            <a:spLocks noGrp="1"/>
          </p:cNvSpPr>
          <p:nvPr>
            <p:ph idx="1"/>
          </p:nvPr>
        </p:nvSpPr>
        <p:spPr>
          <a:xfrm>
            <a:off x="304800" y="1253385"/>
            <a:ext cx="8686800" cy="5225595"/>
          </a:xfrm>
        </p:spPr>
        <p:txBody>
          <a:bodyPr>
            <a:normAutofit fontScale="92500" lnSpcReduction="20000"/>
          </a:bodyPr>
          <a:lstStyle/>
          <a:p>
            <a:r>
              <a:rPr lang="en-US" dirty="0"/>
              <a:t>I’m an Engineer</a:t>
            </a:r>
          </a:p>
          <a:p>
            <a:r>
              <a:rPr lang="en-US" dirty="0"/>
              <a:t>I have a different perspective and understanding of technology than lay public</a:t>
            </a:r>
          </a:p>
          <a:p>
            <a:r>
              <a:rPr lang="en-US" dirty="0"/>
              <a:t>My view of what’s obvious/non-obvious probably not representative of intended user base</a:t>
            </a:r>
          </a:p>
          <a:p>
            <a:r>
              <a:rPr lang="en-US" dirty="0"/>
              <a:t>…how do I (or team I’m in) compensate for that?</a:t>
            </a:r>
          </a:p>
          <a:p>
            <a:r>
              <a:rPr lang="en-US" dirty="0"/>
              <a:t>These lectures, I’m talking about my weakness</a:t>
            </a:r>
          </a:p>
          <a:p>
            <a:pPr lvl="1"/>
            <a:r>
              <a:rPr lang="en-US" dirty="0"/>
              <a:t>And need for help</a:t>
            </a:r>
          </a:p>
          <a:p>
            <a:pPr lvl="1"/>
            <a:r>
              <a:rPr lang="en-US" dirty="0"/>
              <a:t>Not my strength</a:t>
            </a:r>
          </a:p>
          <a:p>
            <a:pPr lvl="1"/>
            <a:r>
              <a:rPr lang="en-US" dirty="0"/>
              <a:t>Won’t do justice with solution…but maybe in raising issues, need for help</a:t>
            </a:r>
          </a:p>
          <a:p>
            <a:r>
              <a:rPr lang="en-US" dirty="0"/>
              <a:t>Nonetheless, I am frustrated by bad design from others as much as anyone else…</a:t>
            </a:r>
          </a:p>
          <a:p>
            <a:pPr lvl="1"/>
            <a:r>
              <a:rPr lang="en-US" dirty="0"/>
              <a:t>I want “us” to do better.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Date Placeholder 4">
            <a:extLst>
              <a:ext uri="{FF2B5EF4-FFF2-40B4-BE49-F238E27FC236}">
                <a16:creationId xmlns:a16="http://schemas.microsoft.com/office/drawing/2014/main" id="{0ABB4984-61DC-DB49-BF1C-CAC469EFF70D}"/>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Problem is that Humans are </a:t>
            </a:r>
            <a:r>
              <a:rPr lang="en-US" b="1" dirty="0"/>
              <a:t>Half</a:t>
            </a:r>
            <a:r>
              <a:rPr lang="en-US" dirty="0"/>
              <a:t> of the User Interface</a:t>
            </a:r>
          </a:p>
        </p:txBody>
      </p:sp>
      <p:sp>
        <p:nvSpPr>
          <p:cNvPr id="13315" name="Content Placeholder 2"/>
          <p:cNvSpPr>
            <a:spLocks noGrp="1"/>
          </p:cNvSpPr>
          <p:nvPr>
            <p:ph idx="1"/>
          </p:nvPr>
        </p:nvSpPr>
        <p:spPr/>
        <p:txBody>
          <a:bodyPr/>
          <a:lstStyle/>
          <a:p>
            <a:pPr eaLnBrk="1" hangingPunct="1"/>
            <a:endParaRPr lang="en-US" dirty="0"/>
          </a:p>
        </p:txBody>
      </p:sp>
      <p:pic>
        <p:nvPicPr>
          <p:cNvPr id="13316" name="Picture 2"/>
          <p:cNvPicPr>
            <a:picLocks noChangeAspect="1" noChangeArrowheads="1"/>
          </p:cNvPicPr>
          <p:nvPr/>
        </p:nvPicPr>
        <p:blipFill>
          <a:blip r:embed="rId2"/>
          <a:srcRect/>
          <a:stretch>
            <a:fillRect/>
          </a:stretch>
        </p:blipFill>
        <p:spPr bwMode="auto">
          <a:xfrm>
            <a:off x="2300288" y="1914525"/>
            <a:ext cx="4545012" cy="4333875"/>
          </a:xfrm>
          <a:prstGeom prst="rect">
            <a:avLst/>
          </a:prstGeom>
          <a:noFill/>
          <a:ln w="9525">
            <a:noFill/>
            <a:miter lim="800000"/>
            <a:headEnd/>
            <a:tailEnd/>
          </a:ln>
        </p:spPr>
      </p:pic>
      <p:sp>
        <p:nvSpPr>
          <p:cNvPr id="13317" name="TextBox 4"/>
          <p:cNvSpPr txBox="1">
            <a:spLocks noChangeArrowheads="1"/>
          </p:cNvSpPr>
          <p:nvPr/>
        </p:nvSpPr>
        <p:spPr bwMode="auto">
          <a:xfrm>
            <a:off x="1825625" y="6488113"/>
            <a:ext cx="54927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dirty="0">
                <a:latin typeface="Constantia" pitchFamily="-101" charset="0"/>
                <a:hlinkClick r:id="rId3"/>
              </a:rPr>
              <a:t>http://www.nevtron.si/borderline/archive2/intuiti.gif</a:t>
            </a:r>
            <a:endParaRPr lang="en-US" dirty="0">
              <a:latin typeface="Constantia" pitchFamily="-101" charset="0"/>
            </a:endParaRPr>
          </a:p>
        </p:txBody>
      </p:sp>
      <p:sp>
        <p:nvSpPr>
          <p:cNvPr id="13318" name="Slide Number Placeholder 6"/>
          <p:cNvSpPr>
            <a:spLocks noGrp="1"/>
          </p:cNvSpPr>
          <p:nvPr>
            <p:ph type="sldNum" sz="quarter" idx="12"/>
          </p:nvPr>
        </p:nvSpPr>
        <p:spPr bwMode="auto">
          <a:noFill/>
          <a:ln>
            <a:miter lim="800000"/>
            <a:headEnd/>
            <a:tailEnd/>
          </a:ln>
        </p:spPr>
        <p:txBody>
          <a:bodyPr/>
          <a:lstStyle/>
          <a:p>
            <a:fld id="{A32F0E5F-867A-984D-A94F-5770B40CEEA2}" type="slidenum">
              <a:rPr lang="en-US"/>
              <a:pPr/>
              <a:t>9</a:t>
            </a:fld>
            <a:endParaRPr lang="en-US"/>
          </a:p>
        </p:txBody>
      </p:sp>
      <p:sp>
        <p:nvSpPr>
          <p:cNvPr id="3" name="Date Placeholder 2">
            <a:extLst>
              <a:ext uri="{FF2B5EF4-FFF2-40B4-BE49-F238E27FC236}">
                <a16:creationId xmlns:a16="http://schemas.microsoft.com/office/drawing/2014/main" id="{3CA2818A-4C42-724E-B577-8DD2025D45E8}"/>
              </a:ext>
            </a:extLst>
          </p:cNvPr>
          <p:cNvSpPr>
            <a:spLocks noGrp="1"/>
          </p:cNvSpPr>
          <p:nvPr>
            <p:ph type="dt" sz="half" idx="10"/>
          </p:nvPr>
        </p:nvSpPr>
        <p:spPr/>
        <p:txBody>
          <a:bodyPr/>
          <a:lstStyle/>
          <a:p>
            <a:r>
              <a:rPr lang="en-US"/>
              <a:t>Some contributions © 2018--2023 DeHon Based on slides © 2009--2017 Badler</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33058</TotalTime>
  <Words>2708</Words>
  <Application>Microsoft Macintosh PowerPoint</Application>
  <PresentationFormat>On-screen Show (4:3)</PresentationFormat>
  <Paragraphs>358</Paragraphs>
  <Slides>40</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Constantia</vt:lpstr>
      <vt:lpstr>Courier New</vt:lpstr>
      <vt:lpstr>Wingdings 2</vt:lpstr>
      <vt:lpstr>ESE 578–</vt:lpstr>
      <vt:lpstr>PowerPoint Presentation</vt:lpstr>
      <vt:lpstr>User Interface</vt:lpstr>
      <vt:lpstr>User Interface</vt:lpstr>
      <vt:lpstr>Dilbert Diagnosis</vt:lpstr>
      <vt:lpstr>Lecture Topics</vt:lpstr>
      <vt:lpstr>Course Map</vt:lpstr>
      <vt:lpstr>Dilbert Diagnosis</vt:lpstr>
      <vt:lpstr>Self Awareness</vt:lpstr>
      <vt:lpstr>The Problem is that Humans are Half of the User Interface</vt:lpstr>
      <vt:lpstr>And Even if Intuitive and Clear, User Interface Might not be so Good…</vt:lpstr>
      <vt:lpstr>And it’s not just about our Workstation Interfaces…</vt:lpstr>
      <vt:lpstr>Local Example</vt:lpstr>
      <vt:lpstr>Who’s to Blame for Usability Failures?</vt:lpstr>
      <vt:lpstr>UI Examples: BAD</vt:lpstr>
      <vt:lpstr>UI Examples: Good</vt:lpstr>
      <vt:lpstr>Preclass 2</vt:lpstr>
      <vt:lpstr>Hot/Cold Water Interface</vt:lpstr>
      <vt:lpstr>Hot/Cold Water Interface</vt:lpstr>
      <vt:lpstr>Make common case fast</vt:lpstr>
      <vt:lpstr>Hawaii Missle Warning January 2018</vt:lpstr>
      <vt:lpstr>Hawaii Missle Warning False Alarm</vt:lpstr>
      <vt:lpstr>Issues</vt:lpstr>
      <vt:lpstr>Issues to be concerned with?  (goals, things-to-optimize)</vt:lpstr>
      <vt:lpstr>Issues</vt:lpstr>
      <vt:lpstr>Donald Norman: UI Guru</vt:lpstr>
      <vt:lpstr>Mapping: Stove burners</vt:lpstr>
      <vt:lpstr>Donald Norman: UI Guru</vt:lpstr>
      <vt:lpstr>Interface Design</vt:lpstr>
      <vt:lpstr>Constantine and Lockwood</vt:lpstr>
      <vt:lpstr>Interaction Styles</vt:lpstr>
      <vt:lpstr>Implementer vs. User</vt:lpstr>
      <vt:lpstr>User vs. Implementer</vt:lpstr>
      <vt:lpstr>Foolproof quote</vt:lpstr>
      <vt:lpstr>example (Foolproof)</vt:lpstr>
      <vt:lpstr>Issue</vt:lpstr>
      <vt:lpstr>Why would anyone</vt:lpstr>
      <vt:lpstr>Big Ideas</vt:lpstr>
      <vt:lpstr>Reading</vt:lpstr>
      <vt:lpstr>Learn More @ Penn</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810</cp:revision>
  <cp:lastPrinted>2023-04-16T17:59:10Z</cp:lastPrinted>
  <dcterms:created xsi:type="dcterms:W3CDTF">2018-04-25T12:40:53Z</dcterms:created>
  <dcterms:modified xsi:type="dcterms:W3CDTF">2023-04-17T14:59:21Z</dcterms:modified>
</cp:coreProperties>
</file>