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307" r:id="rId2"/>
    <p:sldId id="308" r:id="rId3"/>
    <p:sldId id="547" r:id="rId4"/>
    <p:sldId id="548" r:id="rId5"/>
    <p:sldId id="605" r:id="rId6"/>
    <p:sldId id="612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1" r:id="rId16"/>
    <p:sldId id="563" r:id="rId17"/>
    <p:sldId id="564" r:id="rId18"/>
    <p:sldId id="565" r:id="rId19"/>
    <p:sldId id="566" r:id="rId20"/>
    <p:sldId id="567" r:id="rId21"/>
    <p:sldId id="569" r:id="rId22"/>
    <p:sldId id="570" r:id="rId23"/>
    <p:sldId id="571" r:id="rId24"/>
    <p:sldId id="584" r:id="rId25"/>
    <p:sldId id="585" r:id="rId26"/>
    <p:sldId id="586" r:id="rId27"/>
    <p:sldId id="572" r:id="rId28"/>
    <p:sldId id="573" r:id="rId29"/>
    <p:sldId id="574" r:id="rId30"/>
    <p:sldId id="606" r:id="rId31"/>
    <p:sldId id="607" r:id="rId32"/>
    <p:sldId id="587" r:id="rId33"/>
    <p:sldId id="582" r:id="rId34"/>
    <p:sldId id="575" r:id="rId35"/>
    <p:sldId id="360" r:id="rId36"/>
    <p:sldId id="362" r:id="rId37"/>
    <p:sldId id="361" r:id="rId38"/>
    <p:sldId id="576" r:id="rId39"/>
    <p:sldId id="577" r:id="rId40"/>
    <p:sldId id="578" r:id="rId41"/>
    <p:sldId id="579" r:id="rId42"/>
    <p:sldId id="580" r:id="rId43"/>
    <p:sldId id="28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9" autoAdjust="0"/>
    <p:restoredTop sz="92542" autoAdjust="0"/>
  </p:normalViewPr>
  <p:slideViewPr>
    <p:cSldViewPr snapToGrid="0">
      <p:cViewPr>
        <p:scale>
          <a:sx n="99" d="100"/>
          <a:sy n="99" d="100"/>
        </p:scale>
        <p:origin x="320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161CC-E74A-0846-96E4-69959AC91593}" type="slidenum">
              <a:rPr lang="en-US"/>
              <a:pPr/>
              <a:t>3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5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94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161CC-E74A-0846-96E4-69959AC91593}" type="slidenum">
              <a:rPr lang="en-US"/>
              <a:pPr/>
              <a:t>10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161CC-E74A-0846-96E4-69959AC91593}" type="slidenum">
              <a:rPr lang="en-US"/>
              <a:pPr/>
              <a:t>13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913DBD-CB27-A946-9E75-6D1D66FCBF9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7478D-3A1B-E543-8B08-5183BF78A406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39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21552-2D0B-8049-9E53-DEF61E603976}" type="slidenum">
              <a:rPr lang="en-US"/>
              <a:pPr/>
              <a:t>42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dnatives.com/en/3d-printed-drugs-personalized-medicine-140520204/" TargetMode="External"/><Relationship Id="rId3" Type="http://schemas.openxmlformats.org/officeDocument/2006/relationships/hyperlink" Target="http://phys.org/news/2011-02-3d-bio-printers-skin-body.html" TargetMode="External"/><Relationship Id="rId7" Type="http://schemas.openxmlformats.org/officeDocument/2006/relationships/hyperlink" Target="https://cen.acs.org/food/food-science/3D-printed-foods-enter-kitchen/100/i5" TargetMode="External"/><Relationship Id="rId2" Type="http://schemas.openxmlformats.org/officeDocument/2006/relationships/hyperlink" Target="http://news.cnet.com/8301-27083_3-20079504-247/prosthetic-dentistry-print-your-own-teet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me.com/6162775/tiktok-3d-printed-houses/" TargetMode="External"/><Relationship Id="rId5" Type="http://schemas.openxmlformats.org/officeDocument/2006/relationships/hyperlink" Target="https://www.makepartsfast.com/3d-printed-circuit-boards-how-theyre-made-and-why-they-matter/" TargetMode="External"/><Relationship Id="rId4" Type="http://schemas.openxmlformats.org/officeDocument/2006/relationships/hyperlink" Target="https://www.nbcnews.com/mach/science/digital-smell-technology-could-let-us-transmit-odors-online-chats-ncna94012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12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wmf"/><Relationship Id="rId10" Type="http://schemas.openxmlformats.org/officeDocument/2006/relationships/image" Target="../media/image15.jpeg"/><Relationship Id="rId4" Type="http://schemas.openxmlformats.org/officeDocument/2006/relationships/image" Target="../media/image9.gif"/><Relationship Id="rId9" Type="http://schemas.openxmlformats.org/officeDocument/2006/relationships/image" Target="../media/image14.jpeg"/><Relationship Id="rId1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747365" y="5943600"/>
            <a:ext cx="4168036" cy="531812"/>
          </a:xfrm>
        </p:spPr>
        <p:txBody>
          <a:bodyPr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+mj-lt"/>
              </a:rPr>
              <a:t>Based on slides © 2013, 2019--2023 DeHon Additional Material © 2014 Farmer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#25 – Wrap Up! (final lecture)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Processing One Slide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6431666" cy="4846638"/>
          </a:xfrm>
        </p:spPr>
        <p:txBody>
          <a:bodyPr>
            <a:normAutofit fontScale="92500"/>
          </a:bodyPr>
          <a:lstStyle/>
          <a:p>
            <a:r>
              <a:rPr lang="en-US" dirty="0"/>
              <a:t>Images can be converted to/from bits</a:t>
            </a:r>
          </a:p>
          <a:p>
            <a:pPr lvl="1"/>
            <a:r>
              <a:rPr lang="en-US" dirty="0"/>
              <a:t>And compressed</a:t>
            </a:r>
          </a:p>
          <a:p>
            <a:pPr lvl="1"/>
            <a:r>
              <a:rPr lang="en-US" dirty="0"/>
              <a:t>Without loss of information</a:t>
            </a:r>
          </a:p>
          <a:p>
            <a:r>
              <a:rPr lang="en-US" dirty="0"/>
              <a:t>More information can be discarded without humans noticing </a:t>
            </a:r>
            <a:r>
              <a:rPr lang="en-US" dirty="0">
                <a:sym typeface="Wingdings" pitchFamily="-107" charset="2"/>
              </a:rPr>
              <a:t> fewer bits</a:t>
            </a:r>
          </a:p>
          <a:p>
            <a:r>
              <a:rPr lang="en-US" dirty="0">
                <a:sym typeface="Wingdings" pitchFamily="-107" charset="2"/>
              </a:rPr>
              <a:t>Process this information with inexpensive machines</a:t>
            </a:r>
          </a:p>
          <a:p>
            <a:r>
              <a:rPr lang="en-US" dirty="0">
                <a:sym typeface="Wingdings" pitchFamily="-107" charset="2"/>
              </a:rPr>
              <a:t>Store it for retrieval</a:t>
            </a:r>
          </a:p>
          <a:p>
            <a:r>
              <a:rPr lang="en-US" dirty="0"/>
              <a:t>Send it between machines</a:t>
            </a:r>
          </a:p>
          <a:p>
            <a:pPr lvl="1"/>
            <a:r>
              <a:rPr lang="en-US" dirty="0"/>
              <a:t>Even if not directly connected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12A-928C-8949-8B90-0F8EF43F40B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113" y="990600"/>
            <a:ext cx="252888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04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 we compress images?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Lossy?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Lossless?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1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Pictures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 signal</a:t>
            </a:r>
          </a:p>
          <a:p>
            <a:r>
              <a:rPr lang="en-US" dirty="0"/>
              <a:t>Sample in time</a:t>
            </a:r>
          </a:p>
          <a:p>
            <a:r>
              <a:rPr lang="en-US" dirty="0"/>
              <a:t>Quantize in space into pixels</a:t>
            </a:r>
          </a:p>
          <a:p>
            <a:r>
              <a:rPr lang="en-US" dirty="0"/>
              <a:t>Quantize amplitude of pixels</a:t>
            </a:r>
          </a:p>
          <a:p>
            <a:r>
              <a:rPr lang="en-US" dirty="0"/>
              <a:t>Sample fine enough</a:t>
            </a:r>
          </a:p>
          <a:p>
            <a:pPr lvl="1"/>
            <a:r>
              <a:rPr lang="en-US" dirty="0"/>
              <a:t>Lose no information human can perceive </a:t>
            </a:r>
          </a:p>
          <a:p>
            <a:pPr lvl="1"/>
            <a:r>
              <a:rPr lang="en-US" dirty="0"/>
              <a:t>30 frames per second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113" y="990600"/>
            <a:ext cx="252888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Processing One Slide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898257"/>
            <a:ext cx="6447099" cy="48382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Motion can be converted to/from bits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And compressed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Without loss of information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More information can be discarded without humans noticing </a:t>
            </a:r>
            <a:r>
              <a:rPr lang="en-US" sz="2400" dirty="0">
                <a:sym typeface="Wingdings" pitchFamily="-107" charset="2"/>
              </a:rPr>
              <a:t> fewer bits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-107" charset="2"/>
              </a:rPr>
              <a:t>Process this information with inexpensive machines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-107" charset="2"/>
              </a:rPr>
              <a:t>Store it for retrieval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Send it between machines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Even if not directly connected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12A-928C-8949-8B90-0F8EF43F40B4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 we compress videos?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Lossy?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Lossless?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24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3D Object Capture and Reproduction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makerbot replicator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268" y="3429000"/>
            <a:ext cx="5248732" cy="2955036"/>
          </a:xfrm>
          <a:prstGeom prst="rect">
            <a:avLst/>
          </a:prstGeom>
        </p:spPr>
      </p:pic>
      <p:pic>
        <p:nvPicPr>
          <p:cNvPr id="6" name="Content Placeholder 5" descr="Screen Shot 2013-03-09 at 12.14.06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2912" r="-12912"/>
          <a:stretch>
            <a:fillRect/>
          </a:stretch>
        </p:blipFill>
        <p:spPr>
          <a:xfrm>
            <a:off x="-609600" y="1371600"/>
            <a:ext cx="6400800" cy="3388659"/>
          </a:xfrm>
        </p:spPr>
      </p:pic>
      <p:sp>
        <p:nvSpPr>
          <p:cNvPr id="8" name="TextBox 7"/>
          <p:cNvSpPr txBox="1"/>
          <p:nvPr/>
        </p:nvSpPr>
        <p:spPr>
          <a:xfrm>
            <a:off x="762000" y="5562600"/>
            <a:ext cx="1988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makerbot.com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81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Virtualization of the </a:t>
            </a:r>
            <a:br>
              <a:rPr lang="en-US">
                <a:ea typeface="ＭＳ Ｐゴシック" pitchFamily="1" charset="-128"/>
                <a:cs typeface="ＭＳ Ｐゴシック" pitchFamily="1" charset="-128"/>
              </a:rPr>
            </a:br>
            <a:r>
              <a:rPr lang="en-US">
                <a:ea typeface="ＭＳ Ｐゴシック" pitchFamily="1" charset="-128"/>
                <a:cs typeface="ＭＳ Ｐゴシック" pitchFamily="1" charset="-128"/>
              </a:rPr>
              <a:t>World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Can represent </a:t>
            </a:r>
            <a:r>
              <a:rPr lang="en-US" dirty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</a:rPr>
              <a:t>things</a:t>
            </a:r>
            <a:r>
              <a:rPr lang="en-US" dirty="0">
                <a:solidFill>
                  <a:srgbClr val="660066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 bits</a:t>
            </a:r>
          </a:p>
          <a:p>
            <a:pPr lvl="1"/>
            <a:r>
              <a:rPr lang="en-US" dirty="0"/>
              <a:t>Sound, pictures, movies</a:t>
            </a:r>
          </a:p>
          <a:p>
            <a:pPr lvl="1"/>
            <a:r>
              <a:rPr lang="en-US" dirty="0"/>
              <a:t>Location, situation, …</a:t>
            </a:r>
          </a:p>
          <a:p>
            <a:pPr lvl="1"/>
            <a:r>
              <a:rPr lang="en-US" dirty="0"/>
              <a:t>shapes, circuits, drugs, DNA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Cheap/powerful ways to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automatically manipulate </a:t>
            </a:r>
          </a:p>
          <a:p>
            <a:pPr lvl="1"/>
            <a:r>
              <a:rPr lang="en-US" dirty="0"/>
              <a:t>…and reproduce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46B249-27EE-CF49-9DCB-F4E3FE451FEC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16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072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200775" y="809625"/>
            <a:ext cx="3752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16788" y="3810000"/>
            <a:ext cx="18272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TRON 1982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0" y="4191000"/>
            <a:ext cx="30226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5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of 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else can we capture as bits?</a:t>
            </a:r>
          </a:p>
          <a:p>
            <a:r>
              <a:rPr lang="en-US" dirty="0">
                <a:solidFill>
                  <a:srgbClr val="FF6600"/>
                </a:solidFill>
              </a:rPr>
              <a:t>Reproduce from bits?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4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616" y="1387475"/>
            <a:ext cx="8686800" cy="4846638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>
                <a:hlinkClick r:id="rId2"/>
              </a:rPr>
              <a:t>http://news.cnet.com/8301-27083_3-20079504-247/prosthetic-dentistry-print-your-own-teeth/</a:t>
            </a:r>
            <a:endParaRPr lang="en-US" u="sng" dirty="0"/>
          </a:p>
          <a:p>
            <a:r>
              <a:rPr lang="en-US" u="sng" dirty="0">
                <a:hlinkClick r:id="rId3"/>
              </a:rPr>
              <a:t>http://phys.org/news/2011-02-3d-bio-printers-skin-body.html</a:t>
            </a:r>
            <a:endParaRPr lang="en-US" u="sng" dirty="0"/>
          </a:p>
          <a:p>
            <a:r>
              <a:rPr lang="en-US" u="sng" dirty="0">
                <a:hlinkClick r:id="rId4"/>
              </a:rPr>
              <a:t>https://www.nbcnews.com/mach/science/digital-smell-technology-could-let-us-transmit-odors-online-chats-ncna940121</a:t>
            </a:r>
            <a:r>
              <a:rPr lang="en-US" u="sng" dirty="0"/>
              <a:t> </a:t>
            </a:r>
          </a:p>
          <a:p>
            <a:r>
              <a:rPr lang="en-US" dirty="0">
                <a:hlinkClick r:id="rId5"/>
              </a:rPr>
              <a:t>https://www.makepartsfast.com/3d-printed-circuit-boards-how-theyre-made-and-why-they-matter/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https://time.com/6162775/tiktok-3d-printed-houses/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https://cen.acs.org/food/food-science/3D-printed-foods-enter-kitchen/100/i5</a:t>
            </a:r>
            <a:endParaRPr lang="en-US" dirty="0"/>
          </a:p>
          <a:p>
            <a:r>
              <a:rPr lang="en-US" dirty="0">
                <a:hlinkClick r:id="rId8"/>
              </a:rPr>
              <a:t>https://www.3dnatives.com/en/3d-printed-drugs-personalized-medicine-140520204/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50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Nature’s bitstream</a:t>
            </a:r>
          </a:p>
          <a:p>
            <a:r>
              <a:rPr lang="en-US" dirty="0"/>
              <a:t>Can read into bits</a:t>
            </a:r>
          </a:p>
          <a:p>
            <a:r>
              <a:rPr lang="en-US" dirty="0"/>
              <a:t>Can reproduce from bits</a:t>
            </a:r>
          </a:p>
          <a:p>
            <a:r>
              <a:rPr lang="en-US" dirty="0"/>
              <a:t>Digitize organisms….</a:t>
            </a:r>
          </a:p>
          <a:p>
            <a:r>
              <a:rPr lang="en-US" dirty="0"/>
              <a:t>Those bits control behavior</a:t>
            </a:r>
          </a:p>
          <a:p>
            <a:r>
              <a:rPr lang="en-US" dirty="0"/>
              <a:t>Control function of cells</a:t>
            </a:r>
          </a:p>
          <a:p>
            <a:pPr lvl="1"/>
            <a:r>
              <a:rPr lang="en-US" dirty="0"/>
              <a:t>Even what the cells manufacture and produce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23911" y="6096000"/>
            <a:ext cx="413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http://</a:t>
            </a:r>
            <a:r>
              <a:rPr lang="en-US" sz="1800" dirty="0" err="1"/>
              <a:t>www.astrochem.org/sci_img/dna.jpg</a:t>
            </a:r>
            <a:endParaRPr lang="en-US" sz="1800" dirty="0"/>
          </a:p>
        </p:txBody>
      </p:sp>
      <p:pic>
        <p:nvPicPr>
          <p:cNvPr id="7" name="Picture 6" descr="d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447800"/>
            <a:ext cx="2438400" cy="31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/>
              <a:t>Review</a:t>
            </a:r>
            <a:endParaRPr lang="en-US" sz="2000" dirty="0"/>
          </a:p>
          <a:p>
            <a:r>
              <a:rPr lang="en-US" sz="2400" dirty="0"/>
              <a:t>Generalize</a:t>
            </a:r>
          </a:p>
          <a:p>
            <a:r>
              <a:rPr lang="en-US" sz="2400" dirty="0"/>
              <a:t>Final</a:t>
            </a:r>
          </a:p>
          <a:p>
            <a:r>
              <a:rPr lang="en-US" sz="2400" dirty="0"/>
              <a:t>Engineering Disciplines</a:t>
            </a:r>
          </a:p>
          <a:p>
            <a:r>
              <a:rPr lang="en-US" sz="2400" dirty="0"/>
              <a:t>What’s Next?</a:t>
            </a:r>
          </a:p>
          <a:p>
            <a:endParaRPr lang="en-US" sz="2400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FA643-9025-9F48-BE0C-2D7CF61D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457200"/>
            <a:ext cx="9093843" cy="838200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Programming the Physical World (DNA)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sz="2800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sz="2800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sz="2800" dirty="0">
              <a:ea typeface="ＭＳ Ｐゴシック" pitchFamily="1" charset="-128"/>
              <a:cs typeface="ＭＳ Ｐゴシック" pitchFamily="1" charset="-128"/>
            </a:endParaRPr>
          </a:p>
          <a:p>
            <a:pPr>
              <a:buFontTx/>
              <a:buNone/>
            </a:pPr>
            <a:endParaRPr lang="en-US" sz="2800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sz="2800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sz="2800" dirty="0">
                <a:ea typeface="ＭＳ Ｐゴシック" pitchFamily="1" charset="-128"/>
                <a:cs typeface="ＭＳ Ｐゴシック" pitchFamily="1" charset="-128"/>
              </a:rPr>
              <a:t>How do we program DNA?</a:t>
            </a:r>
          </a:p>
          <a:p>
            <a:pPr lvl="1"/>
            <a:r>
              <a:rPr lang="en-US" sz="2000" dirty="0"/>
              <a:t>Self-assemble into arbitrary useful structures?</a:t>
            </a:r>
          </a:p>
          <a:p>
            <a:pPr lvl="1"/>
            <a:r>
              <a:rPr lang="en-US" sz="2000" dirty="0"/>
              <a:t>Perform specific functions in cells?</a:t>
            </a:r>
          </a:p>
          <a:p>
            <a:pPr lvl="1"/>
            <a:r>
              <a:rPr lang="en-US" sz="2000" dirty="0"/>
              <a:t>…becoming a problem of information and computation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AA9BD-BD65-054D-A875-8CE63F494A1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5605" name="Picture 8" descr="dna_origami_show_d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2675" y="1600200"/>
            <a:ext cx="29813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dna_origami_bit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47800"/>
            <a:ext cx="55784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dna_origami_til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971800"/>
            <a:ext cx="5519738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4270375" y="66436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59550" y="4800600"/>
            <a:ext cx="25844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3333CC"/>
                </a:solidFill>
                <a:latin typeface="+mn-lt"/>
                <a:ea typeface="ＭＳ Ｐゴシック" charset="-128"/>
                <a:cs typeface="ＭＳ Ｐゴシック" charset="-128"/>
              </a:rPr>
              <a:t>[</a:t>
            </a:r>
            <a:r>
              <a:rPr lang="en-US" sz="1800" dirty="0" err="1">
                <a:solidFill>
                  <a:srgbClr val="3333CC"/>
                </a:solidFill>
                <a:latin typeface="+mn-lt"/>
                <a:ea typeface="ＭＳ Ｐゴシック" charset="-128"/>
                <a:cs typeface="ＭＳ Ｐゴシック" charset="-128"/>
              </a:rPr>
              <a:t>Winfree</a:t>
            </a:r>
            <a:r>
              <a:rPr lang="en-US" sz="1800" dirty="0">
                <a:solidFill>
                  <a:srgbClr val="3333CC"/>
                </a:solidFill>
                <a:latin typeface="+mn-lt"/>
                <a:ea typeface="ＭＳ Ｐゴシック" charset="-128"/>
                <a:cs typeface="ＭＳ Ｐゴシック" charset="-128"/>
              </a:rPr>
              <a:t> &amp; </a:t>
            </a:r>
            <a:r>
              <a:rPr lang="en-US" sz="1800" dirty="0" err="1">
                <a:solidFill>
                  <a:srgbClr val="3333CC"/>
                </a:solidFill>
                <a:latin typeface="+mn-lt"/>
                <a:ea typeface="ＭＳ Ｐゴシック" charset="-128"/>
                <a:cs typeface="ＭＳ Ｐゴシック" charset="-128"/>
              </a:rPr>
              <a:t>Rothemund</a:t>
            </a:r>
            <a:r>
              <a:rPr lang="en-US" sz="1800" dirty="0">
                <a:solidFill>
                  <a:srgbClr val="3333CC"/>
                </a:solidFill>
                <a:latin typeface="+mn-lt"/>
                <a:ea typeface="ＭＳ Ｐゴシック" charset="-128"/>
                <a:cs typeface="ＭＳ Ｐゴシック" charset="-128"/>
              </a:rPr>
              <a:t>,</a:t>
            </a:r>
          </a:p>
          <a:p>
            <a:pPr>
              <a:defRPr/>
            </a:pPr>
            <a:r>
              <a:rPr lang="en-US" sz="1800" dirty="0">
                <a:solidFill>
                  <a:srgbClr val="3333CC"/>
                </a:solidFill>
                <a:latin typeface="+mn-lt"/>
                <a:ea typeface="ＭＳ Ｐゴシック" charset="-128"/>
                <a:cs typeface="ＭＳ Ｐゴシック" charset="-128"/>
              </a:rPr>
              <a:t>     CALTECH]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8B23F-2FFA-7248-AFB2-06E654A8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941988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gets Easier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3D Printing, contract manufacturing</a:t>
            </a:r>
          </a:p>
          <a:p>
            <a:pPr lvl="1"/>
            <a:r>
              <a:rPr lang="en-US" dirty="0"/>
              <a:t>Low volume production, mechanical things</a:t>
            </a:r>
          </a:p>
          <a:p>
            <a:r>
              <a:rPr lang="en-US" dirty="0"/>
              <a:t>Processors – deploy code</a:t>
            </a:r>
          </a:p>
          <a:p>
            <a:r>
              <a:rPr lang="en-US" dirty="0" err="1"/>
              <a:t>FPGAs</a:t>
            </a:r>
            <a:r>
              <a:rPr lang="en-US" dirty="0"/>
              <a:t>, FPAA, </a:t>
            </a:r>
            <a:r>
              <a:rPr lang="en-US" dirty="0" err="1"/>
              <a:t>PSoC</a:t>
            </a:r>
            <a:r>
              <a:rPr lang="en-US" dirty="0"/>
              <a:t> – deploy circuits</a:t>
            </a:r>
          </a:p>
          <a:p>
            <a:r>
              <a:rPr lang="en-US" dirty="0"/>
              <a:t>Internet – transfer designs, orders, advertise</a:t>
            </a:r>
          </a:p>
          <a:p>
            <a:r>
              <a:rPr lang="en-US" dirty="0"/>
              <a:t>FedEx – global shipment</a:t>
            </a:r>
          </a:p>
          <a:p>
            <a:r>
              <a:rPr lang="en-US" dirty="0"/>
              <a:t>Lowering Barriers</a:t>
            </a:r>
          </a:p>
          <a:p>
            <a:pPr lvl="1"/>
            <a:r>
              <a:rPr lang="en-US" dirty="0"/>
              <a:t>Production, distribution, deployment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2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can’t we capture and reproduce from bits?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00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Clarke’s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When a distinguished but elderly scientist states that something is possible, he is almost certainly right.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he states that something is impossible, he is very probably wrong. The only way of discovering the limits of the possible is to venture a little way past them into the impossible.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Any sufficiently advanced technology is indistinguishable from magic.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7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AD36A7-4B4E-0B4C-B1E8-FC624D6954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Administrative Interlude: Final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4FDDAB-4789-9349-BDF8-907925C4DD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9927F4-5F26-4147-9EE4-F4425B17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B61D2-DAA6-414D-9EF3-08C80B5F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4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Final Office Hours: (see Ed Discuss)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Wednesday (5/3) review, Thursday (5/4)</a:t>
            </a:r>
          </a:p>
          <a:p>
            <a:r>
              <a:rPr lang="en-US" b="1" dirty="0">
                <a:solidFill>
                  <a:schemeClr val="tx1"/>
                </a:solidFill>
              </a:rPr>
              <a:t>Final: </a:t>
            </a:r>
            <a:r>
              <a:rPr lang="en-US" dirty="0">
                <a:solidFill>
                  <a:schemeClr val="tx1"/>
                </a:solidFill>
              </a:rPr>
              <a:t>Friday (5/5)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Like Midterm (but 2 hours, so longer)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Closed book; bring calculator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15% of grade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Comprehensive (intent…does tend to weight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half)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Probably mix ideas from first and second half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Last few years final and answers linked to syllabus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2020, 2021 were online/open-book (so less representative)</a:t>
            </a:r>
          </a:p>
          <a:p>
            <a:pPr lvl="2"/>
            <a:endParaRPr lang="en-US" b="1" dirty="0">
              <a:solidFill>
                <a:schemeClr val="tx1"/>
              </a:solidFill>
            </a:endParaRP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841A4-0B8D-4848-83FC-CAADE897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013959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62311" y="1387948"/>
            <a:ext cx="4481689" cy="48466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="1" dirty="0">
                <a:solidFill>
                  <a:schemeClr val="tx2"/>
                </a:solidFill>
              </a:rPr>
              <a:t>Post midterm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Combinational Logic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Finite-State Machines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Stored-Program Processors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Processing Requirements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Process Virtualization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Networking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Sensing, Actuation,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User Interface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2400" dirty="0">
                <a:solidFill>
                  <a:schemeClr val="tx2"/>
                </a:solidFill>
              </a:rPr>
              <a:t>Intellectual Property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606" y="1406663"/>
            <a:ext cx="4481689" cy="48466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="1" dirty="0">
                <a:solidFill>
                  <a:schemeClr val="tx2"/>
                </a:solidFill>
              </a:rPr>
              <a:t>Pre Midterm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Data representation in bits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Sounds waves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Sampling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 err="1">
                <a:solidFill>
                  <a:schemeClr val="tx2"/>
                </a:solidFill>
              </a:rPr>
              <a:t>Nyquist</a:t>
            </a:r>
            <a:endParaRPr lang="en-US" sz="2400" dirty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noProof="0" dirty="0" err="1">
                <a:solidFill>
                  <a:schemeClr val="tx2"/>
                </a:solidFill>
              </a:rPr>
              <a:t>Lossy</a:t>
            </a:r>
            <a:r>
              <a:rPr lang="en-US" sz="2400" noProof="0" dirty="0">
                <a:solidFill>
                  <a:schemeClr val="tx2"/>
                </a:solidFill>
              </a:rPr>
              <a:t>/lossless compression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Common case</a:t>
            </a:r>
            <a:endParaRPr lang="en-US" sz="2400" noProof="0" dirty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noProof="0" dirty="0">
                <a:solidFill>
                  <a:schemeClr val="tx2"/>
                </a:solidFill>
              </a:rPr>
              <a:t>Frequency domain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Psychoacoustics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Perceptual coding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109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Disciplines</a:t>
            </a:r>
          </a:p>
        </p:txBody>
      </p:sp>
    </p:spTree>
    <p:extLst>
      <p:ext uri="{BB962C8B-B14F-4D97-AF65-F5344CB8AC3E}">
        <p14:creationId xmlns:p14="http://schemas.microsoft.com/office/powerpoint/2010/main" val="3859775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Engineering</a:t>
            </a:r>
          </a:p>
          <a:p>
            <a:r>
              <a:rPr lang="en-US" dirty="0"/>
              <a:t>Electrical Engineering</a:t>
            </a:r>
          </a:p>
          <a:p>
            <a:r>
              <a:rPr lang="en-US" dirty="0"/>
              <a:t>Computer Science</a:t>
            </a:r>
          </a:p>
          <a:p>
            <a:r>
              <a:rPr lang="en-US" dirty="0"/>
              <a:t>Systems Science and Engineering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14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as Unifier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EE</a:t>
            </a:r>
          </a:p>
          <a:p>
            <a:pPr lvl="1"/>
            <a:r>
              <a:rPr lang="en-US" dirty="0"/>
              <a:t>Signal processing, control</a:t>
            </a:r>
          </a:p>
          <a:p>
            <a:pPr lvl="1"/>
            <a:r>
              <a:rPr lang="en-US" dirty="0"/>
              <a:t>Electrical systems to process; electrical and optical to communicate</a:t>
            </a:r>
          </a:p>
          <a:p>
            <a:r>
              <a:rPr lang="en-US" dirty="0"/>
              <a:t>CIS </a:t>
            </a:r>
          </a:p>
          <a:p>
            <a:pPr lvl="1"/>
            <a:r>
              <a:rPr lang="en-US" dirty="0"/>
              <a:t>Algorithms, software, strategy</a:t>
            </a:r>
          </a:p>
          <a:p>
            <a:r>
              <a:rPr lang="en-US" dirty="0"/>
              <a:t>MEAM</a:t>
            </a:r>
          </a:p>
          <a:p>
            <a:pPr lvl="1"/>
            <a:r>
              <a:rPr lang="en-US" dirty="0"/>
              <a:t>Capture, reproduce, control</a:t>
            </a:r>
          </a:p>
          <a:p>
            <a:r>
              <a:rPr lang="en-US" dirty="0"/>
              <a:t>BE</a:t>
            </a:r>
          </a:p>
          <a:p>
            <a:pPr lvl="1"/>
            <a:r>
              <a:rPr lang="en-US" dirty="0"/>
              <a:t>Cellular behavior, synthetic Biology</a:t>
            </a:r>
          </a:p>
          <a:p>
            <a:r>
              <a:rPr lang="en-US" dirty="0"/>
              <a:t>SSE</a:t>
            </a:r>
          </a:p>
          <a:p>
            <a:pPr lvl="1"/>
            <a:r>
              <a:rPr lang="en-US" dirty="0" err="1"/>
              <a:t>Resuable</a:t>
            </a:r>
            <a:r>
              <a:rPr lang="en-US" dirty="0"/>
              <a:t> math and information processing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2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Story: One Slide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6310313" cy="4846638"/>
          </a:xfrm>
        </p:spPr>
        <p:txBody>
          <a:bodyPr>
            <a:normAutofit fontScale="92500"/>
          </a:bodyPr>
          <a:lstStyle/>
          <a:p>
            <a:r>
              <a:rPr lang="en-US" dirty="0"/>
              <a:t>Sound can be converted to/from bits</a:t>
            </a:r>
          </a:p>
          <a:p>
            <a:pPr lvl="1"/>
            <a:r>
              <a:rPr lang="en-US" dirty="0"/>
              <a:t>And compressed</a:t>
            </a:r>
          </a:p>
          <a:p>
            <a:pPr lvl="1"/>
            <a:r>
              <a:rPr lang="en-US" dirty="0"/>
              <a:t>Without loss of information</a:t>
            </a:r>
          </a:p>
          <a:p>
            <a:r>
              <a:rPr lang="en-US" dirty="0"/>
              <a:t>More information can be discarded without humans noticing </a:t>
            </a:r>
            <a:r>
              <a:rPr lang="en-US" dirty="0">
                <a:sym typeface="Wingdings" pitchFamily="-107" charset="2"/>
              </a:rPr>
              <a:t> fewer bits</a:t>
            </a:r>
          </a:p>
          <a:p>
            <a:r>
              <a:rPr lang="en-US" dirty="0">
                <a:sym typeface="Wingdings" pitchFamily="-107" charset="2"/>
              </a:rPr>
              <a:t>Process this information with inexpensive machines</a:t>
            </a:r>
          </a:p>
          <a:p>
            <a:r>
              <a:rPr lang="en-US" dirty="0">
                <a:sym typeface="Wingdings" pitchFamily="-107" charset="2"/>
              </a:rPr>
              <a:t>Store it for retrieval</a:t>
            </a:r>
          </a:p>
          <a:p>
            <a:r>
              <a:rPr lang="en-US" dirty="0"/>
              <a:t>Send it between machines</a:t>
            </a:r>
          </a:p>
          <a:p>
            <a:pPr lvl="1"/>
            <a:r>
              <a:rPr lang="en-US" dirty="0"/>
              <a:t>Even if not directly connected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12A-928C-8949-8B90-0F8EF43F40B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113" y="990600"/>
            <a:ext cx="252888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14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DA12-BC24-384B-B2E4-B9B5533A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and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B3E27-2C2C-2B4A-8C42-48670636A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15441"/>
            <a:ext cx="8686800" cy="498535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How do we make sense of raw data?</a:t>
            </a:r>
          </a:p>
          <a:p>
            <a:r>
              <a:rPr lang="en-US" dirty="0"/>
              <a:t>Turn it into useful information?</a:t>
            </a:r>
          </a:p>
          <a:p>
            <a:r>
              <a:rPr lang="en-US" dirty="0"/>
              <a:t>Use it to control things?</a:t>
            </a:r>
          </a:p>
          <a:p>
            <a:r>
              <a:rPr lang="en-US" dirty="0"/>
              <a:t>Automate the processing and adaptation (learning)</a:t>
            </a:r>
          </a:p>
          <a:p>
            <a:r>
              <a:rPr lang="en-US" dirty="0"/>
              <a:t>Mathematics developed in </a:t>
            </a:r>
          </a:p>
          <a:p>
            <a:pPr lvl="1"/>
            <a:r>
              <a:rPr lang="en-US" dirty="0"/>
              <a:t>EE, Systems, Statistics, Operations Management, …</a:t>
            </a:r>
          </a:p>
          <a:p>
            <a:r>
              <a:rPr lang="en-US" dirty="0"/>
              <a:t>Implemented in</a:t>
            </a:r>
          </a:p>
          <a:p>
            <a:pPr lvl="1"/>
            <a:r>
              <a:rPr lang="en-US" dirty="0"/>
              <a:t>Programming languages and algorithms – CSCI, CMPE</a:t>
            </a:r>
          </a:p>
          <a:p>
            <a:r>
              <a:rPr lang="en-US" dirty="0"/>
              <a:t>Implemented on and enabled by</a:t>
            </a:r>
          </a:p>
          <a:p>
            <a:pPr lvl="1"/>
            <a:r>
              <a:rPr lang="en-US" dirty="0"/>
              <a:t>Computer hardware and systems designed and optimized by CMPEs</a:t>
            </a:r>
          </a:p>
          <a:p>
            <a:r>
              <a:rPr lang="en-US" dirty="0"/>
              <a:t>Enables </a:t>
            </a:r>
          </a:p>
          <a:p>
            <a:pPr lvl="1"/>
            <a:r>
              <a:rPr lang="en-US" dirty="0"/>
              <a:t>Autonomous Vehicles, Robots, Assistance, Business, Science, Engineering, 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9BD92-CBA2-8644-9F34-DC416475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E70B5-A45E-C648-9460-453B5175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0534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6C9D-7F64-AA44-A1C3-A202B9D4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for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AE63F-4AAD-8542-9506-0E439FADD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core Linear Algebra</a:t>
            </a:r>
          </a:p>
          <a:p>
            <a:pPr lvl="1"/>
            <a:r>
              <a:rPr lang="en-US" dirty="0"/>
              <a:t>Dot Products</a:t>
            </a:r>
          </a:p>
          <a:p>
            <a:pPr lvl="1"/>
            <a:r>
              <a:rPr lang="en-US" dirty="0"/>
              <a:t>Matrix Operations</a:t>
            </a:r>
          </a:p>
          <a:p>
            <a:pPr lvl="2"/>
            <a:r>
              <a:rPr lang="en-US" dirty="0"/>
              <a:t>matrix-vector multiplication, matrix-matrix multiplication</a:t>
            </a:r>
          </a:p>
          <a:p>
            <a:r>
              <a:rPr lang="en-US" dirty="0"/>
              <a:t>Same computation we have been using for Audio processing</a:t>
            </a:r>
          </a:p>
          <a:p>
            <a:pPr lvl="1"/>
            <a:r>
              <a:rPr lang="en-US" dirty="0"/>
              <a:t>Dot Products, Fourier Transforms</a:t>
            </a:r>
          </a:p>
          <a:p>
            <a:r>
              <a:rPr lang="en-US" dirty="0"/>
              <a:t>Learn more: ESE5390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FF715-4289-4241-A7AF-E5DC2A38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E6BBC-61F9-314C-B8FA-3A85ADF7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30590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207281"/>
              </p:ext>
            </p:extLst>
          </p:nvPr>
        </p:nvGraphicFramePr>
        <p:xfrm>
          <a:off x="228600" y="365125"/>
          <a:ext cx="8686800" cy="607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Analog Circuits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ESE2150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ESE2150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CIS1210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CIS1210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Nyquist</a:t>
                      </a:r>
                      <a:r>
                        <a:rPr lang="en-US" dirty="0"/>
                        <a:t>, Fourier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ESE2240</a:t>
                      </a:r>
                      <a:r>
                        <a:rPr lang="en-US" dirty="0"/>
                        <a:t>, ESE3250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ESE2240</a:t>
                      </a:r>
                      <a:r>
                        <a:rPr lang="en-US" dirty="0"/>
                        <a:t>, ESE3250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CIS3200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(many)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ESE2040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Digital Logic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CIS2400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CIS2400, ESE3700,</a:t>
                      </a:r>
                      <a:r>
                        <a:rPr lang="en-US" b="1" baseline="0" dirty="0"/>
                        <a:t> </a:t>
                      </a:r>
                      <a:r>
                        <a:rPr lang="en-US" baseline="0" dirty="0"/>
                        <a:t>ESE5320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CIS4710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CIS4710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CIS3800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CIS3800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Embedded, Actuation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ESE3500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ESE3500</a:t>
                      </a:r>
                    </a:p>
                    <a:p>
                      <a:r>
                        <a:rPr lang="en-US" b="0" i="0" dirty="0"/>
                        <a:t>ESE4210</a:t>
                      </a:r>
                    </a:p>
                    <a:p>
                      <a:r>
                        <a:rPr lang="en-US" b="1" i="0" dirty="0"/>
                        <a:t>CIS4410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ESE3500 ESE4210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ESE3500 ESE4210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EAS5450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ESE5450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ESE5450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CIS5530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ESE4070</a:t>
                      </a:r>
                      <a:r>
                        <a:rPr lang="en-US" dirty="0"/>
                        <a:t> or</a:t>
                      </a:r>
                      <a:r>
                        <a:rPr lang="en-US" baseline="0" dirty="0"/>
                        <a:t> </a:t>
                      </a:r>
                      <a:r>
                        <a:rPr lang="en-US" b="1" baseline="0" dirty="0"/>
                        <a:t>CIS5530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ESE4070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ESE4070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ESE5430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D431D4-A3E5-9F45-BB56-B0F1C6F85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641823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(Notes for previous slide)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Bold – required</a:t>
            </a:r>
          </a:p>
          <a:p>
            <a:r>
              <a:rPr lang="en-US" b="0" dirty="0"/>
              <a:t>Not bold – restricted elective</a:t>
            </a:r>
          </a:p>
          <a:p>
            <a:endParaRPr lang="en-US" b="0" dirty="0"/>
          </a:p>
          <a:p>
            <a:r>
              <a:rPr lang="en-US" b="0" dirty="0"/>
              <a:t>Simplified to fit on one slide</a:t>
            </a:r>
          </a:p>
          <a:p>
            <a:pPr lvl="1"/>
            <a:r>
              <a:rPr lang="en-US" dirty="0"/>
              <a:t>(e.g. should show many more analog circuits courses as restricted-electives for EE)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23EEF-9A52-0F4A-A2E0-FC05EFF62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960180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Holistic/Unified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Today’s devices and products crosscutting</a:t>
            </a:r>
          </a:p>
          <a:p>
            <a:r>
              <a:rPr lang="en-US" dirty="0"/>
              <a:t>Fewer that fit in one silo</a:t>
            </a:r>
          </a:p>
          <a:p>
            <a:r>
              <a:rPr lang="en-US" dirty="0"/>
              <a:t>Harder to draw boundary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63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Boundaries: HW/SW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r>
              <a:rPr lang="en-US" dirty="0"/>
              <a:t>Hardware/software divide is artificial, antiquated, and harmful</a:t>
            </a:r>
          </a:p>
          <a:p>
            <a:r>
              <a:rPr lang="en-US" dirty="0">
                <a:solidFill>
                  <a:srgbClr val="3366FF"/>
                </a:solidFill>
              </a:rPr>
              <a:t>Computer engineers understand computation</a:t>
            </a:r>
          </a:p>
          <a:p>
            <a:pPr lvl="1"/>
            <a:r>
              <a:rPr lang="en-US" dirty="0"/>
              <a:t>hardware and software are just tools and design options</a:t>
            </a:r>
          </a:p>
          <a:p>
            <a:r>
              <a:rPr lang="en-US" dirty="0"/>
              <a:t>Computational system design (co-design)</a:t>
            </a:r>
          </a:p>
          <a:p>
            <a:pPr lvl="1"/>
            <a:r>
              <a:rPr lang="en-US" dirty="0"/>
              <a:t>Decide what goes in hardware, software</a:t>
            </a:r>
          </a:p>
          <a:p>
            <a:pPr lvl="1"/>
            <a:r>
              <a:rPr lang="en-US" dirty="0"/>
              <a:t>With </a:t>
            </a:r>
            <a:r>
              <a:rPr lang="en-US" dirty="0" err="1"/>
              <a:t>FPGAs</a:t>
            </a:r>
            <a:r>
              <a:rPr lang="en-US" dirty="0"/>
              <a:t>, hardware is programmable, too</a:t>
            </a:r>
          </a:p>
          <a:p>
            <a:pPr lvl="1"/>
            <a:r>
              <a:rPr lang="en-US" dirty="0"/>
              <a:t>Can describe both HW and SW in C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C363E-90CD-144E-A325-4F4A3816F7E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No Boundaries: product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Who owns a product like a smart phone or tablet?</a:t>
            </a:r>
          </a:p>
          <a:p>
            <a:pPr lvl="1"/>
            <a:r>
              <a:rPr lang="en-US" dirty="0"/>
              <a:t>Hardware platform</a:t>
            </a:r>
          </a:p>
          <a:p>
            <a:pPr lvl="1"/>
            <a:r>
              <a:rPr lang="en-US" dirty="0"/>
              <a:t>Energy budget, heat budget</a:t>
            </a:r>
          </a:p>
          <a:p>
            <a:pPr lvl="1"/>
            <a:r>
              <a:rPr lang="en-US" dirty="0"/>
              <a:t>Substantial software</a:t>
            </a:r>
          </a:p>
          <a:p>
            <a:pPr lvl="1"/>
            <a:r>
              <a:rPr lang="en-US" dirty="0"/>
              <a:t>Plays with world-wide </a:t>
            </a:r>
            <a:br>
              <a:rPr lang="en-US" dirty="0"/>
            </a:br>
            <a:r>
              <a:rPr lang="en-US" dirty="0"/>
              <a:t>communication infrastructure</a:t>
            </a:r>
          </a:p>
          <a:p>
            <a:r>
              <a:rPr lang="en-US" dirty="0"/>
              <a:t>Seen how this comes together</a:t>
            </a:r>
            <a:br>
              <a:rPr lang="en-US" dirty="0"/>
            </a:br>
            <a:r>
              <a:rPr lang="en-US" dirty="0"/>
              <a:t>in this course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C363E-90CD-144E-A325-4F4A3816F7E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38300"/>
            <a:ext cx="198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n-US" dirty="0"/>
              <a:t>No Boundaries: Chips/systems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525963"/>
          </a:xfrm>
        </p:spPr>
        <p:txBody>
          <a:bodyPr/>
          <a:lstStyle/>
          <a:p>
            <a:r>
              <a:rPr lang="en-US" dirty="0"/>
              <a:t>Computer engineering is about the computing system</a:t>
            </a:r>
          </a:p>
          <a:p>
            <a:pPr lvl="1"/>
            <a:r>
              <a:rPr lang="en-US" dirty="0"/>
              <a:t>Can be a single chip</a:t>
            </a:r>
          </a:p>
          <a:p>
            <a:pPr lvl="1"/>
            <a:r>
              <a:rPr lang="en-US" dirty="0"/>
              <a:t>Can be a board or box with 10s to 100s of chips</a:t>
            </a:r>
          </a:p>
          <a:p>
            <a:pPr lvl="1"/>
            <a:r>
              <a:rPr lang="en-US" dirty="0"/>
              <a:t>Can be an autonomous car with 100s of processing chips</a:t>
            </a:r>
          </a:p>
          <a:p>
            <a:pPr lvl="1"/>
            <a:r>
              <a:rPr lang="en-US" dirty="0"/>
              <a:t>Can be datacenter with 10,000 processors, Petabits of network bandwidth, and zettabytes of storage</a:t>
            </a:r>
          </a:p>
          <a:p>
            <a:pPr lvl="1"/>
            <a:r>
              <a:rPr lang="en-US" dirty="0"/>
              <a:t>Can be the global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Based on slides © 2013, 2019--2023 DeHon Additional Material © 2014 Farmer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C363E-90CD-144E-A325-4F4A3816F7E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632639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“Moore’s Law” Today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3810000" cy="41148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Exponential growth in Integrated Circuit (IC) capacity</a:t>
            </a:r>
          </a:p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Driven by a geometric shrink in transistor feature size</a:t>
            </a:r>
          </a:p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12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5715000"/>
            <a:ext cx="5549900" cy="876300"/>
            <a:chOff x="1132" y="2808"/>
            <a:chExt cx="3496" cy="552"/>
          </a:xfrm>
        </p:grpSpPr>
        <p:sp>
          <p:nvSpPr>
            <p:cNvPr id="51207" name="Rectangle 6"/>
            <p:cNvSpPr>
              <a:spLocks noChangeArrowheads="1"/>
            </p:cNvSpPr>
            <p:nvPr/>
          </p:nvSpPr>
          <p:spPr bwMode="auto">
            <a:xfrm>
              <a:off x="1132" y="2808"/>
              <a:ext cx="3496" cy="55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81" y="2856"/>
              <a:ext cx="1358" cy="423"/>
              <a:chOff x="1181" y="2856"/>
              <a:chExt cx="1358" cy="423"/>
            </a:xfrm>
          </p:grpSpPr>
          <p:sp>
            <p:nvSpPr>
              <p:cNvPr id="51212" name="Rectangle 8"/>
              <p:cNvSpPr>
                <a:spLocks noChangeArrowheads="1"/>
              </p:cNvSpPr>
              <p:nvPr/>
            </p:nvSpPr>
            <p:spPr bwMode="auto">
              <a:xfrm>
                <a:off x="1185" y="2857"/>
                <a:ext cx="1354" cy="142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13" name="Rectangle 9"/>
              <p:cNvSpPr>
                <a:spLocks noChangeArrowheads="1"/>
              </p:cNvSpPr>
              <p:nvPr/>
            </p:nvSpPr>
            <p:spPr bwMode="auto">
              <a:xfrm>
                <a:off x="1181" y="3137"/>
                <a:ext cx="1354" cy="142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14" name="Line 10"/>
              <p:cNvSpPr>
                <a:spLocks noChangeShapeType="1"/>
              </p:cNvSpPr>
              <p:nvPr/>
            </p:nvSpPr>
            <p:spPr bwMode="auto">
              <a:xfrm>
                <a:off x="1924" y="2856"/>
                <a:ext cx="0" cy="2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209" name="Text Box 11"/>
            <p:cNvSpPr txBox="1">
              <a:spLocks noChangeArrowheads="1"/>
            </p:cNvSpPr>
            <p:nvPr/>
          </p:nvSpPr>
          <p:spPr bwMode="auto">
            <a:xfrm>
              <a:off x="2544" y="2893"/>
              <a:ext cx="6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Arial" pitchFamily="1" charset="0"/>
                </a:rPr>
                <a:t>Pitch</a:t>
              </a:r>
              <a:endParaRPr lang="en-US" b="1">
                <a:solidFill>
                  <a:schemeClr val="bg1"/>
                </a:solidFill>
                <a:latin typeface="Arial" pitchFamily="1" charset="0"/>
              </a:endParaRPr>
            </a:p>
          </p:txBody>
        </p:sp>
        <p:sp>
          <p:nvSpPr>
            <p:cNvPr id="51210" name="Rectangle 12"/>
            <p:cNvSpPr>
              <a:spLocks noChangeArrowheads="1"/>
            </p:cNvSpPr>
            <p:nvPr/>
          </p:nvSpPr>
          <p:spPr bwMode="auto">
            <a:xfrm>
              <a:off x="3548" y="3191"/>
              <a:ext cx="1016" cy="9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1" name="Text Box 13"/>
            <p:cNvSpPr txBox="1">
              <a:spLocks noChangeArrowheads="1"/>
            </p:cNvSpPr>
            <p:nvPr/>
          </p:nvSpPr>
          <p:spPr bwMode="auto">
            <a:xfrm>
              <a:off x="3578" y="2904"/>
              <a:ext cx="8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Arial" pitchFamily="1" charset="0"/>
                </a:rPr>
                <a:t>   Gate</a:t>
              </a: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8B5F9-3309-D64F-882C-BA13031B59B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8BBA9-F8A9-9140-AF71-5EFE53D9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71C04D47-49DA-554A-865F-D18E077F2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08" y="1554162"/>
            <a:ext cx="5534032" cy="40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1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Process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  <a:p>
            <a:r>
              <a:rPr lang="en-US" dirty="0"/>
              <a:t>Signal Processing</a:t>
            </a:r>
          </a:p>
          <a:p>
            <a:r>
              <a:rPr lang="en-US" dirty="0"/>
              <a:t>Frequency Domain</a:t>
            </a:r>
          </a:p>
          <a:p>
            <a:r>
              <a:rPr lang="en-US" dirty="0"/>
              <a:t>Compression</a:t>
            </a:r>
          </a:p>
          <a:p>
            <a:r>
              <a:rPr lang="en-US" dirty="0"/>
              <a:t>Human Hearing</a:t>
            </a:r>
          </a:p>
          <a:p>
            <a:r>
              <a:rPr lang="en-US" dirty="0"/>
              <a:t>Optimization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4384110" y="1295400"/>
            <a:ext cx="4759890" cy="5029200"/>
          </a:xfrm>
        </p:spPr>
        <p:txBody>
          <a:bodyPr>
            <a:normAutofit/>
          </a:bodyPr>
          <a:lstStyle/>
          <a:p>
            <a:r>
              <a:rPr lang="en-US" sz="2800" b="1" dirty="0"/>
              <a:t>Processing Requirements</a:t>
            </a:r>
          </a:p>
          <a:p>
            <a:r>
              <a:rPr lang="en-US" sz="2800" b="1" dirty="0"/>
              <a:t>Hardware (gates)</a:t>
            </a:r>
          </a:p>
          <a:p>
            <a:r>
              <a:rPr lang="en-US" sz="2800" b="1" dirty="0"/>
              <a:t>Sharing hardware (</a:t>
            </a:r>
            <a:r>
              <a:rPr lang="en-US" sz="2400" b="1" dirty="0"/>
              <a:t>OS)</a:t>
            </a:r>
          </a:p>
          <a:p>
            <a:r>
              <a:rPr lang="en-US" sz="2800" b="1" dirty="0"/>
              <a:t>Networking</a:t>
            </a:r>
          </a:p>
          <a:p>
            <a:r>
              <a:rPr lang="en-US" sz="2800" b="1" dirty="0"/>
              <a:t>Sensing and Actuation</a:t>
            </a:r>
          </a:p>
          <a:p>
            <a:r>
              <a:rPr lang="en-US" sz="2800" b="1" dirty="0"/>
              <a:t>User Interfaces</a:t>
            </a:r>
          </a:p>
          <a:p>
            <a:r>
              <a:rPr lang="en-US" sz="2800" b="1" dirty="0"/>
              <a:t>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212544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 Enabled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MP3 players</a:t>
            </a:r>
          </a:p>
          <a:p>
            <a:r>
              <a:rPr lang="en-US" dirty="0"/>
              <a:t>Smart phones and tablets</a:t>
            </a:r>
          </a:p>
          <a:p>
            <a:r>
              <a:rPr lang="en-US" dirty="0"/>
              <a:t>Digital cameras</a:t>
            </a:r>
          </a:p>
          <a:p>
            <a:r>
              <a:rPr lang="en-US" dirty="0"/>
              <a:t>Digital video recorders and players</a:t>
            </a:r>
          </a:p>
          <a:p>
            <a:r>
              <a:rPr lang="en-US" dirty="0"/>
              <a:t>Realistic Games</a:t>
            </a:r>
          </a:p>
          <a:p>
            <a:r>
              <a:rPr lang="en-US" dirty="0"/>
              <a:t>Skype, Zoom</a:t>
            </a:r>
          </a:p>
          <a:p>
            <a:r>
              <a:rPr lang="en-US" dirty="0"/>
              <a:t>DNA sequencing</a:t>
            </a:r>
          </a:p>
          <a:p>
            <a:r>
              <a:rPr lang="en-US" dirty="0"/>
              <a:t>Autonomous Vehicles, Drones</a:t>
            </a:r>
          </a:p>
          <a:p>
            <a:r>
              <a:rPr lang="en-US" dirty="0"/>
              <a:t>Alexa, Siri</a:t>
            </a:r>
          </a:p>
          <a:p>
            <a:r>
              <a:rPr lang="en-US" dirty="0"/>
              <a:t>Ubiquitous Machine Learning, Data Analytics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88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will continued Moore’s Law Scaling enable next?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40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B409-0CFB-4E46-8A40-994D2122D3FB}" type="slidenum">
              <a:rPr lang="en-US"/>
              <a:pPr/>
              <a:t>42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Parting Thought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1</a:t>
            </a:r>
            <a:r>
              <a:rPr lang="en-US" baseline="30000"/>
              <a:t>st</a:t>
            </a:r>
            <a:r>
              <a:rPr lang="en-US"/>
              <a:t> computer to PCs in 30 years</a:t>
            </a:r>
          </a:p>
          <a:p>
            <a:pPr lvl="1"/>
            <a:r>
              <a:rPr lang="en-US"/>
              <a:t>Eniac 1946</a:t>
            </a:r>
            <a:r>
              <a:rPr lang="en-US">
                <a:sym typeface="Wingdings" pitchFamily="-107" charset="2"/>
              </a:rPr>
              <a:t> Apple 1976</a:t>
            </a:r>
          </a:p>
          <a:p>
            <a:r>
              <a:rPr lang="en-US">
                <a:sym typeface="Wingdings" pitchFamily="-107" charset="2"/>
              </a:rPr>
              <a:t>From first PCs to iPhone next 30 years</a:t>
            </a:r>
          </a:p>
          <a:p>
            <a:pPr lvl="1"/>
            <a:r>
              <a:rPr lang="en-US">
                <a:sym typeface="Wingdings" pitchFamily="-107" charset="2"/>
              </a:rPr>
              <a:t>Apple 1976iPhone 2007</a:t>
            </a:r>
          </a:p>
          <a:p>
            <a:r>
              <a:rPr lang="en-US">
                <a:sym typeface="Wingdings" pitchFamily="-107" charset="2"/>
              </a:rPr>
              <a:t>What will next 30 years hold? </a:t>
            </a:r>
          </a:p>
          <a:p>
            <a:pPr lvl="1"/>
            <a:r>
              <a:rPr lang="en-US">
                <a:sym typeface="Wingdings" pitchFamily="-107" charset="2"/>
              </a:rPr>
              <a:t>Beginning of your career</a:t>
            </a:r>
          </a:p>
          <a:p>
            <a:r>
              <a:rPr lang="en-US">
                <a:sym typeface="Wingdings" pitchFamily="-107" charset="2"/>
              </a:rPr>
              <a:t>What will </a:t>
            </a:r>
            <a:r>
              <a:rPr lang="en-US" b="1">
                <a:sym typeface="Wingdings" pitchFamily="-107" charset="2"/>
              </a:rPr>
              <a:t>you</a:t>
            </a:r>
            <a:r>
              <a:rPr lang="en-US">
                <a:sym typeface="Wingdings" pitchFamily="-107" charset="2"/>
              </a:rPr>
              <a:t> imagine, create, enable?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6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b="1" i="1" dirty="0"/>
          </a:p>
          <a:p>
            <a:r>
              <a:rPr lang="en-US" dirty="0"/>
              <a:t>Lecture and Lab feedback form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This is last lecture</a:t>
            </a:r>
          </a:p>
          <a:p>
            <a:r>
              <a:rPr lang="en-US" dirty="0">
                <a:solidFill>
                  <a:schemeClr val="tx1"/>
                </a:solidFill>
              </a:rPr>
              <a:t>Last day of term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Lab 12 and DQ25 due today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Final Friday (5/5) 3pm – Towne 305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US" b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30984-BE45-3940-A0C6-4261C71F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23357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5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2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2,5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332213" y="457200"/>
            <a:ext cx="755110" cy="516398"/>
            <a:chOff x="1369813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369813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691379" y="3059210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786931" y="5445046"/>
            <a:ext cx="450957" cy="411444"/>
            <a:chOff x="1407374" y="3446002"/>
            <a:chExt cx="599084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4" y="3461059"/>
              <a:ext cx="599084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31" y="4556854"/>
            <a:ext cx="470000" cy="411444"/>
            <a:chOff x="1407375" y="3446002"/>
            <a:chExt cx="624381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81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0" y="6446556"/>
            <a:ext cx="470000" cy="411444"/>
            <a:chOff x="1407375" y="3446002"/>
            <a:chExt cx="624383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F44A2C77-16EB-394A-BD1C-E17DFB5A16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57" y="5134049"/>
            <a:ext cx="631013" cy="983397"/>
          </a:xfrm>
          <a:prstGeom prst="rect">
            <a:avLst/>
          </a:prstGeom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4BACE6A-EDDF-A741-9002-7E04314ED154}"/>
              </a:ext>
            </a:extLst>
          </p:cNvPr>
          <p:cNvCxnSpPr/>
          <p:nvPr/>
        </p:nvCxnSpPr>
        <p:spPr>
          <a:xfrm>
            <a:off x="6322474" y="5893875"/>
            <a:ext cx="17303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713B12-92C6-034A-9B65-46DD32954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23470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0B3B-008C-F24E-81EA-D9410F62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3B8D07-06CD-AC70-5D1C-946E1F8A4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96" y="220662"/>
            <a:ext cx="5552808" cy="6169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211A4-8EB0-724E-B66D-71C685DB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0E9C240-B0A6-3C4D-9B31-984F52B53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32248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Virtualization of the </a:t>
            </a:r>
            <a:br>
              <a:rPr lang="en-US">
                <a:ea typeface="ＭＳ Ｐゴシック" pitchFamily="1" charset="-128"/>
                <a:cs typeface="ＭＳ Ｐゴシック" pitchFamily="1" charset="-128"/>
              </a:rPr>
            </a:br>
            <a:r>
              <a:rPr lang="en-US">
                <a:ea typeface="ＭＳ Ｐゴシック" pitchFamily="1" charset="-128"/>
                <a:cs typeface="ＭＳ Ｐゴシック" pitchFamily="1" charset="-128"/>
              </a:rPr>
              <a:t>World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Can represent </a:t>
            </a:r>
            <a:r>
              <a:rPr lang="en-US" dirty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</a:rPr>
              <a:t>things</a:t>
            </a:r>
            <a:r>
              <a:rPr lang="en-US" dirty="0">
                <a:solidFill>
                  <a:srgbClr val="660066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 bits</a:t>
            </a:r>
          </a:p>
          <a:p>
            <a:pPr lvl="1"/>
            <a:r>
              <a:rPr lang="en-US" dirty="0"/>
              <a:t>Sound, pictures, movies</a:t>
            </a:r>
          </a:p>
          <a:p>
            <a:pPr lvl="1"/>
            <a:r>
              <a:rPr lang="en-US" dirty="0"/>
              <a:t>Location, situation, …</a:t>
            </a:r>
          </a:p>
          <a:p>
            <a:pPr lvl="1"/>
            <a:r>
              <a:rPr lang="en-US" dirty="0"/>
              <a:t>shapes, circuits, drugs, DNA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Cheap/powerful ways to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automatically manipulate </a:t>
            </a:r>
          </a:p>
          <a:p>
            <a:pPr lvl="1"/>
            <a:r>
              <a:rPr lang="en-US" dirty="0"/>
              <a:t>…and reproduce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46B249-27EE-CF49-9DCB-F4E3FE451FEC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7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072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200775" y="809625"/>
            <a:ext cx="3752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16788" y="3810000"/>
            <a:ext cx="18272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TRON 1982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0" y="4191000"/>
            <a:ext cx="30226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90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Told detail story in terms of Audio</a:t>
            </a:r>
          </a:p>
          <a:p>
            <a:r>
              <a:rPr lang="en-US" dirty="0"/>
              <a:t>1D signal</a:t>
            </a:r>
          </a:p>
          <a:p>
            <a:r>
              <a:rPr lang="en-US" dirty="0"/>
              <a:t>Sample in time</a:t>
            </a:r>
          </a:p>
          <a:p>
            <a:r>
              <a:rPr lang="en-US" dirty="0"/>
              <a:t>Quantize amplitude</a:t>
            </a:r>
          </a:p>
          <a:p>
            <a:r>
              <a:rPr lang="en-US" dirty="0"/>
              <a:t>Quantize fine enough</a:t>
            </a:r>
          </a:p>
          <a:p>
            <a:pPr lvl="1"/>
            <a:r>
              <a:rPr lang="en-US" dirty="0"/>
              <a:t>Lose no information that humans can perceive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3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572000"/>
          </a:xfrm>
        </p:spPr>
        <p:txBody>
          <a:bodyPr/>
          <a:lstStyle/>
          <a:p>
            <a:r>
              <a:rPr lang="en-US" dirty="0"/>
              <a:t>2D signal</a:t>
            </a:r>
          </a:p>
          <a:p>
            <a:r>
              <a:rPr lang="en-US" dirty="0"/>
              <a:t>Quantize in space into pixels</a:t>
            </a:r>
          </a:p>
          <a:p>
            <a:r>
              <a:rPr lang="en-US" dirty="0"/>
              <a:t>Quantize amplitude of pixels</a:t>
            </a:r>
          </a:p>
          <a:p>
            <a:r>
              <a:rPr lang="en-US" dirty="0"/>
              <a:t>Quantize fine enough</a:t>
            </a:r>
          </a:p>
          <a:p>
            <a:pPr lvl="1"/>
            <a:r>
              <a:rPr lang="en-US" dirty="0"/>
              <a:t>Lose no information human can perceive </a:t>
            </a:r>
          </a:p>
          <a:p>
            <a:pPr lvl="1"/>
            <a:r>
              <a:rPr lang="en-US" dirty="0"/>
              <a:t>0.1 mm at 30cm (50 cycles per degree)</a:t>
            </a:r>
          </a:p>
          <a:p>
            <a:pPr lvl="1"/>
            <a:r>
              <a:rPr lang="en-US" dirty="0"/>
              <a:t>“Retina” Display 57 pixels per degree</a:t>
            </a:r>
          </a:p>
          <a:p>
            <a:pPr lvl="2"/>
            <a:r>
              <a:rPr lang="en-US" dirty="0"/>
              <a:t>128 pixels/cm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2013, 2019--2023 DeHon Additional Material © 2014 Farmer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PPI-Compare.png">
            <a:extLst>
              <a:ext uri="{FF2B5EF4-FFF2-40B4-BE49-F238E27FC236}">
                <a16:creationId xmlns:a16="http://schemas.microsoft.com/office/drawing/2014/main" id="{8C95280C-6DE0-4B2F-41F9-70B2F478F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376" y="824566"/>
            <a:ext cx="4594594" cy="15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6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25123</TotalTime>
  <Words>2209</Words>
  <Application>Microsoft Macintosh PowerPoint</Application>
  <PresentationFormat>On-screen Show (4:3)</PresentationFormat>
  <Paragraphs>470</Paragraphs>
  <Slides>43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Courier New</vt:lpstr>
      <vt:lpstr>Times New Roman</vt:lpstr>
      <vt:lpstr>Wingdings 2</vt:lpstr>
      <vt:lpstr>ESE 578–</vt:lpstr>
      <vt:lpstr>PowerPoint Presentation</vt:lpstr>
      <vt:lpstr>Lecture Topics</vt:lpstr>
      <vt:lpstr>Class Story: One Slide</vt:lpstr>
      <vt:lpstr>In the Process</vt:lpstr>
      <vt:lpstr>Course Map</vt:lpstr>
      <vt:lpstr>PowerPoint Presentation</vt:lpstr>
      <vt:lpstr>Virtualization of the  World</vt:lpstr>
      <vt:lpstr>Audio</vt:lpstr>
      <vt:lpstr>Images</vt:lpstr>
      <vt:lpstr>Image Processing One Slide</vt:lpstr>
      <vt:lpstr>Compress Images</vt:lpstr>
      <vt:lpstr>Motion Pictures</vt:lpstr>
      <vt:lpstr>Video Processing One Slide</vt:lpstr>
      <vt:lpstr>Compress Videos</vt:lpstr>
      <vt:lpstr>3D Object Capture and Reproduction</vt:lpstr>
      <vt:lpstr>Virtualization of the  World</vt:lpstr>
      <vt:lpstr>World of Bits</vt:lpstr>
      <vt:lpstr>PowerPoint Presentation</vt:lpstr>
      <vt:lpstr>DNA</vt:lpstr>
      <vt:lpstr>Programming the Physical World (DNA)</vt:lpstr>
      <vt:lpstr>It gets Easier</vt:lpstr>
      <vt:lpstr>Limits?</vt:lpstr>
      <vt:lpstr>Clarke’s Laws</vt:lpstr>
      <vt:lpstr>Administrative Interlude: Final</vt:lpstr>
      <vt:lpstr>Final</vt:lpstr>
      <vt:lpstr>Final Topics</vt:lpstr>
      <vt:lpstr>Engineering Disciplines</vt:lpstr>
      <vt:lpstr>Understanding </vt:lpstr>
      <vt:lpstr>Information as Unifier</vt:lpstr>
      <vt:lpstr>Data Science and Machine Learning</vt:lpstr>
      <vt:lpstr>Processing for Machine Learning</vt:lpstr>
      <vt:lpstr>PowerPoint Presentation</vt:lpstr>
      <vt:lpstr>(Notes for previous slide)</vt:lpstr>
      <vt:lpstr>Holistic/Unified Engineering</vt:lpstr>
      <vt:lpstr>No Boundaries: HW/SW</vt:lpstr>
      <vt:lpstr>No Boundaries: product </vt:lpstr>
      <vt:lpstr>No Boundaries: Chips/systems </vt:lpstr>
      <vt:lpstr>What’s Next?</vt:lpstr>
      <vt:lpstr>“Moore’s Law” Today</vt:lpstr>
      <vt:lpstr>Moore’s Law Enabled</vt:lpstr>
      <vt:lpstr>Continued Scaling</vt:lpstr>
      <vt:lpstr>Parting Thought</vt:lpstr>
      <vt:lpstr>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802</cp:revision>
  <cp:lastPrinted>2023-04-26T15:51:26Z</cp:lastPrinted>
  <dcterms:created xsi:type="dcterms:W3CDTF">2006-08-16T00:00:00Z</dcterms:created>
  <dcterms:modified xsi:type="dcterms:W3CDTF">2023-04-26T15:51:28Z</dcterms:modified>
</cp:coreProperties>
</file>