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363" r:id="rId2"/>
    <p:sldId id="571" r:id="rId3"/>
    <p:sldId id="572" r:id="rId4"/>
    <p:sldId id="259" r:id="rId5"/>
    <p:sldId id="260" r:id="rId6"/>
    <p:sldId id="261" r:id="rId7"/>
    <p:sldId id="262" r:id="rId8"/>
    <p:sldId id="263" r:id="rId9"/>
    <p:sldId id="264" r:id="rId10"/>
    <p:sldId id="315" r:id="rId11"/>
    <p:sldId id="265" r:id="rId12"/>
    <p:sldId id="266" r:id="rId13"/>
    <p:sldId id="347" r:id="rId14"/>
    <p:sldId id="348" r:id="rId15"/>
    <p:sldId id="268" r:id="rId16"/>
    <p:sldId id="269" r:id="rId17"/>
    <p:sldId id="355" r:id="rId18"/>
    <p:sldId id="314" r:id="rId19"/>
    <p:sldId id="277" r:id="rId20"/>
    <p:sldId id="278" r:id="rId21"/>
    <p:sldId id="356" r:id="rId22"/>
    <p:sldId id="280" r:id="rId23"/>
    <p:sldId id="281" r:id="rId24"/>
    <p:sldId id="357" r:id="rId25"/>
    <p:sldId id="282" r:id="rId26"/>
    <p:sldId id="284" r:id="rId27"/>
    <p:sldId id="285" r:id="rId28"/>
    <p:sldId id="287" r:id="rId29"/>
    <p:sldId id="288" r:id="rId30"/>
    <p:sldId id="573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4" r:id="rId46"/>
    <p:sldId id="305" r:id="rId47"/>
    <p:sldId id="306" r:id="rId48"/>
    <p:sldId id="307" r:id="rId49"/>
    <p:sldId id="359" r:id="rId50"/>
    <p:sldId id="360" r:id="rId51"/>
    <p:sldId id="362" r:id="rId52"/>
    <p:sldId id="308" r:id="rId53"/>
    <p:sldId id="309" r:id="rId54"/>
    <p:sldId id="310" r:id="rId55"/>
    <p:sldId id="311" r:id="rId56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2"/>
    <a:srgbClr val="FF0000"/>
    <a:srgbClr val="0000FF"/>
    <a:srgbClr val="5F5F5F"/>
    <a:srgbClr val="808080"/>
    <a:srgbClr val="080808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7" autoAdjust="0"/>
    <p:restoredTop sz="64944" autoAdjust="0"/>
  </p:normalViewPr>
  <p:slideViewPr>
    <p:cSldViewPr>
      <p:cViewPr varScale="1">
        <p:scale>
          <a:sx n="68" d="100"/>
          <a:sy n="68" d="100"/>
        </p:scale>
        <p:origin x="1728" y="19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9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397B0-915F-7841-A600-C9627AFF570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D8DE99-7990-C04A-9020-80A7F464CDA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2E915-E186-914E-90F2-18469005609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7E46CE-78B0-014C-87DA-C9A73FFD902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7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09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C88DA-C3EA-3346-A0C7-726472B5D1B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0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5D1BF0-5111-6E42-A2CF-D1F1802CB313}" type="slidenum">
              <a:rPr lang="en-US"/>
              <a:pPr/>
              <a:t>2</a:t>
            </a:fld>
            <a:endParaRPr lang="en-US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1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6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15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11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9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63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42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80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73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70447-DDA0-394F-A0F4-CDE4DBC9E425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2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5D1BF0-5111-6E42-A2CF-D1F1802CB313}" type="slidenum">
              <a:rPr lang="en-US"/>
              <a:pPr/>
              <a:t>3</a:t>
            </a:fld>
            <a:endParaRPr lang="en-US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708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4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51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34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85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07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78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4AB4E-6CF5-7745-8F51-A200871C01E0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5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1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93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7E46CE-78B0-014C-87DA-C9A73FFD902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1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10:  September 27,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MOS Transistor Variation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33376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Fabrication: Two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343400" cy="5029200"/>
          </a:xfrm>
        </p:spPr>
        <p:txBody>
          <a:bodyPr/>
          <a:lstStyle/>
          <a:p>
            <a:r>
              <a:rPr lang="en-US" dirty="0"/>
              <a:t>(1) Transfer an image of the design to the wafer</a:t>
            </a:r>
          </a:p>
          <a:p>
            <a:r>
              <a:rPr lang="en-US" dirty="0"/>
              <a:t>(2) Using that image (mask) as a guide, create the desired layers on silicon</a:t>
            </a:r>
          </a:p>
          <a:p>
            <a:pPr lvl="1"/>
            <a:r>
              <a:rPr lang="en-US" dirty="0"/>
              <a:t>Diffusion (add dopants to the silicon)</a:t>
            </a:r>
          </a:p>
          <a:p>
            <a:pPr lvl="1"/>
            <a:r>
              <a:rPr lang="en-US" dirty="0"/>
              <a:t>Oxide (create an insulating layer)</a:t>
            </a:r>
          </a:p>
          <a:p>
            <a:pPr lvl="1"/>
            <a:r>
              <a:rPr lang="en-US" dirty="0"/>
              <a:t>Metal (create a wire layer)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95400"/>
            <a:ext cx="3429000" cy="50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371600"/>
            <a:ext cx="271198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Wafer Scale: Process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Oxide thickness</a:t>
            </a:r>
          </a:p>
          <a:p>
            <a:r>
              <a:rPr lang="en-US" dirty="0"/>
              <a:t>Doping level</a:t>
            </a:r>
          </a:p>
          <a:p>
            <a:r>
              <a:rPr lang="en-US" dirty="0"/>
              <a:t>Layer alignment</a:t>
            </a:r>
          </a:p>
          <a:p>
            <a:r>
              <a:rPr lang="en-US" dirty="0"/>
              <a:t>Growth and Etch rates and times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Depend on chemical concentrations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How precisely can we control those?</a:t>
            </a:r>
          </a:p>
          <a:p>
            <a:r>
              <a:rPr lang="en-US" dirty="0"/>
              <a:t>Vary machine-to-machine, day-to-day</a:t>
            </a:r>
          </a:p>
          <a:p>
            <a:r>
              <a:rPr lang="en-US" dirty="0"/>
              <a:t>Impact all transistors on wafer</a:t>
            </a:r>
          </a:p>
        </p:txBody>
      </p:sp>
      <p:pic>
        <p:nvPicPr>
          <p:cNvPr id="22534" name="Picture 4" descr="mosfet_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2" y="4572000"/>
            <a:ext cx="309403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-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37" y="3200400"/>
            <a:ext cx="3443416" cy="2895600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Spatial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 change consistently across wafer or chip based on location</a:t>
            </a:r>
          </a:p>
          <a:p>
            <a:endParaRPr lang="en-US" dirty="0"/>
          </a:p>
          <a:p>
            <a:r>
              <a:rPr lang="en-US" dirty="0"/>
              <a:t>Sources</a:t>
            </a:r>
          </a:p>
          <a:p>
            <a:pPr lvl="1"/>
            <a:r>
              <a:rPr lang="en-US" dirty="0"/>
              <a:t>Chemical-Mechanical Polishing (CMP)</a:t>
            </a:r>
          </a:p>
          <a:p>
            <a:pPr lvl="2"/>
            <a:r>
              <a:rPr lang="en-US" dirty="0"/>
              <a:t>Dishing</a:t>
            </a:r>
          </a:p>
          <a:p>
            <a:pPr lvl="1"/>
            <a:r>
              <a:rPr lang="en-US" dirty="0"/>
              <a:t>Lens distortion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screen-captur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05200"/>
            <a:ext cx="211677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Transistor-to-Transistor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</a:t>
            </a:r>
            <a:r>
              <a:rPr lang="en-US" dirty="0" err="1"/>
              <a:t>dopant</a:t>
            </a:r>
            <a:r>
              <a:rPr lang="en-US" dirty="0"/>
              <a:t> fluctuation</a:t>
            </a:r>
          </a:p>
          <a:p>
            <a:r>
              <a:rPr lang="en-US" dirty="0"/>
              <a:t>Local oxide variation</a:t>
            </a:r>
          </a:p>
          <a:p>
            <a:r>
              <a:rPr lang="en-US" dirty="0"/>
              <a:t>Line edge roughness</a:t>
            </a:r>
          </a:p>
          <a:p>
            <a:r>
              <a:rPr lang="en-US" dirty="0"/>
              <a:t>Etch and growth rates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Transistors differ from each other in random ways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13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07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Statistical Dopant Placement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0"/>
            <a:ext cx="3212809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4267200" y="6396335"/>
            <a:ext cx="4495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[Bernstein et al, IBM JRD 2006]</a:t>
            </a:r>
          </a:p>
        </p:txBody>
      </p:sp>
      <p:pic>
        <p:nvPicPr>
          <p:cNvPr id="3584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95600"/>
            <a:ext cx="38528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14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967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Oxide Thickness and Interface roughness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 rotWithShape="1">
          <a:blip r:embed="rId3"/>
          <a:srcRect b="2579"/>
          <a:stretch/>
        </p:blipFill>
        <p:spPr bwMode="auto">
          <a:xfrm>
            <a:off x="4572000" y="925403"/>
            <a:ext cx="4319588" cy="593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349903" y="5754688"/>
            <a:ext cx="382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Asenov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et al. TRED 2002]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86200"/>
            <a:ext cx="3124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5240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anchor="ctr"/>
          <a:lstStyle/>
          <a:p>
            <a:pPr algn="r"/>
            <a:fld id="{7723C7D0-C6A6-FA42-AD2B-EF6F0A0E71F9}" type="slidenum">
              <a:rPr lang="en-US" sz="1600" smtClean="0"/>
              <a:pPr algn="r"/>
              <a:t>15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227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Edge Roughness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95400"/>
            <a:ext cx="46482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3051439" y="5486400"/>
            <a:ext cx="47773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From:</a:t>
            </a:r>
          </a:p>
          <a:p>
            <a:r>
              <a:rPr lang="en-US" sz="18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8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www.microtechweb.com</a:t>
            </a:r>
            <a:r>
              <a:rPr lang="en-US" sz="18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/2d/</a:t>
            </a:r>
            <a:r>
              <a:rPr lang="en-US" sz="18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lw_pict.htm</a:t>
            </a:r>
            <a:endParaRPr lang="en-US" sz="180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819400"/>
            <a:ext cx="1789113" cy="171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Line Edge &amp; Line-Width Roughness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47244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LER = lines of device features are not straight</a:t>
            </a:r>
          </a:p>
          <a:p>
            <a:r>
              <a:rPr lang="en-US" sz="2400" dirty="0"/>
              <a:t>LWR = distance between lines is not uniform</a:t>
            </a:r>
          </a:p>
          <a:p>
            <a:r>
              <a:rPr lang="en-US" sz="2400" dirty="0"/>
              <a:t>LER &amp; LWR arise from the lithography and etching processes </a:t>
            </a:r>
          </a:p>
          <a:p>
            <a:r>
              <a:rPr lang="en-US" sz="2400" dirty="0"/>
              <a:t>They are most pronounced in poly-gate patterning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5ED5B880-2577-48A1-BAA1-A15E3F68CF77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19800" y="1676400"/>
            <a:ext cx="0" cy="342900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91400" y="1676400"/>
            <a:ext cx="0" cy="342900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737485" y="1732613"/>
            <a:ext cx="587116" cy="3312826"/>
          </a:xfrm>
          <a:custGeom>
            <a:avLst/>
            <a:gdLst>
              <a:gd name="connsiteX0" fmla="*/ 104931 w 269823"/>
              <a:gd name="connsiteY0" fmla="*/ 0 h 3312826"/>
              <a:gd name="connsiteX1" fmla="*/ 119921 w 269823"/>
              <a:gd name="connsiteY1" fmla="*/ 74951 h 3312826"/>
              <a:gd name="connsiteX2" fmla="*/ 104931 w 269823"/>
              <a:gd name="connsiteY2" fmla="*/ 239843 h 3312826"/>
              <a:gd name="connsiteX3" fmla="*/ 179882 w 269823"/>
              <a:gd name="connsiteY3" fmla="*/ 299803 h 3312826"/>
              <a:gd name="connsiteX4" fmla="*/ 194872 w 269823"/>
              <a:gd name="connsiteY4" fmla="*/ 434715 h 3312826"/>
              <a:gd name="connsiteX5" fmla="*/ 164892 w 269823"/>
              <a:gd name="connsiteY5" fmla="*/ 479685 h 3312826"/>
              <a:gd name="connsiteX6" fmla="*/ 134912 w 269823"/>
              <a:gd name="connsiteY6" fmla="*/ 509666 h 3312826"/>
              <a:gd name="connsiteX7" fmla="*/ 44971 w 269823"/>
              <a:gd name="connsiteY7" fmla="*/ 569626 h 3312826"/>
              <a:gd name="connsiteX8" fmla="*/ 29980 w 269823"/>
              <a:gd name="connsiteY8" fmla="*/ 779489 h 3312826"/>
              <a:gd name="connsiteX9" fmla="*/ 14990 w 269823"/>
              <a:gd name="connsiteY9" fmla="*/ 869430 h 3312826"/>
              <a:gd name="connsiteX10" fmla="*/ 59961 w 269823"/>
              <a:gd name="connsiteY10" fmla="*/ 944380 h 3312826"/>
              <a:gd name="connsiteX11" fmla="*/ 89941 w 269823"/>
              <a:gd name="connsiteY11" fmla="*/ 989351 h 3312826"/>
              <a:gd name="connsiteX12" fmla="*/ 134912 w 269823"/>
              <a:gd name="connsiteY12" fmla="*/ 1004341 h 3312826"/>
              <a:gd name="connsiteX13" fmla="*/ 224853 w 269823"/>
              <a:gd name="connsiteY13" fmla="*/ 1049312 h 3312826"/>
              <a:gd name="connsiteX14" fmla="*/ 269823 w 269823"/>
              <a:gd name="connsiteY14" fmla="*/ 1079292 h 3312826"/>
              <a:gd name="connsiteX15" fmla="*/ 239843 w 269823"/>
              <a:gd name="connsiteY15" fmla="*/ 1169233 h 3312826"/>
              <a:gd name="connsiteX16" fmla="*/ 224853 w 269823"/>
              <a:gd name="connsiteY16" fmla="*/ 1214203 h 3312826"/>
              <a:gd name="connsiteX17" fmla="*/ 194872 w 269823"/>
              <a:gd name="connsiteY17" fmla="*/ 1244184 h 3312826"/>
              <a:gd name="connsiteX18" fmla="*/ 179882 w 269823"/>
              <a:gd name="connsiteY18" fmla="*/ 1304144 h 3312826"/>
              <a:gd name="connsiteX19" fmla="*/ 44971 w 269823"/>
              <a:gd name="connsiteY19" fmla="*/ 1469036 h 3312826"/>
              <a:gd name="connsiteX20" fmla="*/ 0 w 269823"/>
              <a:gd name="connsiteY20" fmla="*/ 1499017 h 3312826"/>
              <a:gd name="connsiteX21" fmla="*/ 29980 w 269823"/>
              <a:gd name="connsiteY21" fmla="*/ 1678898 h 3312826"/>
              <a:gd name="connsiteX22" fmla="*/ 89941 w 269823"/>
              <a:gd name="connsiteY22" fmla="*/ 1783830 h 3312826"/>
              <a:gd name="connsiteX23" fmla="*/ 104931 w 269823"/>
              <a:gd name="connsiteY23" fmla="*/ 1828800 h 3312826"/>
              <a:gd name="connsiteX24" fmla="*/ 134912 w 269823"/>
              <a:gd name="connsiteY24" fmla="*/ 1873771 h 3312826"/>
              <a:gd name="connsiteX25" fmla="*/ 209862 w 269823"/>
              <a:gd name="connsiteY25" fmla="*/ 1978702 h 3312826"/>
              <a:gd name="connsiteX26" fmla="*/ 224853 w 269823"/>
              <a:gd name="connsiteY26" fmla="*/ 2053653 h 3312826"/>
              <a:gd name="connsiteX27" fmla="*/ 254833 w 269823"/>
              <a:gd name="connsiteY27" fmla="*/ 2098623 h 3312826"/>
              <a:gd name="connsiteX28" fmla="*/ 269823 w 269823"/>
              <a:gd name="connsiteY28" fmla="*/ 2158584 h 3312826"/>
              <a:gd name="connsiteX29" fmla="*/ 239843 w 269823"/>
              <a:gd name="connsiteY29" fmla="*/ 2233535 h 3312826"/>
              <a:gd name="connsiteX30" fmla="*/ 164892 w 269823"/>
              <a:gd name="connsiteY30" fmla="*/ 2338466 h 3312826"/>
              <a:gd name="connsiteX31" fmla="*/ 89941 w 269823"/>
              <a:gd name="connsiteY31" fmla="*/ 2413417 h 3312826"/>
              <a:gd name="connsiteX32" fmla="*/ 44971 w 269823"/>
              <a:gd name="connsiteY32" fmla="*/ 2473377 h 3312826"/>
              <a:gd name="connsiteX33" fmla="*/ 59961 w 269823"/>
              <a:gd name="connsiteY33" fmla="*/ 2563318 h 3312826"/>
              <a:gd name="connsiteX34" fmla="*/ 164892 w 269823"/>
              <a:gd name="connsiteY34" fmla="*/ 2698230 h 3312826"/>
              <a:gd name="connsiteX35" fmla="*/ 209862 w 269823"/>
              <a:gd name="connsiteY35" fmla="*/ 2833141 h 3312826"/>
              <a:gd name="connsiteX36" fmla="*/ 224853 w 269823"/>
              <a:gd name="connsiteY36" fmla="*/ 2878112 h 3312826"/>
              <a:gd name="connsiteX37" fmla="*/ 119921 w 269823"/>
              <a:gd name="connsiteY37" fmla="*/ 2983043 h 3312826"/>
              <a:gd name="connsiteX38" fmla="*/ 29980 w 269823"/>
              <a:gd name="connsiteY38" fmla="*/ 3043003 h 3312826"/>
              <a:gd name="connsiteX39" fmla="*/ 14990 w 269823"/>
              <a:gd name="connsiteY39" fmla="*/ 3087974 h 3312826"/>
              <a:gd name="connsiteX40" fmla="*/ 119921 w 269823"/>
              <a:gd name="connsiteY40" fmla="*/ 3162925 h 3312826"/>
              <a:gd name="connsiteX41" fmla="*/ 179882 w 269823"/>
              <a:gd name="connsiteY41" fmla="*/ 3237876 h 3312826"/>
              <a:gd name="connsiteX42" fmla="*/ 149902 w 269823"/>
              <a:gd name="connsiteY42" fmla="*/ 3282846 h 3312826"/>
              <a:gd name="connsiteX43" fmla="*/ 134912 w 269823"/>
              <a:gd name="connsiteY43" fmla="*/ 3312826 h 33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9823" h="3312826">
                <a:moveTo>
                  <a:pt x="104931" y="0"/>
                </a:moveTo>
                <a:cubicBezTo>
                  <a:pt x="109928" y="24984"/>
                  <a:pt x="119921" y="49473"/>
                  <a:pt x="119921" y="74951"/>
                </a:cubicBezTo>
                <a:cubicBezTo>
                  <a:pt x="119921" y="130142"/>
                  <a:pt x="100698" y="184815"/>
                  <a:pt x="104931" y="239843"/>
                </a:cubicBezTo>
                <a:cubicBezTo>
                  <a:pt x="106086" y="254851"/>
                  <a:pt x="176138" y="297307"/>
                  <a:pt x="179882" y="299803"/>
                </a:cubicBezTo>
                <a:cubicBezTo>
                  <a:pt x="204865" y="374753"/>
                  <a:pt x="224852" y="374754"/>
                  <a:pt x="194872" y="434715"/>
                </a:cubicBezTo>
                <a:cubicBezTo>
                  <a:pt x="186815" y="450829"/>
                  <a:pt x="176146" y="465617"/>
                  <a:pt x="164892" y="479685"/>
                </a:cubicBezTo>
                <a:cubicBezTo>
                  <a:pt x="156063" y="490721"/>
                  <a:pt x="146218" y="501186"/>
                  <a:pt x="134912" y="509666"/>
                </a:cubicBezTo>
                <a:cubicBezTo>
                  <a:pt x="106087" y="531285"/>
                  <a:pt x="44971" y="569626"/>
                  <a:pt x="44971" y="569626"/>
                </a:cubicBezTo>
                <a:cubicBezTo>
                  <a:pt x="39974" y="639580"/>
                  <a:pt x="36959" y="709704"/>
                  <a:pt x="29980" y="779489"/>
                </a:cubicBezTo>
                <a:cubicBezTo>
                  <a:pt x="26956" y="809732"/>
                  <a:pt x="14990" y="839036"/>
                  <a:pt x="14990" y="869430"/>
                </a:cubicBezTo>
                <a:cubicBezTo>
                  <a:pt x="14990" y="914988"/>
                  <a:pt x="36212" y="914694"/>
                  <a:pt x="59961" y="944380"/>
                </a:cubicBezTo>
                <a:cubicBezTo>
                  <a:pt x="71216" y="958448"/>
                  <a:pt x="75873" y="978096"/>
                  <a:pt x="89941" y="989351"/>
                </a:cubicBezTo>
                <a:cubicBezTo>
                  <a:pt x="102280" y="999222"/>
                  <a:pt x="119922" y="999344"/>
                  <a:pt x="134912" y="1004341"/>
                </a:cubicBezTo>
                <a:cubicBezTo>
                  <a:pt x="263788" y="1090258"/>
                  <a:pt x="100730" y="987250"/>
                  <a:pt x="224853" y="1049312"/>
                </a:cubicBezTo>
                <a:cubicBezTo>
                  <a:pt x="240967" y="1057369"/>
                  <a:pt x="254833" y="1069299"/>
                  <a:pt x="269823" y="1079292"/>
                </a:cubicBezTo>
                <a:lnTo>
                  <a:pt x="239843" y="1169233"/>
                </a:lnTo>
                <a:cubicBezTo>
                  <a:pt x="234846" y="1184223"/>
                  <a:pt x="236026" y="1203030"/>
                  <a:pt x="224853" y="1214203"/>
                </a:cubicBezTo>
                <a:lnTo>
                  <a:pt x="194872" y="1244184"/>
                </a:lnTo>
                <a:cubicBezTo>
                  <a:pt x="189875" y="1264171"/>
                  <a:pt x="189095" y="1285717"/>
                  <a:pt x="179882" y="1304144"/>
                </a:cubicBezTo>
                <a:cubicBezTo>
                  <a:pt x="140103" y="1383702"/>
                  <a:pt x="106391" y="1407615"/>
                  <a:pt x="44971" y="1469036"/>
                </a:cubicBezTo>
                <a:cubicBezTo>
                  <a:pt x="32232" y="1481775"/>
                  <a:pt x="14990" y="1489023"/>
                  <a:pt x="0" y="1499017"/>
                </a:cubicBezTo>
                <a:cubicBezTo>
                  <a:pt x="9993" y="1558977"/>
                  <a:pt x="15237" y="1619926"/>
                  <a:pt x="29980" y="1678898"/>
                </a:cubicBezTo>
                <a:cubicBezTo>
                  <a:pt x="43119" y="1731454"/>
                  <a:pt x="67640" y="1739227"/>
                  <a:pt x="89941" y="1783830"/>
                </a:cubicBezTo>
                <a:cubicBezTo>
                  <a:pt x="97007" y="1797963"/>
                  <a:pt x="97865" y="1814667"/>
                  <a:pt x="104931" y="1828800"/>
                </a:cubicBezTo>
                <a:cubicBezTo>
                  <a:pt x="112988" y="1844914"/>
                  <a:pt x="125973" y="1858129"/>
                  <a:pt x="134912" y="1873771"/>
                </a:cubicBezTo>
                <a:cubicBezTo>
                  <a:pt x="187527" y="1965847"/>
                  <a:pt x="136611" y="1905450"/>
                  <a:pt x="209862" y="1978702"/>
                </a:cubicBezTo>
                <a:cubicBezTo>
                  <a:pt x="214859" y="2003686"/>
                  <a:pt x="215907" y="2029797"/>
                  <a:pt x="224853" y="2053653"/>
                </a:cubicBezTo>
                <a:cubicBezTo>
                  <a:pt x="231179" y="2070522"/>
                  <a:pt x="247736" y="2082064"/>
                  <a:pt x="254833" y="2098623"/>
                </a:cubicBezTo>
                <a:cubicBezTo>
                  <a:pt x="262949" y="2117559"/>
                  <a:pt x="264826" y="2138597"/>
                  <a:pt x="269823" y="2158584"/>
                </a:cubicBezTo>
                <a:cubicBezTo>
                  <a:pt x="259830" y="2183568"/>
                  <a:pt x="251877" y="2209468"/>
                  <a:pt x="239843" y="2233535"/>
                </a:cubicBezTo>
                <a:cubicBezTo>
                  <a:pt x="230635" y="2251951"/>
                  <a:pt x="172646" y="2329743"/>
                  <a:pt x="164892" y="2338466"/>
                </a:cubicBezTo>
                <a:cubicBezTo>
                  <a:pt x="141419" y="2364874"/>
                  <a:pt x="111140" y="2385151"/>
                  <a:pt x="89941" y="2413417"/>
                </a:cubicBezTo>
                <a:lnTo>
                  <a:pt x="44971" y="2473377"/>
                </a:lnTo>
                <a:cubicBezTo>
                  <a:pt x="49968" y="2503357"/>
                  <a:pt x="48271" y="2535262"/>
                  <a:pt x="59961" y="2563318"/>
                </a:cubicBezTo>
                <a:cubicBezTo>
                  <a:pt x="85575" y="2624793"/>
                  <a:pt x="121569" y="2654907"/>
                  <a:pt x="164892" y="2698230"/>
                </a:cubicBezTo>
                <a:lnTo>
                  <a:pt x="209862" y="2833141"/>
                </a:lnTo>
                <a:lnTo>
                  <a:pt x="224853" y="2878112"/>
                </a:lnTo>
                <a:cubicBezTo>
                  <a:pt x="145591" y="3036633"/>
                  <a:pt x="227814" y="2929097"/>
                  <a:pt x="119921" y="2983043"/>
                </a:cubicBezTo>
                <a:cubicBezTo>
                  <a:pt x="87693" y="2999157"/>
                  <a:pt x="29980" y="3043003"/>
                  <a:pt x="29980" y="3043003"/>
                </a:cubicBezTo>
                <a:cubicBezTo>
                  <a:pt x="24983" y="3057993"/>
                  <a:pt x="8766" y="3073450"/>
                  <a:pt x="14990" y="3087974"/>
                </a:cubicBezTo>
                <a:cubicBezTo>
                  <a:pt x="38701" y="3143300"/>
                  <a:pt x="74645" y="3147833"/>
                  <a:pt x="119921" y="3162925"/>
                </a:cubicBezTo>
                <a:cubicBezTo>
                  <a:pt x="132973" y="3175977"/>
                  <a:pt x="179882" y="3218964"/>
                  <a:pt x="179882" y="3237876"/>
                </a:cubicBezTo>
                <a:cubicBezTo>
                  <a:pt x="179882" y="3255892"/>
                  <a:pt x="159171" y="3267398"/>
                  <a:pt x="149902" y="3282846"/>
                </a:cubicBezTo>
                <a:cubicBezTo>
                  <a:pt x="144154" y="3292427"/>
                  <a:pt x="139909" y="3302833"/>
                  <a:pt x="134912" y="3312826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6934200" y="1582019"/>
            <a:ext cx="879176" cy="3673283"/>
          </a:xfrm>
          <a:custGeom>
            <a:avLst/>
            <a:gdLst>
              <a:gd name="connsiteX0" fmla="*/ 252582 w 432464"/>
              <a:gd name="connsiteY0" fmla="*/ 60653 h 3673283"/>
              <a:gd name="connsiteX1" fmla="*/ 312542 w 432464"/>
              <a:gd name="connsiteY1" fmla="*/ 135604 h 3673283"/>
              <a:gd name="connsiteX2" fmla="*/ 372503 w 432464"/>
              <a:gd name="connsiteY2" fmla="*/ 225545 h 3673283"/>
              <a:gd name="connsiteX3" fmla="*/ 357513 w 432464"/>
              <a:gd name="connsiteY3" fmla="*/ 300496 h 3673283"/>
              <a:gd name="connsiteX4" fmla="*/ 297552 w 432464"/>
              <a:gd name="connsiteY4" fmla="*/ 405427 h 3673283"/>
              <a:gd name="connsiteX5" fmla="*/ 222601 w 432464"/>
              <a:gd name="connsiteY5" fmla="*/ 495368 h 3673283"/>
              <a:gd name="connsiteX6" fmla="*/ 162641 w 432464"/>
              <a:gd name="connsiteY6" fmla="*/ 525348 h 3673283"/>
              <a:gd name="connsiteX7" fmla="*/ 147651 w 432464"/>
              <a:gd name="connsiteY7" fmla="*/ 660260 h 3673283"/>
              <a:gd name="connsiteX8" fmla="*/ 192621 w 432464"/>
              <a:gd name="connsiteY8" fmla="*/ 705230 h 3673283"/>
              <a:gd name="connsiteX9" fmla="*/ 237592 w 432464"/>
              <a:gd name="connsiteY9" fmla="*/ 825151 h 3673283"/>
              <a:gd name="connsiteX10" fmla="*/ 252582 w 432464"/>
              <a:gd name="connsiteY10" fmla="*/ 870122 h 3673283"/>
              <a:gd name="connsiteX11" fmla="*/ 327533 w 432464"/>
              <a:gd name="connsiteY11" fmla="*/ 1035014 h 3673283"/>
              <a:gd name="connsiteX12" fmla="*/ 357513 w 432464"/>
              <a:gd name="connsiteY12" fmla="*/ 1079984 h 3673283"/>
              <a:gd name="connsiteX13" fmla="*/ 417474 w 432464"/>
              <a:gd name="connsiteY13" fmla="*/ 1169925 h 3673283"/>
              <a:gd name="connsiteX14" fmla="*/ 432464 w 432464"/>
              <a:gd name="connsiteY14" fmla="*/ 1214896 h 3673283"/>
              <a:gd name="connsiteX15" fmla="*/ 417474 w 432464"/>
              <a:gd name="connsiteY15" fmla="*/ 1259866 h 3673283"/>
              <a:gd name="connsiteX16" fmla="*/ 372503 w 432464"/>
              <a:gd name="connsiteY16" fmla="*/ 1349807 h 3673283"/>
              <a:gd name="connsiteX17" fmla="*/ 327533 w 432464"/>
              <a:gd name="connsiteY17" fmla="*/ 1424758 h 3673283"/>
              <a:gd name="connsiteX18" fmla="*/ 312542 w 432464"/>
              <a:gd name="connsiteY18" fmla="*/ 1469729 h 3673283"/>
              <a:gd name="connsiteX19" fmla="*/ 237592 w 432464"/>
              <a:gd name="connsiteY19" fmla="*/ 1574660 h 3673283"/>
              <a:gd name="connsiteX20" fmla="*/ 177631 w 432464"/>
              <a:gd name="connsiteY20" fmla="*/ 1649611 h 3673283"/>
              <a:gd name="connsiteX21" fmla="*/ 162641 w 432464"/>
              <a:gd name="connsiteY21" fmla="*/ 1709571 h 3673283"/>
              <a:gd name="connsiteX22" fmla="*/ 132660 w 432464"/>
              <a:gd name="connsiteY22" fmla="*/ 1739551 h 3673283"/>
              <a:gd name="connsiteX23" fmla="*/ 102680 w 432464"/>
              <a:gd name="connsiteY23" fmla="*/ 1784522 h 3673283"/>
              <a:gd name="connsiteX24" fmla="*/ 57710 w 432464"/>
              <a:gd name="connsiteY24" fmla="*/ 1889453 h 3673283"/>
              <a:gd name="connsiteX25" fmla="*/ 42719 w 432464"/>
              <a:gd name="connsiteY25" fmla="*/ 1949414 h 3673283"/>
              <a:gd name="connsiteX26" fmla="*/ 12739 w 432464"/>
              <a:gd name="connsiteY26" fmla="*/ 1994384 h 3673283"/>
              <a:gd name="connsiteX27" fmla="*/ 72700 w 432464"/>
              <a:gd name="connsiteY27" fmla="*/ 1979394 h 3673283"/>
              <a:gd name="connsiteX28" fmla="*/ 222601 w 432464"/>
              <a:gd name="connsiteY28" fmla="*/ 1994384 h 3673283"/>
              <a:gd name="connsiteX29" fmla="*/ 252582 w 432464"/>
              <a:gd name="connsiteY29" fmla="*/ 2024365 h 3673283"/>
              <a:gd name="connsiteX30" fmla="*/ 342523 w 432464"/>
              <a:gd name="connsiteY30" fmla="*/ 2069335 h 3673283"/>
              <a:gd name="connsiteX31" fmla="*/ 357513 w 432464"/>
              <a:gd name="connsiteY31" fmla="*/ 2114306 h 3673283"/>
              <a:gd name="connsiteX32" fmla="*/ 297552 w 432464"/>
              <a:gd name="connsiteY32" fmla="*/ 2189256 h 3673283"/>
              <a:gd name="connsiteX33" fmla="*/ 267572 w 432464"/>
              <a:gd name="connsiteY33" fmla="*/ 2234227 h 3673283"/>
              <a:gd name="connsiteX34" fmla="*/ 222601 w 432464"/>
              <a:gd name="connsiteY34" fmla="*/ 2264207 h 3673283"/>
              <a:gd name="connsiteX35" fmla="*/ 147651 w 432464"/>
              <a:gd name="connsiteY35" fmla="*/ 2324168 h 3673283"/>
              <a:gd name="connsiteX36" fmla="*/ 132660 w 432464"/>
              <a:gd name="connsiteY36" fmla="*/ 2369138 h 3673283"/>
              <a:gd name="connsiteX37" fmla="*/ 252582 w 432464"/>
              <a:gd name="connsiteY37" fmla="*/ 2519040 h 3673283"/>
              <a:gd name="connsiteX38" fmla="*/ 327533 w 432464"/>
              <a:gd name="connsiteY38" fmla="*/ 2593991 h 3673283"/>
              <a:gd name="connsiteX39" fmla="*/ 357513 w 432464"/>
              <a:gd name="connsiteY39" fmla="*/ 2638961 h 3673283"/>
              <a:gd name="connsiteX40" fmla="*/ 342523 w 432464"/>
              <a:gd name="connsiteY40" fmla="*/ 2698922 h 3673283"/>
              <a:gd name="connsiteX41" fmla="*/ 282562 w 432464"/>
              <a:gd name="connsiteY41" fmla="*/ 2803853 h 3673283"/>
              <a:gd name="connsiteX42" fmla="*/ 237592 w 432464"/>
              <a:gd name="connsiteY42" fmla="*/ 2848824 h 3673283"/>
              <a:gd name="connsiteX43" fmla="*/ 177631 w 432464"/>
              <a:gd name="connsiteY43" fmla="*/ 2938765 h 3673283"/>
              <a:gd name="connsiteX44" fmla="*/ 132660 w 432464"/>
              <a:gd name="connsiteY44" fmla="*/ 3028706 h 3673283"/>
              <a:gd name="connsiteX45" fmla="*/ 117670 w 432464"/>
              <a:gd name="connsiteY45" fmla="*/ 3088666 h 3673283"/>
              <a:gd name="connsiteX46" fmla="*/ 147651 w 432464"/>
              <a:gd name="connsiteY46" fmla="*/ 3118647 h 3673283"/>
              <a:gd name="connsiteX47" fmla="*/ 237592 w 432464"/>
              <a:gd name="connsiteY47" fmla="*/ 3178607 h 3673283"/>
              <a:gd name="connsiteX48" fmla="*/ 312542 w 432464"/>
              <a:gd name="connsiteY48" fmla="*/ 3268548 h 3673283"/>
              <a:gd name="connsiteX49" fmla="*/ 342523 w 432464"/>
              <a:gd name="connsiteY49" fmla="*/ 3298529 h 3673283"/>
              <a:gd name="connsiteX50" fmla="*/ 372503 w 432464"/>
              <a:gd name="connsiteY50" fmla="*/ 3358489 h 3673283"/>
              <a:gd name="connsiteX51" fmla="*/ 342523 w 432464"/>
              <a:gd name="connsiteY51" fmla="*/ 3433440 h 3673283"/>
              <a:gd name="connsiteX52" fmla="*/ 297552 w 432464"/>
              <a:gd name="connsiteY52" fmla="*/ 3478411 h 3673283"/>
              <a:gd name="connsiteX53" fmla="*/ 207611 w 432464"/>
              <a:gd name="connsiteY53" fmla="*/ 3568351 h 3673283"/>
              <a:gd name="connsiteX54" fmla="*/ 147651 w 432464"/>
              <a:gd name="connsiteY54" fmla="*/ 3643302 h 3673283"/>
              <a:gd name="connsiteX55" fmla="*/ 102680 w 432464"/>
              <a:gd name="connsiteY55" fmla="*/ 3673283 h 367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32464" h="3673283">
                <a:moveTo>
                  <a:pt x="252582" y="60653"/>
                </a:moveTo>
                <a:cubicBezTo>
                  <a:pt x="301586" y="207668"/>
                  <a:pt x="222139" y="0"/>
                  <a:pt x="312542" y="135604"/>
                </a:cubicBezTo>
                <a:cubicBezTo>
                  <a:pt x="389981" y="251762"/>
                  <a:pt x="259604" y="150279"/>
                  <a:pt x="372503" y="225545"/>
                </a:cubicBezTo>
                <a:cubicBezTo>
                  <a:pt x="367506" y="250529"/>
                  <a:pt x="365570" y="276325"/>
                  <a:pt x="357513" y="300496"/>
                </a:cubicBezTo>
                <a:cubicBezTo>
                  <a:pt x="346534" y="333435"/>
                  <a:pt x="318113" y="376641"/>
                  <a:pt x="297552" y="405427"/>
                </a:cubicBezTo>
                <a:cubicBezTo>
                  <a:pt x="287242" y="419861"/>
                  <a:pt x="245845" y="479872"/>
                  <a:pt x="222601" y="495368"/>
                </a:cubicBezTo>
                <a:cubicBezTo>
                  <a:pt x="204008" y="507763"/>
                  <a:pt x="182628" y="515355"/>
                  <a:pt x="162641" y="525348"/>
                </a:cubicBezTo>
                <a:cubicBezTo>
                  <a:pt x="144318" y="580315"/>
                  <a:pt x="114338" y="610291"/>
                  <a:pt x="147651" y="660260"/>
                </a:cubicBezTo>
                <a:cubicBezTo>
                  <a:pt x="159410" y="677899"/>
                  <a:pt x="177631" y="690240"/>
                  <a:pt x="192621" y="705230"/>
                </a:cubicBezTo>
                <a:cubicBezTo>
                  <a:pt x="226645" y="807306"/>
                  <a:pt x="183818" y="681756"/>
                  <a:pt x="237592" y="825151"/>
                </a:cubicBezTo>
                <a:cubicBezTo>
                  <a:pt x="243140" y="839946"/>
                  <a:pt x="246714" y="855451"/>
                  <a:pt x="252582" y="870122"/>
                </a:cubicBezTo>
                <a:cubicBezTo>
                  <a:pt x="267730" y="907993"/>
                  <a:pt x="303215" y="992458"/>
                  <a:pt x="327533" y="1035014"/>
                </a:cubicBezTo>
                <a:cubicBezTo>
                  <a:pt x="336471" y="1050656"/>
                  <a:pt x="348575" y="1064342"/>
                  <a:pt x="357513" y="1079984"/>
                </a:cubicBezTo>
                <a:cubicBezTo>
                  <a:pt x="405913" y="1164686"/>
                  <a:pt x="364039" y="1116492"/>
                  <a:pt x="417474" y="1169925"/>
                </a:cubicBezTo>
                <a:cubicBezTo>
                  <a:pt x="422471" y="1184915"/>
                  <a:pt x="432464" y="1199095"/>
                  <a:pt x="432464" y="1214896"/>
                </a:cubicBezTo>
                <a:cubicBezTo>
                  <a:pt x="432464" y="1230697"/>
                  <a:pt x="422471" y="1244876"/>
                  <a:pt x="417474" y="1259866"/>
                </a:cubicBezTo>
                <a:cubicBezTo>
                  <a:pt x="406874" y="1291665"/>
                  <a:pt x="388554" y="1320381"/>
                  <a:pt x="372503" y="1349807"/>
                </a:cubicBezTo>
                <a:cubicBezTo>
                  <a:pt x="358551" y="1375385"/>
                  <a:pt x="340563" y="1398698"/>
                  <a:pt x="327533" y="1424758"/>
                </a:cubicBezTo>
                <a:cubicBezTo>
                  <a:pt x="320466" y="1438891"/>
                  <a:pt x="319609" y="1455596"/>
                  <a:pt x="312542" y="1469729"/>
                </a:cubicBezTo>
                <a:cubicBezTo>
                  <a:pt x="300768" y="1493278"/>
                  <a:pt x="248906" y="1558820"/>
                  <a:pt x="237592" y="1574660"/>
                </a:cubicBezTo>
                <a:cubicBezTo>
                  <a:pt x="190319" y="1640841"/>
                  <a:pt x="227765" y="1599476"/>
                  <a:pt x="177631" y="1649611"/>
                </a:cubicBezTo>
                <a:cubicBezTo>
                  <a:pt x="172634" y="1669598"/>
                  <a:pt x="171855" y="1691144"/>
                  <a:pt x="162641" y="1709571"/>
                </a:cubicBezTo>
                <a:cubicBezTo>
                  <a:pt x="156320" y="1722212"/>
                  <a:pt x="141489" y="1728515"/>
                  <a:pt x="132660" y="1739551"/>
                </a:cubicBezTo>
                <a:cubicBezTo>
                  <a:pt x="121405" y="1753619"/>
                  <a:pt x="110737" y="1768408"/>
                  <a:pt x="102680" y="1784522"/>
                </a:cubicBezTo>
                <a:cubicBezTo>
                  <a:pt x="85662" y="1818558"/>
                  <a:pt x="70715" y="1853690"/>
                  <a:pt x="57710" y="1889453"/>
                </a:cubicBezTo>
                <a:cubicBezTo>
                  <a:pt x="50669" y="1908815"/>
                  <a:pt x="50835" y="1930478"/>
                  <a:pt x="42719" y="1949414"/>
                </a:cubicBezTo>
                <a:cubicBezTo>
                  <a:pt x="35622" y="1965973"/>
                  <a:pt x="0" y="1981645"/>
                  <a:pt x="12739" y="1994384"/>
                </a:cubicBezTo>
                <a:cubicBezTo>
                  <a:pt x="27307" y="2008952"/>
                  <a:pt x="52713" y="1984391"/>
                  <a:pt x="72700" y="1979394"/>
                </a:cubicBezTo>
                <a:cubicBezTo>
                  <a:pt x="122667" y="1984391"/>
                  <a:pt x="173884" y="1982205"/>
                  <a:pt x="222601" y="1994384"/>
                </a:cubicBezTo>
                <a:cubicBezTo>
                  <a:pt x="236312" y="1997812"/>
                  <a:pt x="241546" y="2015536"/>
                  <a:pt x="252582" y="2024365"/>
                </a:cubicBezTo>
                <a:cubicBezTo>
                  <a:pt x="294094" y="2057575"/>
                  <a:pt x="295025" y="2053503"/>
                  <a:pt x="342523" y="2069335"/>
                </a:cubicBezTo>
                <a:cubicBezTo>
                  <a:pt x="347520" y="2084325"/>
                  <a:pt x="357513" y="2098505"/>
                  <a:pt x="357513" y="2114306"/>
                </a:cubicBezTo>
                <a:cubicBezTo>
                  <a:pt x="357513" y="2162576"/>
                  <a:pt x="332083" y="2166236"/>
                  <a:pt x="297552" y="2189256"/>
                </a:cubicBezTo>
                <a:cubicBezTo>
                  <a:pt x="287559" y="2204246"/>
                  <a:pt x="280311" y="2221488"/>
                  <a:pt x="267572" y="2234227"/>
                </a:cubicBezTo>
                <a:cubicBezTo>
                  <a:pt x="254833" y="2246966"/>
                  <a:pt x="236669" y="2252952"/>
                  <a:pt x="222601" y="2264207"/>
                </a:cubicBezTo>
                <a:cubicBezTo>
                  <a:pt x="115795" y="2349652"/>
                  <a:pt x="286074" y="2231886"/>
                  <a:pt x="147651" y="2324168"/>
                </a:cubicBezTo>
                <a:cubicBezTo>
                  <a:pt x="142654" y="2339158"/>
                  <a:pt x="130425" y="2353496"/>
                  <a:pt x="132660" y="2369138"/>
                </a:cubicBezTo>
                <a:cubicBezTo>
                  <a:pt x="142176" y="2435747"/>
                  <a:pt x="221647" y="2472636"/>
                  <a:pt x="252582" y="2519040"/>
                </a:cubicBezTo>
                <a:cubicBezTo>
                  <a:pt x="292555" y="2579001"/>
                  <a:pt x="267572" y="2554018"/>
                  <a:pt x="327533" y="2593991"/>
                </a:cubicBezTo>
                <a:cubicBezTo>
                  <a:pt x="337526" y="2608981"/>
                  <a:pt x="354965" y="2621126"/>
                  <a:pt x="357513" y="2638961"/>
                </a:cubicBezTo>
                <a:cubicBezTo>
                  <a:pt x="360427" y="2659356"/>
                  <a:pt x="349757" y="2679632"/>
                  <a:pt x="342523" y="2698922"/>
                </a:cubicBezTo>
                <a:cubicBezTo>
                  <a:pt x="332527" y="2725579"/>
                  <a:pt x="302330" y="2780131"/>
                  <a:pt x="282562" y="2803853"/>
                </a:cubicBezTo>
                <a:cubicBezTo>
                  <a:pt x="268991" y="2820139"/>
                  <a:pt x="250607" y="2832090"/>
                  <a:pt x="237592" y="2848824"/>
                </a:cubicBezTo>
                <a:cubicBezTo>
                  <a:pt x="215471" y="2877266"/>
                  <a:pt x="189025" y="2904582"/>
                  <a:pt x="177631" y="2938765"/>
                </a:cubicBezTo>
                <a:cubicBezTo>
                  <a:pt x="156944" y="3000827"/>
                  <a:pt x="171406" y="2970588"/>
                  <a:pt x="132660" y="3028706"/>
                </a:cubicBezTo>
                <a:cubicBezTo>
                  <a:pt x="127663" y="3048693"/>
                  <a:pt x="114283" y="3068345"/>
                  <a:pt x="117670" y="3088666"/>
                </a:cubicBezTo>
                <a:cubicBezTo>
                  <a:pt x="119994" y="3102607"/>
                  <a:pt x="136344" y="3110167"/>
                  <a:pt x="147651" y="3118647"/>
                </a:cubicBezTo>
                <a:cubicBezTo>
                  <a:pt x="176476" y="3140266"/>
                  <a:pt x="212114" y="3153128"/>
                  <a:pt x="237592" y="3178607"/>
                </a:cubicBezTo>
                <a:cubicBezTo>
                  <a:pt x="305399" y="3246416"/>
                  <a:pt x="223452" y="3161640"/>
                  <a:pt x="312542" y="3268548"/>
                </a:cubicBezTo>
                <a:cubicBezTo>
                  <a:pt x="321590" y="3279405"/>
                  <a:pt x="334683" y="3286770"/>
                  <a:pt x="342523" y="3298529"/>
                </a:cubicBezTo>
                <a:cubicBezTo>
                  <a:pt x="354918" y="3317122"/>
                  <a:pt x="362510" y="3338502"/>
                  <a:pt x="372503" y="3358489"/>
                </a:cubicBezTo>
                <a:cubicBezTo>
                  <a:pt x="362510" y="3383473"/>
                  <a:pt x="356784" y="3410622"/>
                  <a:pt x="342523" y="3433440"/>
                </a:cubicBezTo>
                <a:cubicBezTo>
                  <a:pt x="331287" y="3451417"/>
                  <a:pt x="311348" y="3462315"/>
                  <a:pt x="297552" y="3478411"/>
                </a:cubicBezTo>
                <a:cubicBezTo>
                  <a:pt x="183253" y="3611760"/>
                  <a:pt x="315569" y="3481984"/>
                  <a:pt x="207611" y="3568351"/>
                </a:cubicBezTo>
                <a:cubicBezTo>
                  <a:pt x="133446" y="3627683"/>
                  <a:pt x="225556" y="3565397"/>
                  <a:pt x="147651" y="3643302"/>
                </a:cubicBezTo>
                <a:cubicBezTo>
                  <a:pt x="134912" y="3656041"/>
                  <a:pt x="102680" y="3673283"/>
                  <a:pt x="102680" y="3673283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14" idx="28"/>
          </p:cNvCxnSpPr>
          <p:nvPr/>
        </p:nvCxnSpPr>
        <p:spPr>
          <a:xfrm>
            <a:off x="6019800" y="3886200"/>
            <a:ext cx="304801" cy="499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1"/>
            <a:endCxn id="15" idx="23"/>
          </p:cNvCxnSpPr>
          <p:nvPr/>
        </p:nvCxnSpPr>
        <p:spPr>
          <a:xfrm flipV="1">
            <a:off x="5802719" y="3366542"/>
            <a:ext cx="1340224" cy="44969"/>
          </a:xfrm>
          <a:prstGeom prst="straightConnector1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44168" y="304800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LWR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47353" y="3962400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9800" y="6096000"/>
            <a:ext cx="2352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Source: Kuhn et al.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929180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8780"/>
            <a:ext cx="848201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1264231" y="6106180"/>
            <a:ext cx="64319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</a:rPr>
              <a:t>Source: Noel </a:t>
            </a:r>
            <a:r>
              <a:rPr lang="en-US" sz="2800" dirty="0" err="1">
                <a:solidFill>
                  <a:schemeClr val="bg1"/>
                </a:solidFill>
                <a:latin typeface="Arial" charset="0"/>
              </a:rPr>
              <a:t>Menezes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, Intel ISPD2007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18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314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I</a:t>
            </a:r>
            <a:r>
              <a:rPr lang="en-US" baseline="-25000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6602"/>
                </a:solidFill>
              </a:rPr>
              <a:t>(</a:t>
            </a:r>
            <a:r>
              <a:rPr lang="en-US" dirty="0" err="1">
                <a:solidFill>
                  <a:srgbClr val="FF6602"/>
                </a:solidFill>
              </a:rPr>
              <a:t>preclass</a:t>
            </a:r>
            <a:r>
              <a:rPr lang="en-US" dirty="0">
                <a:solidFill>
                  <a:srgbClr val="FF6602"/>
                </a:solidFill>
              </a:rPr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parameters</a:t>
            </a:r>
          </a:p>
          <a:p>
            <a:pPr lvl="1"/>
            <a:r>
              <a:rPr lang="en-US" dirty="0"/>
              <a:t>W, L, </a:t>
            </a:r>
            <a:r>
              <a:rPr lang="en-US" dirty="0" err="1"/>
              <a:t>t</a:t>
            </a:r>
            <a:r>
              <a:rPr lang="en-US" baseline="-25000" dirty="0" err="1"/>
              <a:t>OX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baseline="-25000" dirty="0"/>
              <a:t>, </a:t>
            </a:r>
            <a:r>
              <a:rPr lang="en-US" dirty="0"/>
              <a:t>etc.</a:t>
            </a:r>
          </a:p>
          <a:p>
            <a:r>
              <a:rPr lang="en-US" dirty="0"/>
              <a:t>Change transistor behavior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 increase?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 increase?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baseline="-25000" dirty="0" err="1">
                <a:solidFill>
                  <a:srgbClr val="FF6600"/>
                </a:solidFill>
              </a:rPr>
              <a:t>OX</a:t>
            </a:r>
            <a:r>
              <a:rPr lang="en-US" baseline="-25000" dirty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increase?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th</a:t>
            </a:r>
            <a:r>
              <a:rPr lang="en-US" baseline="-25000" dirty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increase?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69791"/>
              </p:ext>
            </p:extLst>
          </p:nvPr>
        </p:nvGraphicFramePr>
        <p:xfrm>
          <a:off x="1981200" y="4419600"/>
          <a:ext cx="5378914" cy="1036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Equation" r:id="rId4" imgW="2044700" imgH="393700" progId="Equation.3">
                  <p:embed/>
                </p:oleObj>
              </mc:Choice>
              <mc:Fallback>
                <p:oleObj name="Equation" r:id="rId4" imgW="2044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19600"/>
                        <a:ext cx="5378914" cy="10362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241063"/>
              </p:ext>
            </p:extLst>
          </p:nvPr>
        </p:nvGraphicFramePr>
        <p:xfrm>
          <a:off x="1752600" y="5410200"/>
          <a:ext cx="5794375" cy="108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6" imgW="2374900" imgH="444500" progId="Equation.3">
                  <p:embed/>
                </p:oleObj>
              </mc:Choice>
              <mc:Fallback>
                <p:oleObj name="Equation" r:id="rId6" imgW="2374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10200"/>
                        <a:ext cx="5794375" cy="1084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19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5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0F6A9EFA-C93E-894D-9BAE-FDC11F9F8A2A}" type="slidenum">
              <a:rPr lang="en-US"/>
              <a:pPr/>
              <a:t>2</a:t>
            </a:fld>
            <a:endParaRPr lang="en-US"/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8464321" y="481011"/>
            <a:ext cx="252000" cy="164177"/>
          </a:xfrm>
          <a:prstGeom prst="roundRect">
            <a:avLst>
              <a:gd name="adj" fmla="val 87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396321" y="3718151"/>
            <a:ext cx="2472480" cy="453647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</a:t>
            </a:r>
            <a:r>
              <a:rPr lang="en-US" dirty="0" err="1"/>
              <a:t>nMOS</a:t>
            </a:r>
            <a:r>
              <a:rPr lang="en-US" dirty="0"/>
              <a:t> IV Model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5620" r="55361" b="58492"/>
          <a:stretch/>
        </p:blipFill>
        <p:spPr bwMode="auto">
          <a:xfrm>
            <a:off x="533400" y="1295400"/>
            <a:ext cx="2857500" cy="206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570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1FA7C8-661E-3C45-8D97-FCAEBB6A2E1B}"/>
                  </a:ext>
                </a:extLst>
              </p:cNvPr>
              <p:cNvSpPr txBox="1"/>
              <p:nvPr/>
            </p:nvSpPr>
            <p:spPr>
              <a:xfrm>
                <a:off x="134985" y="3921783"/>
                <a:ext cx="8874030" cy="18389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4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𝐺𝑆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𝑇𝑛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US" sz="14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𝑛𝑘𝑇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den>
                                            </m:f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𝐺𝑆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Subthreshold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num>
                                      <m:den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𝐺𝑆</m:t>
                                            </m:r>
                                          </m:sub>
                                        </m:s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𝑇𝑛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𝐷𝑆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𝐺𝑆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𝑇𝑛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𝐺𝑆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Linear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𝑜𝑥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𝐺𝑆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𝑇𝑛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≈</m:t>
                                    </m:r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𝑠𝑎𝑡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𝑜𝑥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𝐺𝑆</m:t>
                                            </m:r>
                                          </m:sub>
                                        </m:s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𝑇𝑛</m:t>
                                            </m:r>
                                          </m:sub>
                                        </m:s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𝑑𝑠𝑎𝑡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𝐺𝑆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&gt;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𝑇𝑛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𝐷𝑆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≥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𝐺𝑆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𝑇𝑛</m:t>
                                        </m:r>
                                      </m:sub>
                                    </m:sSub>
                                  </m:e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&gt;</m:t>
                                    </m:r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𝑐𝑛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eqArr>
                                      <m:eqArr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latin typeface="Cambria Math" panose="02040503050406030204" pitchFamily="18" charset="0"/>
                                          </a:rPr>
                                          <m:t>Saturation</m:t>
                                        </m:r>
                                      </m:e>
                                      <m:e/>
                                    </m:eqAr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>
                                        <a:latin typeface="Cambria Math" panose="02040503050406030204" pitchFamily="18" charset="0"/>
                                      </a:rPr>
                                      <m:t>Velocity</m:t>
                                    </m:r>
                                    <m:r>
                                      <a:rPr lang="en-US" sz="14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400" i="0">
                                        <a:latin typeface="Cambria Math" panose="02040503050406030204" pitchFamily="18" charset="0"/>
                                      </a:rPr>
                                      <m:t>Saturation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1FA7C8-661E-3C45-8D97-FCAEBB6A2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5" y="3921783"/>
                <a:ext cx="8874030" cy="1838965"/>
              </a:xfrm>
              <a:prstGeom prst="rect">
                <a:avLst/>
              </a:prstGeom>
              <a:blipFill>
                <a:blip r:embed="rId4"/>
                <a:stretch>
                  <a:fillRect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901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V</a:t>
            </a:r>
            <a:r>
              <a:rPr lang="en-US" baseline="-25000"/>
              <a:t>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Many physical effects impact V</a:t>
            </a:r>
            <a:r>
              <a:rPr lang="en-US" baseline="-25000"/>
              <a:t>th</a:t>
            </a:r>
          </a:p>
          <a:p>
            <a:pPr lvl="1"/>
            <a:r>
              <a:rPr lang="en-US"/>
              <a:t>Doping, dimensions, roughness</a:t>
            </a:r>
          </a:p>
          <a:p>
            <a:r>
              <a:rPr lang="en-US"/>
              <a:t>Behavior highly dependent on V</a:t>
            </a:r>
            <a:r>
              <a:rPr lang="en-US" baseline="-25000"/>
              <a:t>th</a:t>
            </a:r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712875"/>
              </p:ext>
            </p:extLst>
          </p:nvPr>
        </p:nvGraphicFramePr>
        <p:xfrm>
          <a:off x="3048000" y="4953000"/>
          <a:ext cx="2990850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Equation" r:id="rId4" imgW="1270000" imgH="546100" progId="Equation.3">
                  <p:embed/>
                </p:oleObj>
              </mc:Choice>
              <mc:Fallback>
                <p:oleObj name="Equation" r:id="rId4" imgW="12700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53000"/>
                        <a:ext cx="2990850" cy="1287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632132"/>
              </p:ext>
            </p:extLst>
          </p:nvPr>
        </p:nvGraphicFramePr>
        <p:xfrm>
          <a:off x="1371600" y="3276600"/>
          <a:ext cx="636905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Equation" r:id="rId6" imgW="2044700" imgH="393700" progId="Equation.3">
                  <p:embed/>
                </p:oleObj>
              </mc:Choice>
              <mc:Fallback>
                <p:oleObj name="Equation" r:id="rId6" imgW="2044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76600"/>
                        <a:ext cx="6369050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20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616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</a:t>
            </a:r>
            <a:r>
              <a:rPr lang="en-US" baseline="-25000"/>
              <a:t>th</a:t>
            </a:r>
            <a:r>
              <a:rPr lang="en-US"/>
              <a:t> Variability @ 65nm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21</a:t>
            </a:fld>
            <a:endParaRPr lang="en-US" sz="1600" dirty="0"/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95400"/>
            <a:ext cx="5894629" cy="477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3048000" y="6172200"/>
            <a:ext cx="34177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[Bernstein et al, IBM JRD 2006]</a:t>
            </a:r>
          </a:p>
        </p:txBody>
      </p:sp>
    </p:spTree>
    <p:extLst>
      <p:ext uri="{BB962C8B-B14F-4D97-AF65-F5344CB8AC3E}">
        <p14:creationId xmlns:p14="http://schemas.microsoft.com/office/powerpoint/2010/main" val="4161815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 Variation?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Higher </a:t>
            </a:r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th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/>
              <a:t>Not drive as strongly</a:t>
            </a:r>
          </a:p>
          <a:p>
            <a:pPr lvl="1"/>
            <a:r>
              <a:rPr lang="en-US" dirty="0" err="1"/>
              <a:t>I</a:t>
            </a:r>
            <a:r>
              <a:rPr lang="en-US" baseline="-25000" dirty="0" err="1"/>
              <a:t>d,vsat</a:t>
            </a:r>
            <a:r>
              <a:rPr lang="en-US" dirty="0" err="1">
                <a:sym typeface="Symbol" charset="2"/>
              </a:rPr>
              <a:t></a:t>
            </a:r>
            <a:r>
              <a:rPr lang="en-US" dirty="0"/>
              <a:t> (</a:t>
            </a:r>
            <a:r>
              <a:rPr lang="en-US" dirty="0" err="1"/>
              <a:t>V</a:t>
            </a:r>
            <a:r>
              <a:rPr lang="en-US" baseline="-25000" dirty="0" err="1"/>
              <a:t>gs</a:t>
            </a:r>
            <a:r>
              <a:rPr lang="en-US" dirty="0" err="1"/>
              <a:t>-V</a:t>
            </a:r>
            <a:r>
              <a:rPr lang="en-US" baseline="-25000" dirty="0" err="1"/>
              <a:t>th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Performance?</a:t>
            </a:r>
          </a:p>
          <a:p>
            <a:pPr lvl="1"/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22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796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Performance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2"/>
                </a:solidFill>
              </a:rPr>
              <a:t>Higher</a:t>
            </a:r>
            <a:r>
              <a:rPr lang="en-US" dirty="0"/>
              <a:t> V</a:t>
            </a:r>
            <a:r>
              <a:rPr lang="en-US" baseline="-25000" dirty="0"/>
              <a:t>th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 </a:t>
            </a:r>
            <a:r>
              <a:rPr lang="en-US" dirty="0">
                <a:solidFill>
                  <a:srgbClr val="FF6602"/>
                </a:solidFill>
                <a:sym typeface="Wingdings" charset="2"/>
              </a:rPr>
              <a:t>lower </a:t>
            </a:r>
            <a:r>
              <a:rPr lang="en-US" dirty="0">
                <a:sym typeface="Wingdings" charset="2"/>
              </a:rPr>
              <a:t>I</a:t>
            </a:r>
            <a:r>
              <a:rPr lang="en-US" baseline="-25000" dirty="0">
                <a:sym typeface="Wingdings" charset="2"/>
              </a:rPr>
              <a:t>ds</a:t>
            </a:r>
            <a:r>
              <a:rPr lang="en-US" dirty="0">
                <a:sym typeface="Wingdings" charset="2"/>
              </a:rPr>
              <a:t>  Delay (R</a:t>
            </a:r>
            <a:r>
              <a:rPr lang="en-US" baseline="-25000" dirty="0">
                <a:sym typeface="Wingdings" charset="2"/>
              </a:rPr>
              <a:t>on</a:t>
            </a:r>
            <a:r>
              <a:rPr lang="en-US" dirty="0">
                <a:sym typeface="Wingdings" charset="2"/>
              </a:rPr>
              <a:t> * </a:t>
            </a:r>
            <a:r>
              <a:rPr lang="en-US" dirty="0" err="1">
                <a:sym typeface="Wingdings" charset="2"/>
              </a:rPr>
              <a:t>C</a:t>
            </a:r>
            <a:r>
              <a:rPr lang="en-US" baseline="-25000" dirty="0" err="1">
                <a:sym typeface="Wingdings" charset="2"/>
              </a:rPr>
              <a:t>load</a:t>
            </a:r>
            <a:r>
              <a:rPr lang="en-US" dirty="0">
                <a:sym typeface="Wingdings" charset="2"/>
              </a:rPr>
              <a:t>)?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23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6543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Performance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2"/>
                </a:solidFill>
              </a:rPr>
              <a:t>Higher</a:t>
            </a:r>
            <a:r>
              <a:rPr lang="en-US" dirty="0"/>
              <a:t> V</a:t>
            </a:r>
            <a:r>
              <a:rPr lang="en-US" baseline="-25000" dirty="0"/>
              <a:t>th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 </a:t>
            </a:r>
            <a:r>
              <a:rPr lang="en-US" dirty="0">
                <a:solidFill>
                  <a:srgbClr val="FF6602"/>
                </a:solidFill>
                <a:sym typeface="Wingdings" charset="2"/>
              </a:rPr>
              <a:t>lower </a:t>
            </a:r>
            <a:r>
              <a:rPr lang="en-US" dirty="0">
                <a:sym typeface="Wingdings" charset="2"/>
              </a:rPr>
              <a:t>I</a:t>
            </a:r>
            <a:r>
              <a:rPr lang="en-US" baseline="-25000" dirty="0">
                <a:sym typeface="Wingdings" charset="2"/>
              </a:rPr>
              <a:t>ds</a:t>
            </a:r>
            <a:r>
              <a:rPr lang="en-US" dirty="0">
                <a:sym typeface="Wingdings" charset="2"/>
              </a:rPr>
              <a:t>  Delay (R</a:t>
            </a:r>
            <a:r>
              <a:rPr lang="en-US" baseline="-25000" dirty="0">
                <a:sym typeface="Wingdings" charset="2"/>
              </a:rPr>
              <a:t>on</a:t>
            </a:r>
            <a:r>
              <a:rPr lang="en-US" dirty="0">
                <a:sym typeface="Wingdings" charset="2"/>
              </a:rPr>
              <a:t> * </a:t>
            </a:r>
            <a:r>
              <a:rPr lang="en-US" dirty="0" err="1">
                <a:sym typeface="Wingdings" charset="2"/>
              </a:rPr>
              <a:t>C</a:t>
            </a:r>
            <a:r>
              <a:rPr lang="en-US" baseline="-25000" dirty="0" err="1">
                <a:sym typeface="Wingdings" charset="2"/>
              </a:rPr>
              <a:t>load</a:t>
            </a:r>
            <a:r>
              <a:rPr lang="en-US" dirty="0">
                <a:sym typeface="Wingdings" charset="2"/>
              </a:rPr>
              <a:t>)?</a:t>
            </a:r>
            <a:endParaRPr lang="en-US" dirty="0"/>
          </a:p>
        </p:txBody>
      </p:sp>
      <p:pic>
        <p:nvPicPr>
          <p:cNvPr id="4506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5715000" cy="432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24</a:t>
            </a:fld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777414" y="3059668"/>
            <a:ext cx="155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V</a:t>
            </a:r>
            <a:r>
              <a:rPr lang="en-US" sz="1800" baseline="-25000" dirty="0" err="1"/>
              <a:t>th</a:t>
            </a:r>
            <a:r>
              <a:rPr lang="en-US" sz="1800" dirty="0"/>
              <a:t> increasing</a:t>
            </a:r>
            <a:endParaRPr lang="en-US" sz="1800" baseline="-25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429000" y="3657600"/>
            <a:ext cx="990600" cy="1143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3658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 Variation?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Lower </a:t>
            </a:r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th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/>
              <a:t>Not turn off as well 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leaks more</a:t>
            </a:r>
            <a:endParaRPr lang="en-US" dirty="0"/>
          </a:p>
        </p:txBody>
      </p:sp>
      <p:graphicFrame>
        <p:nvGraphicFramePr>
          <p:cNvPr id="9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465855"/>
              </p:ext>
            </p:extLst>
          </p:nvPr>
        </p:nvGraphicFramePr>
        <p:xfrm>
          <a:off x="3198813" y="4883150"/>
          <a:ext cx="299085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3" imgW="1270000" imgH="546100" progId="Equation.3">
                  <p:embed/>
                </p:oleObj>
              </mc:Choice>
              <mc:Fallback>
                <p:oleObj name="Equation" r:id="rId3" imgW="12700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4883150"/>
                        <a:ext cx="2990850" cy="128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25</a:t>
            </a:fld>
            <a:endParaRPr lang="en-US" sz="1600" dirty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209800"/>
            <a:ext cx="386149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19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Operation</a:t>
            </a:r>
          </a:p>
        </p:txBody>
      </p:sp>
      <p:sp>
        <p:nvSpPr>
          <p:cNvPr id="4813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Temperature</a:t>
            </a:r>
          </a:p>
          <a:p>
            <a:r>
              <a:rPr lang="en-US"/>
              <a:t>Voltage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fld id="{7723C7D0-C6A6-FA42-AD2B-EF6F0A0E71F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47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Temperature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ambient environments</a:t>
            </a:r>
          </a:p>
          <a:p>
            <a:pPr lvl="1"/>
            <a:r>
              <a:rPr lang="en-US" dirty="0"/>
              <a:t>January in Maine</a:t>
            </a:r>
          </a:p>
          <a:p>
            <a:pPr lvl="1"/>
            <a:r>
              <a:rPr lang="en-US" dirty="0"/>
              <a:t>July in Philly</a:t>
            </a:r>
          </a:p>
          <a:p>
            <a:pPr lvl="1"/>
            <a:r>
              <a:rPr lang="en-US" dirty="0"/>
              <a:t>Air conditioned machine room</a:t>
            </a:r>
          </a:p>
          <a:p>
            <a:r>
              <a:rPr lang="en-US" dirty="0"/>
              <a:t>Self heat from activity of chip</a:t>
            </a:r>
          </a:p>
          <a:p>
            <a:r>
              <a:rPr lang="en-US" dirty="0"/>
              <a:t>Quality of heat sink (attachment thereof)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 cooling fan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27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01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000"/>
          <a:stretch/>
        </p:blipFill>
        <p:spPr>
          <a:xfrm>
            <a:off x="228600" y="609600"/>
            <a:ext cx="8702605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Profile for Processor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9530" y="6248400"/>
            <a:ext cx="5364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+mn-lt"/>
              </a:rPr>
              <a:t>[</a:t>
            </a:r>
            <a:r>
              <a:rPr lang="en-US" sz="2400" dirty="0" err="1">
                <a:solidFill>
                  <a:schemeClr val="accent2"/>
                </a:solidFill>
                <a:latin typeface="+mn-lt"/>
              </a:rPr>
              <a:t>Reda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/IEEE </a:t>
            </a:r>
            <a:r>
              <a:rPr lang="en-US" sz="2400" dirty="0" err="1">
                <a:solidFill>
                  <a:schemeClr val="accent2"/>
                </a:solidFill>
                <a:latin typeface="+mn-lt"/>
              </a:rPr>
              <a:t>Tr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 Emerging CAS v1n2 2011]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28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2416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does temperature impact on-current?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temperature</a:t>
            </a:r>
          </a:p>
          <a:p>
            <a:pPr lvl="1"/>
            <a:r>
              <a:rPr lang="en-US" dirty="0"/>
              <a:t>More free thermal energy</a:t>
            </a:r>
          </a:p>
          <a:p>
            <a:pPr lvl="2"/>
            <a:r>
              <a:rPr lang="en-US" dirty="0"/>
              <a:t>Easier to conduct</a:t>
            </a:r>
          </a:p>
          <a:p>
            <a:pPr lvl="2"/>
            <a:r>
              <a:rPr lang="en-US" dirty="0"/>
              <a:t>Lowers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endParaRPr lang="en-US" baseline="-25000" dirty="0"/>
          </a:p>
          <a:p>
            <a:pPr lvl="1"/>
            <a:r>
              <a:rPr lang="en-US" dirty="0"/>
              <a:t>Increase rate of collision</a:t>
            </a:r>
          </a:p>
          <a:p>
            <a:pPr lvl="2"/>
            <a:r>
              <a:rPr lang="en-US" dirty="0"/>
              <a:t>Lower saturation velocity</a:t>
            </a:r>
          </a:p>
          <a:p>
            <a:pPr lvl="2"/>
            <a:r>
              <a:rPr lang="en-US" dirty="0"/>
              <a:t>Lower saturation voltage</a:t>
            </a:r>
          </a:p>
          <a:p>
            <a:pPr lvl="2"/>
            <a:r>
              <a:rPr lang="en-US" dirty="0"/>
              <a:t>Lower peak I</a:t>
            </a:r>
            <a:r>
              <a:rPr lang="en-US" baseline="-25000" dirty="0"/>
              <a:t>ds</a:t>
            </a:r>
            <a:r>
              <a:rPr lang="en-US" dirty="0"/>
              <a:t>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slows down</a:t>
            </a:r>
          </a:p>
          <a:p>
            <a:r>
              <a:rPr lang="en-US" dirty="0">
                <a:solidFill>
                  <a:srgbClr val="FF0000"/>
                </a:solidFill>
                <a:sym typeface="Wingdings"/>
              </a:rPr>
              <a:t>One reason don’t want chips to run hot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29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295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0F6A9EFA-C93E-894D-9BAE-FDC11F9F8A2A}" type="slidenum">
              <a:rPr lang="en-US"/>
              <a:pPr/>
              <a:t>3</a:t>
            </a:fld>
            <a:endParaRPr lang="en-US"/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8464321" y="481011"/>
            <a:ext cx="252000" cy="164177"/>
          </a:xfrm>
          <a:prstGeom prst="roundRect">
            <a:avLst>
              <a:gd name="adj" fmla="val 87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</a:t>
            </a:r>
            <a:r>
              <a:rPr lang="en-US" dirty="0" err="1"/>
              <a:t>pMOS</a:t>
            </a:r>
            <a:r>
              <a:rPr lang="en-US" dirty="0"/>
              <a:t> IV Model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570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8" t="5620" r="17176" b="58492"/>
          <a:stretch/>
        </p:blipFill>
        <p:spPr bwMode="auto">
          <a:xfrm>
            <a:off x="5562600" y="1295400"/>
            <a:ext cx="2868085" cy="206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79EB1B-A212-F64D-BC33-3506634BABA8}"/>
                  </a:ext>
                </a:extLst>
              </p:cNvPr>
              <p:cNvSpPr txBox="1"/>
              <p:nvPr/>
            </p:nvSpPr>
            <p:spPr>
              <a:xfrm>
                <a:off x="134985" y="3921783"/>
                <a:ext cx="8874030" cy="18570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4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𝐺𝑆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𝑇𝑝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US" sz="14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𝑛𝑘𝑇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den>
                                            </m:f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𝐺𝑆</m:t>
                                    </m:r>
                                  </m:sub>
                                </m:sSub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𝑇𝑝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Subthreshold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num>
                                      <m:den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𝐺𝑆</m:t>
                                            </m:r>
                                          </m:sub>
                                        </m:s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𝐷𝑆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𝐺𝑆</m:t>
                                    </m:r>
                                  </m:sub>
                                </m:sSub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𝐺𝑆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Linear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𝑜𝑥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𝐺𝑆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≈</m:t>
                                    </m:r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𝑠𝑎𝑡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𝑜𝑥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𝐺𝑆</m:t>
                                            </m:r>
                                          </m:sub>
                                        </m:s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𝑑𝑠𝑎𝑡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𝐺𝑆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𝐷𝑆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𝐺𝑆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&gt;</m:t>
                                    </m:r>
                                    <m:sSub>
                                      <m:sSub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𝑐𝑝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eqArr>
                                      <m:eqArrPr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latin typeface="Cambria Math" panose="02040503050406030204" pitchFamily="18" charset="0"/>
                                          </a:rPr>
                                          <m:t>Saturation</m:t>
                                        </m:r>
                                      </m:e>
                                      <m:e/>
                                    </m:eqAr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>
                                        <a:latin typeface="Cambria Math" panose="02040503050406030204" pitchFamily="18" charset="0"/>
                                      </a:rPr>
                                      <m:t>Velocity</m:t>
                                    </m:r>
                                    <m:r>
                                      <a:rPr lang="en-US" sz="140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400" i="0">
                                        <a:latin typeface="Cambria Math" panose="02040503050406030204" pitchFamily="18" charset="0"/>
                                      </a:rPr>
                                      <m:t>Saturation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79EB1B-A212-F64D-BC33-3506634BA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5" y="3921783"/>
                <a:ext cx="8874030" cy="1857047"/>
              </a:xfrm>
              <a:prstGeom prst="rect">
                <a:avLst/>
              </a:prstGeom>
              <a:blipFill>
                <a:blip r:embed="rId4"/>
                <a:stretch>
                  <a:fillRect t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807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874000" cy="551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and I</a:t>
            </a:r>
            <a:r>
              <a:rPr lang="en-US" baseline="-25000" dirty="0"/>
              <a:t>ds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30</a:t>
            </a:fld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819400" y="2743200"/>
            <a:ext cx="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819400" y="4800600"/>
            <a:ext cx="2057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</a:t>
            </a:r>
            <a:r>
              <a:rPr lang="en-US" sz="2400" baseline="-25000" dirty="0">
                <a:solidFill>
                  <a:srgbClr val="0000FF"/>
                </a:solidFill>
              </a:rPr>
              <a:t>ds</a:t>
            </a:r>
            <a:r>
              <a:rPr lang="en-US" sz="2400" dirty="0">
                <a:solidFill>
                  <a:srgbClr val="0000FF"/>
                </a:solidFill>
              </a:rPr>
              <a:t> decreasing</a:t>
            </a:r>
          </a:p>
        </p:txBody>
      </p:sp>
    </p:spTree>
    <p:extLst>
      <p:ext uri="{BB962C8B-B14F-4D97-AF65-F5344CB8AC3E}">
        <p14:creationId xmlns:p14="http://schemas.microsoft.com/office/powerpoint/2010/main" val="1016944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874000" cy="551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and I</a:t>
            </a:r>
            <a:r>
              <a:rPr lang="en-US" baseline="-25000" dirty="0"/>
              <a:t>ds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31</a:t>
            </a:fld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819400" y="2743200"/>
            <a:ext cx="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819400" y="4800600"/>
            <a:ext cx="2057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</a:t>
            </a:r>
            <a:r>
              <a:rPr lang="en-US" sz="2400" baseline="-25000" dirty="0">
                <a:solidFill>
                  <a:srgbClr val="0000FF"/>
                </a:solidFill>
              </a:rPr>
              <a:t>ds</a:t>
            </a:r>
            <a:r>
              <a:rPr lang="en-US" sz="2400" dirty="0">
                <a:solidFill>
                  <a:srgbClr val="0000FF"/>
                </a:solidFill>
              </a:rPr>
              <a:t> decreasing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F94186-73BA-8142-8405-FE411B9E1A14}"/>
              </a:ext>
            </a:extLst>
          </p:cNvPr>
          <p:cNvCxnSpPr>
            <a:cxnSpLocks/>
          </p:cNvCxnSpPr>
          <p:nvPr/>
        </p:nvCxnSpPr>
        <p:spPr bwMode="auto">
          <a:xfrm flipH="1">
            <a:off x="7086374" y="3657600"/>
            <a:ext cx="838426" cy="1295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8FE937B-A35C-3F40-884A-132571423DF3}"/>
              </a:ext>
            </a:extLst>
          </p:cNvPr>
          <p:cNvSpPr txBox="1"/>
          <p:nvPr/>
        </p:nvSpPr>
        <p:spPr>
          <a:xfrm>
            <a:off x="6096000" y="4956928"/>
            <a:ext cx="1827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 increasing</a:t>
            </a:r>
          </a:p>
        </p:txBody>
      </p:sp>
    </p:spTree>
    <p:extLst>
      <p:ext uri="{BB962C8B-B14F-4D97-AF65-F5344CB8AC3E}">
        <p14:creationId xmlns:p14="http://schemas.microsoft.com/office/powerpoint/2010/main" val="3457211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does temp impact leakage current?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temperature lowers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endParaRPr lang="en-US" baseline="-25000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203909"/>
              </p:ext>
            </p:extLst>
          </p:nvPr>
        </p:nvGraphicFramePr>
        <p:xfrm>
          <a:off x="2971800" y="3430588"/>
          <a:ext cx="29908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4" imgW="1270000" imgH="546100" progId="Equation.3">
                  <p:embed/>
                </p:oleObj>
              </mc:Choice>
              <mc:Fallback>
                <p:oleObj name="Equation" r:id="rId4" imgW="12700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430588"/>
                        <a:ext cx="299085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32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735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supply isn’t perfect</a:t>
            </a:r>
          </a:p>
          <a:p>
            <a:r>
              <a:rPr lang="en-US" dirty="0"/>
              <a:t>Differs from design to design</a:t>
            </a:r>
          </a:p>
          <a:p>
            <a:pPr lvl="1"/>
            <a:r>
              <a:rPr lang="en-US" dirty="0"/>
              <a:t>Board to board?</a:t>
            </a:r>
          </a:p>
          <a:p>
            <a:pPr lvl="1"/>
            <a:r>
              <a:rPr lang="en-US" dirty="0"/>
              <a:t>How precise is regulator?</a:t>
            </a:r>
          </a:p>
          <a:p>
            <a:r>
              <a:rPr lang="en-US" dirty="0"/>
              <a:t>IR-drop in distribution</a:t>
            </a:r>
          </a:p>
          <a:p>
            <a:r>
              <a:rPr lang="en-US" dirty="0"/>
              <a:t>Bounce with current spikes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514600"/>
            <a:ext cx="2540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33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93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Aging</a:t>
            </a:r>
          </a:p>
        </p:txBody>
      </p:sp>
      <p:sp>
        <p:nvSpPr>
          <p:cNvPr id="51203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Hot Carrier Injection</a:t>
            </a:r>
          </a:p>
          <a:p>
            <a:r>
              <a:rPr lang="en-US" dirty="0"/>
              <a:t>Negative Bias Temperature Instability (NBTI)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fld id="{7723C7D0-C6A6-FA42-AD2B-EF6F0A0E71F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86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Carrier Injection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Trap electrons in oxide</a:t>
            </a:r>
          </a:p>
          <a:p>
            <a:pPr lvl="1"/>
            <a:r>
              <a:rPr lang="en-US" dirty="0"/>
              <a:t>increases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endParaRPr lang="en-US" baseline="-25000" dirty="0"/>
          </a:p>
        </p:txBody>
      </p:sp>
      <p:pic>
        <p:nvPicPr>
          <p:cNvPr id="5223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6975"/>
            <a:ext cx="514191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0150" y="2057400"/>
            <a:ext cx="54038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35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664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NBTI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 Bias Temperature Instability</a:t>
            </a:r>
          </a:p>
          <a:p>
            <a:pPr lvl="1"/>
            <a:r>
              <a:rPr lang="en-US" dirty="0"/>
              <a:t>Interface traps, Holes</a:t>
            </a:r>
          </a:p>
          <a:p>
            <a:r>
              <a:rPr lang="en-US" dirty="0"/>
              <a:t>Long-term negative gate-source voltage</a:t>
            </a:r>
          </a:p>
          <a:p>
            <a:pPr lvl="1"/>
            <a:r>
              <a:rPr lang="en-US" dirty="0"/>
              <a:t>Affects PFET most</a:t>
            </a:r>
          </a:p>
          <a:p>
            <a:r>
              <a:rPr lang="en-US" dirty="0"/>
              <a:t>Increase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endParaRPr lang="en-US" baseline="-25000" dirty="0"/>
          </a:p>
          <a:p>
            <a:r>
              <a:rPr lang="en-US" dirty="0"/>
              <a:t>Temperature dependent </a:t>
            </a:r>
          </a:p>
        </p:txBody>
      </p:sp>
      <p:pic>
        <p:nvPicPr>
          <p:cNvPr id="5325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743200"/>
            <a:ext cx="33845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9800" y="4191000"/>
            <a:ext cx="24384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  <a:latin typeface="+mn-lt"/>
              </a:rPr>
              <a:t>[Stott, FPGA2010]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724400"/>
            <a:ext cx="519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36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197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Measured Accelerated Aging</a:t>
            </a:r>
            <a:br>
              <a:rPr lang="en-US" sz="2800" dirty="0"/>
            </a:br>
            <a:r>
              <a:rPr lang="en-US" sz="2800" dirty="0"/>
              <a:t>(Cyclone III, 65nm FPGA)</a:t>
            </a:r>
          </a:p>
        </p:txBody>
      </p:sp>
      <p:pic>
        <p:nvPicPr>
          <p:cNvPr id="5427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6864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52762" y="6167735"/>
            <a:ext cx="24384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  <a:latin typeface="+mn-lt"/>
              </a:rPr>
              <a:t>[Stott, FPGA2010]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37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4116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Coping with Variation</a:t>
            </a:r>
          </a:p>
        </p:txBody>
      </p:sp>
      <p:sp>
        <p:nvSpPr>
          <p:cNvPr id="55299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fld id="{7723C7D0-C6A6-FA42-AD2B-EF6F0A0E71F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83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a range of parameters</a:t>
            </a:r>
          </a:p>
          <a:p>
            <a:pPr lvl="1"/>
            <a:r>
              <a:rPr lang="en-US" dirty="0"/>
              <a:t>L: </a:t>
            </a:r>
            <a:r>
              <a:rPr lang="en-US" dirty="0" err="1"/>
              <a:t>L</a:t>
            </a:r>
            <a:r>
              <a:rPr lang="en-US" baseline="-25000" dirty="0" err="1"/>
              <a:t>min</a:t>
            </a:r>
            <a:r>
              <a:rPr lang="en-US" dirty="0"/>
              <a:t> – </a:t>
            </a:r>
            <a:r>
              <a:rPr lang="en-US" dirty="0" err="1"/>
              <a:t>L</a:t>
            </a:r>
            <a:r>
              <a:rPr lang="en-US" baseline="-25000" dirty="0" err="1"/>
              <a:t>max</a:t>
            </a:r>
            <a:endParaRPr lang="en-US" baseline="-25000" dirty="0"/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: </a:t>
            </a:r>
            <a:r>
              <a:rPr lang="en-US" dirty="0" err="1"/>
              <a:t>V</a:t>
            </a:r>
            <a:r>
              <a:rPr lang="en-US" baseline="-25000" dirty="0" err="1"/>
              <a:t>th,min</a:t>
            </a:r>
            <a:r>
              <a:rPr lang="en-US" baseline="-25000" dirty="0"/>
              <a:t> </a:t>
            </a:r>
            <a:r>
              <a:rPr lang="en-US" dirty="0"/>
              <a:t>– </a:t>
            </a:r>
            <a:r>
              <a:rPr lang="en-US" dirty="0" err="1"/>
              <a:t>V</a:t>
            </a:r>
            <a:r>
              <a:rPr lang="en-US" baseline="-25000" dirty="0" err="1"/>
              <a:t>th,max</a:t>
            </a:r>
            <a:endParaRPr lang="en-US" baseline="-25000" dirty="0"/>
          </a:p>
          <a:p>
            <a:endParaRPr lang="en-US" baseline="-25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743200"/>
            <a:ext cx="413385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39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14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00200"/>
            <a:ext cx="25908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Thus far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how to model</a:t>
            </a:r>
            <a:br>
              <a:rPr lang="en-US" dirty="0"/>
            </a:br>
            <a:r>
              <a:rPr lang="en-US" dirty="0"/>
              <a:t> transistor behavior </a:t>
            </a:r>
          </a:p>
          <a:p>
            <a:r>
              <a:rPr lang="en-US" dirty="0"/>
              <a:t>Given that we know its parameters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, C</a:t>
            </a:r>
            <a:r>
              <a:rPr lang="en-US" baseline="-25000" dirty="0"/>
              <a:t>OX</a:t>
            </a:r>
            <a:r>
              <a:rPr lang="en-US" dirty="0"/>
              <a:t>, W, L, μ …</a:t>
            </a:r>
          </a:p>
        </p:txBody>
      </p:sp>
      <p:pic>
        <p:nvPicPr>
          <p:cNvPr id="18439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37338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0" name="Group 7"/>
          <p:cNvGrpSpPr>
            <a:grpSpLocks/>
          </p:cNvGrpSpPr>
          <p:nvPr/>
        </p:nvGrpSpPr>
        <p:grpSpPr bwMode="auto">
          <a:xfrm>
            <a:off x="4267200" y="4171950"/>
            <a:ext cx="5181600" cy="2686050"/>
            <a:chOff x="685800" y="1981200"/>
            <a:chExt cx="7190187" cy="3219449"/>
          </a:xfrm>
        </p:grpSpPr>
        <p:pic>
          <p:nvPicPr>
            <p:cNvPr id="18441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1981200"/>
              <a:ext cx="4855854" cy="3219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410970" y="2209530"/>
              <a:ext cx="1407637" cy="5533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n-lt"/>
                </a:rPr>
                <a:t>C</a:t>
              </a:r>
              <a:r>
                <a:rPr lang="en-US" sz="2400" baseline="-25000" dirty="0">
                  <a:latin typeface="+mn-lt"/>
                </a:rPr>
                <a:t>GC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967" y="2896422"/>
              <a:ext cx="2313020" cy="848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n-lt"/>
                </a:rPr>
                <a:t>C</a:t>
              </a:r>
              <a:r>
                <a:rPr lang="en-US" sz="2400" baseline="-25000" dirty="0">
                  <a:latin typeface="+mn-lt"/>
                </a:rPr>
                <a:t>GCS</a:t>
              </a:r>
              <a:endParaRPr lang="en-US" sz="2400" baseline="-25000" dirty="0"/>
            </a:p>
            <a:p>
              <a:pPr>
                <a:defRPr/>
              </a:pPr>
              <a:endParaRPr lang="en-US" sz="2400" baseline="-250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5088" y="3581411"/>
              <a:ext cx="1467115" cy="5533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n-lt"/>
                </a:rPr>
                <a:t>C</a:t>
              </a:r>
              <a:r>
                <a:rPr lang="en-US" sz="2400" baseline="-25000" dirty="0">
                  <a:latin typeface="+mn-lt"/>
                </a:rPr>
                <a:t>GCB</a:t>
              </a:r>
            </a:p>
          </p:txBody>
        </p:sp>
      </p:grp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 Variation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endParaRPr lang="en-US" dirty="0"/>
          </a:p>
          <a:p>
            <a:pPr lvl="1"/>
            <a:r>
              <a:rPr lang="en-US" dirty="0"/>
              <a:t>Not drive as strongly</a:t>
            </a:r>
          </a:p>
          <a:p>
            <a:pPr lvl="1"/>
            <a:r>
              <a:rPr lang="en-US" dirty="0" err="1"/>
              <a:t>I</a:t>
            </a:r>
            <a:r>
              <a:rPr lang="en-US" baseline="-25000" dirty="0" err="1"/>
              <a:t>d,vsat</a:t>
            </a:r>
            <a:r>
              <a:rPr lang="en-US" dirty="0" err="1">
                <a:sym typeface="Symbol" charset="2"/>
              </a:rPr>
              <a:t></a:t>
            </a:r>
            <a:r>
              <a:rPr lang="en-US" dirty="0"/>
              <a:t> (V</a:t>
            </a:r>
            <a:r>
              <a:rPr lang="en-US" baseline="-25000" dirty="0"/>
              <a:t>gs</a:t>
            </a:r>
            <a:r>
              <a:rPr lang="en-US" dirty="0"/>
              <a:t>-V</a:t>
            </a:r>
            <a:r>
              <a:rPr lang="en-US" baseline="-25000" dirty="0"/>
              <a:t>TH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Lower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endParaRPr lang="en-US" dirty="0"/>
          </a:p>
          <a:p>
            <a:pPr lvl="1"/>
            <a:r>
              <a:rPr lang="en-US" dirty="0"/>
              <a:t>Not turn off as well 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leaks more</a:t>
            </a:r>
            <a:endParaRPr lang="en-US" dirty="0"/>
          </a:p>
        </p:txBody>
      </p:sp>
      <p:graphicFrame>
        <p:nvGraphicFramePr>
          <p:cNvPr id="9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69301"/>
              </p:ext>
            </p:extLst>
          </p:nvPr>
        </p:nvGraphicFramePr>
        <p:xfrm>
          <a:off x="3962400" y="4649788"/>
          <a:ext cx="29908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" name="Equation" r:id="rId3" imgW="1270000" imgH="546100" progId="Equation.3">
                  <p:embed/>
                </p:oleObj>
              </mc:Choice>
              <mc:Fallback>
                <p:oleObj name="Equation" r:id="rId3" imgW="12700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49788"/>
                        <a:ext cx="2990850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976130"/>
              </p:ext>
            </p:extLst>
          </p:nvPr>
        </p:nvGraphicFramePr>
        <p:xfrm>
          <a:off x="3352800" y="2362200"/>
          <a:ext cx="4953000" cy="954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" name="Equation" r:id="rId5" imgW="2044700" imgH="393700" progId="Equation.3">
                  <p:embed/>
                </p:oleObj>
              </mc:Choice>
              <mc:Fallback>
                <p:oleObj name="Equation" r:id="rId5" imgW="2044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362200"/>
                        <a:ext cx="4953000" cy="954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40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1494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Margin for expected variation</a:t>
            </a:r>
          </a:p>
          <a:p>
            <a:r>
              <a:rPr lang="en-US" sz="2800" dirty="0"/>
              <a:t>Must assume </a:t>
            </a:r>
            <a:r>
              <a:rPr lang="en-US" sz="2800" dirty="0" err="1"/>
              <a:t>V</a:t>
            </a:r>
            <a:r>
              <a:rPr lang="en-US" sz="2800" baseline="-25000" dirty="0" err="1"/>
              <a:t>th</a:t>
            </a:r>
            <a:r>
              <a:rPr lang="en-US" sz="2800" dirty="0"/>
              <a:t> can be any value in range</a:t>
            </a:r>
          </a:p>
          <a:p>
            <a:pPr lvl="1"/>
            <a:r>
              <a:rPr lang="en-US" sz="2400" dirty="0"/>
              <a:t>Speed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assume </a:t>
            </a:r>
            <a:r>
              <a:rPr lang="en-US" sz="2400" dirty="0" err="1">
                <a:sym typeface="Wingdings" charset="2"/>
              </a:rPr>
              <a:t>V</a:t>
            </a:r>
            <a:r>
              <a:rPr lang="en-US" sz="2400" baseline="-25000" dirty="0" err="1">
                <a:sym typeface="Wingdings" charset="2"/>
              </a:rPr>
              <a:t>th</a:t>
            </a:r>
            <a:r>
              <a:rPr lang="en-US" sz="2400" dirty="0">
                <a:sym typeface="Wingdings" charset="2"/>
              </a:rPr>
              <a:t> slowest value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7350" name="Line 5"/>
          <p:cNvSpPr>
            <a:spLocks noChangeShapeType="1"/>
          </p:cNvSpPr>
          <p:nvPr/>
        </p:nvSpPr>
        <p:spPr bwMode="auto">
          <a:xfrm flipV="1">
            <a:off x="2281238" y="2971800"/>
            <a:ext cx="0" cy="293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6"/>
          <p:cNvSpPr>
            <a:spLocks noChangeShapeType="1"/>
          </p:cNvSpPr>
          <p:nvPr/>
        </p:nvSpPr>
        <p:spPr bwMode="auto">
          <a:xfrm>
            <a:off x="2281238" y="5903913"/>
            <a:ext cx="537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 rot="-5400000">
            <a:off x="854075" y="4718050"/>
            <a:ext cx="2203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</a:rPr>
              <a:t>Probability Distribution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2270125" y="5842000"/>
            <a:ext cx="504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</a:rPr>
              <a:t>V</a:t>
            </a:r>
            <a:r>
              <a:rPr lang="en-US" sz="1600" baseline="-25000">
                <a:latin typeface="Arial" charset="0"/>
              </a:rPr>
              <a:t>TH</a:t>
            </a:r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 flipV="1">
            <a:off x="4813300" y="4462463"/>
            <a:ext cx="0" cy="144145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Freeform 10"/>
          <p:cNvSpPr>
            <a:spLocks/>
          </p:cNvSpPr>
          <p:nvPr/>
        </p:nvSpPr>
        <p:spPr bwMode="auto">
          <a:xfrm>
            <a:off x="2338388" y="4459288"/>
            <a:ext cx="5086350" cy="1452562"/>
          </a:xfrm>
          <a:custGeom>
            <a:avLst/>
            <a:gdLst>
              <a:gd name="T0" fmla="*/ 0 w 4272"/>
              <a:gd name="T1" fmla="*/ 1500638690 h 1400"/>
              <a:gd name="T2" fmla="*/ 480562444 w 4272"/>
              <a:gd name="T3" fmla="*/ 1438201350 h 1400"/>
              <a:gd name="T4" fmla="*/ 1637314163 w 4272"/>
              <a:gd name="T5" fmla="*/ 1087263408 h 1400"/>
              <a:gd name="T6" fmla="*/ 2147483647 w 4272"/>
              <a:gd name="T7" fmla="*/ 345556199 h 1400"/>
              <a:gd name="T8" fmla="*/ 2147483647 w 4272"/>
              <a:gd name="T9" fmla="*/ 2152904 h 1400"/>
              <a:gd name="T10" fmla="*/ 2147483647 w 4272"/>
              <a:gd name="T11" fmla="*/ 334790640 h 1400"/>
              <a:gd name="T12" fmla="*/ 2147483647 w 4272"/>
              <a:gd name="T13" fmla="*/ 1190606969 h 1400"/>
              <a:gd name="T14" fmla="*/ 2147483647 w 4272"/>
              <a:gd name="T15" fmla="*/ 1448966909 h 1400"/>
              <a:gd name="T16" fmla="*/ 2147483647 w 4272"/>
              <a:gd name="T17" fmla="*/ 1500638690 h 1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72"/>
              <a:gd name="T28" fmla="*/ 0 h 1400"/>
              <a:gd name="T29" fmla="*/ 4272 w 4272"/>
              <a:gd name="T30" fmla="*/ 1400 h 1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72" h="1400">
                <a:moveTo>
                  <a:pt x="0" y="1394"/>
                </a:moveTo>
                <a:cubicBezTo>
                  <a:pt x="56" y="1384"/>
                  <a:pt x="147" y="1400"/>
                  <a:pt x="339" y="1336"/>
                </a:cubicBezTo>
                <a:cubicBezTo>
                  <a:pt x="531" y="1272"/>
                  <a:pt x="929" y="1179"/>
                  <a:pt x="1155" y="1010"/>
                </a:cubicBezTo>
                <a:cubicBezTo>
                  <a:pt x="1381" y="841"/>
                  <a:pt x="1541" y="489"/>
                  <a:pt x="1695" y="321"/>
                </a:cubicBezTo>
                <a:cubicBezTo>
                  <a:pt x="1849" y="153"/>
                  <a:pt x="1952" y="4"/>
                  <a:pt x="2078" y="2"/>
                </a:cubicBezTo>
                <a:cubicBezTo>
                  <a:pt x="2205" y="0"/>
                  <a:pt x="2296" y="127"/>
                  <a:pt x="2450" y="311"/>
                </a:cubicBezTo>
                <a:cubicBezTo>
                  <a:pt x="2604" y="495"/>
                  <a:pt x="2776" y="934"/>
                  <a:pt x="3002" y="1106"/>
                </a:cubicBezTo>
                <a:cubicBezTo>
                  <a:pt x="3228" y="1278"/>
                  <a:pt x="3598" y="1298"/>
                  <a:pt x="3810" y="1346"/>
                </a:cubicBezTo>
                <a:cubicBezTo>
                  <a:pt x="4022" y="1394"/>
                  <a:pt x="4147" y="1394"/>
                  <a:pt x="4272" y="1394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8" name="Line 14"/>
          <p:cNvSpPr>
            <a:spLocks noChangeShapeType="1"/>
          </p:cNvSpPr>
          <p:nvPr/>
        </p:nvSpPr>
        <p:spPr bwMode="auto">
          <a:xfrm>
            <a:off x="3767138" y="3886200"/>
            <a:ext cx="0" cy="2667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0" name="Line 16"/>
          <p:cNvSpPr>
            <a:spLocks noChangeShapeType="1"/>
          </p:cNvSpPr>
          <p:nvPr/>
        </p:nvSpPr>
        <p:spPr bwMode="auto">
          <a:xfrm>
            <a:off x="6053138" y="3810000"/>
            <a:ext cx="0" cy="2667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29200" y="2819400"/>
            <a:ext cx="373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 dirty="0" err="1">
                <a:latin typeface="Times"/>
                <a:cs typeface="Times"/>
              </a:rPr>
              <a:t>I</a:t>
            </a:r>
            <a:r>
              <a:rPr lang="en-US" sz="2800" i="1" baseline="-25000" dirty="0" err="1">
                <a:latin typeface="Times"/>
                <a:cs typeface="Times"/>
              </a:rPr>
              <a:t>on,min</a:t>
            </a:r>
            <a:r>
              <a:rPr lang="en-US" sz="2800" i="1" dirty="0">
                <a:latin typeface="Times"/>
                <a:cs typeface="Times"/>
              </a:rPr>
              <a:t>=</a:t>
            </a:r>
            <a:r>
              <a:rPr lang="en-US" sz="2800" i="1" dirty="0" err="1">
                <a:latin typeface="Times"/>
                <a:cs typeface="Times"/>
              </a:rPr>
              <a:t>I</a:t>
            </a:r>
            <a:r>
              <a:rPr lang="en-US" sz="2400" i="1" baseline="-25000" dirty="0" err="1">
                <a:latin typeface="Times"/>
                <a:cs typeface="Times"/>
              </a:rPr>
              <a:t>on</a:t>
            </a:r>
            <a:r>
              <a:rPr lang="en-US" sz="2800" i="1" dirty="0" err="1">
                <a:latin typeface="Times"/>
                <a:cs typeface="Times"/>
              </a:rPr>
              <a:t>(V</a:t>
            </a:r>
            <a:r>
              <a:rPr lang="en-US" sz="2800" i="1" baseline="-25000" dirty="0" err="1">
                <a:latin typeface="Times"/>
                <a:cs typeface="Times"/>
              </a:rPr>
              <a:t>th,max</a:t>
            </a:r>
            <a:r>
              <a:rPr lang="en-US" sz="2800" i="1" dirty="0">
                <a:latin typeface="Times"/>
                <a:cs typeface="Times"/>
              </a:rPr>
              <a:t>)</a:t>
            </a:r>
          </a:p>
          <a:p>
            <a:pPr marL="0" lvl="1"/>
            <a:r>
              <a:rPr lang="en-US" sz="2400" i="1" dirty="0">
                <a:latin typeface="Times"/>
                <a:cs typeface="Times"/>
              </a:rPr>
              <a:t>    </a:t>
            </a:r>
            <a:r>
              <a:rPr lang="en-US" sz="2400" i="1" dirty="0" err="1">
                <a:latin typeface="Times"/>
                <a:cs typeface="Times"/>
              </a:rPr>
              <a:t>I</a:t>
            </a:r>
            <a:r>
              <a:rPr lang="en-US" sz="2400" i="1" baseline="-25000" dirty="0" err="1">
                <a:latin typeface="Times"/>
                <a:cs typeface="Times"/>
              </a:rPr>
              <a:t>d,vsat</a:t>
            </a:r>
            <a:r>
              <a:rPr lang="en-US" sz="2400" i="1" dirty="0" err="1">
                <a:latin typeface="Times"/>
                <a:cs typeface="Times"/>
                <a:sym typeface="Symbol" charset="2"/>
              </a:rPr>
              <a:t></a:t>
            </a:r>
            <a:r>
              <a:rPr lang="en-US" sz="2400" i="1" dirty="0">
                <a:latin typeface="Times"/>
                <a:cs typeface="Times"/>
              </a:rPr>
              <a:t> (</a:t>
            </a:r>
            <a:r>
              <a:rPr lang="en-US" sz="2400" i="1" dirty="0" err="1">
                <a:latin typeface="Times"/>
                <a:cs typeface="Times"/>
              </a:rPr>
              <a:t>V</a:t>
            </a:r>
            <a:r>
              <a:rPr lang="en-US" sz="2400" i="1" baseline="-25000" dirty="0" err="1">
                <a:latin typeface="Times"/>
                <a:cs typeface="Times"/>
              </a:rPr>
              <a:t>gs</a:t>
            </a:r>
            <a:r>
              <a:rPr lang="en-US" sz="2400" i="1" dirty="0" err="1">
                <a:latin typeface="Times"/>
                <a:cs typeface="Times"/>
              </a:rPr>
              <a:t>-V</a:t>
            </a:r>
            <a:r>
              <a:rPr lang="en-US" sz="2400" i="1" baseline="-25000" dirty="0" err="1">
                <a:latin typeface="Times"/>
                <a:cs typeface="Times"/>
              </a:rPr>
              <a:t>th</a:t>
            </a:r>
            <a:r>
              <a:rPr lang="en-US" sz="2400" i="1" dirty="0">
                <a:latin typeface="Times"/>
                <a:cs typeface="Times"/>
              </a:rPr>
              <a:t>)</a:t>
            </a:r>
          </a:p>
          <a:p>
            <a:endParaRPr lang="en-US" sz="2800" i="1" dirty="0">
              <a:latin typeface="Times"/>
              <a:cs typeface="Times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41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23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 bldLvl="2"/>
      <p:bldP spid="60428" grpId="0" animBg="1"/>
      <p:bldP spid="60430" grpId="0" animBg="1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Distribution</a:t>
            </a:r>
          </a:p>
        </p:txBody>
      </p:sp>
      <p:pic>
        <p:nvPicPr>
          <p:cNvPr id="7168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438400"/>
            <a:ext cx="70612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6019800"/>
            <a:ext cx="74215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From: http://</a:t>
            </a:r>
            <a:r>
              <a:rPr lang="en-US" sz="1800" dirty="0" err="1">
                <a:latin typeface="+mn-lt"/>
              </a:rPr>
              <a:t>en.wikipedia.org/wiki/File:Standard_deviation_diagram.svg</a:t>
            </a:r>
            <a:endParaRPr lang="en-US" sz="1800" dirty="0">
              <a:latin typeface="+mn-lt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42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0826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</a:t>
            </a:r>
            <a:r>
              <a:rPr lang="en-US" dirty="0">
                <a:solidFill>
                  <a:srgbClr val="FF6602"/>
                </a:solidFill>
              </a:rPr>
              <a:t>(</a:t>
            </a:r>
            <a:r>
              <a:rPr lang="en-US" dirty="0" err="1">
                <a:solidFill>
                  <a:srgbClr val="FF6602"/>
                </a:solidFill>
              </a:rPr>
              <a:t>preclass</a:t>
            </a:r>
            <a:r>
              <a:rPr lang="en-US" dirty="0">
                <a:solidFill>
                  <a:srgbClr val="FF6602"/>
                </a:solidFill>
              </a:rPr>
              <a:t> 2&amp;3)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Given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V</a:t>
            </a:r>
            <a:r>
              <a:rPr lang="en-US" baseline="-25000" dirty="0" err="1">
                <a:solidFill>
                  <a:schemeClr val="accent4"/>
                </a:solidFill>
              </a:rPr>
              <a:t>th,nom</a:t>
            </a:r>
            <a:r>
              <a:rPr lang="en-US" dirty="0">
                <a:solidFill>
                  <a:schemeClr val="accent4"/>
                </a:solidFill>
              </a:rPr>
              <a:t> = 250mV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Standard deviation: </a:t>
            </a:r>
            <a:r>
              <a:rPr lang="en-US" dirty="0" err="1">
                <a:solidFill>
                  <a:schemeClr val="accent4"/>
                </a:solidFill>
              </a:rPr>
              <a:t>σ</a:t>
            </a:r>
            <a:r>
              <a:rPr lang="en-US" dirty="0">
                <a:solidFill>
                  <a:schemeClr val="accent4"/>
                </a:solidFill>
              </a:rPr>
              <a:t>= 25mV</a:t>
            </a:r>
          </a:p>
          <a:p>
            <a:r>
              <a:rPr lang="en-US" dirty="0">
                <a:solidFill>
                  <a:srgbClr val="FF6600"/>
                </a:solidFill>
              </a:rPr>
              <a:t>Probability of 100 transistor circuit having all transistors with threshold in range 200mV&lt;V</a:t>
            </a:r>
            <a:r>
              <a:rPr lang="en-US" baseline="-25000" dirty="0">
                <a:solidFill>
                  <a:srgbClr val="FF6600"/>
                </a:solidFill>
              </a:rPr>
              <a:t>th</a:t>
            </a:r>
            <a:r>
              <a:rPr lang="en-US" dirty="0">
                <a:solidFill>
                  <a:srgbClr val="FF6600"/>
                </a:solidFill>
              </a:rPr>
              <a:t>&lt;300mV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each transistors has 96% prob of being in range?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each has 99.8% probability?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43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18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a range of parameters</a:t>
            </a:r>
          </a:p>
          <a:p>
            <a:pPr lvl="1"/>
            <a:r>
              <a:rPr lang="en-US" dirty="0"/>
              <a:t>L: </a:t>
            </a:r>
            <a:r>
              <a:rPr lang="en-US" dirty="0" err="1"/>
              <a:t>L</a:t>
            </a:r>
            <a:r>
              <a:rPr lang="en-US" baseline="-25000" dirty="0" err="1"/>
              <a:t>min</a:t>
            </a:r>
            <a:r>
              <a:rPr lang="en-US" dirty="0"/>
              <a:t> – </a:t>
            </a:r>
            <a:r>
              <a:rPr lang="en-US" dirty="0" err="1"/>
              <a:t>L</a:t>
            </a:r>
            <a:r>
              <a:rPr lang="en-US" baseline="-25000" dirty="0" err="1"/>
              <a:t>max</a:t>
            </a:r>
            <a:endParaRPr lang="en-US" baseline="-25000" dirty="0"/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: </a:t>
            </a:r>
            <a:r>
              <a:rPr lang="en-US" dirty="0" err="1"/>
              <a:t>V</a:t>
            </a:r>
            <a:r>
              <a:rPr lang="en-US" baseline="-25000" dirty="0" err="1"/>
              <a:t>th,min</a:t>
            </a:r>
            <a:r>
              <a:rPr lang="en-US" baseline="-25000" dirty="0"/>
              <a:t> </a:t>
            </a:r>
            <a:r>
              <a:rPr lang="en-US" dirty="0"/>
              <a:t>– </a:t>
            </a:r>
            <a:r>
              <a:rPr lang="en-US" dirty="0" err="1"/>
              <a:t>V</a:t>
            </a:r>
            <a:r>
              <a:rPr lang="en-US" baseline="-25000" dirty="0" err="1"/>
              <a:t>th,max</a:t>
            </a:r>
            <a:endParaRPr lang="en-US" baseline="-25000" dirty="0"/>
          </a:p>
          <a:p>
            <a:endParaRPr lang="en-US" baseline="-25000" dirty="0"/>
          </a:p>
          <a:p>
            <a:r>
              <a:rPr lang="en-US" dirty="0"/>
              <a:t>Validate design at extremes</a:t>
            </a:r>
          </a:p>
          <a:p>
            <a:pPr lvl="1"/>
            <a:r>
              <a:rPr lang="en-US" dirty="0"/>
              <a:t>Work for both </a:t>
            </a:r>
            <a:r>
              <a:rPr lang="en-US" dirty="0" err="1"/>
              <a:t>V</a:t>
            </a:r>
            <a:r>
              <a:rPr lang="en-US" baseline="-25000" dirty="0" err="1"/>
              <a:t>th,min</a:t>
            </a:r>
            <a:r>
              <a:rPr lang="en-US" baseline="-25000" dirty="0"/>
              <a:t> </a:t>
            </a:r>
            <a:r>
              <a:rPr lang="en-US" dirty="0"/>
              <a:t>and  </a:t>
            </a:r>
            <a:r>
              <a:rPr lang="en-US" dirty="0" err="1"/>
              <a:t>V</a:t>
            </a:r>
            <a:r>
              <a:rPr lang="en-US" baseline="-25000" dirty="0" err="1"/>
              <a:t>th,max</a:t>
            </a:r>
            <a:r>
              <a:rPr lang="en-US" baseline="-25000" dirty="0"/>
              <a:t> 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Design for worst-case scenario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44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781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Margining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Also margin for</a:t>
            </a:r>
          </a:p>
          <a:p>
            <a:pPr lvl="1"/>
            <a:r>
              <a:rPr lang="en-US" sz="3200"/>
              <a:t>Temperature</a:t>
            </a:r>
          </a:p>
          <a:p>
            <a:pPr lvl="1"/>
            <a:r>
              <a:rPr lang="en-US" sz="3200"/>
              <a:t>Voltage</a:t>
            </a:r>
          </a:p>
          <a:p>
            <a:pPr lvl="1"/>
            <a:r>
              <a:rPr lang="en-US" sz="3200"/>
              <a:t>Aging: end-of-life</a:t>
            </a:r>
          </a:p>
        </p:txBody>
      </p:sp>
      <p:pic>
        <p:nvPicPr>
          <p:cNvPr id="6042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6925" y="3200400"/>
            <a:ext cx="45370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45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0360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Corners </a:t>
            </a:r>
            <a:r>
              <a:rPr lang="en-US" dirty="0">
                <a:solidFill>
                  <a:srgbClr val="FF6602"/>
                </a:solidFill>
              </a:rPr>
              <a:t>(</a:t>
            </a:r>
            <a:r>
              <a:rPr lang="en-US" dirty="0" err="1">
                <a:solidFill>
                  <a:srgbClr val="FF6602"/>
                </a:solidFill>
              </a:rPr>
              <a:t>preclass</a:t>
            </a:r>
            <a:r>
              <a:rPr lang="en-US" dirty="0">
                <a:solidFill>
                  <a:srgbClr val="FF6602"/>
                </a:solidFill>
              </a:rPr>
              <a:t>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effects independent</a:t>
            </a:r>
          </a:p>
          <a:p>
            <a:r>
              <a:rPr lang="en-US" dirty="0"/>
              <a:t>Many parameters</a:t>
            </a:r>
          </a:p>
          <a:p>
            <a:r>
              <a:rPr lang="en-US" dirty="0"/>
              <a:t>With N parameters, </a:t>
            </a:r>
          </a:p>
          <a:p>
            <a:pPr lvl="1"/>
            <a:r>
              <a:rPr lang="en-US" dirty="0"/>
              <a:t>Look only at extreme ends (low, high)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cases?</a:t>
            </a:r>
          </a:p>
          <a:p>
            <a:r>
              <a:rPr lang="en-US" dirty="0"/>
              <a:t>Try to identify the {</a:t>
            </a:r>
            <a:r>
              <a:rPr lang="en-US" dirty="0" err="1"/>
              <a:t>worst,best</a:t>
            </a:r>
            <a:r>
              <a:rPr lang="en-US" dirty="0"/>
              <a:t>} set of parameters</a:t>
            </a:r>
          </a:p>
          <a:p>
            <a:pPr lvl="1"/>
            <a:r>
              <a:rPr lang="en-US" dirty="0"/>
              <a:t>Slow corner of design space, fast corner</a:t>
            </a:r>
          </a:p>
          <a:p>
            <a:r>
              <a:rPr lang="en-US" dirty="0"/>
              <a:t>Use corners to bracket behavior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46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55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Corner Example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rot="16200000" flipV="1">
            <a:off x="2021719" y="3693281"/>
            <a:ext cx="2820194" cy="56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429000" y="5105400"/>
            <a:ext cx="2819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17612" y="3124200"/>
            <a:ext cx="812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Vthp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8661" y="5715000"/>
            <a:ext cx="81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Vthn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7592" y="5257800"/>
            <a:ext cx="106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150mV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8392" y="4572000"/>
            <a:ext cx="106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150mV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8392" y="2209800"/>
            <a:ext cx="106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350mV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2592" y="5257800"/>
            <a:ext cx="106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350mV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>
            <a:off x="3352800" y="4191000"/>
            <a:ext cx="990600" cy="838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 flipH="1" flipV="1">
            <a:off x="5372100" y="4152900"/>
            <a:ext cx="99060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 flipH="1" flipV="1">
            <a:off x="3429000" y="2286000"/>
            <a:ext cx="762000" cy="76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839049" y="1600200"/>
            <a:ext cx="190253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What happens</a:t>
            </a:r>
          </a:p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 at various </a:t>
            </a:r>
          </a:p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   corners?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47</a:t>
            </a:fld>
            <a:endParaRPr lang="en-US" sz="16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3E9C6-148F-7449-9854-7672377FD08E}"/>
              </a:ext>
            </a:extLst>
          </p:cNvPr>
          <p:cNvCxnSpPr/>
          <p:nvPr/>
        </p:nvCxnSpPr>
        <p:spPr bwMode="auto">
          <a:xfrm rot="16200000" flipH="1">
            <a:off x="5410200" y="2362199"/>
            <a:ext cx="990600" cy="838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B62799-DE5E-0448-98AC-DCB34697A115}"/>
              </a:ext>
            </a:extLst>
          </p:cNvPr>
          <p:cNvSpPr txBox="1"/>
          <p:nvPr/>
        </p:nvSpPr>
        <p:spPr>
          <a:xfrm>
            <a:off x="3489832" y="2253501"/>
            <a:ext cx="35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2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B85C0C-4009-6C42-8213-27129F14A8D8}"/>
              </a:ext>
            </a:extLst>
          </p:cNvPr>
          <p:cNvSpPr txBox="1"/>
          <p:nvPr/>
        </p:nvSpPr>
        <p:spPr>
          <a:xfrm>
            <a:off x="5953119" y="2279448"/>
            <a:ext cx="35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2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B99659-AF28-234C-A6AD-355DF11C2386}"/>
              </a:ext>
            </a:extLst>
          </p:cNvPr>
          <p:cNvSpPr txBox="1"/>
          <p:nvPr/>
        </p:nvSpPr>
        <p:spPr>
          <a:xfrm>
            <a:off x="3497934" y="4605771"/>
            <a:ext cx="35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2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08E3F5-ECEB-D04D-AD8B-E7D29DEF6417}"/>
              </a:ext>
            </a:extLst>
          </p:cNvPr>
          <p:cNvSpPr txBox="1"/>
          <p:nvPr/>
        </p:nvSpPr>
        <p:spPr>
          <a:xfrm>
            <a:off x="5996498" y="4554709"/>
            <a:ext cx="35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28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Corners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effects independent</a:t>
            </a:r>
          </a:p>
          <a:p>
            <a:r>
              <a:rPr lang="en-US" dirty="0"/>
              <a:t>Many parameters</a:t>
            </a:r>
          </a:p>
          <a:p>
            <a:r>
              <a:rPr lang="en-US" dirty="0"/>
              <a:t>Try to identify the {</a:t>
            </a:r>
            <a:r>
              <a:rPr lang="en-US" dirty="0" err="1"/>
              <a:t>worst,best</a:t>
            </a:r>
            <a:r>
              <a:rPr lang="en-US" dirty="0"/>
              <a:t>} set of parameters</a:t>
            </a:r>
          </a:p>
          <a:p>
            <a:pPr lvl="1"/>
            <a:r>
              <a:rPr lang="en-US" dirty="0"/>
              <a:t>E.g. Lump together things that make slow</a:t>
            </a:r>
          </a:p>
          <a:p>
            <a:pPr lvl="2"/>
            <a:r>
              <a:rPr lang="en-US" dirty="0" err="1"/>
              <a:t>Vtn</a:t>
            </a:r>
            <a:r>
              <a:rPr lang="en-US" dirty="0"/>
              <a:t>, </a:t>
            </a:r>
            <a:r>
              <a:rPr lang="en-US" dirty="0" err="1"/>
              <a:t>Vtp</a:t>
            </a:r>
            <a:r>
              <a:rPr lang="en-US" dirty="0"/>
              <a:t>, temperature, Voltage</a:t>
            </a:r>
          </a:p>
          <a:p>
            <a:pPr lvl="2"/>
            <a:r>
              <a:rPr lang="en-US" dirty="0"/>
              <a:t>Try to reduce number of unique corners</a:t>
            </a:r>
          </a:p>
          <a:p>
            <a:pPr lvl="1"/>
            <a:r>
              <a:rPr lang="en-US" dirty="0"/>
              <a:t>Slow corner of design space</a:t>
            </a:r>
          </a:p>
          <a:p>
            <a:r>
              <a:rPr lang="en-US" dirty="0"/>
              <a:t>Use corners to bracket behavior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48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95874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Worst-case Corner Model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5ED5B880-2577-48A1-BAA1-A15E3F68CF77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corners for analog applications</a:t>
            </a:r>
          </a:p>
          <a:p>
            <a:pPr lvl="1"/>
            <a:r>
              <a:rPr lang="en-US" dirty="0"/>
              <a:t>For modeling worst-case speed</a:t>
            </a:r>
          </a:p>
          <a:p>
            <a:pPr lvl="2"/>
            <a:r>
              <a:rPr lang="en-US" dirty="0"/>
              <a:t>Slow NMOS and slow PMOS(SS) corner</a:t>
            </a:r>
          </a:p>
          <a:p>
            <a:pPr lvl="1"/>
            <a:r>
              <a:rPr lang="en-US" dirty="0"/>
              <a:t>For modeling worst-case power</a:t>
            </a:r>
          </a:p>
          <a:p>
            <a:pPr lvl="2"/>
            <a:r>
              <a:rPr lang="en-US" dirty="0"/>
              <a:t>Fast NMOS and fast PMOS(FF) corner</a:t>
            </a:r>
          </a:p>
          <a:p>
            <a:r>
              <a:rPr lang="en-US" dirty="0"/>
              <a:t>corners for digital applications </a:t>
            </a:r>
          </a:p>
          <a:p>
            <a:pPr lvl="1"/>
            <a:r>
              <a:rPr lang="en-US" dirty="0"/>
              <a:t>For modeling worst-case 1</a:t>
            </a:r>
          </a:p>
          <a:p>
            <a:pPr lvl="2"/>
            <a:r>
              <a:rPr lang="en-US" dirty="0"/>
              <a:t>Fast NMOS and slow PMOS(FS) corner</a:t>
            </a:r>
          </a:p>
          <a:p>
            <a:pPr lvl="1"/>
            <a:r>
              <a:rPr lang="en-US" dirty="0"/>
              <a:t>For modeling worst-case 0</a:t>
            </a:r>
          </a:p>
          <a:p>
            <a:pPr lvl="2"/>
            <a:r>
              <a:rPr lang="en-US" dirty="0"/>
              <a:t>Slow NMOS and fast PMOS(SF) corner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59601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know its parameters (perfectly)</a:t>
            </a:r>
          </a:p>
          <a:p>
            <a:pPr lvl="1"/>
            <a:r>
              <a:rPr lang="en-US" dirty="0"/>
              <a:t>Fabrication parameters have nominal values and error range</a:t>
            </a:r>
          </a:p>
          <a:p>
            <a:pPr lvl="1"/>
            <a:r>
              <a:rPr lang="en-US" dirty="0"/>
              <a:t>Impact on I</a:t>
            </a:r>
            <a:r>
              <a:rPr lang="en-US" baseline="-25000" dirty="0"/>
              <a:t>ds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Identically drawn devices differ because of fabrication techniques (e.g. process mismatch)</a:t>
            </a:r>
          </a:p>
          <a:p>
            <a:r>
              <a:rPr lang="en-US" dirty="0"/>
              <a:t>Parameters change with environment (</a:t>
            </a:r>
            <a:r>
              <a:rPr lang="en-US" i="1" dirty="0"/>
              <a:t>e.g.</a:t>
            </a:r>
            <a:r>
              <a:rPr lang="en-US" dirty="0"/>
              <a:t> Temperature)</a:t>
            </a:r>
          </a:p>
          <a:p>
            <a:r>
              <a:rPr lang="en-US" dirty="0"/>
              <a:t>Parameters change with time (aging)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5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Worst-case Corner Model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Advantages</a:t>
            </a:r>
          </a:p>
          <a:p>
            <a:pPr lvl="1"/>
            <a:r>
              <a:rPr lang="en-US" altLang="ko-KR" dirty="0"/>
              <a:t>Worst case corner models give designers the capability to simulate the pass/fail results of a typical design and are usually pessimistic.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Disadvantages</a:t>
            </a:r>
          </a:p>
          <a:p>
            <a:pPr lvl="1"/>
            <a:r>
              <a:rPr lang="en-US" altLang="ko-KR" dirty="0"/>
              <a:t>The fixed-corner method is too wide</a:t>
            </a:r>
          </a:p>
          <a:p>
            <a:pPr lvl="1"/>
            <a:r>
              <a:rPr lang="en-US" altLang="ko-KR" dirty="0"/>
              <a:t>Some valid designs can not be accepted in worst-case corner model</a:t>
            </a:r>
          </a:p>
          <a:p>
            <a:pPr lvl="1"/>
            <a:r>
              <a:rPr lang="en-US" altLang="ko-KR" dirty="0"/>
              <a:t>The correlations between the device parameters are ignored</a:t>
            </a:r>
          </a:p>
          <a:p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5ED5B880-2577-48A1-BAA1-A15E3F68CF7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10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Statistical Corner Model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For more realistic modeling for process variability than worst-case corner model.</a:t>
            </a:r>
          </a:p>
          <a:p>
            <a:pPr lvl="1"/>
            <a:r>
              <a:rPr lang="en-US" altLang="ko-KR" dirty="0"/>
              <a:t>Using data from different dies, wafers, and wafer lots collected over a long enough period of time to represents realistic process variability of the target technology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The difference between statistical corner model and worst-case corner-model</a:t>
            </a:r>
          </a:p>
          <a:p>
            <a:pPr lvl="1"/>
            <a:r>
              <a:rPr lang="en-US" altLang="ko-KR" dirty="0"/>
              <a:t>Statistical corner model use the realistic PDF of the corresponding model parameter of its typical model</a:t>
            </a:r>
          </a:p>
          <a:p>
            <a:pPr lvl="2"/>
            <a:r>
              <a:rPr lang="en-US" altLang="ko-KR" dirty="0"/>
              <a:t>PDF is obtained from the distribution of a large set of production data</a:t>
            </a:r>
          </a:p>
          <a:p>
            <a:pPr lvl="1"/>
            <a:r>
              <a:rPr lang="en-US" altLang="ko-KR" dirty="0"/>
              <a:t>Statistical models can pass a valid design, which were rejected in worst-corner model 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5ED5B880-2577-48A1-BAA1-A15E3F68CF77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733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Range of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get range of performances</a:t>
            </a:r>
          </a:p>
          <a:p>
            <a:r>
              <a:rPr lang="en-US" dirty="0">
                <a:solidFill>
                  <a:srgbClr val="FF6600"/>
                </a:solidFill>
              </a:rPr>
              <a:t>Any way to exploit the fact some are faster?</a:t>
            </a:r>
          </a:p>
        </p:txBody>
      </p:sp>
      <p:grpSp>
        <p:nvGrpSpPr>
          <p:cNvPr id="62470" name="Group 12"/>
          <p:cNvGrpSpPr>
            <a:grpSpLocks/>
          </p:cNvGrpSpPr>
          <p:nvPr/>
        </p:nvGrpSpPr>
        <p:grpSpPr bwMode="auto">
          <a:xfrm>
            <a:off x="1752600" y="3124200"/>
            <a:ext cx="5865813" cy="3205163"/>
            <a:chOff x="1754188" y="2438400"/>
            <a:chExt cx="5865812" cy="3205163"/>
          </a:xfrm>
        </p:grpSpPr>
        <p:sp>
          <p:nvSpPr>
            <p:cNvPr id="62471" name="Line 5"/>
            <p:cNvSpPr>
              <a:spLocks noChangeShapeType="1"/>
            </p:cNvSpPr>
            <p:nvPr/>
          </p:nvSpPr>
          <p:spPr bwMode="auto">
            <a:xfrm flipV="1">
              <a:off x="2247900" y="2438400"/>
              <a:ext cx="0" cy="2932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2" name="Line 6"/>
            <p:cNvSpPr>
              <a:spLocks noChangeShapeType="1"/>
            </p:cNvSpPr>
            <p:nvPr/>
          </p:nvSpPr>
          <p:spPr bwMode="auto">
            <a:xfrm>
              <a:off x="2247900" y="5370513"/>
              <a:ext cx="5372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3" name="Text Box 7"/>
            <p:cNvSpPr txBox="1">
              <a:spLocks noChangeArrowheads="1"/>
            </p:cNvSpPr>
            <p:nvPr/>
          </p:nvSpPr>
          <p:spPr bwMode="auto">
            <a:xfrm rot="-5400000">
              <a:off x="820738" y="4184650"/>
              <a:ext cx="22034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Probability Distribution</a:t>
              </a:r>
            </a:p>
          </p:txBody>
        </p:sp>
        <p:sp>
          <p:nvSpPr>
            <p:cNvPr id="62474" name="Text Box 8"/>
            <p:cNvSpPr txBox="1">
              <a:spLocks noChangeArrowheads="1"/>
            </p:cNvSpPr>
            <p:nvPr/>
          </p:nvSpPr>
          <p:spPr bwMode="auto">
            <a:xfrm>
              <a:off x="2236788" y="5308600"/>
              <a:ext cx="703262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Delay</a:t>
              </a:r>
            </a:p>
          </p:txBody>
        </p:sp>
        <p:sp>
          <p:nvSpPr>
            <p:cNvPr id="62475" name="Line 9"/>
            <p:cNvSpPr>
              <a:spLocks noChangeShapeType="1"/>
            </p:cNvSpPr>
            <p:nvPr/>
          </p:nvSpPr>
          <p:spPr bwMode="auto">
            <a:xfrm flipV="1">
              <a:off x="4779963" y="3929063"/>
              <a:ext cx="0" cy="144145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6" name="Freeform 10"/>
            <p:cNvSpPr>
              <a:spLocks/>
            </p:cNvSpPr>
            <p:nvPr/>
          </p:nvSpPr>
          <p:spPr bwMode="auto">
            <a:xfrm>
              <a:off x="2305050" y="3925888"/>
              <a:ext cx="5086350" cy="1452562"/>
            </a:xfrm>
            <a:custGeom>
              <a:avLst/>
              <a:gdLst>
                <a:gd name="T0" fmla="*/ 0 w 4272"/>
                <a:gd name="T1" fmla="*/ 1394 h 1400"/>
                <a:gd name="T2" fmla="*/ 339 w 4272"/>
                <a:gd name="T3" fmla="*/ 1336 h 1400"/>
                <a:gd name="T4" fmla="*/ 1155 w 4272"/>
                <a:gd name="T5" fmla="*/ 1010 h 1400"/>
                <a:gd name="T6" fmla="*/ 1695 w 4272"/>
                <a:gd name="T7" fmla="*/ 321 h 1400"/>
                <a:gd name="T8" fmla="*/ 2078 w 4272"/>
                <a:gd name="T9" fmla="*/ 2 h 1400"/>
                <a:gd name="T10" fmla="*/ 2450 w 4272"/>
                <a:gd name="T11" fmla="*/ 311 h 1400"/>
                <a:gd name="T12" fmla="*/ 3002 w 4272"/>
                <a:gd name="T13" fmla="*/ 1106 h 1400"/>
                <a:gd name="T14" fmla="*/ 3810 w 4272"/>
                <a:gd name="T15" fmla="*/ 1346 h 1400"/>
                <a:gd name="T16" fmla="*/ 4272 w 4272"/>
                <a:gd name="T17" fmla="*/ 1394 h 1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72"/>
                <a:gd name="T28" fmla="*/ 0 h 1400"/>
                <a:gd name="T29" fmla="*/ 4272 w 4272"/>
                <a:gd name="T30" fmla="*/ 1400 h 14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72" h="1400">
                  <a:moveTo>
                    <a:pt x="0" y="1394"/>
                  </a:moveTo>
                  <a:cubicBezTo>
                    <a:pt x="56" y="1384"/>
                    <a:pt x="147" y="1400"/>
                    <a:pt x="339" y="1336"/>
                  </a:cubicBezTo>
                  <a:cubicBezTo>
                    <a:pt x="531" y="1272"/>
                    <a:pt x="929" y="1179"/>
                    <a:pt x="1155" y="1010"/>
                  </a:cubicBezTo>
                  <a:cubicBezTo>
                    <a:pt x="1381" y="841"/>
                    <a:pt x="1541" y="489"/>
                    <a:pt x="1695" y="321"/>
                  </a:cubicBezTo>
                  <a:cubicBezTo>
                    <a:pt x="1849" y="153"/>
                    <a:pt x="1952" y="4"/>
                    <a:pt x="2078" y="2"/>
                  </a:cubicBezTo>
                  <a:cubicBezTo>
                    <a:pt x="2205" y="0"/>
                    <a:pt x="2296" y="127"/>
                    <a:pt x="2450" y="311"/>
                  </a:cubicBezTo>
                  <a:cubicBezTo>
                    <a:pt x="2604" y="495"/>
                    <a:pt x="2776" y="934"/>
                    <a:pt x="3002" y="1106"/>
                  </a:cubicBezTo>
                  <a:cubicBezTo>
                    <a:pt x="3228" y="1278"/>
                    <a:pt x="3598" y="1298"/>
                    <a:pt x="3810" y="1346"/>
                  </a:cubicBezTo>
                  <a:cubicBezTo>
                    <a:pt x="4022" y="1394"/>
                    <a:pt x="4147" y="1394"/>
                    <a:pt x="4272" y="1394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52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 Binning</a:t>
            </a:r>
          </a:p>
        </p:txBody>
      </p:sp>
      <p:sp>
        <p:nvSpPr>
          <p:cNvPr id="63494" name="Line 5"/>
          <p:cNvSpPr>
            <a:spLocks noChangeShapeType="1"/>
          </p:cNvSpPr>
          <p:nvPr/>
        </p:nvSpPr>
        <p:spPr bwMode="auto">
          <a:xfrm flipV="1">
            <a:off x="2247900" y="2438400"/>
            <a:ext cx="0" cy="293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63495" name="Line 6"/>
          <p:cNvSpPr>
            <a:spLocks noChangeShapeType="1"/>
          </p:cNvSpPr>
          <p:nvPr/>
        </p:nvSpPr>
        <p:spPr bwMode="auto">
          <a:xfrm>
            <a:off x="2247900" y="5370513"/>
            <a:ext cx="537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63496" name="Text Box 7"/>
          <p:cNvSpPr txBox="1">
            <a:spLocks noChangeArrowheads="1"/>
          </p:cNvSpPr>
          <p:nvPr/>
        </p:nvSpPr>
        <p:spPr bwMode="auto">
          <a:xfrm rot="-5400000">
            <a:off x="937051" y="4199036"/>
            <a:ext cx="1970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Probability Distribution</a:t>
            </a:r>
          </a:p>
        </p:txBody>
      </p:sp>
      <p:sp>
        <p:nvSpPr>
          <p:cNvPr id="63497" name="Text Box 8"/>
          <p:cNvSpPr txBox="1">
            <a:spLocks noChangeArrowheads="1"/>
          </p:cNvSpPr>
          <p:nvPr/>
        </p:nvSpPr>
        <p:spPr bwMode="auto">
          <a:xfrm>
            <a:off x="2258841" y="5308600"/>
            <a:ext cx="659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Delay</a:t>
            </a:r>
          </a:p>
        </p:txBody>
      </p:sp>
      <p:sp>
        <p:nvSpPr>
          <p:cNvPr id="63498" name="Line 9"/>
          <p:cNvSpPr>
            <a:spLocks noChangeShapeType="1"/>
          </p:cNvSpPr>
          <p:nvPr/>
        </p:nvSpPr>
        <p:spPr bwMode="auto">
          <a:xfrm flipV="1">
            <a:off x="4779963" y="3929063"/>
            <a:ext cx="0" cy="144145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63499" name="Freeform 10"/>
          <p:cNvSpPr>
            <a:spLocks/>
          </p:cNvSpPr>
          <p:nvPr/>
        </p:nvSpPr>
        <p:spPr bwMode="auto">
          <a:xfrm>
            <a:off x="2305050" y="3925888"/>
            <a:ext cx="5086350" cy="1452562"/>
          </a:xfrm>
          <a:custGeom>
            <a:avLst/>
            <a:gdLst>
              <a:gd name="T0" fmla="*/ 0 w 4272"/>
              <a:gd name="T1" fmla="*/ 1394 h 1400"/>
              <a:gd name="T2" fmla="*/ 339 w 4272"/>
              <a:gd name="T3" fmla="*/ 1336 h 1400"/>
              <a:gd name="T4" fmla="*/ 1155 w 4272"/>
              <a:gd name="T5" fmla="*/ 1010 h 1400"/>
              <a:gd name="T6" fmla="*/ 1695 w 4272"/>
              <a:gd name="T7" fmla="*/ 321 h 1400"/>
              <a:gd name="T8" fmla="*/ 2078 w 4272"/>
              <a:gd name="T9" fmla="*/ 2 h 1400"/>
              <a:gd name="T10" fmla="*/ 2450 w 4272"/>
              <a:gd name="T11" fmla="*/ 311 h 1400"/>
              <a:gd name="T12" fmla="*/ 3002 w 4272"/>
              <a:gd name="T13" fmla="*/ 1106 h 1400"/>
              <a:gd name="T14" fmla="*/ 3810 w 4272"/>
              <a:gd name="T15" fmla="*/ 1346 h 1400"/>
              <a:gd name="T16" fmla="*/ 4272 w 4272"/>
              <a:gd name="T17" fmla="*/ 1394 h 1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72"/>
              <a:gd name="T28" fmla="*/ 0 h 1400"/>
              <a:gd name="T29" fmla="*/ 4272 w 4272"/>
              <a:gd name="T30" fmla="*/ 1400 h 1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72" h="1400">
                <a:moveTo>
                  <a:pt x="0" y="1394"/>
                </a:moveTo>
                <a:cubicBezTo>
                  <a:pt x="56" y="1384"/>
                  <a:pt x="147" y="1400"/>
                  <a:pt x="339" y="1336"/>
                </a:cubicBezTo>
                <a:cubicBezTo>
                  <a:pt x="531" y="1272"/>
                  <a:pt x="929" y="1179"/>
                  <a:pt x="1155" y="1010"/>
                </a:cubicBezTo>
                <a:cubicBezTo>
                  <a:pt x="1381" y="841"/>
                  <a:pt x="1541" y="489"/>
                  <a:pt x="1695" y="321"/>
                </a:cubicBezTo>
                <a:cubicBezTo>
                  <a:pt x="1849" y="153"/>
                  <a:pt x="1952" y="4"/>
                  <a:pt x="2078" y="2"/>
                </a:cubicBezTo>
                <a:cubicBezTo>
                  <a:pt x="2205" y="0"/>
                  <a:pt x="2296" y="127"/>
                  <a:pt x="2450" y="311"/>
                </a:cubicBezTo>
                <a:cubicBezTo>
                  <a:pt x="2604" y="495"/>
                  <a:pt x="2776" y="934"/>
                  <a:pt x="3002" y="1106"/>
                </a:cubicBezTo>
                <a:cubicBezTo>
                  <a:pt x="3228" y="1278"/>
                  <a:pt x="3598" y="1298"/>
                  <a:pt x="3810" y="1346"/>
                </a:cubicBezTo>
                <a:cubicBezTo>
                  <a:pt x="4022" y="1394"/>
                  <a:pt x="4147" y="1394"/>
                  <a:pt x="4272" y="1394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221202" name="Text Box 18"/>
          <p:cNvSpPr txBox="1">
            <a:spLocks noChangeArrowheads="1"/>
          </p:cNvSpPr>
          <p:nvPr/>
        </p:nvSpPr>
        <p:spPr bwMode="auto">
          <a:xfrm>
            <a:off x="6457942" y="3200400"/>
            <a:ext cx="1017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Discard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95553" y="3276600"/>
            <a:ext cx="1238251" cy="2743200"/>
            <a:chOff x="1572" y="2064"/>
            <a:chExt cx="780" cy="1728"/>
          </a:xfrm>
        </p:grpSpPr>
        <p:sp>
          <p:nvSpPr>
            <p:cNvPr id="63508" name="Line 14"/>
            <p:cNvSpPr>
              <a:spLocks noChangeShapeType="1"/>
            </p:cNvSpPr>
            <p:nvPr/>
          </p:nvSpPr>
          <p:spPr bwMode="auto">
            <a:xfrm>
              <a:off x="2352" y="2112"/>
              <a:ext cx="0" cy="16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3509" name="Text Box 19"/>
            <p:cNvSpPr txBox="1">
              <a:spLocks noChangeArrowheads="1"/>
            </p:cNvSpPr>
            <p:nvPr/>
          </p:nvSpPr>
          <p:spPr bwMode="auto">
            <a:xfrm>
              <a:off x="1572" y="2064"/>
              <a:ext cx="74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Sell</a:t>
              </a:r>
            </a:p>
            <a:p>
              <a:r>
                <a:rPr lang="en-US" sz="2000" dirty="0"/>
                <a:t>Premium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733167" y="2743200"/>
            <a:ext cx="1077913" cy="3276600"/>
            <a:chOff x="2316" y="1728"/>
            <a:chExt cx="679" cy="2064"/>
          </a:xfrm>
        </p:grpSpPr>
        <p:sp>
          <p:nvSpPr>
            <p:cNvPr id="63506" name="Line 15"/>
            <p:cNvSpPr>
              <a:spLocks noChangeShapeType="1"/>
            </p:cNvSpPr>
            <p:nvPr/>
          </p:nvSpPr>
          <p:spPr bwMode="auto">
            <a:xfrm>
              <a:off x="2976" y="2112"/>
              <a:ext cx="0" cy="16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3507" name="Text Box 20"/>
            <p:cNvSpPr txBox="1">
              <a:spLocks noChangeArrowheads="1"/>
            </p:cNvSpPr>
            <p:nvPr/>
          </p:nvSpPr>
          <p:spPr bwMode="auto">
            <a:xfrm>
              <a:off x="2316" y="1728"/>
              <a:ext cx="67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Sell</a:t>
              </a:r>
            </a:p>
            <a:p>
              <a:r>
                <a:rPr lang="en-US" sz="2000" dirty="0"/>
                <a:t>nominal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045075" y="2784475"/>
            <a:ext cx="974725" cy="3159125"/>
            <a:chOff x="3178" y="1754"/>
            <a:chExt cx="614" cy="1990"/>
          </a:xfrm>
        </p:grpSpPr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3792" y="2064"/>
              <a:ext cx="0" cy="16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63505" name="Text Box 21"/>
            <p:cNvSpPr txBox="1">
              <a:spLocks noChangeArrowheads="1"/>
            </p:cNvSpPr>
            <p:nvPr/>
          </p:nvSpPr>
          <p:spPr bwMode="auto">
            <a:xfrm>
              <a:off x="3178" y="1754"/>
              <a:ext cx="54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Sell</a:t>
              </a:r>
            </a:p>
            <a:p>
              <a:r>
                <a:rPr lang="en-US" sz="2000" dirty="0"/>
                <a:t>cheap</a:t>
              </a:r>
            </a:p>
          </p:txBody>
        </p:sp>
      </p:grp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53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62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 Approximate</a:t>
            </a:r>
          </a:p>
          <a:p>
            <a:r>
              <a:rPr lang="en-US" dirty="0"/>
              <a:t>Differ </a:t>
            </a:r>
          </a:p>
          <a:p>
            <a:pPr lvl="1"/>
            <a:r>
              <a:rPr lang="en-US" dirty="0"/>
              <a:t>Chip-to-chip, transistor-to-transistor, over time</a:t>
            </a:r>
          </a:p>
          <a:p>
            <a:r>
              <a:rPr lang="en-US" dirty="0"/>
              <a:t>Robust design accommodates </a:t>
            </a:r>
          </a:p>
          <a:p>
            <a:pPr lvl="1"/>
            <a:r>
              <a:rPr lang="en-US" dirty="0"/>
              <a:t>Tolerance and Margins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Doesn’t depend on precise behavior</a:t>
            </a:r>
          </a:p>
        </p:txBody>
      </p:sp>
      <p:pic>
        <p:nvPicPr>
          <p:cNvPr id="665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114800"/>
            <a:ext cx="2814637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4003675"/>
            <a:ext cx="34036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54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92347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3 due tonight @midnight</a:t>
            </a:r>
          </a:p>
          <a:p>
            <a:r>
              <a:rPr lang="en-US" dirty="0"/>
              <a:t>Midterm 1 Friday 10/1 (next week)</a:t>
            </a:r>
          </a:p>
          <a:p>
            <a:pPr lvl="1"/>
            <a:r>
              <a:rPr lang="en-US" dirty="0"/>
              <a:t>7-9pm in Towne 309</a:t>
            </a:r>
          </a:p>
          <a:p>
            <a:pPr lvl="1"/>
            <a:r>
              <a:rPr lang="en-US" dirty="0"/>
              <a:t>No Lecture, virtual office hours </a:t>
            </a:r>
          </a:p>
          <a:p>
            <a:pPr lvl="1"/>
            <a:r>
              <a:rPr lang="en-US" dirty="0">
                <a:sym typeface="Wingdings"/>
              </a:rPr>
              <a:t>Virtual review session on Wednesday, will be recorded</a:t>
            </a:r>
          </a:p>
          <a:p>
            <a:pPr lvl="2"/>
            <a:r>
              <a:rPr lang="en-US" dirty="0">
                <a:sym typeface="Wingdings"/>
              </a:rPr>
              <a:t>See Piazza for updates</a:t>
            </a:r>
          </a:p>
          <a:p>
            <a:r>
              <a:rPr lang="en-US" dirty="0">
                <a:sym typeface="Wingdings"/>
              </a:rPr>
              <a:t>HW 4 posted Friday 10/1 after midterm</a:t>
            </a:r>
          </a:p>
          <a:p>
            <a:pPr lvl="1"/>
            <a:r>
              <a:rPr lang="en-US" dirty="0">
                <a:sym typeface="Wingdings"/>
              </a:rPr>
              <a:t>Due following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Friday</a:t>
            </a:r>
            <a:r>
              <a:rPr lang="en-US" dirty="0">
                <a:sym typeface="Wingdings"/>
              </a:rPr>
              <a:t> 10/8 @midnight</a:t>
            </a:r>
          </a:p>
          <a:p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/>
              <a:pPr algn="r"/>
              <a:t>55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389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Sources of Variation</a:t>
            </a:r>
          </a:p>
          <a:p>
            <a:pPr lvl="1"/>
            <a:r>
              <a:rPr lang="en-US" dirty="0"/>
              <a:t>Fabrication</a:t>
            </a:r>
          </a:p>
          <a:p>
            <a:pPr lvl="1"/>
            <a:r>
              <a:rPr lang="en-US" dirty="0"/>
              <a:t>Operation</a:t>
            </a:r>
          </a:p>
          <a:p>
            <a:pPr lvl="1"/>
            <a:r>
              <a:rPr lang="en-US" dirty="0"/>
              <a:t>Aging</a:t>
            </a:r>
          </a:p>
          <a:p>
            <a:r>
              <a:rPr lang="en-US" dirty="0"/>
              <a:t>Designing to Account for Variation</a:t>
            </a:r>
          </a:p>
          <a:p>
            <a:pPr lvl="1"/>
            <a:r>
              <a:rPr lang="en-US" dirty="0"/>
              <a:t>Margin</a:t>
            </a:r>
          </a:p>
          <a:p>
            <a:pPr lvl="1"/>
            <a:r>
              <a:rPr lang="en-US" dirty="0"/>
              <a:t>Corners</a:t>
            </a:r>
          </a:p>
          <a:p>
            <a:pPr lvl="1"/>
            <a:r>
              <a:rPr lang="en-US" dirty="0"/>
              <a:t>Binning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0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Fabrication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fld id="{7723C7D0-C6A6-FA42-AD2B-EF6F0A0E71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4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reasons why variation occurs and shows up in different ways</a:t>
            </a:r>
          </a:p>
          <a:p>
            <a:r>
              <a:rPr lang="en-US" dirty="0"/>
              <a:t>Scales of variation</a:t>
            </a:r>
          </a:p>
          <a:p>
            <a:pPr lvl="1"/>
            <a:r>
              <a:rPr lang="en-US" dirty="0"/>
              <a:t>Wafer-to-wafer, die-to-die, transistor-to-transistor</a:t>
            </a:r>
          </a:p>
          <a:p>
            <a:r>
              <a:rPr lang="en-US" dirty="0"/>
              <a:t>Correlations of variation</a:t>
            </a:r>
          </a:p>
          <a:p>
            <a:pPr lvl="1"/>
            <a:r>
              <a:rPr lang="en-US" dirty="0"/>
              <a:t>Systematic, spatial, random (uncorrelated)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28932"/>
            <a:ext cx="2353789" cy="1566340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840890"/>
            <a:ext cx="2301921" cy="1559910"/>
          </a:xfrm>
          <a:prstGeom prst="rect">
            <a:avLst/>
          </a:prstGeom>
        </p:spPr>
      </p:pic>
      <p:pic>
        <p:nvPicPr>
          <p:cNvPr id="9" name="Picture 8" descr="Motorola68040di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572000"/>
            <a:ext cx="201003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8780"/>
            <a:ext cx="848201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1264231" y="6106180"/>
            <a:ext cx="64319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</a:rPr>
              <a:t>Source: Noel </a:t>
            </a:r>
            <a:r>
              <a:rPr lang="en-US" sz="2800" dirty="0" err="1">
                <a:solidFill>
                  <a:schemeClr val="bg1"/>
                </a:solidFill>
                <a:latin typeface="Arial" charset="0"/>
              </a:rPr>
              <a:t>Menezes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, Intel ISPD2007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40393"/>
      </p:ext>
    </p:extLst>
  </p:cSld>
  <p:clrMapOvr>
    <a:masterClrMapping/>
  </p:clrMapOvr>
</p:sld>
</file>

<file path=ppt/theme/theme1.xml><?xml version="1.0" encoding="utf-8"?>
<a:theme xmlns:a="http://schemas.openxmlformats.org/drawingml/2006/main" name="MIT">
  <a:themeElements>
    <a:clrScheme name="Custom 1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F02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25953</TotalTime>
  <Words>1890</Words>
  <Application>Microsoft Macintosh PowerPoint</Application>
  <PresentationFormat>On-screen Show (4:3)</PresentationFormat>
  <Paragraphs>448</Paragraphs>
  <Slides>55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Cambria Math</vt:lpstr>
      <vt:lpstr>Garamond</vt:lpstr>
      <vt:lpstr>Tahoma</vt:lpstr>
      <vt:lpstr>Times</vt:lpstr>
      <vt:lpstr>Times New Roman</vt:lpstr>
      <vt:lpstr>Wingdings</vt:lpstr>
      <vt:lpstr>MIT</vt:lpstr>
      <vt:lpstr>Equation</vt:lpstr>
      <vt:lpstr>PowerPoint Presentation</vt:lpstr>
      <vt:lpstr>Review: nMOS IV Model</vt:lpstr>
      <vt:lpstr>Review: pMOS IV Model</vt:lpstr>
      <vt:lpstr>Thus far…</vt:lpstr>
      <vt:lpstr>But…</vt:lpstr>
      <vt:lpstr>Today</vt:lpstr>
      <vt:lpstr>Fabrication</vt:lpstr>
      <vt:lpstr>Variation Types</vt:lpstr>
      <vt:lpstr>PowerPoint Presentation</vt:lpstr>
      <vt:lpstr>Basic Fabrication: Two Steps</vt:lpstr>
      <vt:lpstr>Wafer Scale: Process Shift</vt:lpstr>
      <vt:lpstr>Systematic Spatial Variation</vt:lpstr>
      <vt:lpstr>Random Transistor-to-Transistor</vt:lpstr>
      <vt:lpstr>Statistical Dopant Placement</vt:lpstr>
      <vt:lpstr>Oxide Thickness and Interface roughness</vt:lpstr>
      <vt:lpstr>Line Edge Roughness</vt:lpstr>
      <vt:lpstr>Line Edge &amp; Line-Width Roughness</vt:lpstr>
      <vt:lpstr>PowerPoint Presentation</vt:lpstr>
      <vt:lpstr>Impact on Id (preclass 1)</vt:lpstr>
      <vt:lpstr>Example: Vth</vt:lpstr>
      <vt:lpstr>Vth Variability @ 65nm</vt:lpstr>
      <vt:lpstr>Impact of Vth Variation?</vt:lpstr>
      <vt:lpstr>Impact Performance</vt:lpstr>
      <vt:lpstr>Impact Performance</vt:lpstr>
      <vt:lpstr>Impact of Vth Variation?</vt:lpstr>
      <vt:lpstr>Operation</vt:lpstr>
      <vt:lpstr>Temperature Changes</vt:lpstr>
      <vt:lpstr>Thermal Profile for Processor</vt:lpstr>
      <vt:lpstr>How does temperature impact on-current?</vt:lpstr>
      <vt:lpstr>Temperature and Ids</vt:lpstr>
      <vt:lpstr>Temperature and Ids</vt:lpstr>
      <vt:lpstr>How does temp impact leakage current?</vt:lpstr>
      <vt:lpstr>Voltage</vt:lpstr>
      <vt:lpstr>Aging</vt:lpstr>
      <vt:lpstr>Hot Carrier Injection</vt:lpstr>
      <vt:lpstr>NBTI</vt:lpstr>
      <vt:lpstr>Measured Accelerated Aging (Cyclone III, 65nm FPGA)</vt:lpstr>
      <vt:lpstr>Coping with Variation</vt:lpstr>
      <vt:lpstr>Variation</vt:lpstr>
      <vt:lpstr>Impact of Vth Variation</vt:lpstr>
      <vt:lpstr>Variation</vt:lpstr>
      <vt:lpstr>Gaussian Distribution</vt:lpstr>
      <vt:lpstr>Impact (preclass 2&amp;3)</vt:lpstr>
      <vt:lpstr>Variation</vt:lpstr>
      <vt:lpstr>Margining</vt:lpstr>
      <vt:lpstr>Process Corners (preclass 4)</vt:lpstr>
      <vt:lpstr>Simple Corner Example</vt:lpstr>
      <vt:lpstr>Process Corners</vt:lpstr>
      <vt:lpstr>Worst-case Corner Model</vt:lpstr>
      <vt:lpstr>Worst-case Corner Model</vt:lpstr>
      <vt:lpstr>Statistical Corner Model</vt:lpstr>
      <vt:lpstr>Range of Behavior</vt:lpstr>
      <vt:lpstr>Speed Binning</vt:lpstr>
      <vt:lpstr>Big Idea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2112</cp:revision>
  <cp:lastPrinted>2020-09-28T15:22:49Z</cp:lastPrinted>
  <dcterms:created xsi:type="dcterms:W3CDTF">2001-05-14T03:33:13Z</dcterms:created>
  <dcterms:modified xsi:type="dcterms:W3CDTF">2021-09-26T23:41:24Z</dcterms:modified>
</cp:coreProperties>
</file>